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59" r:id="rId4"/>
    <p:sldId id="260" r:id="rId5"/>
    <p:sldId id="267" r:id="rId6"/>
    <p:sldId id="269" r:id="rId7"/>
    <p:sldId id="270" r:id="rId8"/>
    <p:sldId id="271" r:id="rId9"/>
    <p:sldId id="272" r:id="rId10"/>
    <p:sldId id="273" r:id="rId11"/>
    <p:sldId id="274" r:id="rId12"/>
    <p:sldId id="289" r:id="rId13"/>
    <p:sldId id="290" r:id="rId14"/>
    <p:sldId id="291" r:id="rId15"/>
    <p:sldId id="292" r:id="rId16"/>
    <p:sldId id="293" r:id="rId17"/>
    <p:sldId id="294" r:id="rId18"/>
    <p:sldId id="295" r:id="rId19"/>
    <p:sldId id="296" r:id="rId20"/>
    <p:sldId id="297" r:id="rId21"/>
    <p:sldId id="298" r:id="rId22"/>
    <p:sldId id="299" r:id="rId23"/>
    <p:sldId id="300" r:id="rId24"/>
    <p:sldId id="301" r:id="rId25"/>
    <p:sldId id="302" r:id="rId26"/>
    <p:sldId id="303" r:id="rId27"/>
    <p:sldId id="304" r:id="rId28"/>
    <p:sldId id="305" r:id="rId29"/>
    <p:sldId id="306" r:id="rId30"/>
    <p:sldId id="307" r:id="rId31"/>
    <p:sldId id="308" r:id="rId32"/>
    <p:sldId id="309" r:id="rId33"/>
    <p:sldId id="310" r:id="rId34"/>
    <p:sldId id="311" r:id="rId35"/>
    <p:sldId id="312" r:id="rId36"/>
    <p:sldId id="313" r:id="rId37"/>
    <p:sldId id="314" r:id="rId38"/>
    <p:sldId id="315" r:id="rId39"/>
    <p:sldId id="316" r:id="rId40"/>
    <p:sldId id="275" r:id="rId41"/>
    <p:sldId id="317" r:id="rId42"/>
    <p:sldId id="276" r:id="rId43"/>
    <p:sldId id="318" r:id="rId44"/>
    <p:sldId id="319" r:id="rId45"/>
    <p:sldId id="320" r:id="rId46"/>
    <p:sldId id="321" r:id="rId47"/>
    <p:sldId id="278" r:id="rId48"/>
    <p:sldId id="281" r:id="rId49"/>
    <p:sldId id="282" r:id="rId50"/>
    <p:sldId id="283" r:id="rId51"/>
    <p:sldId id="322" r:id="rId52"/>
    <p:sldId id="323" r:id="rId53"/>
    <p:sldId id="286" r:id="rId54"/>
    <p:sldId id="287" r:id="rId55"/>
    <p:sldId id="288" r:id="rId5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66FF"/>
    <a:srgbClr val="6600FF"/>
    <a:srgbClr val="CC00CC"/>
    <a:srgbClr val="FF6600"/>
    <a:srgbClr val="CC00FF"/>
    <a:srgbClr val="FF66CC"/>
    <a:srgbClr val="A50021"/>
    <a:srgbClr val="CC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3" d="100"/>
          <a:sy n="93" d="100"/>
        </p:scale>
        <p:origin x="-942"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1313259" y="1300786"/>
            <a:ext cx="6517482" cy="2509213"/>
          </a:xfrm>
        </p:spPr>
        <p:txBody>
          <a:bodyPr anchor="b">
            <a:normAutofit/>
          </a:bodyPr>
          <a:lstStyle>
            <a:lvl1pPr algn="ctr">
              <a:defRPr sz="4800"/>
            </a:lvl1pPr>
          </a:lstStyle>
          <a:p>
            <a:r>
              <a:rPr lang="ru-RU" smtClean="0"/>
              <a:t>Образец заголовка</a:t>
            </a:r>
            <a:endParaRPr lang="en-US" dirty="0"/>
          </a:p>
        </p:txBody>
      </p:sp>
      <p:sp>
        <p:nvSpPr>
          <p:cNvPr id="3" name="Subtitle 2"/>
          <p:cNvSpPr>
            <a:spLocks noGrp="1"/>
          </p:cNvSpPr>
          <p:nvPr>
            <p:ph type="subTitle" idx="1"/>
          </p:nvPr>
        </p:nvSpPr>
        <p:spPr>
          <a:xfrm>
            <a:off x="1313259" y="3886201"/>
            <a:ext cx="6517482"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1485275C-D10C-4D5F-8F64-629BD74B364A}" type="datetimeFigureOut">
              <a:rPr lang="ru-RU" smtClean="0"/>
              <a:t>04.06.2024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E7FE66D-41AF-40BE-9A7E-EF7CE24805DD}"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46" y="4289374"/>
            <a:ext cx="7773324" cy="811610"/>
          </a:xfrm>
        </p:spPr>
        <p:txBody>
          <a:bodyPr anchor="b"/>
          <a:lstStyle>
            <a:lvl1pPr>
              <a:defRPr sz="32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888558" y="698261"/>
            <a:ext cx="7366899"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685331" y="5108728"/>
            <a:ext cx="7773339"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1485275C-D10C-4D5F-8F64-629BD74B364A}" type="datetimeFigureOut">
              <a:rPr lang="ru-RU" smtClean="0"/>
              <a:t>04.06.2024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2E7FE66D-41AF-40BE-9A7E-EF7CE24805DD}"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7773339" cy="3427245"/>
          </a:xfrm>
        </p:spPr>
        <p:txBody>
          <a:bodyPr anchor="ctr"/>
          <a:lstStyle>
            <a:lvl1pPr algn="ctr">
              <a:defRPr sz="3200"/>
            </a:lvl1pPr>
          </a:lstStyle>
          <a:p>
            <a:r>
              <a:rPr lang="ru-RU" smtClean="0"/>
              <a:t>Образец заголовка</a:t>
            </a:r>
            <a:endParaRPr lang="en-US" dirty="0"/>
          </a:p>
        </p:txBody>
      </p:sp>
      <p:sp>
        <p:nvSpPr>
          <p:cNvPr id="4" name="Text Placeholder 3"/>
          <p:cNvSpPr>
            <a:spLocks noGrp="1"/>
          </p:cNvSpPr>
          <p:nvPr>
            <p:ph type="body" sz="half" idx="2"/>
          </p:nvPr>
        </p:nvSpPr>
        <p:spPr>
          <a:xfrm>
            <a:off x="685331" y="4204821"/>
            <a:ext cx="7773339"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1485275C-D10C-4D5F-8F64-629BD74B364A}" type="datetimeFigureOut">
              <a:rPr lang="ru-RU" smtClean="0"/>
              <a:t>04.06.2024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2E7FE66D-41AF-40BE-9A7E-EF7CE24805DD}" type="slidenum">
              <a:rPr lang="ru-RU" smtClean="0"/>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084659" y="609600"/>
            <a:ext cx="6977064" cy="2992904"/>
          </a:xfrm>
        </p:spPr>
        <p:txBody>
          <a:bodyPr anchor="ctr"/>
          <a:lstStyle>
            <a:lvl1pPr>
              <a:defRPr sz="3200"/>
            </a:lvl1pPr>
          </a:lstStyle>
          <a:p>
            <a:r>
              <a:rPr lang="ru-RU" smtClean="0"/>
              <a:t>Образец заголовка</a:t>
            </a:r>
            <a:endParaRPr lang="en-US" dirty="0"/>
          </a:p>
        </p:txBody>
      </p:sp>
      <p:sp>
        <p:nvSpPr>
          <p:cNvPr id="12" name="Text Placeholder 3"/>
          <p:cNvSpPr>
            <a:spLocks noGrp="1"/>
          </p:cNvSpPr>
          <p:nvPr>
            <p:ph type="body" sz="half" idx="13"/>
          </p:nvPr>
        </p:nvSpPr>
        <p:spPr>
          <a:xfrm>
            <a:off x="1290484" y="3610032"/>
            <a:ext cx="6564224"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4" name="Text Placeholder 3"/>
          <p:cNvSpPr>
            <a:spLocks noGrp="1"/>
          </p:cNvSpPr>
          <p:nvPr>
            <p:ph type="body" sz="half" idx="2"/>
          </p:nvPr>
        </p:nvSpPr>
        <p:spPr>
          <a:xfrm>
            <a:off x="685331" y="4372797"/>
            <a:ext cx="7773339"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1485275C-D10C-4D5F-8F64-629BD74B364A}" type="datetimeFigureOut">
              <a:rPr lang="ru-RU" smtClean="0"/>
              <a:t>04.06.2024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2E7FE66D-41AF-40BE-9A7E-EF7CE24805DD}" type="slidenum">
              <a:rPr lang="ru-RU" smtClean="0"/>
              <a:t>‹#›</a:t>
            </a:fld>
            <a:endParaRPr lang="ru-RU"/>
          </a:p>
        </p:txBody>
      </p:sp>
      <p:sp>
        <p:nvSpPr>
          <p:cNvPr id="13" name="TextBox 12"/>
          <p:cNvSpPr txBox="1"/>
          <p:nvPr/>
        </p:nvSpPr>
        <p:spPr>
          <a:xfrm>
            <a:off x="751116" y="754166"/>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7918169" y="2993578"/>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2138722"/>
            <a:ext cx="7773339" cy="2511835"/>
          </a:xfrm>
        </p:spPr>
        <p:txBody>
          <a:bodyPr anchor="b"/>
          <a:lstStyle>
            <a:lvl1pPr algn="ctr">
              <a:defRPr sz="3200"/>
            </a:lvl1pPr>
          </a:lstStyle>
          <a:p>
            <a:r>
              <a:rPr lang="ru-RU" smtClean="0"/>
              <a:t>Образец заголовка</a:t>
            </a:r>
            <a:endParaRPr lang="en-US" dirty="0"/>
          </a:p>
        </p:txBody>
      </p:sp>
      <p:sp>
        <p:nvSpPr>
          <p:cNvPr id="4" name="Text Placeholder 3"/>
          <p:cNvSpPr>
            <a:spLocks noGrp="1"/>
          </p:cNvSpPr>
          <p:nvPr>
            <p:ph type="body" sz="half" idx="2"/>
          </p:nvPr>
        </p:nvSpPr>
        <p:spPr>
          <a:xfrm>
            <a:off x="685331" y="4662335"/>
            <a:ext cx="777333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1485275C-D10C-4D5F-8F64-629BD74B364A}" type="datetimeFigureOut">
              <a:rPr lang="ru-RU" smtClean="0"/>
              <a:t>04.06.2024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2E7FE66D-41AF-40BE-9A7E-EF7CE24805DD}" type="slidenum">
              <a:rPr lang="ru-RU" smtClean="0"/>
              <a:t>‹#›</a:t>
            </a:fld>
            <a:endParaRPr lang="ru-RU"/>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5" name="Title 1"/>
          <p:cNvSpPr>
            <a:spLocks noGrp="1"/>
          </p:cNvSpPr>
          <p:nvPr>
            <p:ph type="title"/>
          </p:nvPr>
        </p:nvSpPr>
        <p:spPr>
          <a:xfrm>
            <a:off x="685331" y="609600"/>
            <a:ext cx="7773339" cy="1605094"/>
          </a:xfrm>
        </p:spPr>
        <p:txBody>
          <a:bodyPr/>
          <a:lstStyle/>
          <a:p>
            <a:r>
              <a:rPr lang="ru-RU" smtClean="0"/>
              <a:t>Образец заголовка</a:t>
            </a:r>
            <a:endParaRPr lang="en-US" dirty="0"/>
          </a:p>
        </p:txBody>
      </p:sp>
      <p:sp>
        <p:nvSpPr>
          <p:cNvPr id="7" name="Text Placeholder 2"/>
          <p:cNvSpPr>
            <a:spLocks noGrp="1"/>
          </p:cNvSpPr>
          <p:nvPr>
            <p:ph type="body" idx="1"/>
          </p:nvPr>
        </p:nvSpPr>
        <p:spPr>
          <a:xfrm>
            <a:off x="685331" y="2367093"/>
            <a:ext cx="2474232"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8" name="Text Placeholder 3"/>
          <p:cNvSpPr>
            <a:spLocks noGrp="1"/>
          </p:cNvSpPr>
          <p:nvPr>
            <p:ph type="body" sz="half" idx="15"/>
          </p:nvPr>
        </p:nvSpPr>
        <p:spPr>
          <a:xfrm>
            <a:off x="685331" y="2943356"/>
            <a:ext cx="2474232"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9" name="Text Placeholder 4"/>
          <p:cNvSpPr>
            <a:spLocks noGrp="1"/>
          </p:cNvSpPr>
          <p:nvPr>
            <p:ph type="body" sz="quarter" idx="3"/>
          </p:nvPr>
        </p:nvSpPr>
        <p:spPr>
          <a:xfrm>
            <a:off x="3339292" y="2367093"/>
            <a:ext cx="246864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0" name="Text Placeholder 3"/>
          <p:cNvSpPr>
            <a:spLocks noGrp="1"/>
          </p:cNvSpPr>
          <p:nvPr>
            <p:ph type="body" sz="half" idx="16"/>
          </p:nvPr>
        </p:nvSpPr>
        <p:spPr>
          <a:xfrm>
            <a:off x="3331012" y="2943356"/>
            <a:ext cx="2477513"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1" name="Text Placeholder 4"/>
          <p:cNvSpPr>
            <a:spLocks noGrp="1"/>
          </p:cNvSpPr>
          <p:nvPr>
            <p:ph type="body" sz="quarter" idx="13"/>
          </p:nvPr>
        </p:nvSpPr>
        <p:spPr>
          <a:xfrm>
            <a:off x="5979974" y="2367093"/>
            <a:ext cx="247869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2" name="Text Placeholder 3"/>
          <p:cNvSpPr>
            <a:spLocks noGrp="1"/>
          </p:cNvSpPr>
          <p:nvPr>
            <p:ph type="body" sz="half" idx="17"/>
          </p:nvPr>
        </p:nvSpPr>
        <p:spPr>
          <a:xfrm>
            <a:off x="5979974" y="2943356"/>
            <a:ext cx="247869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3" name="Date Placeholder 2"/>
          <p:cNvSpPr>
            <a:spLocks noGrp="1"/>
          </p:cNvSpPr>
          <p:nvPr>
            <p:ph type="dt" sz="half" idx="10"/>
          </p:nvPr>
        </p:nvSpPr>
        <p:spPr/>
        <p:txBody>
          <a:bodyPr/>
          <a:lstStyle/>
          <a:p>
            <a:fld id="{1485275C-D10C-4D5F-8F64-629BD74B364A}" type="datetimeFigureOut">
              <a:rPr lang="ru-RU" smtClean="0"/>
              <a:t>04.06.2024</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2E7FE66D-41AF-40BE-9A7E-EF7CE24805DD}" type="slidenum">
              <a:rPr lang="ru-RU" smtClean="0"/>
              <a:t>‹#›</a:t>
            </a:fld>
            <a:endParaRPr lang="ru-RU"/>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0" name="Title 1"/>
          <p:cNvSpPr>
            <a:spLocks noGrp="1"/>
          </p:cNvSpPr>
          <p:nvPr>
            <p:ph type="title"/>
          </p:nvPr>
        </p:nvSpPr>
        <p:spPr>
          <a:xfrm>
            <a:off x="685331" y="610772"/>
            <a:ext cx="7773339" cy="1603922"/>
          </a:xfrm>
        </p:spPr>
        <p:txBody>
          <a:bodyPr/>
          <a:lstStyle/>
          <a:p>
            <a:r>
              <a:rPr lang="ru-RU" smtClean="0"/>
              <a:t>Образец заголовка</a:t>
            </a:r>
            <a:endParaRPr lang="en-US" dirty="0"/>
          </a:p>
        </p:txBody>
      </p:sp>
      <p:sp>
        <p:nvSpPr>
          <p:cNvPr id="19" name="Text Placeholder 2"/>
          <p:cNvSpPr>
            <a:spLocks noGrp="1"/>
          </p:cNvSpPr>
          <p:nvPr>
            <p:ph type="body" idx="1"/>
          </p:nvPr>
        </p:nvSpPr>
        <p:spPr>
          <a:xfrm>
            <a:off x="685331" y="4204820"/>
            <a:ext cx="2472307"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0" name="Picture Placeholder 2"/>
          <p:cNvSpPr>
            <a:spLocks noGrp="1" noChangeAspect="1"/>
          </p:cNvSpPr>
          <p:nvPr>
            <p:ph type="pic" idx="15"/>
          </p:nvPr>
        </p:nvSpPr>
        <p:spPr>
          <a:xfrm>
            <a:off x="685331" y="2367093"/>
            <a:ext cx="2472307"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1" name="Text Placeholder 3"/>
          <p:cNvSpPr>
            <a:spLocks noGrp="1"/>
          </p:cNvSpPr>
          <p:nvPr>
            <p:ph type="body" sz="half" idx="18"/>
          </p:nvPr>
        </p:nvSpPr>
        <p:spPr>
          <a:xfrm>
            <a:off x="685331" y="4781082"/>
            <a:ext cx="2472307"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2" name="Text Placeholder 4"/>
          <p:cNvSpPr>
            <a:spLocks noGrp="1"/>
          </p:cNvSpPr>
          <p:nvPr>
            <p:ph type="body" sz="quarter" idx="3"/>
          </p:nvPr>
        </p:nvSpPr>
        <p:spPr>
          <a:xfrm>
            <a:off x="3332069" y="4204820"/>
            <a:ext cx="247637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3" name="Picture Placeholder 2"/>
          <p:cNvSpPr>
            <a:spLocks noGrp="1" noChangeAspect="1"/>
          </p:cNvSpPr>
          <p:nvPr>
            <p:ph type="pic" idx="21"/>
          </p:nvPr>
        </p:nvSpPr>
        <p:spPr>
          <a:xfrm>
            <a:off x="3331011" y="2367093"/>
            <a:ext cx="2477514"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4" name="Text Placeholder 3"/>
          <p:cNvSpPr>
            <a:spLocks noGrp="1"/>
          </p:cNvSpPr>
          <p:nvPr>
            <p:ph type="body" sz="half" idx="19"/>
          </p:nvPr>
        </p:nvSpPr>
        <p:spPr>
          <a:xfrm>
            <a:off x="3331011" y="4781081"/>
            <a:ext cx="2477514"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5" name="Text Placeholder 4"/>
          <p:cNvSpPr>
            <a:spLocks noGrp="1"/>
          </p:cNvSpPr>
          <p:nvPr>
            <p:ph type="body" sz="quarter" idx="13"/>
          </p:nvPr>
        </p:nvSpPr>
        <p:spPr>
          <a:xfrm>
            <a:off x="5979974" y="4204820"/>
            <a:ext cx="247551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6" name="Picture Placeholder 2"/>
          <p:cNvSpPr>
            <a:spLocks noGrp="1" noChangeAspect="1"/>
          </p:cNvSpPr>
          <p:nvPr>
            <p:ph type="pic" idx="22"/>
          </p:nvPr>
        </p:nvSpPr>
        <p:spPr>
          <a:xfrm>
            <a:off x="5979974" y="2367093"/>
            <a:ext cx="2478696"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7" name="Text Placeholder 3"/>
          <p:cNvSpPr>
            <a:spLocks noGrp="1"/>
          </p:cNvSpPr>
          <p:nvPr>
            <p:ph type="body" sz="half" idx="20"/>
          </p:nvPr>
        </p:nvSpPr>
        <p:spPr>
          <a:xfrm>
            <a:off x="5979880" y="4781079"/>
            <a:ext cx="2478790"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3" name="Date Placeholder 2"/>
          <p:cNvSpPr>
            <a:spLocks noGrp="1"/>
          </p:cNvSpPr>
          <p:nvPr>
            <p:ph type="dt" sz="half" idx="10"/>
          </p:nvPr>
        </p:nvSpPr>
        <p:spPr/>
        <p:txBody>
          <a:bodyPr/>
          <a:lstStyle/>
          <a:p>
            <a:fld id="{1485275C-D10C-4D5F-8F64-629BD74B364A}" type="datetimeFigureOut">
              <a:rPr lang="ru-RU" smtClean="0"/>
              <a:t>04.06.2024</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2E7FE66D-41AF-40BE-9A7E-EF7CE24805DD}" type="slidenum">
              <a:rPr lang="ru-RU" smtClean="0"/>
              <a:t>‹#›</a:t>
            </a:fld>
            <a:endParaRPr lang="ru-RU"/>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ru-RU" smtClean="0"/>
              <a:t>Образец заголовка</a:t>
            </a:r>
            <a:endParaRPr lang="en-US" dirty="0"/>
          </a:p>
        </p:txBody>
      </p:sp>
      <p:sp>
        <p:nvSpPr>
          <p:cNvPr id="11" name="Vertical Text Placeholder 2"/>
          <p:cNvSpPr>
            <a:spLocks noGrp="1"/>
          </p:cNvSpPr>
          <p:nvPr>
            <p:ph type="body" orient="vert" sz="quarter" idx="13"/>
          </p:nvPr>
        </p:nvSpPr>
        <p:spPr>
          <a:xfrm>
            <a:off x="685331" y="2367094"/>
            <a:ext cx="7773339" cy="342410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1485275C-D10C-4D5F-8F64-629BD74B364A}" type="datetimeFigureOut">
              <a:rPr lang="ru-RU" smtClean="0"/>
              <a:t>04.06.2024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E7FE66D-41AF-40BE-9A7E-EF7CE24805DD}" type="slidenum">
              <a:rPr lang="ru-RU" smtClean="0"/>
              <a:t>‹#›</a:t>
            </a:fld>
            <a:endParaRPr lang="ru-RU"/>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Vertical Title 1"/>
          <p:cNvSpPr>
            <a:spLocks noGrp="1"/>
          </p:cNvSpPr>
          <p:nvPr>
            <p:ph type="title" orient="vert"/>
          </p:nvPr>
        </p:nvSpPr>
        <p:spPr>
          <a:xfrm>
            <a:off x="6543675" y="609602"/>
            <a:ext cx="1914995" cy="5181599"/>
          </a:xfrm>
        </p:spPr>
        <p:txBody>
          <a:bodyPr vert="eaVert"/>
          <a:lstStyle>
            <a:lvl1pPr algn="l">
              <a:defRPr/>
            </a:lvl1pPr>
          </a:lstStyle>
          <a:p>
            <a:r>
              <a:rPr lang="ru-RU" smtClean="0"/>
              <a:t>Образец заголовка</a:t>
            </a:r>
            <a:endParaRPr lang="en-US" dirty="0"/>
          </a:p>
        </p:txBody>
      </p:sp>
      <p:sp>
        <p:nvSpPr>
          <p:cNvPr id="8" name="Vertical Text Placeholder 2"/>
          <p:cNvSpPr>
            <a:spLocks noGrp="1"/>
          </p:cNvSpPr>
          <p:nvPr>
            <p:ph type="body" orient="vert" sz="quarter" idx="13"/>
          </p:nvPr>
        </p:nvSpPr>
        <p:spPr>
          <a:xfrm>
            <a:off x="685331" y="609602"/>
            <a:ext cx="5744043" cy="5181599"/>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1485275C-D10C-4D5F-8F64-629BD74B364A}" type="datetimeFigureOut">
              <a:rPr lang="ru-RU" smtClean="0"/>
              <a:t>04.06.2024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E7FE66D-41AF-40BE-9A7E-EF7CE24805DD}"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ru-RU" smtClean="0"/>
              <a:t>Образец заголовка</a:t>
            </a:r>
            <a:endParaRPr lang="en-US" dirty="0"/>
          </a:p>
        </p:txBody>
      </p:sp>
      <p:sp>
        <p:nvSpPr>
          <p:cNvPr id="12" name="Content Placeholder 2"/>
          <p:cNvSpPr>
            <a:spLocks noGrp="1"/>
          </p:cNvSpPr>
          <p:nvPr>
            <p:ph sz="quarter" idx="13"/>
          </p:nvPr>
        </p:nvSpPr>
        <p:spPr>
          <a:xfrm>
            <a:off x="685330" y="2367093"/>
            <a:ext cx="7772870" cy="342410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1485275C-D10C-4D5F-8F64-629BD74B364A}" type="datetimeFigureOut">
              <a:rPr lang="ru-RU" smtClean="0"/>
              <a:t>04.06.2024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E7FE66D-41AF-40BE-9A7E-EF7CE24805DD}"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828564"/>
            <a:ext cx="7763814" cy="2736819"/>
          </a:xfrm>
        </p:spPr>
        <p:txBody>
          <a:bodyPr anchor="b">
            <a:normAutofit/>
          </a:bodyPr>
          <a:lstStyle>
            <a:lvl1pPr>
              <a:defRPr sz="4000"/>
            </a:lvl1pPr>
          </a:lstStyle>
          <a:p>
            <a:r>
              <a:rPr lang="ru-RU" smtClean="0"/>
              <a:t>Образец заголовка</a:t>
            </a:r>
            <a:endParaRPr lang="en-US" dirty="0"/>
          </a:p>
        </p:txBody>
      </p:sp>
      <p:sp>
        <p:nvSpPr>
          <p:cNvPr id="3" name="Text Placeholder 2"/>
          <p:cNvSpPr>
            <a:spLocks noGrp="1"/>
          </p:cNvSpPr>
          <p:nvPr>
            <p:ph type="body" idx="1"/>
          </p:nvPr>
        </p:nvSpPr>
        <p:spPr>
          <a:xfrm>
            <a:off x="685331" y="3657458"/>
            <a:ext cx="7763814"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1485275C-D10C-4D5F-8F64-629BD74B364A}" type="datetimeFigureOut">
              <a:rPr lang="ru-RU" smtClean="0"/>
              <a:t>04.06.2024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E7FE66D-41AF-40BE-9A7E-EF7CE24805DD}"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2" y="618518"/>
            <a:ext cx="7773338" cy="1596177"/>
          </a:xfrm>
        </p:spPr>
        <p:txBody>
          <a:bodyPr/>
          <a:lstStyle/>
          <a:p>
            <a:r>
              <a:rPr lang="ru-RU" smtClean="0"/>
              <a:t>Образец заголовка</a:t>
            </a:r>
            <a:endParaRPr lang="en-US" dirty="0"/>
          </a:p>
        </p:txBody>
      </p:sp>
      <p:sp>
        <p:nvSpPr>
          <p:cNvPr id="12" name="Content Placeholder 2"/>
          <p:cNvSpPr>
            <a:spLocks noGrp="1"/>
          </p:cNvSpPr>
          <p:nvPr>
            <p:ph sz="quarter" idx="13"/>
          </p:nvPr>
        </p:nvSpPr>
        <p:spPr>
          <a:xfrm>
            <a:off x="685330" y="2367093"/>
            <a:ext cx="3829520" cy="342410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3" name="Content Placeholder 3"/>
          <p:cNvSpPr>
            <a:spLocks noGrp="1"/>
          </p:cNvSpPr>
          <p:nvPr>
            <p:ph sz="quarter" idx="14"/>
          </p:nvPr>
        </p:nvSpPr>
        <p:spPr>
          <a:xfrm>
            <a:off x="4629150" y="2367093"/>
            <a:ext cx="3829050" cy="342410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1485275C-D10C-4D5F-8F64-629BD74B364A}" type="datetimeFigureOut">
              <a:rPr lang="ru-RU" smtClean="0"/>
              <a:t>04.06.2024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2E7FE66D-41AF-40BE-9A7E-EF7CE24805DD}"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2" y="618518"/>
            <a:ext cx="7773338" cy="1596177"/>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859746" y="2371018"/>
            <a:ext cx="3655106"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2" name="Content Placeholder 3"/>
          <p:cNvSpPr>
            <a:spLocks noGrp="1"/>
          </p:cNvSpPr>
          <p:nvPr>
            <p:ph sz="quarter" idx="13"/>
          </p:nvPr>
        </p:nvSpPr>
        <p:spPr>
          <a:xfrm>
            <a:off x="685331" y="3051013"/>
            <a:ext cx="3829520" cy="274018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797317" y="2371018"/>
            <a:ext cx="3661353"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3" name="Content Placeholder 5"/>
          <p:cNvSpPr>
            <a:spLocks noGrp="1"/>
          </p:cNvSpPr>
          <p:nvPr>
            <p:ph sz="quarter" idx="14"/>
          </p:nvPr>
        </p:nvSpPr>
        <p:spPr>
          <a:xfrm>
            <a:off x="4629150" y="3051013"/>
            <a:ext cx="3829051" cy="274018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1485275C-D10C-4D5F-8F64-629BD74B364A}" type="datetimeFigureOut">
              <a:rPr lang="ru-RU" smtClean="0"/>
              <a:t>04.06.2024</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2E7FE66D-41AF-40BE-9A7E-EF7CE24805DD}"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1485275C-D10C-4D5F-8F64-629BD74B364A}" type="datetimeFigureOut">
              <a:rPr lang="ru-RU" smtClean="0"/>
              <a:t>04.06.2024</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2E7FE66D-41AF-40BE-9A7E-EF7CE24805DD}"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Date Placeholder 1"/>
          <p:cNvSpPr>
            <a:spLocks noGrp="1"/>
          </p:cNvSpPr>
          <p:nvPr>
            <p:ph type="dt" sz="half" idx="10"/>
          </p:nvPr>
        </p:nvSpPr>
        <p:spPr/>
        <p:txBody>
          <a:bodyPr/>
          <a:lstStyle/>
          <a:p>
            <a:fld id="{1485275C-D10C-4D5F-8F64-629BD74B364A}" type="datetimeFigureOut">
              <a:rPr lang="ru-RU" smtClean="0"/>
              <a:t>04.06.2024</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2E7FE66D-41AF-40BE-9A7E-EF7CE24805DD}"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2951766" cy="2023252"/>
          </a:xfrm>
        </p:spPr>
        <p:txBody>
          <a:bodyPr anchor="b"/>
          <a:lstStyle>
            <a:lvl1pPr algn="ctr">
              <a:defRPr sz="3200"/>
            </a:lvl1pPr>
          </a:lstStyle>
          <a:p>
            <a:r>
              <a:rPr lang="ru-RU" smtClean="0"/>
              <a:t>Образец заголовка</a:t>
            </a:r>
            <a:endParaRPr lang="en-US" dirty="0"/>
          </a:p>
        </p:txBody>
      </p:sp>
      <p:sp>
        <p:nvSpPr>
          <p:cNvPr id="10" name="Content Placeholder 2"/>
          <p:cNvSpPr>
            <a:spLocks noGrp="1"/>
          </p:cNvSpPr>
          <p:nvPr>
            <p:ph sz="quarter" idx="13"/>
          </p:nvPr>
        </p:nvSpPr>
        <p:spPr>
          <a:xfrm>
            <a:off x="3808547" y="609601"/>
            <a:ext cx="4650122" cy="5181599"/>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85331" y="2632852"/>
            <a:ext cx="2951767"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1485275C-D10C-4D5F-8F64-629BD74B364A}" type="datetimeFigureOut">
              <a:rPr lang="ru-RU" smtClean="0"/>
              <a:t>04.06.2024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2E7FE66D-41AF-40BE-9A7E-EF7CE24805DD}"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4451227" cy="2023254"/>
          </a:xfrm>
        </p:spPr>
        <p:txBody>
          <a:bodyPr anchor="b"/>
          <a:lstStyle>
            <a:lvl1pPr algn="ctr">
              <a:defRPr sz="32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5568602" y="609601"/>
            <a:ext cx="2441519"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685346" y="2632853"/>
            <a:ext cx="4451212"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1485275C-D10C-4D5F-8F64-629BD74B364A}" type="datetimeFigureOut">
              <a:rPr lang="ru-RU" smtClean="0"/>
              <a:t>04.06.2024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2E7FE66D-41AF-40BE-9A7E-EF7CE24805DD}"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1" y="-1"/>
            <a:ext cx="9144002"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685332" y="618518"/>
            <a:ext cx="7773338" cy="1596177"/>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685331" y="2367094"/>
            <a:ext cx="7773339" cy="3424107"/>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5759053" y="5883276"/>
            <a:ext cx="2057400" cy="365125"/>
          </a:xfrm>
          <a:prstGeom prst="rect">
            <a:avLst/>
          </a:prstGeom>
        </p:spPr>
        <p:txBody>
          <a:bodyPr vert="horz" lIns="91440" tIns="45720" rIns="91440" bIns="45720" rtlCol="0" anchor="ctr"/>
          <a:lstStyle>
            <a:lvl1pPr algn="r">
              <a:defRPr sz="1000">
                <a:solidFill>
                  <a:schemeClr val="tx1"/>
                </a:solidFill>
              </a:defRPr>
            </a:lvl1pPr>
          </a:lstStyle>
          <a:p>
            <a:fld id="{1485275C-D10C-4D5F-8F64-629BD74B364A}" type="datetimeFigureOut">
              <a:rPr lang="ru-RU" smtClean="0"/>
              <a:t>04.06.2024</a:t>
            </a:fld>
            <a:endParaRPr lang="ru-RU"/>
          </a:p>
        </p:txBody>
      </p:sp>
      <p:sp>
        <p:nvSpPr>
          <p:cNvPr id="5" name="Footer Placeholder 4"/>
          <p:cNvSpPr>
            <a:spLocks noGrp="1"/>
          </p:cNvSpPr>
          <p:nvPr>
            <p:ph type="ftr" sz="quarter" idx="3"/>
          </p:nvPr>
        </p:nvSpPr>
        <p:spPr>
          <a:xfrm>
            <a:off x="685331" y="5883276"/>
            <a:ext cx="5004665" cy="365125"/>
          </a:xfrm>
          <a:prstGeom prst="rect">
            <a:avLst/>
          </a:prstGeom>
        </p:spPr>
        <p:txBody>
          <a:bodyPr vert="horz" lIns="91440" tIns="45720" rIns="91440" bIns="45720" rtlCol="0" anchor="ctr"/>
          <a:lstStyle>
            <a:lvl1pPr algn="l">
              <a:defRPr sz="1000">
                <a:solidFill>
                  <a:schemeClr val="tx1"/>
                </a:solidFill>
              </a:defRPr>
            </a:lvl1pPr>
          </a:lstStyle>
          <a:p>
            <a:endParaRPr lang="ru-RU"/>
          </a:p>
        </p:txBody>
      </p:sp>
      <p:sp>
        <p:nvSpPr>
          <p:cNvPr id="6" name="Slide Number Placeholder 5"/>
          <p:cNvSpPr>
            <a:spLocks noGrp="1"/>
          </p:cNvSpPr>
          <p:nvPr>
            <p:ph type="sldNum" sz="quarter" idx="4"/>
          </p:nvPr>
        </p:nvSpPr>
        <p:spPr>
          <a:xfrm>
            <a:off x="7885509" y="5883276"/>
            <a:ext cx="573161" cy="365125"/>
          </a:xfrm>
          <a:prstGeom prst="rect">
            <a:avLst/>
          </a:prstGeom>
        </p:spPr>
        <p:txBody>
          <a:bodyPr vert="horz" lIns="91440" tIns="45720" rIns="91440" bIns="45720" rtlCol="0" anchor="ctr"/>
          <a:lstStyle>
            <a:lvl1pPr algn="r">
              <a:defRPr sz="1000">
                <a:solidFill>
                  <a:schemeClr val="tx1"/>
                </a:solidFill>
              </a:defRPr>
            </a:lvl1pPr>
          </a:lstStyle>
          <a:p>
            <a:fld id="{2E7FE66D-41AF-40BE-9A7E-EF7CE24805DD}"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2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54.png"/></Relationships>
</file>

<file path=ppt/slides/_rels/slide3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56.png"/></Relationships>
</file>

<file path=ppt/slides/_rels/slide3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38.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61.png"/><Relationship Id="rId4" Type="http://schemas.openxmlformats.org/officeDocument/2006/relationships/image" Target="../media/image60.png"/></Relationships>
</file>

<file path=ppt/slides/_rels/slide41.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67.png"/></Relationships>
</file>

<file path=ppt/slides/_rels/slide47.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71.png"/><Relationship Id="rId4" Type="http://schemas.openxmlformats.org/officeDocument/2006/relationships/image" Target="../media/image70.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50.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67.png"/></Relationships>
</file>

<file path=ppt/slides/_rels/slide53.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0" y="0"/>
            <a:ext cx="9180512" cy="6885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Заголовок 1"/>
          <p:cNvSpPr>
            <a:spLocks noGrp="1"/>
          </p:cNvSpPr>
          <p:nvPr>
            <p:ph type="ctrTitle"/>
          </p:nvPr>
        </p:nvSpPr>
        <p:spPr>
          <a:xfrm>
            <a:off x="1313259" y="548680"/>
            <a:ext cx="6517482" cy="720080"/>
          </a:xfrm>
        </p:spPr>
        <p:txBody>
          <a:bodyPr>
            <a:normAutofit/>
          </a:bodyPr>
          <a:lstStyle/>
          <a:p>
            <a:r>
              <a:rPr lang="ru-RU" sz="2800" b="1" cap="none" dirty="0" smtClean="0">
                <a:solidFill>
                  <a:srgbClr val="1D52A7"/>
                </a:solidFill>
                <a:latin typeface="Arial" panose="020B0604020202020204" pitchFamily="34" charset="0"/>
                <a:cs typeface="Arial" panose="020B0604020202020204" pitchFamily="34" charset="0"/>
              </a:rPr>
              <a:t>«</a:t>
            </a:r>
            <a:r>
              <a:rPr lang="en-US" sz="2800" b="1" cap="none" dirty="0">
                <a:solidFill>
                  <a:srgbClr val="1D52A7"/>
                </a:solidFill>
                <a:latin typeface="Arial" panose="020B0604020202020204" pitchFamily="34" charset="0"/>
                <a:cs typeface="Arial" panose="020B0604020202020204" pitchFamily="34" charset="0"/>
              </a:rPr>
              <a:t>Special pharmaceutical </a:t>
            </a:r>
            <a:r>
              <a:rPr lang="en-US" sz="2800" b="1" cap="none" dirty="0" smtClean="0">
                <a:solidFill>
                  <a:srgbClr val="1D52A7"/>
                </a:solidFill>
                <a:latin typeface="Arial" panose="020B0604020202020204" pitchFamily="34" charset="0"/>
                <a:cs typeface="Arial" panose="020B0604020202020204" pitchFamily="34" charset="0"/>
              </a:rPr>
              <a:t>chemistry</a:t>
            </a:r>
            <a:r>
              <a:rPr lang="ru-RU" sz="2800" b="1" cap="none" dirty="0" smtClean="0">
                <a:solidFill>
                  <a:srgbClr val="1D52A7"/>
                </a:solidFill>
                <a:latin typeface="Arial" panose="020B0604020202020204" pitchFamily="34" charset="0"/>
                <a:cs typeface="Arial" panose="020B0604020202020204" pitchFamily="34" charset="0"/>
              </a:rPr>
              <a:t>»</a:t>
            </a:r>
            <a:endParaRPr lang="ru-RU" sz="2800" dirty="0"/>
          </a:p>
        </p:txBody>
      </p:sp>
      <p:sp>
        <p:nvSpPr>
          <p:cNvPr id="6" name="Подзаголовок 2"/>
          <p:cNvSpPr>
            <a:spLocks noGrp="1"/>
          </p:cNvSpPr>
          <p:nvPr>
            <p:ph type="subTitle" idx="1"/>
          </p:nvPr>
        </p:nvSpPr>
        <p:spPr>
          <a:xfrm>
            <a:off x="827584" y="1556792"/>
            <a:ext cx="7416824" cy="3024336"/>
          </a:xfrm>
        </p:spPr>
        <p:txBody>
          <a:bodyPr>
            <a:normAutofit/>
          </a:bodyPr>
          <a:lstStyle/>
          <a:p>
            <a:r>
              <a:rPr lang="en-US" b="1" dirty="0">
                <a:solidFill>
                  <a:srgbClr val="FF0000"/>
                </a:solidFill>
                <a:latin typeface="Arial" panose="020B0604020202020204" pitchFamily="34" charset="0"/>
                <a:cs typeface="Arial" panose="020B0604020202020204" pitchFamily="34" charset="0"/>
              </a:rPr>
              <a:t>HORMONES OF THE ADRENAL MEDULA</a:t>
            </a:r>
            <a:endParaRPr lang="en-US" sz="3200" b="1" dirty="0">
              <a:solidFill>
                <a:srgbClr val="FF0000"/>
              </a:solidFill>
              <a:latin typeface="Arial" panose="020B0604020202020204" pitchFamily="34" charset="0"/>
              <a:cs typeface="Arial" panose="020B0604020202020204" pitchFamily="34" charset="0"/>
            </a:endParaRPr>
          </a:p>
        </p:txBody>
      </p:sp>
      <p:sp>
        <p:nvSpPr>
          <p:cNvPr id="5" name="TextBox 4"/>
          <p:cNvSpPr txBox="1"/>
          <p:nvPr/>
        </p:nvSpPr>
        <p:spPr>
          <a:xfrm>
            <a:off x="1691680" y="5939988"/>
            <a:ext cx="5760640" cy="369332"/>
          </a:xfrm>
          <a:prstGeom prst="rect">
            <a:avLst/>
          </a:prstGeom>
          <a:noFill/>
        </p:spPr>
        <p:txBody>
          <a:bodyPr wrap="square" rtlCol="0">
            <a:spAutoFit/>
          </a:bodyPr>
          <a:lstStyle/>
          <a:p>
            <a:pPr algn="ctr"/>
            <a:r>
              <a:rPr lang="en-US" dirty="0" smtClean="0">
                <a:solidFill>
                  <a:srgbClr val="1D52A7"/>
                </a:solidFill>
              </a:rPr>
              <a:t>Associate Professor </a:t>
            </a:r>
            <a:r>
              <a:rPr lang="en-US" dirty="0" err="1" smtClean="0">
                <a:solidFill>
                  <a:srgbClr val="1D52A7"/>
                </a:solidFill>
              </a:rPr>
              <a:t>Gureeva</a:t>
            </a:r>
            <a:r>
              <a:rPr lang="en-US" dirty="0" smtClean="0">
                <a:solidFill>
                  <a:srgbClr val="1D52A7"/>
                </a:solidFill>
              </a:rPr>
              <a:t> E.S.</a:t>
            </a:r>
            <a:endParaRPr lang="ru-RU" dirty="0">
              <a:solidFill>
                <a:srgbClr val="1D52A7"/>
              </a:solidFill>
            </a:endParaRPr>
          </a:p>
        </p:txBody>
      </p:sp>
    </p:spTree>
    <p:extLst>
      <p:ext uri="{BB962C8B-B14F-4D97-AF65-F5344CB8AC3E}">
        <p14:creationId xmlns:p14="http://schemas.microsoft.com/office/powerpoint/2010/main" val="2338865392"/>
      </p:ext>
    </p:extLst>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88640"/>
            <a:ext cx="628650" cy="65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Номер слайда 4"/>
          <p:cNvSpPr>
            <a:spLocks noGrp="1"/>
          </p:cNvSpPr>
          <p:nvPr>
            <p:ph type="sldNum" sz="quarter" idx="12"/>
          </p:nvPr>
        </p:nvSpPr>
        <p:spPr>
          <a:xfrm>
            <a:off x="8535343" y="6520259"/>
            <a:ext cx="573161" cy="365125"/>
          </a:xfrm>
        </p:spPr>
        <p:txBody>
          <a:bodyPr/>
          <a:lstStyle/>
          <a:p>
            <a:fld id="{E4BF139B-3B4E-4221-95DA-59CA7323F185}" type="slidenum">
              <a:rPr lang="ru-RU" smtClean="0"/>
              <a:t>10</a:t>
            </a:fld>
            <a:endParaRPr lang="ru-RU"/>
          </a:p>
        </p:txBody>
      </p:sp>
      <p:sp>
        <p:nvSpPr>
          <p:cNvPr id="8" name="Прямоугольник 7"/>
          <p:cNvSpPr/>
          <p:nvPr/>
        </p:nvSpPr>
        <p:spPr>
          <a:xfrm>
            <a:off x="323528" y="980728"/>
            <a:ext cx="1152431" cy="461665"/>
          </a:xfrm>
          <a:prstGeom prst="rect">
            <a:avLst/>
          </a:prstGeom>
        </p:spPr>
        <p:txBody>
          <a:bodyPr wrap="none">
            <a:spAutoFit/>
          </a:bodyPr>
          <a:lstStyle/>
          <a:p>
            <a:r>
              <a:rPr lang="en-US" sz="2400" b="1" dirty="0" smtClean="0">
                <a:solidFill>
                  <a:srgbClr val="C00000"/>
                </a:solidFill>
              </a:rPr>
              <a:t>Storage</a:t>
            </a:r>
            <a:endParaRPr lang="ru-RU" sz="2400" b="1" dirty="0">
              <a:solidFill>
                <a:srgbClr val="C00000"/>
              </a:solidFill>
            </a:endParaRPr>
          </a:p>
        </p:txBody>
      </p:sp>
      <p:sp>
        <p:nvSpPr>
          <p:cNvPr id="13" name="Прямоугольник 12"/>
          <p:cNvSpPr/>
          <p:nvPr/>
        </p:nvSpPr>
        <p:spPr>
          <a:xfrm>
            <a:off x="323528" y="3399383"/>
            <a:ext cx="1710725" cy="461665"/>
          </a:xfrm>
          <a:prstGeom prst="rect">
            <a:avLst/>
          </a:prstGeom>
        </p:spPr>
        <p:txBody>
          <a:bodyPr wrap="none">
            <a:spAutoFit/>
          </a:bodyPr>
          <a:lstStyle/>
          <a:p>
            <a:r>
              <a:rPr lang="en-US" sz="2400" b="1" dirty="0" smtClean="0">
                <a:solidFill>
                  <a:srgbClr val="C00000"/>
                </a:solidFill>
              </a:rPr>
              <a:t>Medical use</a:t>
            </a:r>
            <a:endParaRPr lang="ru-RU" sz="2400" b="1" dirty="0">
              <a:solidFill>
                <a:srgbClr val="C00000"/>
              </a:solidFill>
            </a:endParaRPr>
          </a:p>
        </p:txBody>
      </p:sp>
      <p:sp>
        <p:nvSpPr>
          <p:cNvPr id="3" name="Прямоугольник 2"/>
          <p:cNvSpPr/>
          <p:nvPr/>
        </p:nvSpPr>
        <p:spPr>
          <a:xfrm>
            <a:off x="251520" y="3861048"/>
            <a:ext cx="5040560" cy="2462213"/>
          </a:xfrm>
          <a:prstGeom prst="rect">
            <a:avLst/>
          </a:prstGeom>
        </p:spPr>
        <p:txBody>
          <a:bodyPr wrap="square">
            <a:spAutoFit/>
          </a:bodyPr>
          <a:lstStyle/>
          <a:p>
            <a:pPr algn="just"/>
            <a:r>
              <a:rPr lang="en-US" sz="2200" dirty="0" smtClean="0"/>
              <a:t>Dopamine hydrochloride is used as a cardiac stimulant in shock. It is also used to improve </a:t>
            </a:r>
            <a:r>
              <a:rPr lang="en-US" sz="2200" dirty="0" err="1" smtClean="0"/>
              <a:t>haemodynamics</a:t>
            </a:r>
            <a:r>
              <a:rPr lang="en-US" sz="2200" dirty="0" smtClean="0"/>
              <a:t> in acute heart failure, renal failure, etc. It is usually given as a 0.5% or 4% solution (0.025 or 0.2 g).</a:t>
            </a:r>
          </a:p>
          <a:p>
            <a:pPr algn="just"/>
            <a:r>
              <a:rPr lang="en-US" sz="2200" dirty="0" smtClean="0"/>
              <a:t>Dopamine hydrochloride is available as 0.5%, 1%, 4% solutions in ampoules.</a:t>
            </a:r>
          </a:p>
        </p:txBody>
      </p:sp>
      <p:sp>
        <p:nvSpPr>
          <p:cNvPr id="11" name="Прямоугольник 10"/>
          <p:cNvSpPr/>
          <p:nvPr/>
        </p:nvSpPr>
        <p:spPr>
          <a:xfrm>
            <a:off x="971600" y="332656"/>
            <a:ext cx="7200800" cy="584775"/>
          </a:xfrm>
          <a:prstGeom prst="rect">
            <a:avLst/>
          </a:prstGeom>
        </p:spPr>
        <p:txBody>
          <a:bodyPr wrap="square">
            <a:spAutoFit/>
          </a:bodyPr>
          <a:lstStyle/>
          <a:p>
            <a:pPr algn="ctr"/>
            <a:r>
              <a:rPr lang="en-US" sz="3200" b="1" dirty="0" smtClean="0">
                <a:solidFill>
                  <a:srgbClr val="0070C0"/>
                </a:solidFill>
              </a:rPr>
              <a:t>Dopamine hydrochloride</a:t>
            </a:r>
          </a:p>
        </p:txBody>
      </p:sp>
      <p:sp>
        <p:nvSpPr>
          <p:cNvPr id="6" name="Прямоугольник 5"/>
          <p:cNvSpPr/>
          <p:nvPr/>
        </p:nvSpPr>
        <p:spPr>
          <a:xfrm>
            <a:off x="323528" y="1475492"/>
            <a:ext cx="5976663" cy="1446550"/>
          </a:xfrm>
          <a:prstGeom prst="rect">
            <a:avLst/>
          </a:prstGeom>
        </p:spPr>
        <p:txBody>
          <a:bodyPr wrap="square">
            <a:spAutoFit/>
          </a:bodyPr>
          <a:lstStyle/>
          <a:p>
            <a:pPr algn="just"/>
            <a:r>
              <a:rPr lang="en-US" sz="2200" dirty="0" smtClean="0"/>
              <a:t>As dopamine is easily </a:t>
            </a:r>
            <a:r>
              <a:rPr lang="en-US" sz="2200" dirty="0" err="1" smtClean="0"/>
              <a:t>oxidised</a:t>
            </a:r>
            <a:r>
              <a:rPr lang="en-US" sz="2200" dirty="0" smtClean="0"/>
              <a:t> by light and atmospheric oxygen, it should be stored away from light in hermetically sealed orange glass containers or in sealed ampoules.</a:t>
            </a:r>
            <a:endParaRPr lang="ru-RU" sz="2200" dirty="0"/>
          </a:p>
        </p:txBody>
      </p:sp>
      <p:pic>
        <p:nvPicPr>
          <p:cNvPr id="8194"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9028"/>
          <a:stretch/>
        </p:blipFill>
        <p:spPr bwMode="auto">
          <a:xfrm>
            <a:off x="5436096" y="3933056"/>
            <a:ext cx="3555876" cy="2470203"/>
          </a:xfrm>
          <a:prstGeom prst="rect">
            <a:avLst/>
          </a:prstGeom>
          <a:noFill/>
          <a:ln>
            <a:noFill/>
          </a:ln>
          <a:effectLst>
            <a:outerShdw blurRad="152400" dist="190500" dir="2700000" algn="ctr" rotWithShape="0">
              <a:schemeClr val="tx1">
                <a:alpha val="4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60232" y="945115"/>
            <a:ext cx="1890200" cy="2839095"/>
          </a:xfrm>
          <a:prstGeom prst="rect">
            <a:avLst/>
          </a:prstGeom>
          <a:noFill/>
          <a:ln>
            <a:noFill/>
          </a:ln>
          <a:effectLst>
            <a:outerShdw blurRad="152400" dist="190500" dir="2700000" algn="ctr" rotWithShape="0">
              <a:schemeClr val="tx1">
                <a:alpha val="4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19422367"/>
      </p:ext>
    </p:extLst>
  </p:cSld>
  <p:clrMapOvr>
    <a:masterClrMapping/>
  </p:clrMapOvr>
  <p:transition spd="slow">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88640"/>
            <a:ext cx="628650" cy="65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Номер слайда 4"/>
          <p:cNvSpPr>
            <a:spLocks noGrp="1"/>
          </p:cNvSpPr>
          <p:nvPr>
            <p:ph type="sldNum" sz="quarter" idx="12"/>
          </p:nvPr>
        </p:nvSpPr>
        <p:spPr>
          <a:xfrm>
            <a:off x="8535343" y="6520259"/>
            <a:ext cx="573161" cy="365125"/>
          </a:xfrm>
        </p:spPr>
        <p:txBody>
          <a:bodyPr/>
          <a:lstStyle/>
          <a:p>
            <a:fld id="{E4BF139B-3B4E-4221-95DA-59CA7323F185}" type="slidenum">
              <a:rPr lang="ru-RU" smtClean="0"/>
              <a:t>11</a:t>
            </a:fld>
            <a:endParaRPr lang="ru-RU"/>
          </a:p>
        </p:txBody>
      </p:sp>
      <p:sp>
        <p:nvSpPr>
          <p:cNvPr id="8" name="Прямоугольник 7"/>
          <p:cNvSpPr/>
          <p:nvPr/>
        </p:nvSpPr>
        <p:spPr>
          <a:xfrm>
            <a:off x="251520" y="332656"/>
            <a:ext cx="8640960" cy="1077218"/>
          </a:xfrm>
          <a:prstGeom prst="rect">
            <a:avLst/>
          </a:prstGeom>
        </p:spPr>
        <p:txBody>
          <a:bodyPr wrap="square">
            <a:spAutoFit/>
          </a:bodyPr>
          <a:lstStyle/>
          <a:p>
            <a:pPr algn="ctr"/>
            <a:r>
              <a:rPr lang="en-US" sz="3200" b="1" dirty="0" smtClean="0">
                <a:solidFill>
                  <a:srgbClr val="0070C0"/>
                </a:solidFill>
              </a:rPr>
              <a:t>Adrenaline (epinephrine)</a:t>
            </a:r>
          </a:p>
          <a:p>
            <a:pPr algn="ctr"/>
            <a:r>
              <a:rPr lang="en-US" sz="3200" b="1" dirty="0" smtClean="0">
                <a:solidFill>
                  <a:srgbClr val="0070C0"/>
                </a:solidFill>
              </a:rPr>
              <a:t>Adrenaline (epinephrine) </a:t>
            </a:r>
            <a:r>
              <a:rPr lang="en-US" sz="3200" b="1" dirty="0" err="1" smtClean="0">
                <a:solidFill>
                  <a:srgbClr val="0070C0"/>
                </a:solidFill>
              </a:rPr>
              <a:t>hydrotartrate</a:t>
            </a:r>
            <a:endParaRPr lang="en-US" sz="3200" b="1" dirty="0" smtClean="0">
              <a:solidFill>
                <a:srgbClr val="0070C0"/>
              </a:solidFill>
            </a:endParaRPr>
          </a:p>
        </p:txBody>
      </p:sp>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7823" y="4587081"/>
            <a:ext cx="5810134" cy="1578223"/>
          </a:xfrm>
          <a:prstGeom prst="rect">
            <a:avLst/>
          </a:prstGeom>
          <a:noFill/>
          <a:ln>
            <a:noFill/>
          </a:ln>
          <a:effectLst>
            <a:outerShdw blurRad="152400" dist="190500" dir="2700000" algn="ctr" rotWithShape="0">
              <a:schemeClr val="tx1">
                <a:alpha val="4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2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20" y="2027637"/>
            <a:ext cx="4256406" cy="1473371"/>
          </a:xfrm>
          <a:prstGeom prst="rect">
            <a:avLst/>
          </a:prstGeom>
          <a:noFill/>
          <a:ln>
            <a:noFill/>
          </a:ln>
          <a:effectLst>
            <a:outerShdw blurRad="152400" dist="190500" dir="2700000" algn="ctr" rotWithShape="0">
              <a:schemeClr val="tx1">
                <a:alpha val="4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2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60232" y="1720720"/>
            <a:ext cx="1800200" cy="1852296"/>
          </a:xfrm>
          <a:prstGeom prst="rect">
            <a:avLst/>
          </a:prstGeom>
          <a:noFill/>
          <a:ln>
            <a:noFill/>
          </a:ln>
          <a:effectLst>
            <a:outerShdw blurRad="152400" dist="190500" dir="2700000" algn="ctr" rotWithShape="0">
              <a:schemeClr val="tx1">
                <a:alpha val="4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22"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38800" y="4653905"/>
            <a:ext cx="2288554" cy="1511399"/>
          </a:xfrm>
          <a:prstGeom prst="rect">
            <a:avLst/>
          </a:prstGeom>
          <a:noFill/>
          <a:ln>
            <a:noFill/>
          </a:ln>
          <a:effectLst>
            <a:outerShdw blurRad="152400" dist="190500" dir="2700000" algn="ctr" rotWithShape="0">
              <a:schemeClr val="tx1">
                <a:alpha val="4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Прямоугольник 6"/>
          <p:cNvSpPr/>
          <p:nvPr/>
        </p:nvSpPr>
        <p:spPr>
          <a:xfrm>
            <a:off x="1870083" y="3573016"/>
            <a:ext cx="1414170" cy="430887"/>
          </a:xfrm>
          <a:prstGeom prst="rect">
            <a:avLst/>
          </a:prstGeom>
        </p:spPr>
        <p:txBody>
          <a:bodyPr wrap="none">
            <a:spAutoFit/>
          </a:bodyPr>
          <a:lstStyle/>
          <a:p>
            <a:r>
              <a:rPr lang="en-US" sz="2200" dirty="0" smtClean="0"/>
              <a:t>Adrenaline</a:t>
            </a:r>
            <a:endParaRPr lang="ru-RU" sz="2200" dirty="0"/>
          </a:p>
        </p:txBody>
      </p:sp>
      <p:sp>
        <p:nvSpPr>
          <p:cNvPr id="10" name="Прямоугольник 9"/>
          <p:cNvSpPr/>
          <p:nvPr/>
        </p:nvSpPr>
        <p:spPr>
          <a:xfrm>
            <a:off x="1835696" y="6238473"/>
            <a:ext cx="3079241" cy="430887"/>
          </a:xfrm>
          <a:prstGeom prst="rect">
            <a:avLst/>
          </a:prstGeom>
        </p:spPr>
        <p:txBody>
          <a:bodyPr wrap="none">
            <a:spAutoFit/>
          </a:bodyPr>
          <a:lstStyle/>
          <a:p>
            <a:r>
              <a:rPr lang="en-US" sz="2200" dirty="0" smtClean="0"/>
              <a:t>Adrenaline </a:t>
            </a:r>
            <a:r>
              <a:rPr lang="en-US" sz="2200" dirty="0" err="1" smtClean="0"/>
              <a:t>hydrotartrate</a:t>
            </a:r>
            <a:r>
              <a:rPr lang="en-US" sz="2200" dirty="0" smtClean="0"/>
              <a:t> </a:t>
            </a:r>
            <a:endParaRPr lang="ru-RU" sz="2200" dirty="0"/>
          </a:p>
        </p:txBody>
      </p:sp>
    </p:spTree>
    <p:extLst>
      <p:ext uri="{BB962C8B-B14F-4D97-AF65-F5344CB8AC3E}">
        <p14:creationId xmlns:p14="http://schemas.microsoft.com/office/powerpoint/2010/main" val="3607056189"/>
      </p:ext>
    </p:extLst>
  </p:cSld>
  <p:clrMapOvr>
    <a:masterClrMapping/>
  </p:clrMapOvr>
  <p:transition spd="slow">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88640"/>
            <a:ext cx="628650" cy="65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Номер слайда 4"/>
          <p:cNvSpPr>
            <a:spLocks noGrp="1"/>
          </p:cNvSpPr>
          <p:nvPr>
            <p:ph type="sldNum" sz="quarter" idx="12"/>
          </p:nvPr>
        </p:nvSpPr>
        <p:spPr>
          <a:xfrm>
            <a:off x="8535343" y="6520259"/>
            <a:ext cx="573161" cy="365125"/>
          </a:xfrm>
        </p:spPr>
        <p:txBody>
          <a:bodyPr/>
          <a:lstStyle/>
          <a:p>
            <a:fld id="{E4BF139B-3B4E-4221-95DA-59CA7323F185}" type="slidenum">
              <a:rPr lang="ru-RU" smtClean="0"/>
              <a:t>12</a:t>
            </a:fld>
            <a:endParaRPr lang="ru-RU"/>
          </a:p>
        </p:txBody>
      </p:sp>
      <p:sp>
        <p:nvSpPr>
          <p:cNvPr id="6" name="Прямоугольник 5"/>
          <p:cNvSpPr/>
          <p:nvPr/>
        </p:nvSpPr>
        <p:spPr>
          <a:xfrm>
            <a:off x="323528" y="1527175"/>
            <a:ext cx="1468672" cy="461665"/>
          </a:xfrm>
          <a:prstGeom prst="rect">
            <a:avLst/>
          </a:prstGeom>
        </p:spPr>
        <p:txBody>
          <a:bodyPr wrap="none">
            <a:spAutoFit/>
          </a:bodyPr>
          <a:lstStyle/>
          <a:p>
            <a:r>
              <a:rPr lang="en-US" sz="2400" b="1" dirty="0" smtClean="0">
                <a:solidFill>
                  <a:srgbClr val="C00000"/>
                </a:solidFill>
              </a:rPr>
              <a:t>Obtaining</a:t>
            </a:r>
            <a:endParaRPr lang="ru-RU" sz="2400" b="1" dirty="0">
              <a:solidFill>
                <a:srgbClr val="C00000"/>
              </a:solidFill>
            </a:endParaRPr>
          </a:p>
        </p:txBody>
      </p:sp>
      <p:sp>
        <p:nvSpPr>
          <p:cNvPr id="8" name="Прямоугольник 7"/>
          <p:cNvSpPr/>
          <p:nvPr/>
        </p:nvSpPr>
        <p:spPr>
          <a:xfrm>
            <a:off x="251520" y="332656"/>
            <a:ext cx="8640960" cy="1077218"/>
          </a:xfrm>
          <a:prstGeom prst="rect">
            <a:avLst/>
          </a:prstGeom>
        </p:spPr>
        <p:txBody>
          <a:bodyPr wrap="square">
            <a:spAutoFit/>
          </a:bodyPr>
          <a:lstStyle/>
          <a:p>
            <a:pPr algn="ctr"/>
            <a:r>
              <a:rPr lang="en-US" sz="3200" b="1" dirty="0" smtClean="0">
                <a:solidFill>
                  <a:srgbClr val="0070C0"/>
                </a:solidFill>
              </a:rPr>
              <a:t>Adrenaline (epinephrine)</a:t>
            </a:r>
          </a:p>
          <a:p>
            <a:pPr algn="ctr"/>
            <a:r>
              <a:rPr lang="en-US" sz="3200" b="1" dirty="0" smtClean="0">
                <a:solidFill>
                  <a:srgbClr val="0070C0"/>
                </a:solidFill>
              </a:rPr>
              <a:t>Adrenaline (epinephrine) </a:t>
            </a:r>
            <a:r>
              <a:rPr lang="en-US" sz="3200" b="1" dirty="0" err="1" smtClean="0">
                <a:solidFill>
                  <a:srgbClr val="0070C0"/>
                </a:solidFill>
              </a:rPr>
              <a:t>hydrotartrate</a:t>
            </a:r>
            <a:endParaRPr lang="en-US" sz="3200" b="1" dirty="0" smtClean="0">
              <a:solidFill>
                <a:srgbClr val="0070C0"/>
              </a:solidFill>
            </a:endParaRPr>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1075" y="2028534"/>
            <a:ext cx="5985261" cy="4463230"/>
          </a:xfrm>
          <a:prstGeom prst="rect">
            <a:avLst/>
          </a:prstGeom>
          <a:noFill/>
          <a:ln>
            <a:noFill/>
          </a:ln>
          <a:effectLst>
            <a:outerShdw blurRad="152400" dist="190500" dir="2700000" algn="ctr" rotWithShape="0">
              <a:schemeClr val="tx1">
                <a:alpha val="4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12698315"/>
      </p:ext>
    </p:extLst>
  </p:cSld>
  <p:clrMapOvr>
    <a:masterClrMapping/>
  </p:clrMapOvr>
  <p:transition spd="slow">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88640"/>
            <a:ext cx="628650" cy="65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Номер слайда 4"/>
          <p:cNvSpPr>
            <a:spLocks noGrp="1"/>
          </p:cNvSpPr>
          <p:nvPr>
            <p:ph type="sldNum" sz="quarter" idx="12"/>
          </p:nvPr>
        </p:nvSpPr>
        <p:spPr>
          <a:xfrm>
            <a:off x="8535343" y="6520259"/>
            <a:ext cx="573161" cy="365125"/>
          </a:xfrm>
        </p:spPr>
        <p:txBody>
          <a:bodyPr/>
          <a:lstStyle/>
          <a:p>
            <a:fld id="{E4BF139B-3B4E-4221-95DA-59CA7323F185}" type="slidenum">
              <a:rPr lang="ru-RU" smtClean="0"/>
              <a:t>13</a:t>
            </a:fld>
            <a:endParaRPr lang="ru-RU"/>
          </a:p>
        </p:txBody>
      </p:sp>
      <p:sp>
        <p:nvSpPr>
          <p:cNvPr id="6" name="Прямоугольник 5"/>
          <p:cNvSpPr/>
          <p:nvPr/>
        </p:nvSpPr>
        <p:spPr>
          <a:xfrm>
            <a:off x="323528" y="1527175"/>
            <a:ext cx="2614370" cy="461665"/>
          </a:xfrm>
          <a:prstGeom prst="rect">
            <a:avLst/>
          </a:prstGeom>
        </p:spPr>
        <p:txBody>
          <a:bodyPr wrap="none">
            <a:spAutoFit/>
          </a:bodyPr>
          <a:lstStyle/>
          <a:p>
            <a:r>
              <a:rPr lang="en-US" sz="2400" b="1" dirty="0" smtClean="0">
                <a:solidFill>
                  <a:srgbClr val="C00000"/>
                </a:solidFill>
              </a:rPr>
              <a:t>Physical properties</a:t>
            </a:r>
            <a:endParaRPr lang="ru-RU" sz="2400" b="1" dirty="0">
              <a:solidFill>
                <a:srgbClr val="C00000"/>
              </a:solidFill>
            </a:endParaRPr>
          </a:p>
        </p:txBody>
      </p:sp>
      <p:sp>
        <p:nvSpPr>
          <p:cNvPr id="8" name="Прямоугольник 7"/>
          <p:cNvSpPr/>
          <p:nvPr/>
        </p:nvSpPr>
        <p:spPr>
          <a:xfrm>
            <a:off x="251520" y="332656"/>
            <a:ext cx="8640960" cy="1077218"/>
          </a:xfrm>
          <a:prstGeom prst="rect">
            <a:avLst/>
          </a:prstGeom>
        </p:spPr>
        <p:txBody>
          <a:bodyPr wrap="square">
            <a:spAutoFit/>
          </a:bodyPr>
          <a:lstStyle/>
          <a:p>
            <a:pPr algn="ctr"/>
            <a:r>
              <a:rPr lang="en-US" sz="3200" b="1" dirty="0" smtClean="0">
                <a:solidFill>
                  <a:srgbClr val="0070C0"/>
                </a:solidFill>
              </a:rPr>
              <a:t>Adrenaline (epinephrine)</a:t>
            </a:r>
          </a:p>
          <a:p>
            <a:pPr algn="ctr"/>
            <a:r>
              <a:rPr lang="en-US" sz="3200" b="1" dirty="0" smtClean="0">
                <a:solidFill>
                  <a:srgbClr val="0070C0"/>
                </a:solidFill>
              </a:rPr>
              <a:t>Adrenaline (epinephrine) </a:t>
            </a:r>
            <a:r>
              <a:rPr lang="en-US" sz="3200" b="1" dirty="0" err="1" smtClean="0">
                <a:solidFill>
                  <a:srgbClr val="0070C0"/>
                </a:solidFill>
              </a:rPr>
              <a:t>hydrotartrate</a:t>
            </a:r>
            <a:endParaRPr lang="en-US" sz="3200" b="1" dirty="0" smtClean="0">
              <a:solidFill>
                <a:srgbClr val="0070C0"/>
              </a:solidFill>
            </a:endParaRPr>
          </a:p>
        </p:txBody>
      </p:sp>
      <p:sp>
        <p:nvSpPr>
          <p:cNvPr id="2" name="Прямоугольник 1"/>
          <p:cNvSpPr/>
          <p:nvPr/>
        </p:nvSpPr>
        <p:spPr>
          <a:xfrm>
            <a:off x="251520" y="1984772"/>
            <a:ext cx="8640960" cy="4124206"/>
          </a:xfrm>
          <a:prstGeom prst="rect">
            <a:avLst/>
          </a:prstGeom>
        </p:spPr>
        <p:txBody>
          <a:bodyPr wrap="square">
            <a:spAutoFit/>
          </a:bodyPr>
          <a:lstStyle/>
          <a:p>
            <a:pPr algn="just">
              <a:spcAft>
                <a:spcPts val="600"/>
              </a:spcAft>
            </a:pPr>
            <a:r>
              <a:rPr lang="en-US" sz="2200" b="1" dirty="0" smtClean="0">
                <a:solidFill>
                  <a:srgbClr val="7030A0"/>
                </a:solidFill>
              </a:rPr>
              <a:t>Adrenaline</a:t>
            </a:r>
            <a:r>
              <a:rPr lang="en-US" sz="2200" dirty="0" smtClean="0"/>
              <a:t> is a white or creamy-white </a:t>
            </a:r>
            <a:r>
              <a:rPr lang="en-US" sz="2200" dirty="0" err="1" smtClean="0"/>
              <a:t>odourless</a:t>
            </a:r>
            <a:r>
              <a:rPr lang="en-US" sz="2200" dirty="0" smtClean="0"/>
              <a:t> fine crystalline powder. Changes </a:t>
            </a:r>
            <a:r>
              <a:rPr lang="en-US" sz="2200" dirty="0" err="1" smtClean="0"/>
              <a:t>colour</a:t>
            </a:r>
            <a:r>
              <a:rPr lang="en-US" sz="2200" dirty="0" smtClean="0"/>
              <a:t> under the influence of air and light. Specific rotation from -50 to -54° (4% solution in 1 M hydrochloric acid). </a:t>
            </a:r>
            <a:endParaRPr lang="ru-RU" sz="2200" dirty="0" smtClean="0"/>
          </a:p>
          <a:p>
            <a:pPr algn="just">
              <a:spcAft>
                <a:spcPts val="600"/>
              </a:spcAft>
            </a:pPr>
            <a:r>
              <a:rPr lang="en-US" sz="2200" dirty="0" smtClean="0"/>
              <a:t>Epinephrine is very slightly soluble in water, moderately soluble in 0.1 M hydrochloric acid, practically insoluble in ethanol and chloroform.</a:t>
            </a:r>
            <a:endParaRPr lang="ru-RU" sz="2200" dirty="0" smtClean="0"/>
          </a:p>
          <a:p>
            <a:pPr algn="just">
              <a:spcAft>
                <a:spcPts val="600"/>
              </a:spcAft>
            </a:pPr>
            <a:endParaRPr lang="en-US" sz="2200" dirty="0" smtClean="0"/>
          </a:p>
          <a:p>
            <a:pPr algn="just">
              <a:spcAft>
                <a:spcPts val="600"/>
              </a:spcAft>
            </a:pPr>
            <a:r>
              <a:rPr lang="en-US" sz="2200" b="1" dirty="0" smtClean="0">
                <a:solidFill>
                  <a:srgbClr val="7030A0"/>
                </a:solidFill>
              </a:rPr>
              <a:t>Adrenaline </a:t>
            </a:r>
            <a:r>
              <a:rPr lang="en-US" sz="2200" b="1" dirty="0" err="1" smtClean="0">
                <a:solidFill>
                  <a:srgbClr val="7030A0"/>
                </a:solidFill>
              </a:rPr>
              <a:t>hydrotartr</a:t>
            </a:r>
            <a:r>
              <a:rPr lang="en-US" sz="2200" dirty="0" err="1" smtClean="0"/>
              <a:t>ate</a:t>
            </a:r>
            <a:r>
              <a:rPr lang="en-US" sz="2200" dirty="0" smtClean="0"/>
              <a:t> is white or white with greyish tinge, </a:t>
            </a:r>
            <a:r>
              <a:rPr lang="en-US" sz="2200" dirty="0" err="1" smtClean="0"/>
              <a:t>odourless</a:t>
            </a:r>
            <a:r>
              <a:rPr lang="en-US" sz="2200" dirty="0" smtClean="0"/>
              <a:t> crystalline powder. Melting point is 147-152°C (with decomposition). Easily changed under the action of light and air oxygen. </a:t>
            </a:r>
            <a:endParaRPr lang="ru-RU" sz="2200" dirty="0" smtClean="0"/>
          </a:p>
          <a:p>
            <a:pPr algn="just">
              <a:spcAft>
                <a:spcPts val="600"/>
              </a:spcAft>
            </a:pPr>
            <a:r>
              <a:rPr lang="en-US" sz="2200" dirty="0" smtClean="0"/>
              <a:t>Easily soluble in water, slightly or very slightly soluble in 96% alcohol, practically insoluble in chloroform.</a:t>
            </a:r>
            <a:endParaRPr lang="en-US" sz="2200" dirty="0"/>
          </a:p>
        </p:txBody>
      </p:sp>
    </p:spTree>
    <p:extLst>
      <p:ext uri="{BB962C8B-B14F-4D97-AF65-F5344CB8AC3E}">
        <p14:creationId xmlns:p14="http://schemas.microsoft.com/office/powerpoint/2010/main" val="1988253985"/>
      </p:ext>
    </p:extLst>
  </p:cSld>
  <p:clrMapOvr>
    <a:masterClrMapping/>
  </p:clrMapOvr>
  <p:transition spd="slow">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88640"/>
            <a:ext cx="628650" cy="65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Номер слайда 4"/>
          <p:cNvSpPr>
            <a:spLocks noGrp="1"/>
          </p:cNvSpPr>
          <p:nvPr>
            <p:ph type="sldNum" sz="quarter" idx="12"/>
          </p:nvPr>
        </p:nvSpPr>
        <p:spPr>
          <a:xfrm>
            <a:off x="8535343" y="6520259"/>
            <a:ext cx="573161" cy="365125"/>
          </a:xfrm>
        </p:spPr>
        <p:txBody>
          <a:bodyPr/>
          <a:lstStyle/>
          <a:p>
            <a:fld id="{E4BF139B-3B4E-4221-95DA-59CA7323F185}" type="slidenum">
              <a:rPr lang="ru-RU" smtClean="0"/>
              <a:t>14</a:t>
            </a:fld>
            <a:endParaRPr lang="ru-RU"/>
          </a:p>
        </p:txBody>
      </p:sp>
      <p:sp>
        <p:nvSpPr>
          <p:cNvPr id="6" name="Прямоугольник 5"/>
          <p:cNvSpPr/>
          <p:nvPr/>
        </p:nvSpPr>
        <p:spPr>
          <a:xfrm>
            <a:off x="323528" y="1527175"/>
            <a:ext cx="1856342" cy="461665"/>
          </a:xfrm>
          <a:prstGeom prst="rect">
            <a:avLst/>
          </a:prstGeom>
        </p:spPr>
        <p:txBody>
          <a:bodyPr wrap="none">
            <a:spAutoFit/>
          </a:bodyPr>
          <a:lstStyle/>
          <a:p>
            <a:r>
              <a:rPr lang="en-US" sz="2400" b="1" dirty="0" smtClean="0">
                <a:solidFill>
                  <a:srgbClr val="C00000"/>
                </a:solidFill>
              </a:rPr>
              <a:t>Identification</a:t>
            </a:r>
          </a:p>
        </p:txBody>
      </p:sp>
      <p:sp>
        <p:nvSpPr>
          <p:cNvPr id="8" name="Прямоугольник 7"/>
          <p:cNvSpPr/>
          <p:nvPr/>
        </p:nvSpPr>
        <p:spPr>
          <a:xfrm>
            <a:off x="251520" y="332656"/>
            <a:ext cx="8640960" cy="1077218"/>
          </a:xfrm>
          <a:prstGeom prst="rect">
            <a:avLst/>
          </a:prstGeom>
        </p:spPr>
        <p:txBody>
          <a:bodyPr wrap="square">
            <a:spAutoFit/>
          </a:bodyPr>
          <a:lstStyle/>
          <a:p>
            <a:pPr algn="ctr"/>
            <a:r>
              <a:rPr lang="en-US" sz="3200" b="1" dirty="0" smtClean="0">
                <a:solidFill>
                  <a:srgbClr val="0070C0"/>
                </a:solidFill>
              </a:rPr>
              <a:t>Adrenaline (epinephrine)</a:t>
            </a:r>
          </a:p>
          <a:p>
            <a:pPr algn="ctr"/>
            <a:r>
              <a:rPr lang="en-US" sz="3200" b="1" dirty="0" smtClean="0">
                <a:solidFill>
                  <a:srgbClr val="0070C0"/>
                </a:solidFill>
              </a:rPr>
              <a:t>Adrenaline (epinephrine) </a:t>
            </a:r>
            <a:r>
              <a:rPr lang="en-US" sz="3200" b="1" dirty="0" err="1" smtClean="0">
                <a:solidFill>
                  <a:srgbClr val="0070C0"/>
                </a:solidFill>
              </a:rPr>
              <a:t>hydrotartrate</a:t>
            </a:r>
            <a:endParaRPr lang="en-US" sz="3200" b="1" dirty="0" smtClean="0">
              <a:solidFill>
                <a:srgbClr val="0070C0"/>
              </a:solidFill>
            </a:endParaRPr>
          </a:p>
        </p:txBody>
      </p:sp>
      <p:sp>
        <p:nvSpPr>
          <p:cNvPr id="7" name="Прямоугольник 6"/>
          <p:cNvSpPr/>
          <p:nvPr/>
        </p:nvSpPr>
        <p:spPr>
          <a:xfrm>
            <a:off x="323528" y="1990001"/>
            <a:ext cx="2464906" cy="430887"/>
          </a:xfrm>
          <a:prstGeom prst="rect">
            <a:avLst/>
          </a:prstGeom>
        </p:spPr>
        <p:txBody>
          <a:bodyPr wrap="none">
            <a:spAutoFit/>
          </a:bodyPr>
          <a:lstStyle/>
          <a:p>
            <a:pPr marL="457200" indent="-457200">
              <a:buFont typeface="+mj-lt"/>
              <a:buAutoNum type="arabicPeriod"/>
            </a:pPr>
            <a:r>
              <a:rPr lang="en-US" sz="2200" b="1" dirty="0" smtClean="0">
                <a:solidFill>
                  <a:srgbClr val="7030A0"/>
                </a:solidFill>
              </a:rPr>
              <a:t>IR spectroscopy</a:t>
            </a:r>
            <a:endParaRPr lang="ru-RU" sz="2200" b="1" dirty="0">
              <a:solidFill>
                <a:srgbClr val="7030A0"/>
              </a:solidFill>
            </a:endParaRPr>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0011" y="2556328"/>
            <a:ext cx="7223977" cy="3752992"/>
          </a:xfrm>
          <a:prstGeom prst="rect">
            <a:avLst/>
          </a:prstGeom>
          <a:noFill/>
          <a:ln>
            <a:noFill/>
          </a:ln>
          <a:effectLst>
            <a:outerShdw blurRad="152400" dist="190500" dir="2700000" algn="ctr" rotWithShape="0">
              <a:schemeClr val="tx1">
                <a:alpha val="4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97463664"/>
      </p:ext>
    </p:extLst>
  </p:cSld>
  <p:clrMapOvr>
    <a:masterClrMapping/>
  </p:clrMapOvr>
  <p:transition spd="slow">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88640"/>
            <a:ext cx="628650" cy="65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Номер слайда 4"/>
          <p:cNvSpPr>
            <a:spLocks noGrp="1"/>
          </p:cNvSpPr>
          <p:nvPr>
            <p:ph type="sldNum" sz="quarter" idx="12"/>
          </p:nvPr>
        </p:nvSpPr>
        <p:spPr>
          <a:xfrm>
            <a:off x="8535343" y="6520259"/>
            <a:ext cx="573161" cy="365125"/>
          </a:xfrm>
        </p:spPr>
        <p:txBody>
          <a:bodyPr/>
          <a:lstStyle/>
          <a:p>
            <a:fld id="{E4BF139B-3B4E-4221-95DA-59CA7323F185}" type="slidenum">
              <a:rPr lang="ru-RU" smtClean="0"/>
              <a:t>15</a:t>
            </a:fld>
            <a:endParaRPr lang="ru-RU"/>
          </a:p>
        </p:txBody>
      </p:sp>
      <p:sp>
        <p:nvSpPr>
          <p:cNvPr id="6" name="Прямоугольник 5"/>
          <p:cNvSpPr/>
          <p:nvPr/>
        </p:nvSpPr>
        <p:spPr>
          <a:xfrm>
            <a:off x="323528" y="1527175"/>
            <a:ext cx="1856342" cy="461665"/>
          </a:xfrm>
          <a:prstGeom prst="rect">
            <a:avLst/>
          </a:prstGeom>
        </p:spPr>
        <p:txBody>
          <a:bodyPr wrap="none">
            <a:spAutoFit/>
          </a:bodyPr>
          <a:lstStyle/>
          <a:p>
            <a:r>
              <a:rPr lang="en-US" sz="2400" b="1" dirty="0" smtClean="0">
                <a:solidFill>
                  <a:srgbClr val="C00000"/>
                </a:solidFill>
              </a:rPr>
              <a:t>Identification</a:t>
            </a:r>
          </a:p>
        </p:txBody>
      </p:sp>
      <p:sp>
        <p:nvSpPr>
          <p:cNvPr id="8" name="Прямоугольник 7"/>
          <p:cNvSpPr/>
          <p:nvPr/>
        </p:nvSpPr>
        <p:spPr>
          <a:xfrm>
            <a:off x="251520" y="332656"/>
            <a:ext cx="8640960" cy="1077218"/>
          </a:xfrm>
          <a:prstGeom prst="rect">
            <a:avLst/>
          </a:prstGeom>
        </p:spPr>
        <p:txBody>
          <a:bodyPr wrap="square">
            <a:spAutoFit/>
          </a:bodyPr>
          <a:lstStyle/>
          <a:p>
            <a:pPr algn="ctr"/>
            <a:r>
              <a:rPr lang="en-US" sz="3200" b="1" dirty="0" smtClean="0">
                <a:solidFill>
                  <a:srgbClr val="0070C0"/>
                </a:solidFill>
              </a:rPr>
              <a:t>Adrenaline (epinephrine)</a:t>
            </a:r>
          </a:p>
          <a:p>
            <a:pPr algn="ctr"/>
            <a:r>
              <a:rPr lang="en-US" sz="3200" b="1" dirty="0" smtClean="0">
                <a:solidFill>
                  <a:srgbClr val="0070C0"/>
                </a:solidFill>
              </a:rPr>
              <a:t>Adrenaline (epinephrine) </a:t>
            </a:r>
            <a:r>
              <a:rPr lang="en-US" sz="3200" b="1" dirty="0" err="1" smtClean="0">
                <a:solidFill>
                  <a:srgbClr val="0070C0"/>
                </a:solidFill>
              </a:rPr>
              <a:t>hydrotartrate</a:t>
            </a:r>
            <a:endParaRPr lang="en-US" sz="3200" b="1" dirty="0" smtClean="0">
              <a:solidFill>
                <a:srgbClr val="0070C0"/>
              </a:solidFill>
            </a:endParaRPr>
          </a:p>
        </p:txBody>
      </p:sp>
      <p:sp>
        <p:nvSpPr>
          <p:cNvPr id="7" name="Прямоугольник 6"/>
          <p:cNvSpPr/>
          <p:nvPr/>
        </p:nvSpPr>
        <p:spPr>
          <a:xfrm>
            <a:off x="323528" y="1990001"/>
            <a:ext cx="2583592" cy="430887"/>
          </a:xfrm>
          <a:prstGeom prst="rect">
            <a:avLst/>
          </a:prstGeom>
        </p:spPr>
        <p:txBody>
          <a:bodyPr wrap="none">
            <a:spAutoFit/>
          </a:bodyPr>
          <a:lstStyle/>
          <a:p>
            <a:pPr marL="457200" indent="-457200">
              <a:buFont typeface="+mj-lt"/>
              <a:buAutoNum type="arabicPeriod" startAt="2"/>
            </a:pPr>
            <a:r>
              <a:rPr lang="en-US" sz="2200" b="1" dirty="0" smtClean="0">
                <a:solidFill>
                  <a:srgbClr val="7030A0"/>
                </a:solidFill>
              </a:rPr>
              <a:t>UV spectrometry</a:t>
            </a:r>
            <a:endParaRPr lang="ru-RU" sz="2200" b="1" dirty="0">
              <a:solidFill>
                <a:srgbClr val="7030A0"/>
              </a:solidFill>
            </a:endParaRPr>
          </a:p>
        </p:txBody>
      </p:sp>
      <p:pic>
        <p:nvPicPr>
          <p:cNvPr id="9" name="Рисунок 8"/>
          <p:cNvPicPr/>
          <p:nvPr/>
        </p:nvPicPr>
        <p:blipFill>
          <a:blip r:embed="rId3"/>
          <a:stretch>
            <a:fillRect/>
          </a:stretch>
        </p:blipFill>
        <p:spPr>
          <a:xfrm>
            <a:off x="395536" y="2675185"/>
            <a:ext cx="5175964" cy="3490119"/>
          </a:xfrm>
          <a:prstGeom prst="rect">
            <a:avLst/>
          </a:prstGeom>
          <a:noFill/>
          <a:ln>
            <a:noFill/>
          </a:ln>
          <a:effectLst>
            <a:outerShdw blurRad="152400" dist="190500" dir="2700000" algn="ctr" rotWithShape="0">
              <a:schemeClr val="tx1">
                <a:alpha val="40000"/>
              </a:schemeClr>
            </a:outerShdw>
          </a:effectLst>
        </p:spPr>
      </p:pic>
      <p:sp>
        <p:nvSpPr>
          <p:cNvPr id="2" name="Прямоугольник 1"/>
          <p:cNvSpPr/>
          <p:nvPr/>
        </p:nvSpPr>
        <p:spPr>
          <a:xfrm>
            <a:off x="5940152" y="2828836"/>
            <a:ext cx="2952328" cy="2800767"/>
          </a:xfrm>
          <a:prstGeom prst="rect">
            <a:avLst/>
          </a:prstGeom>
        </p:spPr>
        <p:txBody>
          <a:bodyPr wrap="square">
            <a:spAutoFit/>
          </a:bodyPr>
          <a:lstStyle/>
          <a:p>
            <a:pPr algn="just"/>
            <a:r>
              <a:rPr lang="en-US" sz="2200" dirty="0" smtClean="0"/>
              <a:t>The UV spectrum of a 0.005% solution of adrenaline in 0.1 M hydrochloric acid in the 230-300 nm region should have an absorption maximum at 279 nm.</a:t>
            </a:r>
            <a:endParaRPr lang="ru-RU" sz="2200" dirty="0"/>
          </a:p>
        </p:txBody>
      </p:sp>
    </p:spTree>
    <p:extLst>
      <p:ext uri="{BB962C8B-B14F-4D97-AF65-F5344CB8AC3E}">
        <p14:creationId xmlns:p14="http://schemas.microsoft.com/office/powerpoint/2010/main" val="1533744119"/>
      </p:ext>
    </p:extLst>
  </p:cSld>
  <p:clrMapOvr>
    <a:masterClrMapping/>
  </p:clrMapOvr>
  <p:transition spd="slow">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88640"/>
            <a:ext cx="628650" cy="65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Номер слайда 4"/>
          <p:cNvSpPr>
            <a:spLocks noGrp="1"/>
          </p:cNvSpPr>
          <p:nvPr>
            <p:ph type="sldNum" sz="quarter" idx="12"/>
          </p:nvPr>
        </p:nvSpPr>
        <p:spPr>
          <a:xfrm>
            <a:off x="8535343" y="6520259"/>
            <a:ext cx="573161" cy="365125"/>
          </a:xfrm>
        </p:spPr>
        <p:txBody>
          <a:bodyPr/>
          <a:lstStyle/>
          <a:p>
            <a:fld id="{E4BF139B-3B4E-4221-95DA-59CA7323F185}" type="slidenum">
              <a:rPr lang="ru-RU" smtClean="0"/>
              <a:t>16</a:t>
            </a:fld>
            <a:endParaRPr lang="ru-RU"/>
          </a:p>
        </p:txBody>
      </p:sp>
      <p:sp>
        <p:nvSpPr>
          <p:cNvPr id="6" name="Прямоугольник 5"/>
          <p:cNvSpPr/>
          <p:nvPr/>
        </p:nvSpPr>
        <p:spPr>
          <a:xfrm>
            <a:off x="323528" y="1527175"/>
            <a:ext cx="1856342" cy="461665"/>
          </a:xfrm>
          <a:prstGeom prst="rect">
            <a:avLst/>
          </a:prstGeom>
        </p:spPr>
        <p:txBody>
          <a:bodyPr wrap="none">
            <a:spAutoFit/>
          </a:bodyPr>
          <a:lstStyle/>
          <a:p>
            <a:r>
              <a:rPr lang="en-US" sz="2400" b="1" dirty="0" smtClean="0">
                <a:solidFill>
                  <a:srgbClr val="C00000"/>
                </a:solidFill>
              </a:rPr>
              <a:t>Identification</a:t>
            </a:r>
          </a:p>
        </p:txBody>
      </p:sp>
      <p:sp>
        <p:nvSpPr>
          <p:cNvPr id="8" name="Прямоугольник 7"/>
          <p:cNvSpPr/>
          <p:nvPr/>
        </p:nvSpPr>
        <p:spPr>
          <a:xfrm>
            <a:off x="251520" y="332656"/>
            <a:ext cx="8640960" cy="1077218"/>
          </a:xfrm>
          <a:prstGeom prst="rect">
            <a:avLst/>
          </a:prstGeom>
        </p:spPr>
        <p:txBody>
          <a:bodyPr wrap="square">
            <a:spAutoFit/>
          </a:bodyPr>
          <a:lstStyle/>
          <a:p>
            <a:pPr algn="ctr"/>
            <a:r>
              <a:rPr lang="en-US" sz="3200" b="1" dirty="0" smtClean="0">
                <a:solidFill>
                  <a:srgbClr val="0070C0"/>
                </a:solidFill>
              </a:rPr>
              <a:t>Adrenaline (epinephrine)</a:t>
            </a:r>
          </a:p>
          <a:p>
            <a:pPr algn="ctr"/>
            <a:r>
              <a:rPr lang="en-US" sz="3200" b="1" dirty="0" smtClean="0">
                <a:solidFill>
                  <a:srgbClr val="0070C0"/>
                </a:solidFill>
              </a:rPr>
              <a:t>Adrenaline (epinephrine) </a:t>
            </a:r>
            <a:r>
              <a:rPr lang="en-US" sz="3200" b="1" dirty="0" err="1" smtClean="0">
                <a:solidFill>
                  <a:srgbClr val="0070C0"/>
                </a:solidFill>
              </a:rPr>
              <a:t>hydrotartrate</a:t>
            </a:r>
            <a:endParaRPr lang="en-US" sz="3200" b="1" dirty="0" smtClean="0">
              <a:solidFill>
                <a:srgbClr val="0070C0"/>
              </a:solidFill>
            </a:endParaRPr>
          </a:p>
        </p:txBody>
      </p:sp>
      <p:sp>
        <p:nvSpPr>
          <p:cNvPr id="7" name="Прямоугольник 6"/>
          <p:cNvSpPr/>
          <p:nvPr/>
        </p:nvSpPr>
        <p:spPr>
          <a:xfrm>
            <a:off x="323528" y="1990001"/>
            <a:ext cx="3184462" cy="430887"/>
          </a:xfrm>
          <a:prstGeom prst="rect">
            <a:avLst/>
          </a:prstGeom>
        </p:spPr>
        <p:txBody>
          <a:bodyPr wrap="none">
            <a:spAutoFit/>
          </a:bodyPr>
          <a:lstStyle/>
          <a:p>
            <a:pPr marL="457200" indent="-457200">
              <a:buFont typeface="+mj-lt"/>
              <a:buAutoNum type="arabicPeriod" startAt="3"/>
            </a:pPr>
            <a:r>
              <a:rPr lang="en-US" sz="2200" b="1" dirty="0" smtClean="0">
                <a:solidFill>
                  <a:srgbClr val="7030A0"/>
                </a:solidFill>
              </a:rPr>
              <a:t>Formation of azo dye</a:t>
            </a:r>
            <a:endParaRPr lang="ru-RU" sz="2200" b="1" dirty="0">
              <a:solidFill>
                <a:srgbClr val="7030A0"/>
              </a:solidFill>
            </a:endParaRPr>
          </a:p>
        </p:txBody>
      </p:sp>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5130" y="2636912"/>
            <a:ext cx="7631113" cy="2257425"/>
          </a:xfrm>
          <a:prstGeom prst="rect">
            <a:avLst/>
          </a:prstGeom>
          <a:noFill/>
          <a:ln>
            <a:noFill/>
          </a:ln>
          <a:effectLst>
            <a:outerShdw blurRad="152400" dist="190500" dir="2700000" algn="ctr" rotWithShape="0">
              <a:schemeClr val="tx1">
                <a:alpha val="4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Прямоугольник 2"/>
          <p:cNvSpPr/>
          <p:nvPr/>
        </p:nvSpPr>
        <p:spPr>
          <a:xfrm>
            <a:off x="6804640" y="4941168"/>
            <a:ext cx="575799" cy="430887"/>
          </a:xfrm>
          <a:prstGeom prst="rect">
            <a:avLst/>
          </a:prstGeom>
        </p:spPr>
        <p:txBody>
          <a:bodyPr wrap="none">
            <a:spAutoFit/>
          </a:bodyPr>
          <a:lstStyle/>
          <a:p>
            <a:r>
              <a:rPr lang="en-US" sz="2200" b="1" dirty="0">
                <a:solidFill>
                  <a:srgbClr val="C00000"/>
                </a:solidFill>
              </a:rPr>
              <a:t>red</a:t>
            </a:r>
            <a:endParaRPr lang="ru-RU" sz="2200" b="1" dirty="0">
              <a:solidFill>
                <a:srgbClr val="C00000"/>
              </a:solidFill>
            </a:endParaRPr>
          </a:p>
        </p:txBody>
      </p:sp>
    </p:spTree>
    <p:extLst>
      <p:ext uri="{BB962C8B-B14F-4D97-AF65-F5344CB8AC3E}">
        <p14:creationId xmlns:p14="http://schemas.microsoft.com/office/powerpoint/2010/main" val="2680158662"/>
      </p:ext>
    </p:extLst>
  </p:cSld>
  <p:clrMapOvr>
    <a:masterClrMapping/>
  </p:clrMapOvr>
  <p:transition spd="slow">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88640"/>
            <a:ext cx="628650" cy="65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Номер слайда 4"/>
          <p:cNvSpPr>
            <a:spLocks noGrp="1"/>
          </p:cNvSpPr>
          <p:nvPr>
            <p:ph type="sldNum" sz="quarter" idx="12"/>
          </p:nvPr>
        </p:nvSpPr>
        <p:spPr>
          <a:xfrm>
            <a:off x="8535343" y="6520259"/>
            <a:ext cx="573161" cy="365125"/>
          </a:xfrm>
        </p:spPr>
        <p:txBody>
          <a:bodyPr/>
          <a:lstStyle/>
          <a:p>
            <a:fld id="{E4BF139B-3B4E-4221-95DA-59CA7323F185}" type="slidenum">
              <a:rPr lang="ru-RU" smtClean="0"/>
              <a:t>17</a:t>
            </a:fld>
            <a:endParaRPr lang="ru-RU"/>
          </a:p>
        </p:txBody>
      </p:sp>
      <p:sp>
        <p:nvSpPr>
          <p:cNvPr id="6" name="Прямоугольник 5"/>
          <p:cNvSpPr/>
          <p:nvPr/>
        </p:nvSpPr>
        <p:spPr>
          <a:xfrm>
            <a:off x="323528" y="1527175"/>
            <a:ext cx="1856342" cy="461665"/>
          </a:xfrm>
          <a:prstGeom prst="rect">
            <a:avLst/>
          </a:prstGeom>
        </p:spPr>
        <p:txBody>
          <a:bodyPr wrap="none">
            <a:spAutoFit/>
          </a:bodyPr>
          <a:lstStyle/>
          <a:p>
            <a:r>
              <a:rPr lang="en-US" sz="2400" b="1" dirty="0" smtClean="0">
                <a:solidFill>
                  <a:srgbClr val="C00000"/>
                </a:solidFill>
              </a:rPr>
              <a:t>Identification</a:t>
            </a:r>
          </a:p>
        </p:txBody>
      </p:sp>
      <p:sp>
        <p:nvSpPr>
          <p:cNvPr id="8" name="Прямоугольник 7"/>
          <p:cNvSpPr/>
          <p:nvPr/>
        </p:nvSpPr>
        <p:spPr>
          <a:xfrm>
            <a:off x="251520" y="332656"/>
            <a:ext cx="8640960" cy="1077218"/>
          </a:xfrm>
          <a:prstGeom prst="rect">
            <a:avLst/>
          </a:prstGeom>
        </p:spPr>
        <p:txBody>
          <a:bodyPr wrap="square">
            <a:spAutoFit/>
          </a:bodyPr>
          <a:lstStyle/>
          <a:p>
            <a:pPr algn="ctr"/>
            <a:r>
              <a:rPr lang="en-US" sz="3200" b="1" dirty="0" smtClean="0">
                <a:solidFill>
                  <a:srgbClr val="0070C0"/>
                </a:solidFill>
              </a:rPr>
              <a:t>Adrenaline (epinephrine)</a:t>
            </a:r>
          </a:p>
          <a:p>
            <a:pPr algn="ctr"/>
            <a:r>
              <a:rPr lang="en-US" sz="3200" b="1" dirty="0" smtClean="0">
                <a:solidFill>
                  <a:srgbClr val="0070C0"/>
                </a:solidFill>
              </a:rPr>
              <a:t>Adrenaline (epinephrine) </a:t>
            </a:r>
            <a:r>
              <a:rPr lang="en-US" sz="3200" b="1" dirty="0" err="1" smtClean="0">
                <a:solidFill>
                  <a:srgbClr val="0070C0"/>
                </a:solidFill>
              </a:rPr>
              <a:t>hydrotartrate</a:t>
            </a:r>
            <a:endParaRPr lang="en-US" sz="3200" b="1" dirty="0" smtClean="0">
              <a:solidFill>
                <a:srgbClr val="0070C0"/>
              </a:solidFill>
            </a:endParaRPr>
          </a:p>
        </p:txBody>
      </p:sp>
      <p:sp>
        <p:nvSpPr>
          <p:cNvPr id="7" name="Прямоугольник 6"/>
          <p:cNvSpPr/>
          <p:nvPr/>
        </p:nvSpPr>
        <p:spPr>
          <a:xfrm>
            <a:off x="323528" y="1990001"/>
            <a:ext cx="4013791" cy="430887"/>
          </a:xfrm>
          <a:prstGeom prst="rect">
            <a:avLst/>
          </a:prstGeom>
        </p:spPr>
        <p:txBody>
          <a:bodyPr wrap="none">
            <a:spAutoFit/>
          </a:bodyPr>
          <a:lstStyle/>
          <a:p>
            <a:pPr marL="457200" indent="-457200">
              <a:buFont typeface="+mj-lt"/>
              <a:buAutoNum type="arabicPeriod" startAt="4"/>
            </a:pPr>
            <a:r>
              <a:rPr lang="en-US" sz="2200" b="1" dirty="0" smtClean="0">
                <a:solidFill>
                  <a:srgbClr val="7030A0"/>
                </a:solidFill>
              </a:rPr>
              <a:t>Interaction with iron chloride</a:t>
            </a:r>
            <a:endParaRPr lang="ru-RU" sz="2200" b="1" dirty="0">
              <a:solidFill>
                <a:srgbClr val="7030A0"/>
              </a:solidFill>
            </a:endParaRPr>
          </a:p>
        </p:txBody>
      </p:sp>
      <p:pic>
        <p:nvPicPr>
          <p:cNvPr id="133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2324" y="2636912"/>
            <a:ext cx="6692044" cy="1514971"/>
          </a:xfrm>
          <a:prstGeom prst="rect">
            <a:avLst/>
          </a:prstGeom>
          <a:noFill/>
          <a:ln>
            <a:noFill/>
          </a:ln>
          <a:effectLst>
            <a:outerShdw blurRad="152400" dist="190500" dir="2700000" algn="ctr" rotWithShape="0">
              <a:schemeClr val="tx1">
                <a:alpha val="4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1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36096" y="4632954"/>
            <a:ext cx="1085850" cy="1828800"/>
          </a:xfrm>
          <a:prstGeom prst="rect">
            <a:avLst/>
          </a:prstGeom>
          <a:noFill/>
          <a:ln>
            <a:noFill/>
          </a:ln>
          <a:effectLst>
            <a:outerShdw blurRad="152400" dist="190500" dir="2700000" algn="ctr" rotWithShape="0">
              <a:schemeClr val="tx1">
                <a:alpha val="4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1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12855" y="4715504"/>
            <a:ext cx="2079625" cy="1663700"/>
          </a:xfrm>
          <a:prstGeom prst="rect">
            <a:avLst/>
          </a:prstGeom>
          <a:noFill/>
          <a:ln>
            <a:noFill/>
          </a:ln>
          <a:effectLst>
            <a:outerShdw blurRad="152400" dist="190500" dir="2700000" algn="ctr" rotWithShape="0">
              <a:schemeClr val="tx1">
                <a:alpha val="4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Прямоугольник 1"/>
          <p:cNvSpPr/>
          <p:nvPr/>
        </p:nvSpPr>
        <p:spPr>
          <a:xfrm>
            <a:off x="736154" y="4748951"/>
            <a:ext cx="4411910" cy="1785104"/>
          </a:xfrm>
          <a:prstGeom prst="rect">
            <a:avLst/>
          </a:prstGeom>
        </p:spPr>
        <p:txBody>
          <a:bodyPr wrap="square">
            <a:spAutoFit/>
          </a:bodyPr>
          <a:lstStyle/>
          <a:p>
            <a:pPr algn="just"/>
            <a:r>
              <a:rPr lang="en-US" sz="2200" dirty="0" smtClean="0"/>
              <a:t>With iron (III) chloride an </a:t>
            </a:r>
            <a:r>
              <a:rPr lang="en-US" sz="2200" b="1" dirty="0" smtClean="0">
                <a:solidFill>
                  <a:schemeClr val="accent3">
                    <a:lumMod val="75000"/>
                  </a:schemeClr>
                </a:solidFill>
              </a:rPr>
              <a:t>emerald green</a:t>
            </a:r>
            <a:r>
              <a:rPr lang="en-US" sz="2200" dirty="0" smtClean="0"/>
              <a:t> </a:t>
            </a:r>
            <a:r>
              <a:rPr lang="en-US" sz="2200" dirty="0" err="1" smtClean="0"/>
              <a:t>colouring</a:t>
            </a:r>
            <a:r>
              <a:rPr lang="en-US" sz="2200" dirty="0" smtClean="0"/>
              <a:t> is formed, which on addition of 1 drop of ammonia solution changes to </a:t>
            </a:r>
            <a:r>
              <a:rPr lang="en-US" sz="2200" b="1" dirty="0" smtClean="0">
                <a:solidFill>
                  <a:srgbClr val="C00000"/>
                </a:solidFill>
              </a:rPr>
              <a:t>cherry-red</a:t>
            </a:r>
            <a:r>
              <a:rPr lang="en-US" sz="2200" dirty="0" smtClean="0"/>
              <a:t> and then </a:t>
            </a:r>
            <a:r>
              <a:rPr lang="en-US" sz="2200" b="1" dirty="0" smtClean="0">
                <a:solidFill>
                  <a:srgbClr val="FF6600"/>
                </a:solidFill>
              </a:rPr>
              <a:t>orange-red</a:t>
            </a:r>
            <a:r>
              <a:rPr lang="en-US" sz="2200" dirty="0" smtClean="0"/>
              <a:t>.</a:t>
            </a:r>
            <a:endParaRPr lang="ru-RU" sz="2200" dirty="0"/>
          </a:p>
        </p:txBody>
      </p:sp>
    </p:spTree>
    <p:extLst>
      <p:ext uri="{BB962C8B-B14F-4D97-AF65-F5344CB8AC3E}">
        <p14:creationId xmlns:p14="http://schemas.microsoft.com/office/powerpoint/2010/main" val="3459782998"/>
      </p:ext>
    </p:extLst>
  </p:cSld>
  <p:clrMapOvr>
    <a:masterClrMapping/>
  </p:clrMapOvr>
  <p:transition spd="slow">
    <p:wip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88640"/>
            <a:ext cx="628650" cy="65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Номер слайда 4"/>
          <p:cNvSpPr>
            <a:spLocks noGrp="1"/>
          </p:cNvSpPr>
          <p:nvPr>
            <p:ph type="sldNum" sz="quarter" idx="12"/>
          </p:nvPr>
        </p:nvSpPr>
        <p:spPr>
          <a:xfrm>
            <a:off x="8535343" y="6520259"/>
            <a:ext cx="573161" cy="365125"/>
          </a:xfrm>
        </p:spPr>
        <p:txBody>
          <a:bodyPr/>
          <a:lstStyle/>
          <a:p>
            <a:fld id="{E4BF139B-3B4E-4221-95DA-59CA7323F185}" type="slidenum">
              <a:rPr lang="ru-RU" smtClean="0"/>
              <a:t>18</a:t>
            </a:fld>
            <a:endParaRPr lang="ru-RU"/>
          </a:p>
        </p:txBody>
      </p:sp>
      <p:sp>
        <p:nvSpPr>
          <p:cNvPr id="6" name="Прямоугольник 5"/>
          <p:cNvSpPr/>
          <p:nvPr/>
        </p:nvSpPr>
        <p:spPr>
          <a:xfrm>
            <a:off x="323528" y="1527175"/>
            <a:ext cx="1856342" cy="461665"/>
          </a:xfrm>
          <a:prstGeom prst="rect">
            <a:avLst/>
          </a:prstGeom>
        </p:spPr>
        <p:txBody>
          <a:bodyPr wrap="none">
            <a:spAutoFit/>
          </a:bodyPr>
          <a:lstStyle/>
          <a:p>
            <a:r>
              <a:rPr lang="en-US" sz="2400" b="1" dirty="0" smtClean="0">
                <a:solidFill>
                  <a:srgbClr val="C00000"/>
                </a:solidFill>
              </a:rPr>
              <a:t>Identification</a:t>
            </a:r>
          </a:p>
        </p:txBody>
      </p:sp>
      <p:sp>
        <p:nvSpPr>
          <p:cNvPr id="8" name="Прямоугольник 7"/>
          <p:cNvSpPr/>
          <p:nvPr/>
        </p:nvSpPr>
        <p:spPr>
          <a:xfrm>
            <a:off x="251520" y="332656"/>
            <a:ext cx="8640960" cy="1077218"/>
          </a:xfrm>
          <a:prstGeom prst="rect">
            <a:avLst/>
          </a:prstGeom>
        </p:spPr>
        <p:txBody>
          <a:bodyPr wrap="square">
            <a:spAutoFit/>
          </a:bodyPr>
          <a:lstStyle/>
          <a:p>
            <a:pPr algn="ctr"/>
            <a:r>
              <a:rPr lang="en-US" sz="3200" b="1" dirty="0" smtClean="0">
                <a:solidFill>
                  <a:srgbClr val="0070C0"/>
                </a:solidFill>
              </a:rPr>
              <a:t>Adrenaline (epinephrine)</a:t>
            </a:r>
          </a:p>
          <a:p>
            <a:pPr algn="ctr"/>
            <a:r>
              <a:rPr lang="en-US" sz="3200" b="1" dirty="0" smtClean="0">
                <a:solidFill>
                  <a:srgbClr val="0070C0"/>
                </a:solidFill>
              </a:rPr>
              <a:t>Adrenaline (epinephrine) </a:t>
            </a:r>
            <a:r>
              <a:rPr lang="en-US" sz="3200" b="1" dirty="0" err="1" smtClean="0">
                <a:solidFill>
                  <a:srgbClr val="0070C0"/>
                </a:solidFill>
              </a:rPr>
              <a:t>hydrotartrate</a:t>
            </a:r>
            <a:endParaRPr lang="en-US" sz="3200" b="1" dirty="0" smtClean="0">
              <a:solidFill>
                <a:srgbClr val="0070C0"/>
              </a:solidFill>
            </a:endParaRPr>
          </a:p>
        </p:txBody>
      </p:sp>
      <p:sp>
        <p:nvSpPr>
          <p:cNvPr id="7" name="Прямоугольник 6"/>
          <p:cNvSpPr/>
          <p:nvPr/>
        </p:nvSpPr>
        <p:spPr>
          <a:xfrm>
            <a:off x="323528" y="1990001"/>
            <a:ext cx="8568952" cy="769441"/>
          </a:xfrm>
          <a:prstGeom prst="rect">
            <a:avLst/>
          </a:prstGeom>
        </p:spPr>
        <p:txBody>
          <a:bodyPr wrap="square">
            <a:spAutoFit/>
          </a:bodyPr>
          <a:lstStyle/>
          <a:p>
            <a:pPr marL="457200" indent="-457200" algn="just">
              <a:buFont typeface="+mj-lt"/>
              <a:buAutoNum type="arabicPeriod" startAt="5"/>
            </a:pPr>
            <a:r>
              <a:rPr lang="en-US" sz="2200" b="1" dirty="0" smtClean="0">
                <a:solidFill>
                  <a:srgbClr val="7030A0"/>
                </a:solidFill>
              </a:rPr>
              <a:t>Oxidation reaction with iodine solution (formation of </a:t>
            </a:r>
            <a:r>
              <a:rPr lang="en-US" sz="2200" b="1" dirty="0" err="1" smtClean="0">
                <a:solidFill>
                  <a:srgbClr val="7030A0"/>
                </a:solidFill>
              </a:rPr>
              <a:t>coloured</a:t>
            </a:r>
            <a:r>
              <a:rPr lang="en-US" sz="2200" b="1" dirty="0" smtClean="0">
                <a:solidFill>
                  <a:srgbClr val="7030A0"/>
                </a:solidFill>
              </a:rPr>
              <a:t> </a:t>
            </a:r>
            <a:r>
              <a:rPr lang="en-US" sz="2200" b="1" dirty="0" err="1" smtClean="0">
                <a:solidFill>
                  <a:srgbClr val="7030A0"/>
                </a:solidFill>
              </a:rPr>
              <a:t>adrenochrome</a:t>
            </a:r>
            <a:r>
              <a:rPr lang="en-US" sz="2200" b="1" dirty="0" smtClean="0">
                <a:solidFill>
                  <a:srgbClr val="7030A0"/>
                </a:solidFill>
              </a:rPr>
              <a:t>)</a:t>
            </a:r>
            <a:endParaRPr lang="ru-RU" sz="2200" b="1" dirty="0">
              <a:solidFill>
                <a:srgbClr val="7030A0"/>
              </a:solidFill>
            </a:endParaRPr>
          </a:p>
        </p:txBody>
      </p:sp>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5616" y="2759442"/>
            <a:ext cx="6695413" cy="2033314"/>
          </a:xfrm>
          <a:prstGeom prst="rect">
            <a:avLst/>
          </a:prstGeom>
          <a:noFill/>
          <a:ln>
            <a:noFill/>
          </a:ln>
          <a:effectLst>
            <a:outerShdw blurRad="152400" dist="190500" dir="2700000" algn="ctr" rotWithShape="0">
              <a:schemeClr val="tx1">
                <a:alpha val="4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3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41712" y="5013176"/>
            <a:ext cx="2060575" cy="1725613"/>
          </a:xfrm>
          <a:prstGeom prst="rect">
            <a:avLst/>
          </a:prstGeom>
          <a:noFill/>
          <a:ln>
            <a:noFill/>
          </a:ln>
          <a:effectLst>
            <a:outerShdw blurRad="152400" dist="190500" dir="2700000" algn="ctr" rotWithShape="0">
              <a:schemeClr val="tx1">
                <a:alpha val="4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63451907"/>
      </p:ext>
    </p:extLst>
  </p:cSld>
  <p:clrMapOvr>
    <a:masterClrMapping/>
  </p:clrMapOvr>
  <p:transition spd="slow">
    <p:wip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88640"/>
            <a:ext cx="628650" cy="65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Номер слайда 4"/>
          <p:cNvSpPr>
            <a:spLocks noGrp="1"/>
          </p:cNvSpPr>
          <p:nvPr>
            <p:ph type="sldNum" sz="quarter" idx="12"/>
          </p:nvPr>
        </p:nvSpPr>
        <p:spPr>
          <a:xfrm>
            <a:off x="8535343" y="6520259"/>
            <a:ext cx="573161" cy="365125"/>
          </a:xfrm>
        </p:spPr>
        <p:txBody>
          <a:bodyPr/>
          <a:lstStyle/>
          <a:p>
            <a:fld id="{E4BF139B-3B4E-4221-95DA-59CA7323F185}" type="slidenum">
              <a:rPr lang="ru-RU" smtClean="0"/>
              <a:t>19</a:t>
            </a:fld>
            <a:endParaRPr lang="ru-RU"/>
          </a:p>
        </p:txBody>
      </p:sp>
      <p:sp>
        <p:nvSpPr>
          <p:cNvPr id="6" name="Прямоугольник 5"/>
          <p:cNvSpPr/>
          <p:nvPr/>
        </p:nvSpPr>
        <p:spPr>
          <a:xfrm>
            <a:off x="323528" y="1527175"/>
            <a:ext cx="1856342" cy="461665"/>
          </a:xfrm>
          <a:prstGeom prst="rect">
            <a:avLst/>
          </a:prstGeom>
        </p:spPr>
        <p:txBody>
          <a:bodyPr wrap="none">
            <a:spAutoFit/>
          </a:bodyPr>
          <a:lstStyle/>
          <a:p>
            <a:r>
              <a:rPr lang="en-US" sz="2400" b="1" dirty="0" smtClean="0">
                <a:solidFill>
                  <a:srgbClr val="C00000"/>
                </a:solidFill>
              </a:rPr>
              <a:t>Identification</a:t>
            </a:r>
          </a:p>
        </p:txBody>
      </p:sp>
      <p:sp>
        <p:nvSpPr>
          <p:cNvPr id="8" name="Прямоугольник 7"/>
          <p:cNvSpPr/>
          <p:nvPr/>
        </p:nvSpPr>
        <p:spPr>
          <a:xfrm>
            <a:off x="251520" y="332656"/>
            <a:ext cx="8640960" cy="1077218"/>
          </a:xfrm>
          <a:prstGeom prst="rect">
            <a:avLst/>
          </a:prstGeom>
        </p:spPr>
        <p:txBody>
          <a:bodyPr wrap="square">
            <a:spAutoFit/>
          </a:bodyPr>
          <a:lstStyle/>
          <a:p>
            <a:pPr algn="ctr"/>
            <a:r>
              <a:rPr lang="en-US" sz="3200" b="1" dirty="0" smtClean="0">
                <a:solidFill>
                  <a:srgbClr val="0070C0"/>
                </a:solidFill>
              </a:rPr>
              <a:t>Adrenaline (epinephrine)</a:t>
            </a:r>
          </a:p>
          <a:p>
            <a:pPr algn="ctr"/>
            <a:r>
              <a:rPr lang="en-US" sz="3200" b="1" dirty="0" smtClean="0">
                <a:solidFill>
                  <a:srgbClr val="0070C0"/>
                </a:solidFill>
              </a:rPr>
              <a:t>Adrenaline (epinephrine) </a:t>
            </a:r>
            <a:r>
              <a:rPr lang="en-US" sz="3200" b="1" dirty="0" err="1" smtClean="0">
                <a:solidFill>
                  <a:srgbClr val="0070C0"/>
                </a:solidFill>
              </a:rPr>
              <a:t>hydrotartrate</a:t>
            </a:r>
            <a:endParaRPr lang="en-US" sz="3200" b="1" dirty="0" smtClean="0">
              <a:solidFill>
                <a:srgbClr val="0070C0"/>
              </a:solidFill>
            </a:endParaRPr>
          </a:p>
        </p:txBody>
      </p:sp>
      <p:sp>
        <p:nvSpPr>
          <p:cNvPr id="7" name="Прямоугольник 6"/>
          <p:cNvSpPr/>
          <p:nvPr/>
        </p:nvSpPr>
        <p:spPr>
          <a:xfrm>
            <a:off x="323528" y="1990001"/>
            <a:ext cx="8568952" cy="430887"/>
          </a:xfrm>
          <a:prstGeom prst="rect">
            <a:avLst/>
          </a:prstGeom>
        </p:spPr>
        <p:txBody>
          <a:bodyPr wrap="square">
            <a:spAutoFit/>
          </a:bodyPr>
          <a:lstStyle/>
          <a:p>
            <a:pPr marL="457200" indent="-457200" algn="just">
              <a:buFont typeface="+mj-lt"/>
              <a:buAutoNum type="arabicPeriod" startAt="6"/>
            </a:pPr>
            <a:r>
              <a:rPr lang="en-US" sz="2200" b="1" dirty="0" smtClean="0">
                <a:solidFill>
                  <a:srgbClr val="7030A0"/>
                </a:solidFill>
              </a:rPr>
              <a:t>The ‘silver mirror’ reaction</a:t>
            </a:r>
            <a:endParaRPr lang="ru-RU" sz="2200" b="1" dirty="0">
              <a:solidFill>
                <a:srgbClr val="7030A0"/>
              </a:solidFill>
            </a:endParaRPr>
          </a:p>
        </p:txBody>
      </p:sp>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600" y="2429483"/>
            <a:ext cx="5467350" cy="1704975"/>
          </a:xfrm>
          <a:prstGeom prst="rect">
            <a:avLst/>
          </a:prstGeom>
          <a:noFill/>
          <a:ln>
            <a:noFill/>
          </a:ln>
          <a:effectLst>
            <a:outerShdw blurRad="152400" dist="190500" dir="2700000" algn="ctr" rotWithShape="0">
              <a:schemeClr val="tx1">
                <a:alpha val="4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36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64288" y="2420888"/>
            <a:ext cx="1246083" cy="1713570"/>
          </a:xfrm>
          <a:prstGeom prst="rect">
            <a:avLst/>
          </a:prstGeom>
          <a:noFill/>
          <a:ln>
            <a:noFill/>
          </a:ln>
          <a:effectLst>
            <a:outerShdw blurRad="152400" dist="190500" dir="2700000" algn="ctr" rotWithShape="0">
              <a:schemeClr val="tx1">
                <a:alpha val="4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Прямоугольник 10"/>
          <p:cNvSpPr/>
          <p:nvPr/>
        </p:nvSpPr>
        <p:spPr>
          <a:xfrm>
            <a:off x="323528" y="4293096"/>
            <a:ext cx="8568952" cy="430887"/>
          </a:xfrm>
          <a:prstGeom prst="rect">
            <a:avLst/>
          </a:prstGeom>
        </p:spPr>
        <p:txBody>
          <a:bodyPr wrap="square">
            <a:spAutoFit/>
          </a:bodyPr>
          <a:lstStyle/>
          <a:p>
            <a:pPr marL="457200" indent="-457200" algn="just">
              <a:buFont typeface="+mj-lt"/>
              <a:buAutoNum type="arabicPeriod" startAt="7"/>
            </a:pPr>
            <a:r>
              <a:rPr lang="en-US" sz="2200" b="1" dirty="0" smtClean="0">
                <a:solidFill>
                  <a:srgbClr val="7030A0"/>
                </a:solidFill>
              </a:rPr>
              <a:t>Reaction with Fehling's reagent</a:t>
            </a:r>
            <a:endParaRPr lang="ru-RU" sz="2200" b="1" dirty="0">
              <a:solidFill>
                <a:srgbClr val="7030A0"/>
              </a:solidFill>
            </a:endParaRPr>
          </a:p>
        </p:txBody>
      </p:sp>
      <p:pic>
        <p:nvPicPr>
          <p:cNvPr id="15364"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3315" y="4723983"/>
            <a:ext cx="5726113" cy="2019300"/>
          </a:xfrm>
          <a:prstGeom prst="rect">
            <a:avLst/>
          </a:prstGeom>
          <a:noFill/>
          <a:ln>
            <a:noFill/>
          </a:ln>
          <a:effectLst>
            <a:outerShdw blurRad="152400" dist="190500" dir="2700000" algn="ctr" rotWithShape="0">
              <a:schemeClr val="tx1">
                <a:alpha val="4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365"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26011" y="4869079"/>
            <a:ext cx="1722453" cy="1584257"/>
          </a:xfrm>
          <a:prstGeom prst="rect">
            <a:avLst/>
          </a:prstGeom>
          <a:noFill/>
          <a:ln>
            <a:noFill/>
          </a:ln>
          <a:effectLst>
            <a:outerShdw blurRad="152400" dist="190500" dir="2700000" algn="ctr" rotWithShape="0">
              <a:schemeClr val="tx1">
                <a:alpha val="4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45872311"/>
      </p:ext>
    </p:extLst>
  </p:cSld>
  <p:clrMapOvr>
    <a:masterClrMapping/>
  </p:clrMapOvr>
  <p:transition spd="slow">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88640"/>
            <a:ext cx="628650" cy="65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Номер слайда 4"/>
          <p:cNvSpPr>
            <a:spLocks noGrp="1"/>
          </p:cNvSpPr>
          <p:nvPr>
            <p:ph type="sldNum" sz="quarter" idx="12"/>
          </p:nvPr>
        </p:nvSpPr>
        <p:spPr>
          <a:xfrm>
            <a:off x="8535343" y="6520259"/>
            <a:ext cx="573161" cy="365125"/>
          </a:xfrm>
        </p:spPr>
        <p:txBody>
          <a:bodyPr/>
          <a:lstStyle/>
          <a:p>
            <a:fld id="{E4BF139B-3B4E-4221-95DA-59CA7323F185}" type="slidenum">
              <a:rPr lang="ru-RU" smtClean="0"/>
              <a:t>2</a:t>
            </a:fld>
            <a:endParaRPr lang="ru-RU"/>
          </a:p>
        </p:txBody>
      </p:sp>
      <p:sp>
        <p:nvSpPr>
          <p:cNvPr id="8" name="Прямоугольник 7"/>
          <p:cNvSpPr/>
          <p:nvPr/>
        </p:nvSpPr>
        <p:spPr>
          <a:xfrm>
            <a:off x="971600" y="332656"/>
            <a:ext cx="7200800" cy="584775"/>
          </a:xfrm>
          <a:prstGeom prst="rect">
            <a:avLst/>
          </a:prstGeom>
        </p:spPr>
        <p:txBody>
          <a:bodyPr wrap="square">
            <a:spAutoFit/>
          </a:bodyPr>
          <a:lstStyle/>
          <a:p>
            <a:pPr algn="ctr"/>
            <a:r>
              <a:rPr lang="en-US" sz="3200" b="1" dirty="0" err="1" smtClean="0">
                <a:solidFill>
                  <a:srgbClr val="0070C0"/>
                </a:solidFill>
              </a:rPr>
              <a:t>Catecholamines</a:t>
            </a:r>
            <a:endParaRPr lang="ru-RU" sz="3200" b="1" dirty="0">
              <a:solidFill>
                <a:srgbClr val="0070C0"/>
              </a:solidFill>
            </a:endParaRP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13766"/>
          <a:stretch/>
        </p:blipFill>
        <p:spPr bwMode="auto">
          <a:xfrm>
            <a:off x="619716" y="1988840"/>
            <a:ext cx="3232204" cy="1225362"/>
          </a:xfrm>
          <a:prstGeom prst="rect">
            <a:avLst/>
          </a:prstGeom>
          <a:noFill/>
          <a:ln>
            <a:noFill/>
          </a:ln>
          <a:effectLst>
            <a:outerShdw blurRad="152400" dist="190500" dir="2700000" algn="ctr" rotWithShape="0">
              <a:schemeClr val="tx1">
                <a:alpha val="4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r="46431"/>
          <a:stretch/>
        </p:blipFill>
        <p:spPr bwMode="auto">
          <a:xfrm>
            <a:off x="3007516" y="4149080"/>
            <a:ext cx="3076652" cy="1636452"/>
          </a:xfrm>
          <a:prstGeom prst="rect">
            <a:avLst/>
          </a:prstGeom>
          <a:noFill/>
          <a:ln>
            <a:noFill/>
          </a:ln>
          <a:effectLst>
            <a:outerShdw blurRad="152400" dist="190500" dir="2700000" algn="ctr" rotWithShape="0">
              <a:schemeClr val="tx1">
                <a:alpha val="4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rotWithShape="1">
          <a:blip r:embed="rId5">
            <a:extLst>
              <a:ext uri="{28A0092B-C50C-407E-A947-70E740481C1C}">
                <a14:useLocalDpi xmlns:a14="http://schemas.microsoft.com/office/drawing/2010/main" val="0"/>
              </a:ext>
            </a:extLst>
          </a:blip>
          <a:srcRect r="62409"/>
          <a:stretch/>
        </p:blipFill>
        <p:spPr bwMode="auto">
          <a:xfrm>
            <a:off x="5079019" y="1621608"/>
            <a:ext cx="3381413" cy="1735384"/>
          </a:xfrm>
          <a:prstGeom prst="rect">
            <a:avLst/>
          </a:prstGeom>
          <a:noFill/>
          <a:ln>
            <a:noFill/>
          </a:ln>
          <a:effectLst>
            <a:outerShdw blurRad="152400" dist="190500" dir="2700000" algn="ctr" rotWithShape="0">
              <a:schemeClr val="tx1">
                <a:alpha val="4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Прямоугольник 1"/>
          <p:cNvSpPr/>
          <p:nvPr/>
        </p:nvSpPr>
        <p:spPr>
          <a:xfrm>
            <a:off x="6329643" y="3244334"/>
            <a:ext cx="1266693" cy="369332"/>
          </a:xfrm>
          <a:prstGeom prst="rect">
            <a:avLst/>
          </a:prstGeom>
        </p:spPr>
        <p:txBody>
          <a:bodyPr wrap="none">
            <a:spAutoFit/>
          </a:bodyPr>
          <a:lstStyle/>
          <a:p>
            <a:r>
              <a:rPr lang="en-US" dirty="0" smtClean="0"/>
              <a:t>epinephrine</a:t>
            </a:r>
            <a:endParaRPr lang="ru-RU" dirty="0"/>
          </a:p>
        </p:txBody>
      </p:sp>
      <p:sp>
        <p:nvSpPr>
          <p:cNvPr id="6" name="Прямоугольник 5"/>
          <p:cNvSpPr/>
          <p:nvPr/>
        </p:nvSpPr>
        <p:spPr>
          <a:xfrm>
            <a:off x="3804046" y="5867980"/>
            <a:ext cx="1560042" cy="369332"/>
          </a:xfrm>
          <a:prstGeom prst="rect">
            <a:avLst/>
          </a:prstGeom>
        </p:spPr>
        <p:txBody>
          <a:bodyPr wrap="none">
            <a:spAutoFit/>
          </a:bodyPr>
          <a:lstStyle/>
          <a:p>
            <a:r>
              <a:rPr lang="en-US" dirty="0" smtClean="0"/>
              <a:t>norepinephrine</a:t>
            </a:r>
            <a:endParaRPr lang="ru-RU" dirty="0"/>
          </a:p>
        </p:txBody>
      </p:sp>
      <p:sp>
        <p:nvSpPr>
          <p:cNvPr id="9" name="Прямоугольник 8"/>
          <p:cNvSpPr/>
          <p:nvPr/>
        </p:nvSpPr>
        <p:spPr>
          <a:xfrm>
            <a:off x="1598208" y="3244334"/>
            <a:ext cx="1101584" cy="369332"/>
          </a:xfrm>
          <a:prstGeom prst="rect">
            <a:avLst/>
          </a:prstGeom>
        </p:spPr>
        <p:txBody>
          <a:bodyPr wrap="none">
            <a:spAutoFit/>
          </a:bodyPr>
          <a:lstStyle/>
          <a:p>
            <a:r>
              <a:rPr lang="en-US" dirty="0" smtClean="0"/>
              <a:t>dopamine</a:t>
            </a:r>
            <a:endParaRPr lang="ru-RU" dirty="0"/>
          </a:p>
        </p:txBody>
      </p:sp>
    </p:spTree>
    <p:extLst>
      <p:ext uri="{BB962C8B-B14F-4D97-AF65-F5344CB8AC3E}">
        <p14:creationId xmlns:p14="http://schemas.microsoft.com/office/powerpoint/2010/main" val="356040779"/>
      </p:ext>
    </p:extLst>
  </p:cSld>
  <p:clrMapOvr>
    <a:masterClrMapping/>
  </p:clrMapOvr>
  <p:transition spd="slow">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88640"/>
            <a:ext cx="628650" cy="65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Номер слайда 4"/>
          <p:cNvSpPr>
            <a:spLocks noGrp="1"/>
          </p:cNvSpPr>
          <p:nvPr>
            <p:ph type="sldNum" sz="quarter" idx="12"/>
          </p:nvPr>
        </p:nvSpPr>
        <p:spPr>
          <a:xfrm>
            <a:off x="8535343" y="6520259"/>
            <a:ext cx="573161" cy="365125"/>
          </a:xfrm>
        </p:spPr>
        <p:txBody>
          <a:bodyPr/>
          <a:lstStyle/>
          <a:p>
            <a:fld id="{E4BF139B-3B4E-4221-95DA-59CA7323F185}" type="slidenum">
              <a:rPr lang="ru-RU" smtClean="0"/>
              <a:t>20</a:t>
            </a:fld>
            <a:endParaRPr lang="ru-RU"/>
          </a:p>
        </p:txBody>
      </p:sp>
      <p:sp>
        <p:nvSpPr>
          <p:cNvPr id="6" name="Прямоугольник 5"/>
          <p:cNvSpPr/>
          <p:nvPr/>
        </p:nvSpPr>
        <p:spPr>
          <a:xfrm>
            <a:off x="323528" y="1527175"/>
            <a:ext cx="1856342" cy="461665"/>
          </a:xfrm>
          <a:prstGeom prst="rect">
            <a:avLst/>
          </a:prstGeom>
        </p:spPr>
        <p:txBody>
          <a:bodyPr wrap="none">
            <a:spAutoFit/>
          </a:bodyPr>
          <a:lstStyle/>
          <a:p>
            <a:r>
              <a:rPr lang="en-US" sz="2400" b="1" dirty="0" smtClean="0">
                <a:solidFill>
                  <a:srgbClr val="C00000"/>
                </a:solidFill>
              </a:rPr>
              <a:t>Identification</a:t>
            </a:r>
          </a:p>
        </p:txBody>
      </p:sp>
      <p:sp>
        <p:nvSpPr>
          <p:cNvPr id="8" name="Прямоугольник 7"/>
          <p:cNvSpPr/>
          <p:nvPr/>
        </p:nvSpPr>
        <p:spPr>
          <a:xfrm>
            <a:off x="251520" y="332656"/>
            <a:ext cx="8640960" cy="1077218"/>
          </a:xfrm>
          <a:prstGeom prst="rect">
            <a:avLst/>
          </a:prstGeom>
        </p:spPr>
        <p:txBody>
          <a:bodyPr wrap="square">
            <a:spAutoFit/>
          </a:bodyPr>
          <a:lstStyle/>
          <a:p>
            <a:pPr algn="ctr"/>
            <a:r>
              <a:rPr lang="en-US" sz="3200" b="1" dirty="0" smtClean="0">
                <a:solidFill>
                  <a:srgbClr val="0070C0"/>
                </a:solidFill>
              </a:rPr>
              <a:t>Adrenaline (epinephrine)</a:t>
            </a:r>
          </a:p>
          <a:p>
            <a:pPr algn="ctr"/>
            <a:r>
              <a:rPr lang="en-US" sz="3200" b="1" dirty="0" smtClean="0">
                <a:solidFill>
                  <a:srgbClr val="0070C0"/>
                </a:solidFill>
              </a:rPr>
              <a:t>Adrenaline (epinephrine) </a:t>
            </a:r>
            <a:r>
              <a:rPr lang="en-US" sz="3200" b="1" dirty="0" err="1" smtClean="0">
                <a:solidFill>
                  <a:srgbClr val="0070C0"/>
                </a:solidFill>
              </a:rPr>
              <a:t>hydrotartrate</a:t>
            </a:r>
            <a:endParaRPr lang="en-US" sz="3200" b="1" dirty="0" smtClean="0">
              <a:solidFill>
                <a:srgbClr val="0070C0"/>
              </a:solidFill>
            </a:endParaRPr>
          </a:p>
        </p:txBody>
      </p:sp>
      <p:sp>
        <p:nvSpPr>
          <p:cNvPr id="7" name="Прямоугольник 6"/>
          <p:cNvSpPr/>
          <p:nvPr/>
        </p:nvSpPr>
        <p:spPr>
          <a:xfrm>
            <a:off x="323528" y="1990001"/>
            <a:ext cx="8568952" cy="430887"/>
          </a:xfrm>
          <a:prstGeom prst="rect">
            <a:avLst/>
          </a:prstGeom>
        </p:spPr>
        <p:txBody>
          <a:bodyPr wrap="square">
            <a:spAutoFit/>
          </a:bodyPr>
          <a:lstStyle/>
          <a:p>
            <a:pPr marL="457200" indent="-457200" algn="just">
              <a:buFont typeface="+mj-lt"/>
              <a:buAutoNum type="arabicPeriod" startAt="8"/>
            </a:pPr>
            <a:r>
              <a:rPr lang="en-US" sz="2200" b="1" dirty="0" smtClean="0">
                <a:solidFill>
                  <a:srgbClr val="7030A0"/>
                </a:solidFill>
              </a:rPr>
              <a:t>Interaction with 1,2-dinitrobenzene</a:t>
            </a:r>
            <a:endParaRPr lang="ru-RU" sz="2200" b="1" dirty="0">
              <a:solidFill>
                <a:srgbClr val="7030A0"/>
              </a:solidFill>
            </a:endParaRPr>
          </a:p>
        </p:txBody>
      </p:sp>
      <p:pic>
        <p:nvPicPr>
          <p:cNvPr id="163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406" y="2564904"/>
            <a:ext cx="6836970" cy="3168352"/>
          </a:xfrm>
          <a:prstGeom prst="rect">
            <a:avLst/>
          </a:prstGeom>
          <a:noFill/>
          <a:ln>
            <a:noFill/>
          </a:ln>
          <a:effectLst>
            <a:outerShdw blurRad="152400" dist="190500" dir="2700000" algn="ctr" rotWithShape="0">
              <a:schemeClr val="tx1">
                <a:alpha val="4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Прямоугольник 1"/>
          <p:cNvSpPr/>
          <p:nvPr/>
        </p:nvSpPr>
        <p:spPr>
          <a:xfrm>
            <a:off x="736154" y="5890046"/>
            <a:ext cx="8156326" cy="769441"/>
          </a:xfrm>
          <a:prstGeom prst="rect">
            <a:avLst/>
          </a:prstGeom>
        </p:spPr>
        <p:txBody>
          <a:bodyPr wrap="square">
            <a:spAutoFit/>
          </a:bodyPr>
          <a:lstStyle/>
          <a:p>
            <a:pPr algn="just"/>
            <a:r>
              <a:rPr lang="en-US" sz="2200" dirty="0" smtClean="0"/>
              <a:t>The reduction of 1,2-dinitrobenzene to </a:t>
            </a:r>
            <a:r>
              <a:rPr lang="en-US" sz="2200" b="1" dirty="0" smtClean="0">
                <a:solidFill>
                  <a:srgbClr val="6600FF"/>
                </a:solidFill>
              </a:rPr>
              <a:t>blue-violet</a:t>
            </a:r>
            <a:r>
              <a:rPr lang="en-US" sz="2200" dirty="0" smtClean="0"/>
              <a:t> </a:t>
            </a:r>
            <a:r>
              <a:rPr lang="en-US" sz="2200" dirty="0" err="1" smtClean="0"/>
              <a:t>coloured</a:t>
            </a:r>
            <a:r>
              <a:rPr lang="en-US" sz="2200" dirty="0" smtClean="0"/>
              <a:t> compounds of o-</a:t>
            </a:r>
            <a:r>
              <a:rPr lang="en-US" sz="2200" dirty="0" err="1" smtClean="0"/>
              <a:t>quinoid</a:t>
            </a:r>
            <a:r>
              <a:rPr lang="en-US" sz="2200" dirty="0" smtClean="0"/>
              <a:t> structure takes place</a:t>
            </a:r>
            <a:r>
              <a:rPr lang="ru-RU" sz="2200" dirty="0" smtClean="0"/>
              <a:t>.</a:t>
            </a:r>
            <a:endParaRPr lang="ru-RU" sz="2200" dirty="0"/>
          </a:p>
        </p:txBody>
      </p:sp>
    </p:spTree>
    <p:extLst>
      <p:ext uri="{BB962C8B-B14F-4D97-AF65-F5344CB8AC3E}">
        <p14:creationId xmlns:p14="http://schemas.microsoft.com/office/powerpoint/2010/main" val="2986912807"/>
      </p:ext>
    </p:extLst>
  </p:cSld>
  <p:clrMapOvr>
    <a:masterClrMapping/>
  </p:clrMapOvr>
  <p:transition spd="slow">
    <p:wip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88640"/>
            <a:ext cx="628650" cy="65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Номер слайда 4"/>
          <p:cNvSpPr>
            <a:spLocks noGrp="1"/>
          </p:cNvSpPr>
          <p:nvPr>
            <p:ph type="sldNum" sz="quarter" idx="12"/>
          </p:nvPr>
        </p:nvSpPr>
        <p:spPr>
          <a:xfrm>
            <a:off x="8535343" y="6520259"/>
            <a:ext cx="573161" cy="365125"/>
          </a:xfrm>
        </p:spPr>
        <p:txBody>
          <a:bodyPr/>
          <a:lstStyle/>
          <a:p>
            <a:fld id="{E4BF139B-3B4E-4221-95DA-59CA7323F185}" type="slidenum">
              <a:rPr lang="ru-RU" smtClean="0"/>
              <a:t>21</a:t>
            </a:fld>
            <a:endParaRPr lang="ru-RU"/>
          </a:p>
        </p:txBody>
      </p:sp>
      <p:sp>
        <p:nvSpPr>
          <p:cNvPr id="6" name="Прямоугольник 5"/>
          <p:cNvSpPr/>
          <p:nvPr/>
        </p:nvSpPr>
        <p:spPr>
          <a:xfrm>
            <a:off x="323528" y="1527175"/>
            <a:ext cx="1856342" cy="461665"/>
          </a:xfrm>
          <a:prstGeom prst="rect">
            <a:avLst/>
          </a:prstGeom>
        </p:spPr>
        <p:txBody>
          <a:bodyPr wrap="none">
            <a:spAutoFit/>
          </a:bodyPr>
          <a:lstStyle/>
          <a:p>
            <a:r>
              <a:rPr lang="en-US" sz="2400" b="1" dirty="0" smtClean="0">
                <a:solidFill>
                  <a:srgbClr val="C00000"/>
                </a:solidFill>
              </a:rPr>
              <a:t>Identification</a:t>
            </a:r>
          </a:p>
        </p:txBody>
      </p:sp>
      <p:sp>
        <p:nvSpPr>
          <p:cNvPr id="8" name="Прямоугольник 7"/>
          <p:cNvSpPr/>
          <p:nvPr/>
        </p:nvSpPr>
        <p:spPr>
          <a:xfrm>
            <a:off x="251520" y="332656"/>
            <a:ext cx="8640960" cy="1077218"/>
          </a:xfrm>
          <a:prstGeom prst="rect">
            <a:avLst/>
          </a:prstGeom>
        </p:spPr>
        <p:txBody>
          <a:bodyPr wrap="square">
            <a:spAutoFit/>
          </a:bodyPr>
          <a:lstStyle/>
          <a:p>
            <a:pPr algn="ctr"/>
            <a:r>
              <a:rPr lang="en-US" sz="3200" b="1" dirty="0" smtClean="0">
                <a:solidFill>
                  <a:srgbClr val="0070C0"/>
                </a:solidFill>
              </a:rPr>
              <a:t>Adrenaline (epinephrine)</a:t>
            </a:r>
          </a:p>
          <a:p>
            <a:pPr algn="ctr"/>
            <a:r>
              <a:rPr lang="en-US" sz="3200" b="1" dirty="0" smtClean="0">
                <a:solidFill>
                  <a:srgbClr val="0070C0"/>
                </a:solidFill>
              </a:rPr>
              <a:t>Adrenaline (epinephrine) </a:t>
            </a:r>
            <a:r>
              <a:rPr lang="en-US" sz="3200" b="1" dirty="0" err="1" smtClean="0">
                <a:solidFill>
                  <a:srgbClr val="0070C0"/>
                </a:solidFill>
              </a:rPr>
              <a:t>hydrotartrate</a:t>
            </a:r>
            <a:endParaRPr lang="en-US" sz="3200" b="1" dirty="0" smtClean="0">
              <a:solidFill>
                <a:srgbClr val="0070C0"/>
              </a:solidFill>
            </a:endParaRPr>
          </a:p>
        </p:txBody>
      </p:sp>
      <p:sp>
        <p:nvSpPr>
          <p:cNvPr id="7" name="Прямоугольник 6"/>
          <p:cNvSpPr/>
          <p:nvPr/>
        </p:nvSpPr>
        <p:spPr>
          <a:xfrm>
            <a:off x="323528" y="1990001"/>
            <a:ext cx="8568952" cy="430887"/>
          </a:xfrm>
          <a:prstGeom prst="rect">
            <a:avLst/>
          </a:prstGeom>
        </p:spPr>
        <p:txBody>
          <a:bodyPr wrap="square">
            <a:spAutoFit/>
          </a:bodyPr>
          <a:lstStyle/>
          <a:p>
            <a:pPr marL="457200" indent="-457200" algn="just">
              <a:buFont typeface="+mj-lt"/>
              <a:buAutoNum type="arabicPeriod" startAt="9"/>
            </a:pPr>
            <a:r>
              <a:rPr lang="en-US" sz="2200" b="1" dirty="0" err="1" smtClean="0">
                <a:solidFill>
                  <a:srgbClr val="7030A0"/>
                </a:solidFill>
              </a:rPr>
              <a:t>Adrenolutine</a:t>
            </a:r>
            <a:r>
              <a:rPr lang="en-US" sz="2200" b="1" dirty="0" smtClean="0">
                <a:solidFill>
                  <a:srgbClr val="7030A0"/>
                </a:solidFill>
              </a:rPr>
              <a:t> formation</a:t>
            </a:r>
            <a:endParaRPr lang="ru-RU" sz="2200" b="1" dirty="0">
              <a:solidFill>
                <a:srgbClr val="7030A0"/>
              </a:solidFill>
            </a:endParaRPr>
          </a:p>
        </p:txBody>
      </p:sp>
      <p:pic>
        <p:nvPicPr>
          <p:cNvPr id="1741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17242"/>
          <a:stretch/>
        </p:blipFill>
        <p:spPr bwMode="auto">
          <a:xfrm>
            <a:off x="611560" y="2636912"/>
            <a:ext cx="6506770" cy="2088232"/>
          </a:xfrm>
          <a:prstGeom prst="rect">
            <a:avLst/>
          </a:prstGeom>
          <a:noFill/>
          <a:ln>
            <a:noFill/>
          </a:ln>
          <a:effectLst>
            <a:outerShdw blurRad="152400" dist="190500" dir="2700000" algn="ctr" rotWithShape="0">
              <a:schemeClr val="tx1">
                <a:alpha val="4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41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5563" y="2636912"/>
            <a:ext cx="1266918" cy="2088231"/>
          </a:xfrm>
          <a:prstGeom prst="rect">
            <a:avLst/>
          </a:prstGeom>
          <a:noFill/>
          <a:ln>
            <a:noFill/>
          </a:ln>
          <a:effectLst>
            <a:outerShdw blurRad="152400" dist="190500" dir="2700000" algn="ctr" rotWithShape="0">
              <a:schemeClr val="tx1">
                <a:alpha val="4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Прямоугольник 2"/>
          <p:cNvSpPr/>
          <p:nvPr/>
        </p:nvSpPr>
        <p:spPr>
          <a:xfrm>
            <a:off x="611560" y="5025950"/>
            <a:ext cx="6506770" cy="1107996"/>
          </a:xfrm>
          <a:prstGeom prst="rect">
            <a:avLst/>
          </a:prstGeom>
        </p:spPr>
        <p:txBody>
          <a:bodyPr wrap="square">
            <a:spAutoFit/>
          </a:bodyPr>
          <a:lstStyle/>
          <a:p>
            <a:pPr algn="just"/>
            <a:r>
              <a:rPr lang="en-US" sz="2200" dirty="0" smtClean="0"/>
              <a:t>When a small amount of alkali is added to a solution of adrenaline, its oxidation products (</a:t>
            </a:r>
            <a:r>
              <a:rPr lang="en-US" sz="2200" dirty="0" err="1" smtClean="0"/>
              <a:t>adrenolutin</a:t>
            </a:r>
            <a:r>
              <a:rPr lang="en-US" sz="2200" dirty="0" smtClean="0"/>
              <a:t>) fluoresce </a:t>
            </a:r>
            <a:r>
              <a:rPr lang="en-US" sz="2200" b="1" dirty="0" smtClean="0">
                <a:solidFill>
                  <a:srgbClr val="CCFF66"/>
                </a:solidFill>
              </a:rPr>
              <a:t>yellow-green</a:t>
            </a:r>
            <a:r>
              <a:rPr lang="ru-RU" sz="2200" dirty="0" smtClean="0"/>
              <a:t>.</a:t>
            </a:r>
            <a:endParaRPr lang="ru-RU" sz="2200" dirty="0"/>
          </a:p>
        </p:txBody>
      </p:sp>
    </p:spTree>
    <p:extLst>
      <p:ext uri="{BB962C8B-B14F-4D97-AF65-F5344CB8AC3E}">
        <p14:creationId xmlns:p14="http://schemas.microsoft.com/office/powerpoint/2010/main" val="663140424"/>
      </p:ext>
    </p:extLst>
  </p:cSld>
  <p:clrMapOvr>
    <a:masterClrMapping/>
  </p:clrMapOvr>
  <p:transition spd="slow">
    <p:wip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88640"/>
            <a:ext cx="628650" cy="65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Номер слайда 4"/>
          <p:cNvSpPr>
            <a:spLocks noGrp="1"/>
          </p:cNvSpPr>
          <p:nvPr>
            <p:ph type="sldNum" sz="quarter" idx="12"/>
          </p:nvPr>
        </p:nvSpPr>
        <p:spPr>
          <a:xfrm>
            <a:off x="8535343" y="6520259"/>
            <a:ext cx="573161" cy="365125"/>
          </a:xfrm>
        </p:spPr>
        <p:txBody>
          <a:bodyPr/>
          <a:lstStyle/>
          <a:p>
            <a:fld id="{E4BF139B-3B4E-4221-95DA-59CA7323F185}" type="slidenum">
              <a:rPr lang="ru-RU" smtClean="0"/>
              <a:t>22</a:t>
            </a:fld>
            <a:endParaRPr lang="ru-RU"/>
          </a:p>
        </p:txBody>
      </p:sp>
      <p:sp>
        <p:nvSpPr>
          <p:cNvPr id="6" name="Прямоугольник 5"/>
          <p:cNvSpPr/>
          <p:nvPr/>
        </p:nvSpPr>
        <p:spPr>
          <a:xfrm>
            <a:off x="323528" y="1527175"/>
            <a:ext cx="1856342" cy="461665"/>
          </a:xfrm>
          <a:prstGeom prst="rect">
            <a:avLst/>
          </a:prstGeom>
        </p:spPr>
        <p:txBody>
          <a:bodyPr wrap="none">
            <a:spAutoFit/>
          </a:bodyPr>
          <a:lstStyle/>
          <a:p>
            <a:r>
              <a:rPr lang="en-US" sz="2400" b="1" dirty="0" smtClean="0">
                <a:solidFill>
                  <a:srgbClr val="C00000"/>
                </a:solidFill>
              </a:rPr>
              <a:t>Identification</a:t>
            </a:r>
          </a:p>
        </p:txBody>
      </p:sp>
      <p:sp>
        <p:nvSpPr>
          <p:cNvPr id="8" name="Прямоугольник 7"/>
          <p:cNvSpPr/>
          <p:nvPr/>
        </p:nvSpPr>
        <p:spPr>
          <a:xfrm>
            <a:off x="251520" y="332656"/>
            <a:ext cx="8640960" cy="1077218"/>
          </a:xfrm>
          <a:prstGeom prst="rect">
            <a:avLst/>
          </a:prstGeom>
        </p:spPr>
        <p:txBody>
          <a:bodyPr wrap="square">
            <a:spAutoFit/>
          </a:bodyPr>
          <a:lstStyle/>
          <a:p>
            <a:pPr algn="ctr"/>
            <a:r>
              <a:rPr lang="en-US" sz="3200" b="1" dirty="0" smtClean="0">
                <a:solidFill>
                  <a:srgbClr val="0070C0"/>
                </a:solidFill>
              </a:rPr>
              <a:t>Adrenaline (epinephrine)</a:t>
            </a:r>
          </a:p>
          <a:p>
            <a:pPr algn="ctr"/>
            <a:r>
              <a:rPr lang="en-US" sz="3200" b="1" dirty="0" smtClean="0">
                <a:solidFill>
                  <a:srgbClr val="0070C0"/>
                </a:solidFill>
              </a:rPr>
              <a:t>Adrenaline (epinephrine) </a:t>
            </a:r>
            <a:r>
              <a:rPr lang="en-US" sz="3200" b="1" dirty="0" err="1" smtClean="0">
                <a:solidFill>
                  <a:srgbClr val="0070C0"/>
                </a:solidFill>
              </a:rPr>
              <a:t>hydrotartrate</a:t>
            </a:r>
            <a:endParaRPr lang="en-US" sz="3200" b="1" dirty="0" smtClean="0">
              <a:solidFill>
                <a:srgbClr val="0070C0"/>
              </a:solidFill>
            </a:endParaRPr>
          </a:p>
        </p:txBody>
      </p:sp>
      <p:sp>
        <p:nvSpPr>
          <p:cNvPr id="7" name="Прямоугольник 6"/>
          <p:cNvSpPr/>
          <p:nvPr/>
        </p:nvSpPr>
        <p:spPr>
          <a:xfrm>
            <a:off x="323528" y="1990001"/>
            <a:ext cx="8568952" cy="430887"/>
          </a:xfrm>
          <a:prstGeom prst="rect">
            <a:avLst/>
          </a:prstGeom>
        </p:spPr>
        <p:txBody>
          <a:bodyPr wrap="square">
            <a:spAutoFit/>
          </a:bodyPr>
          <a:lstStyle/>
          <a:p>
            <a:pPr marL="457200" indent="-457200" algn="just">
              <a:buFont typeface="+mj-lt"/>
              <a:buAutoNum type="arabicPeriod" startAt="10"/>
            </a:pPr>
            <a:r>
              <a:rPr lang="en-US" sz="2200" b="1" dirty="0" err="1" smtClean="0">
                <a:solidFill>
                  <a:srgbClr val="7030A0"/>
                </a:solidFill>
              </a:rPr>
              <a:t>Colour</a:t>
            </a:r>
            <a:r>
              <a:rPr lang="en-US" sz="2200" b="1" dirty="0" smtClean="0">
                <a:solidFill>
                  <a:srgbClr val="7030A0"/>
                </a:solidFill>
              </a:rPr>
              <a:t> reactions:</a:t>
            </a:r>
            <a:endParaRPr lang="ru-RU" sz="2200" b="1" dirty="0">
              <a:solidFill>
                <a:srgbClr val="7030A0"/>
              </a:solidFill>
            </a:endParaRPr>
          </a:p>
        </p:txBody>
      </p:sp>
      <p:sp>
        <p:nvSpPr>
          <p:cNvPr id="2" name="Прямоугольник 1"/>
          <p:cNvSpPr/>
          <p:nvPr/>
        </p:nvSpPr>
        <p:spPr>
          <a:xfrm>
            <a:off x="611560" y="2348880"/>
            <a:ext cx="8280920" cy="4478149"/>
          </a:xfrm>
          <a:prstGeom prst="rect">
            <a:avLst/>
          </a:prstGeom>
        </p:spPr>
        <p:txBody>
          <a:bodyPr wrap="square">
            <a:spAutoFit/>
          </a:bodyPr>
          <a:lstStyle/>
          <a:p>
            <a:pPr marL="285750" indent="-285750" algn="just">
              <a:spcAft>
                <a:spcPts val="600"/>
              </a:spcAft>
              <a:buFont typeface="Wingdings" panose="05000000000000000000" pitchFamily="2" charset="2"/>
              <a:buChar char="Ø"/>
            </a:pPr>
            <a:r>
              <a:rPr lang="en-US" sz="2000" dirty="0" smtClean="0"/>
              <a:t>With a-</a:t>
            </a:r>
            <a:r>
              <a:rPr lang="en-US" sz="2000" dirty="0" err="1" smtClean="0"/>
              <a:t>nitroso</a:t>
            </a:r>
            <a:r>
              <a:rPr lang="en-US" sz="2000" dirty="0" smtClean="0"/>
              <a:t>-b-</a:t>
            </a:r>
            <a:r>
              <a:rPr lang="en-US" sz="2000" dirty="0" err="1" smtClean="0"/>
              <a:t>naphthol</a:t>
            </a:r>
            <a:r>
              <a:rPr lang="en-US" sz="2000" dirty="0" smtClean="0"/>
              <a:t> gives a </a:t>
            </a:r>
            <a:r>
              <a:rPr lang="en-US" sz="2000" b="1" dirty="0" smtClean="0">
                <a:solidFill>
                  <a:srgbClr val="A50021"/>
                </a:solidFill>
              </a:rPr>
              <a:t>reddish brown </a:t>
            </a:r>
            <a:r>
              <a:rPr lang="en-US" sz="2000" dirty="0" err="1" smtClean="0"/>
              <a:t>colour</a:t>
            </a:r>
            <a:r>
              <a:rPr lang="en-US" sz="2000" dirty="0" smtClean="0"/>
              <a:t>; </a:t>
            </a:r>
          </a:p>
          <a:p>
            <a:pPr marL="285750" indent="-285750" algn="just">
              <a:spcAft>
                <a:spcPts val="600"/>
              </a:spcAft>
              <a:buFont typeface="Wingdings" panose="05000000000000000000" pitchFamily="2" charset="2"/>
              <a:buChar char="Ø"/>
            </a:pPr>
            <a:r>
              <a:rPr lang="en-US" sz="2000" dirty="0" smtClean="0"/>
              <a:t>with </a:t>
            </a:r>
            <a:r>
              <a:rPr lang="en-US" sz="2000" dirty="0" err="1" smtClean="0"/>
              <a:t>ninhydrin</a:t>
            </a:r>
            <a:r>
              <a:rPr lang="en-US" sz="2000" dirty="0" smtClean="0"/>
              <a:t> gives a </a:t>
            </a:r>
            <a:r>
              <a:rPr lang="en-US" sz="2000" b="1" dirty="0" smtClean="0">
                <a:solidFill>
                  <a:srgbClr val="FFC000"/>
                </a:solidFill>
              </a:rPr>
              <a:t>yellow</a:t>
            </a:r>
            <a:r>
              <a:rPr lang="en-US" sz="2000" dirty="0" smtClean="0"/>
              <a:t> </a:t>
            </a:r>
            <a:r>
              <a:rPr lang="en-US" sz="2000" dirty="0" err="1" smtClean="0"/>
              <a:t>colour</a:t>
            </a:r>
            <a:r>
              <a:rPr lang="en-US" sz="2000" dirty="0" smtClean="0"/>
              <a:t>;</a:t>
            </a:r>
          </a:p>
          <a:p>
            <a:pPr marL="285750" indent="-285750" algn="just">
              <a:spcAft>
                <a:spcPts val="600"/>
              </a:spcAft>
              <a:buFont typeface="Wingdings" panose="05000000000000000000" pitchFamily="2" charset="2"/>
              <a:buChar char="Ø"/>
            </a:pPr>
            <a:r>
              <a:rPr lang="en-US" sz="2000" dirty="0" smtClean="0"/>
              <a:t>if the adrenaline </a:t>
            </a:r>
            <a:r>
              <a:rPr lang="en-US" sz="2000" dirty="0" err="1" smtClean="0"/>
              <a:t>bitartrate</a:t>
            </a:r>
            <a:r>
              <a:rPr lang="en-US" sz="2000" dirty="0" smtClean="0"/>
              <a:t> solution is mixed with a 4% solution of mercuric </a:t>
            </a:r>
            <a:r>
              <a:rPr lang="en-US" sz="2000" dirty="0" err="1" smtClean="0"/>
              <a:t>sulphate</a:t>
            </a:r>
            <a:r>
              <a:rPr lang="en-US" sz="2000" dirty="0" smtClean="0"/>
              <a:t>, it gradually turns </a:t>
            </a:r>
            <a:r>
              <a:rPr lang="en-US" sz="2000" b="1" dirty="0" smtClean="0">
                <a:solidFill>
                  <a:srgbClr val="FF66CC"/>
                </a:solidFill>
              </a:rPr>
              <a:t>pink</a:t>
            </a:r>
            <a:r>
              <a:rPr lang="en-US" sz="2000" dirty="0" smtClean="0"/>
              <a:t>;</a:t>
            </a:r>
          </a:p>
          <a:p>
            <a:pPr marL="285750" indent="-285750" algn="just">
              <a:spcAft>
                <a:spcPts val="600"/>
              </a:spcAft>
              <a:buFont typeface="Wingdings" panose="05000000000000000000" pitchFamily="2" charset="2"/>
              <a:buChar char="Ø"/>
            </a:pPr>
            <a:r>
              <a:rPr lang="en-US" sz="2000" dirty="0" smtClean="0"/>
              <a:t>Specific for adrenalin is the reaction with a reagent prepared by rubbing yellow mercuric oxide and potassium thiocyanate in dilute nitric acid. When the reagent and adrenalin are brought to the boil, an intense </a:t>
            </a:r>
            <a:r>
              <a:rPr lang="en-US" sz="2000" b="1" dirty="0" smtClean="0">
                <a:solidFill>
                  <a:srgbClr val="FF0000"/>
                </a:solidFill>
              </a:rPr>
              <a:t>red</a:t>
            </a:r>
            <a:r>
              <a:rPr lang="en-US" sz="2000" dirty="0" smtClean="0"/>
              <a:t> or </a:t>
            </a:r>
            <a:r>
              <a:rPr lang="en-US" sz="2000" b="1" dirty="0" smtClean="0">
                <a:solidFill>
                  <a:srgbClr val="CC00FF"/>
                </a:solidFill>
              </a:rPr>
              <a:t>purple</a:t>
            </a:r>
            <a:r>
              <a:rPr lang="en-US" sz="2000" dirty="0" smtClean="0"/>
              <a:t> </a:t>
            </a:r>
            <a:r>
              <a:rPr lang="en-US" sz="2000" dirty="0" err="1" smtClean="0"/>
              <a:t>colour</a:t>
            </a:r>
            <a:r>
              <a:rPr lang="en-US" sz="2000" dirty="0" smtClean="0"/>
              <a:t> appears. </a:t>
            </a:r>
          </a:p>
          <a:p>
            <a:pPr marL="285750" indent="-285750" algn="just">
              <a:spcAft>
                <a:spcPts val="600"/>
              </a:spcAft>
              <a:buFont typeface="Wingdings" panose="05000000000000000000" pitchFamily="2" charset="2"/>
              <a:buChar char="Ø"/>
            </a:pPr>
            <a:r>
              <a:rPr lang="en-US" sz="2000" dirty="0" smtClean="0"/>
              <a:t>With ammonium </a:t>
            </a:r>
            <a:r>
              <a:rPr lang="en-US" sz="2000" dirty="0" err="1" smtClean="0"/>
              <a:t>molybdate</a:t>
            </a:r>
            <a:r>
              <a:rPr lang="en-US" sz="2000" dirty="0" smtClean="0"/>
              <a:t>, sodium nitrite in the presence of diethylene-</a:t>
            </a:r>
            <a:r>
              <a:rPr lang="en-US" sz="2000" dirty="0" err="1" smtClean="0"/>
              <a:t>triaminepentaacetic</a:t>
            </a:r>
            <a:r>
              <a:rPr lang="en-US" sz="2000" dirty="0" smtClean="0"/>
              <a:t> acid has been used for the photometric determination of adrenalin at a wavelength of 465 nm.</a:t>
            </a:r>
          </a:p>
          <a:p>
            <a:pPr marL="285750" indent="-285750" algn="just">
              <a:spcAft>
                <a:spcPts val="600"/>
              </a:spcAft>
              <a:buFont typeface="Wingdings" panose="05000000000000000000" pitchFamily="2" charset="2"/>
              <a:buChar char="Ø"/>
            </a:pPr>
            <a:r>
              <a:rPr lang="en-US" sz="2000" dirty="0" smtClean="0"/>
              <a:t>The addition of concentrated </a:t>
            </a:r>
            <a:r>
              <a:rPr lang="en-US" sz="2000" dirty="0" err="1" smtClean="0"/>
              <a:t>sulphuric</a:t>
            </a:r>
            <a:r>
              <a:rPr lang="en-US" sz="2000" dirty="0" smtClean="0"/>
              <a:t> acid and resorcinol produces a </a:t>
            </a:r>
            <a:r>
              <a:rPr lang="en-US" sz="2000" b="1" dirty="0" smtClean="0">
                <a:solidFill>
                  <a:srgbClr val="C00000"/>
                </a:solidFill>
              </a:rPr>
              <a:t>cherry red </a:t>
            </a:r>
            <a:r>
              <a:rPr lang="en-US" sz="2000" dirty="0" err="1" smtClean="0"/>
              <a:t>colour</a:t>
            </a:r>
            <a:r>
              <a:rPr lang="en-US" sz="2000" dirty="0" smtClean="0"/>
              <a:t>.</a:t>
            </a:r>
            <a:endParaRPr lang="en-US" sz="2000" dirty="0"/>
          </a:p>
        </p:txBody>
      </p:sp>
    </p:spTree>
    <p:extLst>
      <p:ext uri="{BB962C8B-B14F-4D97-AF65-F5344CB8AC3E}">
        <p14:creationId xmlns:p14="http://schemas.microsoft.com/office/powerpoint/2010/main" val="3172227058"/>
      </p:ext>
    </p:extLst>
  </p:cSld>
  <p:clrMapOvr>
    <a:masterClrMapping/>
  </p:clrMapOvr>
  <p:transition spd="slow">
    <p:wip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88640"/>
            <a:ext cx="628650" cy="65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Номер слайда 4"/>
          <p:cNvSpPr>
            <a:spLocks noGrp="1"/>
          </p:cNvSpPr>
          <p:nvPr>
            <p:ph type="sldNum" sz="quarter" idx="12"/>
          </p:nvPr>
        </p:nvSpPr>
        <p:spPr>
          <a:xfrm>
            <a:off x="8535343" y="6520259"/>
            <a:ext cx="573161" cy="365125"/>
          </a:xfrm>
        </p:spPr>
        <p:txBody>
          <a:bodyPr/>
          <a:lstStyle/>
          <a:p>
            <a:fld id="{E4BF139B-3B4E-4221-95DA-59CA7323F185}" type="slidenum">
              <a:rPr lang="ru-RU" smtClean="0"/>
              <a:t>23</a:t>
            </a:fld>
            <a:endParaRPr lang="ru-RU"/>
          </a:p>
        </p:txBody>
      </p:sp>
      <p:sp>
        <p:nvSpPr>
          <p:cNvPr id="6" name="Прямоугольник 5"/>
          <p:cNvSpPr/>
          <p:nvPr/>
        </p:nvSpPr>
        <p:spPr>
          <a:xfrm>
            <a:off x="323528" y="1527175"/>
            <a:ext cx="1856342" cy="461665"/>
          </a:xfrm>
          <a:prstGeom prst="rect">
            <a:avLst/>
          </a:prstGeom>
        </p:spPr>
        <p:txBody>
          <a:bodyPr wrap="none">
            <a:spAutoFit/>
          </a:bodyPr>
          <a:lstStyle/>
          <a:p>
            <a:r>
              <a:rPr lang="en-US" sz="2400" b="1" dirty="0" smtClean="0">
                <a:solidFill>
                  <a:srgbClr val="C00000"/>
                </a:solidFill>
              </a:rPr>
              <a:t>Identification</a:t>
            </a:r>
          </a:p>
        </p:txBody>
      </p:sp>
      <p:sp>
        <p:nvSpPr>
          <p:cNvPr id="8" name="Прямоугольник 7"/>
          <p:cNvSpPr/>
          <p:nvPr/>
        </p:nvSpPr>
        <p:spPr>
          <a:xfrm>
            <a:off x="251520" y="332656"/>
            <a:ext cx="8640960" cy="1077218"/>
          </a:xfrm>
          <a:prstGeom prst="rect">
            <a:avLst/>
          </a:prstGeom>
        </p:spPr>
        <p:txBody>
          <a:bodyPr wrap="square">
            <a:spAutoFit/>
          </a:bodyPr>
          <a:lstStyle/>
          <a:p>
            <a:pPr algn="ctr"/>
            <a:r>
              <a:rPr lang="en-US" sz="3200" b="1" dirty="0" smtClean="0">
                <a:solidFill>
                  <a:srgbClr val="0070C0"/>
                </a:solidFill>
              </a:rPr>
              <a:t>Adrenaline (epinephrine)</a:t>
            </a:r>
          </a:p>
          <a:p>
            <a:pPr algn="ctr"/>
            <a:r>
              <a:rPr lang="en-US" sz="3200" b="1" dirty="0" smtClean="0">
                <a:solidFill>
                  <a:srgbClr val="0070C0"/>
                </a:solidFill>
              </a:rPr>
              <a:t>Adrenaline (epinephrine) </a:t>
            </a:r>
            <a:r>
              <a:rPr lang="en-US" sz="3200" b="1" dirty="0" err="1" smtClean="0">
                <a:solidFill>
                  <a:srgbClr val="0070C0"/>
                </a:solidFill>
              </a:rPr>
              <a:t>hydrotartrate</a:t>
            </a:r>
            <a:endParaRPr lang="en-US" sz="3200" b="1" dirty="0" smtClean="0">
              <a:solidFill>
                <a:srgbClr val="0070C0"/>
              </a:solidFill>
            </a:endParaRPr>
          </a:p>
        </p:txBody>
      </p:sp>
      <p:sp>
        <p:nvSpPr>
          <p:cNvPr id="7" name="Прямоугольник 6"/>
          <p:cNvSpPr/>
          <p:nvPr/>
        </p:nvSpPr>
        <p:spPr>
          <a:xfrm>
            <a:off x="323528" y="1990001"/>
            <a:ext cx="8568952" cy="430887"/>
          </a:xfrm>
          <a:prstGeom prst="rect">
            <a:avLst/>
          </a:prstGeom>
        </p:spPr>
        <p:txBody>
          <a:bodyPr wrap="square">
            <a:spAutoFit/>
          </a:bodyPr>
          <a:lstStyle/>
          <a:p>
            <a:pPr marL="457200" indent="-457200" algn="just">
              <a:buFont typeface="+mj-lt"/>
              <a:buAutoNum type="arabicPeriod" startAt="11"/>
            </a:pPr>
            <a:r>
              <a:rPr lang="en-US" sz="2200" b="1" dirty="0" smtClean="0">
                <a:solidFill>
                  <a:srgbClr val="7030A0"/>
                </a:solidFill>
              </a:rPr>
              <a:t>Interaction with common alkaloid reagents</a:t>
            </a:r>
            <a:endParaRPr lang="ru-RU" sz="2200" b="1" dirty="0">
              <a:solidFill>
                <a:srgbClr val="7030A0"/>
              </a:solidFill>
            </a:endParaRPr>
          </a:p>
        </p:txBody>
      </p:sp>
      <p:sp>
        <p:nvSpPr>
          <p:cNvPr id="9" name="Прямоугольник 8"/>
          <p:cNvSpPr/>
          <p:nvPr/>
        </p:nvSpPr>
        <p:spPr>
          <a:xfrm>
            <a:off x="323528" y="2782089"/>
            <a:ext cx="8568952" cy="430887"/>
          </a:xfrm>
          <a:prstGeom prst="rect">
            <a:avLst/>
          </a:prstGeom>
        </p:spPr>
        <p:txBody>
          <a:bodyPr wrap="square">
            <a:spAutoFit/>
          </a:bodyPr>
          <a:lstStyle/>
          <a:p>
            <a:pPr marL="457200" indent="-457200" algn="just">
              <a:buFont typeface="+mj-lt"/>
              <a:buAutoNum type="arabicPeriod" startAt="12"/>
            </a:pPr>
            <a:r>
              <a:rPr lang="en-US" sz="2200" b="1" dirty="0" smtClean="0">
                <a:solidFill>
                  <a:srgbClr val="7030A0"/>
                </a:solidFill>
              </a:rPr>
              <a:t>Base isolation reaction</a:t>
            </a:r>
            <a:endParaRPr lang="ru-RU" sz="2200" b="1" dirty="0">
              <a:solidFill>
                <a:srgbClr val="7030A0"/>
              </a:solidFill>
            </a:endParaRPr>
          </a:p>
        </p:txBody>
      </p:sp>
      <p:pic>
        <p:nvPicPr>
          <p:cNvPr id="184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3501256"/>
            <a:ext cx="7810282" cy="1079872"/>
          </a:xfrm>
          <a:prstGeom prst="rect">
            <a:avLst/>
          </a:prstGeom>
          <a:noFill/>
          <a:ln>
            <a:noFill/>
          </a:ln>
          <a:effectLst>
            <a:outerShdw blurRad="152400" dist="190500" dir="2700000" algn="ctr" rotWithShape="0">
              <a:schemeClr val="tx1">
                <a:alpha val="4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Прямоугольник 2"/>
          <p:cNvSpPr/>
          <p:nvPr/>
        </p:nvSpPr>
        <p:spPr>
          <a:xfrm>
            <a:off x="736154" y="4798893"/>
            <a:ext cx="7757696" cy="769441"/>
          </a:xfrm>
          <a:prstGeom prst="rect">
            <a:avLst/>
          </a:prstGeom>
        </p:spPr>
        <p:txBody>
          <a:bodyPr wrap="square">
            <a:spAutoFit/>
          </a:bodyPr>
          <a:lstStyle/>
          <a:p>
            <a:pPr algn="just"/>
            <a:r>
              <a:rPr lang="en-US" sz="2200" dirty="0" smtClean="0"/>
              <a:t>Ammonia solution is used to perform this test, as alkalis produce soluble </a:t>
            </a:r>
            <a:r>
              <a:rPr lang="en-US" sz="2200" dirty="0" err="1" smtClean="0"/>
              <a:t>phenoxides</a:t>
            </a:r>
            <a:r>
              <a:rPr lang="en-US" sz="2200" dirty="0" smtClean="0"/>
              <a:t>.</a:t>
            </a:r>
            <a:endParaRPr lang="ru-RU" sz="2200" dirty="0"/>
          </a:p>
        </p:txBody>
      </p:sp>
    </p:spTree>
    <p:extLst>
      <p:ext uri="{BB962C8B-B14F-4D97-AF65-F5344CB8AC3E}">
        <p14:creationId xmlns:p14="http://schemas.microsoft.com/office/powerpoint/2010/main" val="181077884"/>
      </p:ext>
    </p:extLst>
  </p:cSld>
  <p:clrMapOvr>
    <a:masterClrMapping/>
  </p:clrMapOvr>
  <p:transition spd="slow">
    <p:wip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88640"/>
            <a:ext cx="628650" cy="65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Номер слайда 4"/>
          <p:cNvSpPr>
            <a:spLocks noGrp="1"/>
          </p:cNvSpPr>
          <p:nvPr>
            <p:ph type="sldNum" sz="quarter" idx="12"/>
          </p:nvPr>
        </p:nvSpPr>
        <p:spPr>
          <a:xfrm>
            <a:off x="8535343" y="6520259"/>
            <a:ext cx="573161" cy="365125"/>
          </a:xfrm>
        </p:spPr>
        <p:txBody>
          <a:bodyPr/>
          <a:lstStyle/>
          <a:p>
            <a:fld id="{E4BF139B-3B4E-4221-95DA-59CA7323F185}" type="slidenum">
              <a:rPr lang="ru-RU" smtClean="0"/>
              <a:t>24</a:t>
            </a:fld>
            <a:endParaRPr lang="ru-RU"/>
          </a:p>
        </p:txBody>
      </p:sp>
      <p:sp>
        <p:nvSpPr>
          <p:cNvPr id="6" name="Прямоугольник 5"/>
          <p:cNvSpPr/>
          <p:nvPr/>
        </p:nvSpPr>
        <p:spPr>
          <a:xfrm>
            <a:off x="323528" y="1527175"/>
            <a:ext cx="1856342" cy="461665"/>
          </a:xfrm>
          <a:prstGeom prst="rect">
            <a:avLst/>
          </a:prstGeom>
        </p:spPr>
        <p:txBody>
          <a:bodyPr wrap="none">
            <a:spAutoFit/>
          </a:bodyPr>
          <a:lstStyle/>
          <a:p>
            <a:r>
              <a:rPr lang="en-US" sz="2400" b="1" dirty="0" smtClean="0">
                <a:solidFill>
                  <a:srgbClr val="C00000"/>
                </a:solidFill>
              </a:rPr>
              <a:t>Identification</a:t>
            </a:r>
          </a:p>
        </p:txBody>
      </p:sp>
      <p:sp>
        <p:nvSpPr>
          <p:cNvPr id="8" name="Прямоугольник 7"/>
          <p:cNvSpPr/>
          <p:nvPr/>
        </p:nvSpPr>
        <p:spPr>
          <a:xfrm>
            <a:off x="251520" y="332656"/>
            <a:ext cx="8640960" cy="1077218"/>
          </a:xfrm>
          <a:prstGeom prst="rect">
            <a:avLst/>
          </a:prstGeom>
        </p:spPr>
        <p:txBody>
          <a:bodyPr wrap="square">
            <a:spAutoFit/>
          </a:bodyPr>
          <a:lstStyle/>
          <a:p>
            <a:pPr algn="ctr"/>
            <a:r>
              <a:rPr lang="en-US" sz="3200" b="1" dirty="0" smtClean="0">
                <a:solidFill>
                  <a:srgbClr val="0070C0"/>
                </a:solidFill>
              </a:rPr>
              <a:t>Adrenaline (epinephrine)</a:t>
            </a:r>
          </a:p>
          <a:p>
            <a:pPr algn="ctr"/>
            <a:r>
              <a:rPr lang="en-US" sz="3200" b="1" dirty="0" smtClean="0">
                <a:solidFill>
                  <a:srgbClr val="0070C0"/>
                </a:solidFill>
              </a:rPr>
              <a:t>Adrenaline (epinephrine) </a:t>
            </a:r>
            <a:r>
              <a:rPr lang="en-US" sz="3200" b="1" dirty="0" err="1" smtClean="0">
                <a:solidFill>
                  <a:srgbClr val="0070C0"/>
                </a:solidFill>
              </a:rPr>
              <a:t>hydrotartrate</a:t>
            </a:r>
            <a:endParaRPr lang="en-US" sz="3200" b="1" dirty="0" smtClean="0">
              <a:solidFill>
                <a:srgbClr val="0070C0"/>
              </a:solidFill>
            </a:endParaRPr>
          </a:p>
        </p:txBody>
      </p:sp>
      <p:sp>
        <p:nvSpPr>
          <p:cNvPr id="7" name="Прямоугольник 6"/>
          <p:cNvSpPr/>
          <p:nvPr/>
        </p:nvSpPr>
        <p:spPr>
          <a:xfrm>
            <a:off x="323528" y="1990001"/>
            <a:ext cx="8568952" cy="430887"/>
          </a:xfrm>
          <a:prstGeom prst="rect">
            <a:avLst/>
          </a:prstGeom>
        </p:spPr>
        <p:txBody>
          <a:bodyPr wrap="square">
            <a:spAutoFit/>
          </a:bodyPr>
          <a:lstStyle/>
          <a:p>
            <a:pPr marL="457200" indent="-457200" algn="just">
              <a:buFont typeface="+mj-lt"/>
              <a:buAutoNum type="arabicPeriod" startAt="13"/>
            </a:pPr>
            <a:r>
              <a:rPr lang="en-US" sz="2200" b="1" dirty="0" smtClean="0">
                <a:solidFill>
                  <a:srgbClr val="7030A0"/>
                </a:solidFill>
              </a:rPr>
              <a:t>Tartrate ion detections</a:t>
            </a:r>
            <a:endParaRPr lang="ru-RU" sz="2200" b="1" dirty="0">
              <a:solidFill>
                <a:srgbClr val="7030A0"/>
              </a:solidFill>
            </a:endParaRPr>
          </a:p>
        </p:txBody>
      </p:sp>
      <p:pic>
        <p:nvPicPr>
          <p:cNvPr id="194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600" y="2399549"/>
            <a:ext cx="5257800" cy="4210050"/>
          </a:xfrm>
          <a:prstGeom prst="rect">
            <a:avLst/>
          </a:prstGeom>
          <a:noFill/>
          <a:ln>
            <a:noFill/>
          </a:ln>
          <a:effectLst>
            <a:outerShdw blurRad="152400" dist="190500" dir="2700000" algn="ctr" rotWithShape="0">
              <a:schemeClr val="tx1">
                <a:alpha val="4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45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15460" y="2780928"/>
            <a:ext cx="1172964" cy="3366033"/>
          </a:xfrm>
          <a:prstGeom prst="rect">
            <a:avLst/>
          </a:prstGeom>
          <a:noFill/>
          <a:ln>
            <a:noFill/>
          </a:ln>
          <a:effectLst>
            <a:outerShdw blurRad="152400" dist="190500" dir="2700000" algn="ctr" rotWithShape="0">
              <a:schemeClr val="tx1">
                <a:alpha val="4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56929874"/>
      </p:ext>
    </p:extLst>
  </p:cSld>
  <p:clrMapOvr>
    <a:masterClrMapping/>
  </p:clrMapOvr>
  <p:transition spd="slow">
    <p:wip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88640"/>
            <a:ext cx="628650" cy="65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Номер слайда 4"/>
          <p:cNvSpPr>
            <a:spLocks noGrp="1"/>
          </p:cNvSpPr>
          <p:nvPr>
            <p:ph type="sldNum" sz="quarter" idx="12"/>
          </p:nvPr>
        </p:nvSpPr>
        <p:spPr>
          <a:xfrm>
            <a:off x="8535343" y="6520259"/>
            <a:ext cx="573161" cy="365125"/>
          </a:xfrm>
        </p:spPr>
        <p:txBody>
          <a:bodyPr/>
          <a:lstStyle/>
          <a:p>
            <a:fld id="{E4BF139B-3B4E-4221-95DA-59CA7323F185}" type="slidenum">
              <a:rPr lang="ru-RU" smtClean="0"/>
              <a:t>25</a:t>
            </a:fld>
            <a:endParaRPr lang="ru-RU"/>
          </a:p>
        </p:txBody>
      </p:sp>
      <p:sp>
        <p:nvSpPr>
          <p:cNvPr id="6" name="Прямоугольник 5"/>
          <p:cNvSpPr/>
          <p:nvPr/>
        </p:nvSpPr>
        <p:spPr>
          <a:xfrm>
            <a:off x="323528" y="1527175"/>
            <a:ext cx="1452642" cy="461665"/>
          </a:xfrm>
          <a:prstGeom prst="rect">
            <a:avLst/>
          </a:prstGeom>
        </p:spPr>
        <p:txBody>
          <a:bodyPr wrap="none">
            <a:spAutoFit/>
          </a:bodyPr>
          <a:lstStyle/>
          <a:p>
            <a:r>
              <a:rPr lang="en-US" sz="2400" b="1" dirty="0" smtClean="0">
                <a:solidFill>
                  <a:srgbClr val="C00000"/>
                </a:solidFill>
              </a:rPr>
              <a:t>Purity test</a:t>
            </a:r>
          </a:p>
        </p:txBody>
      </p:sp>
      <p:sp>
        <p:nvSpPr>
          <p:cNvPr id="8" name="Прямоугольник 7"/>
          <p:cNvSpPr/>
          <p:nvPr/>
        </p:nvSpPr>
        <p:spPr>
          <a:xfrm>
            <a:off x="251520" y="332656"/>
            <a:ext cx="8640960" cy="1077218"/>
          </a:xfrm>
          <a:prstGeom prst="rect">
            <a:avLst/>
          </a:prstGeom>
        </p:spPr>
        <p:txBody>
          <a:bodyPr wrap="square">
            <a:spAutoFit/>
          </a:bodyPr>
          <a:lstStyle/>
          <a:p>
            <a:pPr algn="ctr"/>
            <a:r>
              <a:rPr lang="en-US" sz="3200" b="1" dirty="0" smtClean="0">
                <a:solidFill>
                  <a:srgbClr val="0070C0"/>
                </a:solidFill>
              </a:rPr>
              <a:t>Adrenaline (epinephrine)</a:t>
            </a:r>
          </a:p>
          <a:p>
            <a:pPr algn="ctr"/>
            <a:r>
              <a:rPr lang="en-US" sz="3200" b="1" dirty="0" smtClean="0">
                <a:solidFill>
                  <a:srgbClr val="0070C0"/>
                </a:solidFill>
              </a:rPr>
              <a:t>Adrenaline (epinephrine) </a:t>
            </a:r>
            <a:r>
              <a:rPr lang="en-US" sz="3200" b="1" dirty="0" err="1" smtClean="0">
                <a:solidFill>
                  <a:srgbClr val="0070C0"/>
                </a:solidFill>
              </a:rPr>
              <a:t>hydrotartrate</a:t>
            </a:r>
            <a:endParaRPr lang="en-US" sz="3200" b="1" dirty="0" smtClean="0">
              <a:solidFill>
                <a:srgbClr val="0070C0"/>
              </a:solidFill>
            </a:endParaRPr>
          </a:p>
        </p:txBody>
      </p:sp>
      <p:sp>
        <p:nvSpPr>
          <p:cNvPr id="2" name="Прямоугольник 1"/>
          <p:cNvSpPr/>
          <p:nvPr/>
        </p:nvSpPr>
        <p:spPr>
          <a:xfrm>
            <a:off x="251520" y="2200796"/>
            <a:ext cx="8640960" cy="3554819"/>
          </a:xfrm>
          <a:prstGeom prst="rect">
            <a:avLst/>
          </a:prstGeom>
        </p:spPr>
        <p:txBody>
          <a:bodyPr wrap="square">
            <a:spAutoFit/>
          </a:bodyPr>
          <a:lstStyle/>
          <a:p>
            <a:pPr algn="just">
              <a:spcAft>
                <a:spcPts val="600"/>
              </a:spcAft>
            </a:pPr>
            <a:r>
              <a:rPr lang="en-US" sz="2200" dirty="0" smtClean="0"/>
              <a:t>The main test for the purity of adrenaline </a:t>
            </a:r>
            <a:r>
              <a:rPr lang="en-US" sz="2200" dirty="0" err="1" smtClean="0"/>
              <a:t>hydrotartrate</a:t>
            </a:r>
            <a:r>
              <a:rPr lang="en-US" sz="2200" dirty="0" smtClean="0"/>
              <a:t> is the </a:t>
            </a:r>
            <a:r>
              <a:rPr lang="en-US" sz="2200" b="1" dirty="0" smtClean="0">
                <a:solidFill>
                  <a:srgbClr val="7030A0"/>
                </a:solidFill>
              </a:rPr>
              <a:t>detection of acceptable limits of impurities in synthesis intermediates</a:t>
            </a:r>
            <a:r>
              <a:rPr lang="en-US" sz="2200" dirty="0" smtClean="0"/>
              <a:t>. Adrenaline is detected by measuring the optical density of a solution in 0.01 M hydrochloric acid at 310 nm.</a:t>
            </a:r>
          </a:p>
          <a:p>
            <a:pPr algn="just">
              <a:spcAft>
                <a:spcPts val="600"/>
              </a:spcAft>
            </a:pPr>
            <a:r>
              <a:rPr lang="en-US" sz="2200" b="1" dirty="0" smtClean="0">
                <a:solidFill>
                  <a:srgbClr val="7030A0"/>
                </a:solidFill>
              </a:rPr>
              <a:t>The presence of the impurity norepinephrine is also determined</a:t>
            </a:r>
            <a:r>
              <a:rPr lang="en-US" sz="2200" dirty="0" smtClean="0"/>
              <a:t>. The </a:t>
            </a:r>
            <a:r>
              <a:rPr lang="en-US" sz="2200" dirty="0" err="1" smtClean="0"/>
              <a:t>colour</a:t>
            </a:r>
            <a:r>
              <a:rPr lang="en-US" sz="2200" dirty="0" smtClean="0"/>
              <a:t> reaction with 1,2-naphthoquinone-4-potassium </a:t>
            </a:r>
            <a:r>
              <a:rPr lang="en-US" sz="2200" dirty="0" err="1" smtClean="0"/>
              <a:t>sulphonate</a:t>
            </a:r>
            <a:r>
              <a:rPr lang="en-US" sz="2200" dirty="0" smtClean="0"/>
              <a:t> and the TLC method on </a:t>
            </a:r>
            <a:r>
              <a:rPr lang="en-US" sz="2200" dirty="0" err="1" smtClean="0"/>
              <a:t>Silufol</a:t>
            </a:r>
            <a:r>
              <a:rPr lang="en-US" sz="2200" dirty="0" smtClean="0"/>
              <a:t> plates are used for detection, and the HPLC method in the mobile phase: water-methanol (85:15) is used for quantitative determination (maximum 0.0018 %). Calculate the norepinephrine content from the peak areas.</a:t>
            </a:r>
            <a:endParaRPr lang="en-US" sz="2200" dirty="0"/>
          </a:p>
        </p:txBody>
      </p:sp>
    </p:spTree>
    <p:extLst>
      <p:ext uri="{BB962C8B-B14F-4D97-AF65-F5344CB8AC3E}">
        <p14:creationId xmlns:p14="http://schemas.microsoft.com/office/powerpoint/2010/main" val="3965548542"/>
      </p:ext>
    </p:extLst>
  </p:cSld>
  <p:clrMapOvr>
    <a:masterClrMapping/>
  </p:clrMapOvr>
  <p:transition spd="slow">
    <p:wip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88640"/>
            <a:ext cx="628650" cy="65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Номер слайда 4"/>
          <p:cNvSpPr>
            <a:spLocks noGrp="1"/>
          </p:cNvSpPr>
          <p:nvPr>
            <p:ph type="sldNum" sz="quarter" idx="12"/>
          </p:nvPr>
        </p:nvSpPr>
        <p:spPr>
          <a:xfrm>
            <a:off x="8535343" y="6520259"/>
            <a:ext cx="573161" cy="365125"/>
          </a:xfrm>
        </p:spPr>
        <p:txBody>
          <a:bodyPr/>
          <a:lstStyle/>
          <a:p>
            <a:fld id="{E4BF139B-3B4E-4221-95DA-59CA7323F185}" type="slidenum">
              <a:rPr lang="ru-RU" smtClean="0"/>
              <a:t>26</a:t>
            </a:fld>
            <a:endParaRPr lang="ru-RU"/>
          </a:p>
        </p:txBody>
      </p:sp>
      <p:sp>
        <p:nvSpPr>
          <p:cNvPr id="6" name="Прямоугольник 5"/>
          <p:cNvSpPr/>
          <p:nvPr/>
        </p:nvSpPr>
        <p:spPr>
          <a:xfrm>
            <a:off x="323528" y="1527175"/>
            <a:ext cx="1066318" cy="461665"/>
          </a:xfrm>
          <a:prstGeom prst="rect">
            <a:avLst/>
          </a:prstGeom>
        </p:spPr>
        <p:txBody>
          <a:bodyPr wrap="none">
            <a:spAutoFit/>
          </a:bodyPr>
          <a:lstStyle/>
          <a:p>
            <a:r>
              <a:rPr lang="en-US" sz="2400" b="1" dirty="0" smtClean="0">
                <a:solidFill>
                  <a:srgbClr val="C00000"/>
                </a:solidFill>
              </a:rPr>
              <a:t>Assay </a:t>
            </a:r>
          </a:p>
        </p:txBody>
      </p:sp>
      <p:sp>
        <p:nvSpPr>
          <p:cNvPr id="8" name="Прямоугольник 7"/>
          <p:cNvSpPr/>
          <p:nvPr/>
        </p:nvSpPr>
        <p:spPr>
          <a:xfrm>
            <a:off x="251520" y="332656"/>
            <a:ext cx="8640960" cy="1077218"/>
          </a:xfrm>
          <a:prstGeom prst="rect">
            <a:avLst/>
          </a:prstGeom>
        </p:spPr>
        <p:txBody>
          <a:bodyPr wrap="square">
            <a:spAutoFit/>
          </a:bodyPr>
          <a:lstStyle/>
          <a:p>
            <a:pPr algn="ctr"/>
            <a:r>
              <a:rPr lang="en-US" sz="3200" b="1" dirty="0" smtClean="0">
                <a:solidFill>
                  <a:srgbClr val="0070C0"/>
                </a:solidFill>
              </a:rPr>
              <a:t>Adrenaline (epinephrine)</a:t>
            </a:r>
          </a:p>
          <a:p>
            <a:pPr algn="ctr"/>
            <a:r>
              <a:rPr lang="en-US" sz="3200" b="1" dirty="0" smtClean="0">
                <a:solidFill>
                  <a:srgbClr val="0070C0"/>
                </a:solidFill>
              </a:rPr>
              <a:t>Adrenaline (epinephrine) </a:t>
            </a:r>
            <a:r>
              <a:rPr lang="en-US" sz="3200" b="1" dirty="0" err="1" smtClean="0">
                <a:solidFill>
                  <a:srgbClr val="0070C0"/>
                </a:solidFill>
              </a:rPr>
              <a:t>hydrotartrate</a:t>
            </a:r>
            <a:endParaRPr lang="en-US" sz="3200" b="1" dirty="0" smtClean="0">
              <a:solidFill>
                <a:srgbClr val="0070C0"/>
              </a:solidFill>
            </a:endParaRPr>
          </a:p>
        </p:txBody>
      </p:sp>
      <p:sp>
        <p:nvSpPr>
          <p:cNvPr id="7" name="Прямоугольник 6"/>
          <p:cNvSpPr/>
          <p:nvPr/>
        </p:nvSpPr>
        <p:spPr>
          <a:xfrm>
            <a:off x="323528" y="1990001"/>
            <a:ext cx="8568952" cy="430887"/>
          </a:xfrm>
          <a:prstGeom prst="rect">
            <a:avLst/>
          </a:prstGeom>
        </p:spPr>
        <p:txBody>
          <a:bodyPr wrap="square">
            <a:spAutoFit/>
          </a:bodyPr>
          <a:lstStyle/>
          <a:p>
            <a:pPr marL="457200" indent="-457200" algn="just">
              <a:buFont typeface="+mj-lt"/>
              <a:buAutoNum type="arabicPeriod"/>
            </a:pPr>
            <a:r>
              <a:rPr lang="en-US" sz="2200" b="1" dirty="0" smtClean="0">
                <a:solidFill>
                  <a:srgbClr val="7030A0"/>
                </a:solidFill>
              </a:rPr>
              <a:t>Non-aqueous titration</a:t>
            </a:r>
            <a:endParaRPr lang="ru-RU" sz="2200" b="1" dirty="0">
              <a:solidFill>
                <a:srgbClr val="7030A0"/>
              </a:solidFill>
            </a:endParaRPr>
          </a:p>
        </p:txBody>
      </p:sp>
      <p:pic>
        <p:nvPicPr>
          <p:cNvPr id="204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2492896"/>
            <a:ext cx="8319558" cy="1694482"/>
          </a:xfrm>
          <a:prstGeom prst="rect">
            <a:avLst/>
          </a:prstGeom>
          <a:noFill/>
          <a:ln>
            <a:noFill/>
          </a:ln>
          <a:effectLst>
            <a:outerShdw blurRad="152400" dist="190500" dir="2700000" algn="ctr" rotWithShape="0">
              <a:schemeClr val="tx1">
                <a:alpha val="4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Прямоугольник 9"/>
          <p:cNvSpPr/>
          <p:nvPr/>
        </p:nvSpPr>
        <p:spPr>
          <a:xfrm>
            <a:off x="323528" y="5302369"/>
            <a:ext cx="8568952" cy="430887"/>
          </a:xfrm>
          <a:prstGeom prst="rect">
            <a:avLst/>
          </a:prstGeom>
        </p:spPr>
        <p:txBody>
          <a:bodyPr wrap="square">
            <a:spAutoFit/>
          </a:bodyPr>
          <a:lstStyle/>
          <a:p>
            <a:pPr marL="457200" indent="-457200" algn="just">
              <a:buFont typeface="+mj-lt"/>
              <a:buAutoNum type="arabicPeriod" startAt="2"/>
            </a:pPr>
            <a:r>
              <a:rPr lang="en-US" sz="2200" b="1" dirty="0" smtClean="0">
                <a:solidFill>
                  <a:srgbClr val="7030A0"/>
                </a:solidFill>
              </a:rPr>
              <a:t>UV spectrophotometry</a:t>
            </a:r>
            <a:endParaRPr lang="ru-RU" sz="2200" b="1" dirty="0">
              <a:solidFill>
                <a:srgbClr val="7030A0"/>
              </a:solidFill>
            </a:endParaRPr>
          </a:p>
        </p:txBody>
      </p:sp>
      <p:sp>
        <p:nvSpPr>
          <p:cNvPr id="11" name="Прямоугольник 10"/>
          <p:cNvSpPr/>
          <p:nvPr/>
        </p:nvSpPr>
        <p:spPr>
          <a:xfrm>
            <a:off x="323528" y="5878433"/>
            <a:ext cx="8568952" cy="430887"/>
          </a:xfrm>
          <a:prstGeom prst="rect">
            <a:avLst/>
          </a:prstGeom>
        </p:spPr>
        <p:txBody>
          <a:bodyPr wrap="square">
            <a:spAutoFit/>
          </a:bodyPr>
          <a:lstStyle/>
          <a:p>
            <a:pPr marL="457200" indent="-457200" algn="just">
              <a:buFont typeface="+mj-lt"/>
              <a:buAutoNum type="arabicPeriod" startAt="3"/>
            </a:pPr>
            <a:r>
              <a:rPr lang="en-US" sz="2200" b="1" dirty="0" err="1" smtClean="0">
                <a:solidFill>
                  <a:srgbClr val="7030A0"/>
                </a:solidFill>
              </a:rPr>
              <a:t>Photocolorimetry</a:t>
            </a:r>
            <a:r>
              <a:rPr lang="en-US" sz="2200" b="1" dirty="0" smtClean="0">
                <a:solidFill>
                  <a:srgbClr val="7030A0"/>
                </a:solidFill>
              </a:rPr>
              <a:t> based on </a:t>
            </a:r>
            <a:r>
              <a:rPr lang="en-US" sz="2200" b="1" dirty="0" err="1" smtClean="0">
                <a:solidFill>
                  <a:srgbClr val="7030A0"/>
                </a:solidFill>
              </a:rPr>
              <a:t>colour</a:t>
            </a:r>
            <a:r>
              <a:rPr lang="en-US" sz="2200" b="1" dirty="0" smtClean="0">
                <a:solidFill>
                  <a:srgbClr val="7030A0"/>
                </a:solidFill>
              </a:rPr>
              <a:t> reactions</a:t>
            </a:r>
            <a:endParaRPr lang="ru-RU" sz="2200" b="1" dirty="0">
              <a:solidFill>
                <a:srgbClr val="7030A0"/>
              </a:solidFill>
            </a:endParaRPr>
          </a:p>
        </p:txBody>
      </p:sp>
      <p:pic>
        <p:nvPicPr>
          <p:cNvPr id="2048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66665" y="4396160"/>
            <a:ext cx="2420437" cy="2304256"/>
          </a:xfrm>
          <a:prstGeom prst="rect">
            <a:avLst/>
          </a:prstGeom>
          <a:noFill/>
          <a:ln>
            <a:noFill/>
          </a:ln>
          <a:effectLst>
            <a:outerShdw blurRad="152400" dist="190500" dir="2700000" algn="ctr" rotWithShape="0">
              <a:schemeClr val="tx1">
                <a:alpha val="4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46273211"/>
      </p:ext>
    </p:extLst>
  </p:cSld>
  <p:clrMapOvr>
    <a:masterClrMapping/>
  </p:clrMapOvr>
  <p:transition spd="slow">
    <p:wip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88640"/>
            <a:ext cx="628650" cy="65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Номер слайда 4"/>
          <p:cNvSpPr>
            <a:spLocks noGrp="1"/>
          </p:cNvSpPr>
          <p:nvPr>
            <p:ph type="sldNum" sz="quarter" idx="12"/>
          </p:nvPr>
        </p:nvSpPr>
        <p:spPr>
          <a:xfrm>
            <a:off x="8535343" y="6520259"/>
            <a:ext cx="573161" cy="365125"/>
          </a:xfrm>
        </p:spPr>
        <p:txBody>
          <a:bodyPr/>
          <a:lstStyle/>
          <a:p>
            <a:fld id="{E4BF139B-3B4E-4221-95DA-59CA7323F185}" type="slidenum">
              <a:rPr lang="ru-RU" smtClean="0"/>
              <a:t>27</a:t>
            </a:fld>
            <a:endParaRPr lang="ru-RU"/>
          </a:p>
        </p:txBody>
      </p:sp>
      <p:sp>
        <p:nvSpPr>
          <p:cNvPr id="6" name="Прямоугольник 5"/>
          <p:cNvSpPr/>
          <p:nvPr/>
        </p:nvSpPr>
        <p:spPr>
          <a:xfrm>
            <a:off x="323528" y="1527175"/>
            <a:ext cx="1152431" cy="461665"/>
          </a:xfrm>
          <a:prstGeom prst="rect">
            <a:avLst/>
          </a:prstGeom>
        </p:spPr>
        <p:txBody>
          <a:bodyPr wrap="none">
            <a:spAutoFit/>
          </a:bodyPr>
          <a:lstStyle/>
          <a:p>
            <a:r>
              <a:rPr lang="en-US" sz="2400" b="1" dirty="0" smtClean="0">
                <a:solidFill>
                  <a:srgbClr val="C00000"/>
                </a:solidFill>
              </a:rPr>
              <a:t>Storage</a:t>
            </a:r>
          </a:p>
        </p:txBody>
      </p:sp>
      <p:sp>
        <p:nvSpPr>
          <p:cNvPr id="8" name="Прямоугольник 7"/>
          <p:cNvSpPr/>
          <p:nvPr/>
        </p:nvSpPr>
        <p:spPr>
          <a:xfrm>
            <a:off x="251520" y="332656"/>
            <a:ext cx="8640960" cy="1077218"/>
          </a:xfrm>
          <a:prstGeom prst="rect">
            <a:avLst/>
          </a:prstGeom>
        </p:spPr>
        <p:txBody>
          <a:bodyPr wrap="square">
            <a:spAutoFit/>
          </a:bodyPr>
          <a:lstStyle/>
          <a:p>
            <a:pPr algn="ctr"/>
            <a:r>
              <a:rPr lang="en-US" sz="3200" b="1" dirty="0" smtClean="0">
                <a:solidFill>
                  <a:srgbClr val="0070C0"/>
                </a:solidFill>
              </a:rPr>
              <a:t>Adrenaline (epinephrine)</a:t>
            </a:r>
          </a:p>
          <a:p>
            <a:pPr algn="ctr"/>
            <a:r>
              <a:rPr lang="en-US" sz="3200" b="1" dirty="0" smtClean="0">
                <a:solidFill>
                  <a:srgbClr val="0070C0"/>
                </a:solidFill>
              </a:rPr>
              <a:t>Adrenaline (epinephrine) </a:t>
            </a:r>
            <a:r>
              <a:rPr lang="en-US" sz="3200" b="1" dirty="0" err="1" smtClean="0">
                <a:solidFill>
                  <a:srgbClr val="0070C0"/>
                </a:solidFill>
              </a:rPr>
              <a:t>hydrotartrate</a:t>
            </a:r>
            <a:endParaRPr lang="en-US" sz="3200" b="1" dirty="0" smtClean="0">
              <a:solidFill>
                <a:srgbClr val="0070C0"/>
              </a:solidFill>
            </a:endParaRPr>
          </a:p>
        </p:txBody>
      </p:sp>
      <p:sp>
        <p:nvSpPr>
          <p:cNvPr id="2" name="Прямоугольник 1"/>
          <p:cNvSpPr/>
          <p:nvPr/>
        </p:nvSpPr>
        <p:spPr>
          <a:xfrm>
            <a:off x="251520" y="1844824"/>
            <a:ext cx="8640960" cy="3216265"/>
          </a:xfrm>
          <a:prstGeom prst="rect">
            <a:avLst/>
          </a:prstGeom>
        </p:spPr>
        <p:txBody>
          <a:bodyPr wrap="square">
            <a:spAutoFit/>
          </a:bodyPr>
          <a:lstStyle/>
          <a:p>
            <a:pPr algn="just">
              <a:spcAft>
                <a:spcPts val="600"/>
              </a:spcAft>
            </a:pPr>
            <a:r>
              <a:rPr lang="en-US" sz="2200" dirty="0" smtClean="0"/>
              <a:t>As adrenalin is easily </a:t>
            </a:r>
            <a:r>
              <a:rPr lang="en-US" sz="2200" dirty="0" err="1" smtClean="0"/>
              <a:t>oxidised</a:t>
            </a:r>
            <a:r>
              <a:rPr lang="en-US" sz="2200" dirty="0" smtClean="0"/>
              <a:t>, especially in the presence of alkali, sodium chloride is added to its solutions, as well as </a:t>
            </a:r>
            <a:r>
              <a:rPr lang="en-US" sz="2200" dirty="0" err="1" smtClean="0"/>
              <a:t>stabilisers</a:t>
            </a:r>
            <a:r>
              <a:rPr lang="en-US" sz="2200" dirty="0" smtClean="0"/>
              <a:t>, most commonly sodium </a:t>
            </a:r>
            <a:r>
              <a:rPr lang="en-US" sz="2200" dirty="0" err="1" smtClean="0"/>
              <a:t>metabisulphite</a:t>
            </a:r>
            <a:r>
              <a:rPr lang="en-US" sz="2200" dirty="0" smtClean="0"/>
              <a:t>. However, even under these conditions, prolonged storage causes the solutions to turn brown and the physiological activity of the drug is greatly reduced.</a:t>
            </a:r>
          </a:p>
          <a:p>
            <a:pPr algn="just">
              <a:spcAft>
                <a:spcPts val="600"/>
              </a:spcAft>
            </a:pPr>
            <a:r>
              <a:rPr lang="en-US" sz="2200" dirty="0" smtClean="0"/>
              <a:t>Alkaline glass vials or ampoules, high external temperature, sunlight, contact with air contribute to the decrease in activity. Therefore, the medicine should be stored in vials filled to the top and sealed ampoules made of neutral glass in a place protected from light. Shelf life is 1 year.</a:t>
            </a:r>
            <a:endParaRPr lang="en-US" sz="2200" dirty="0"/>
          </a:p>
        </p:txBody>
      </p:sp>
      <p:pic>
        <p:nvPicPr>
          <p:cNvPr id="2150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75856" y="5009706"/>
            <a:ext cx="2567521" cy="1707401"/>
          </a:xfrm>
          <a:prstGeom prst="rect">
            <a:avLst/>
          </a:prstGeom>
          <a:noFill/>
          <a:ln>
            <a:noFill/>
          </a:ln>
          <a:effectLst>
            <a:outerShdw blurRad="152400" dist="190500" dir="2700000" algn="ctr" rotWithShape="0">
              <a:schemeClr val="tx1">
                <a:alpha val="4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76798433"/>
      </p:ext>
    </p:extLst>
  </p:cSld>
  <p:clrMapOvr>
    <a:masterClrMapping/>
  </p:clrMapOvr>
  <p:transition spd="slow">
    <p:wip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88640"/>
            <a:ext cx="628650" cy="65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Номер слайда 4"/>
          <p:cNvSpPr>
            <a:spLocks noGrp="1"/>
          </p:cNvSpPr>
          <p:nvPr>
            <p:ph type="sldNum" sz="quarter" idx="12"/>
          </p:nvPr>
        </p:nvSpPr>
        <p:spPr>
          <a:xfrm>
            <a:off x="8535343" y="6520259"/>
            <a:ext cx="573161" cy="365125"/>
          </a:xfrm>
        </p:spPr>
        <p:txBody>
          <a:bodyPr/>
          <a:lstStyle/>
          <a:p>
            <a:fld id="{E4BF139B-3B4E-4221-95DA-59CA7323F185}" type="slidenum">
              <a:rPr lang="ru-RU" smtClean="0"/>
              <a:t>28</a:t>
            </a:fld>
            <a:endParaRPr lang="ru-RU"/>
          </a:p>
        </p:txBody>
      </p:sp>
      <p:sp>
        <p:nvSpPr>
          <p:cNvPr id="6" name="Прямоугольник 5"/>
          <p:cNvSpPr/>
          <p:nvPr/>
        </p:nvSpPr>
        <p:spPr>
          <a:xfrm>
            <a:off x="323528" y="1527175"/>
            <a:ext cx="1710725" cy="461665"/>
          </a:xfrm>
          <a:prstGeom prst="rect">
            <a:avLst/>
          </a:prstGeom>
        </p:spPr>
        <p:txBody>
          <a:bodyPr wrap="none">
            <a:spAutoFit/>
          </a:bodyPr>
          <a:lstStyle/>
          <a:p>
            <a:r>
              <a:rPr lang="en-US" sz="2400" b="1" dirty="0" smtClean="0">
                <a:solidFill>
                  <a:srgbClr val="C00000"/>
                </a:solidFill>
              </a:rPr>
              <a:t>Medical use</a:t>
            </a:r>
          </a:p>
        </p:txBody>
      </p:sp>
      <p:sp>
        <p:nvSpPr>
          <p:cNvPr id="8" name="Прямоугольник 7"/>
          <p:cNvSpPr/>
          <p:nvPr/>
        </p:nvSpPr>
        <p:spPr>
          <a:xfrm>
            <a:off x="251520" y="332656"/>
            <a:ext cx="8640960" cy="1077218"/>
          </a:xfrm>
          <a:prstGeom prst="rect">
            <a:avLst/>
          </a:prstGeom>
        </p:spPr>
        <p:txBody>
          <a:bodyPr wrap="square">
            <a:spAutoFit/>
          </a:bodyPr>
          <a:lstStyle/>
          <a:p>
            <a:pPr algn="ctr"/>
            <a:r>
              <a:rPr lang="en-US" sz="3200" b="1" dirty="0" smtClean="0">
                <a:solidFill>
                  <a:srgbClr val="0070C0"/>
                </a:solidFill>
              </a:rPr>
              <a:t>Adrenaline (epinephrine)</a:t>
            </a:r>
          </a:p>
          <a:p>
            <a:pPr algn="ctr"/>
            <a:r>
              <a:rPr lang="en-US" sz="3200" b="1" dirty="0" smtClean="0">
                <a:solidFill>
                  <a:srgbClr val="0070C0"/>
                </a:solidFill>
              </a:rPr>
              <a:t>Adrenaline (epinephrine) </a:t>
            </a:r>
            <a:r>
              <a:rPr lang="en-US" sz="3200" b="1" dirty="0" err="1" smtClean="0">
                <a:solidFill>
                  <a:srgbClr val="0070C0"/>
                </a:solidFill>
              </a:rPr>
              <a:t>hydrotartrate</a:t>
            </a:r>
            <a:endParaRPr lang="en-US" sz="3200" b="1" dirty="0" smtClean="0">
              <a:solidFill>
                <a:srgbClr val="0070C0"/>
              </a:solidFill>
            </a:endParaRPr>
          </a:p>
        </p:txBody>
      </p:sp>
      <p:sp>
        <p:nvSpPr>
          <p:cNvPr id="2" name="Прямоугольник 1"/>
          <p:cNvSpPr/>
          <p:nvPr/>
        </p:nvSpPr>
        <p:spPr>
          <a:xfrm>
            <a:off x="251520" y="1844824"/>
            <a:ext cx="8640960" cy="1523494"/>
          </a:xfrm>
          <a:prstGeom prst="rect">
            <a:avLst/>
          </a:prstGeom>
        </p:spPr>
        <p:txBody>
          <a:bodyPr wrap="square">
            <a:spAutoFit/>
          </a:bodyPr>
          <a:lstStyle/>
          <a:p>
            <a:pPr algn="just">
              <a:spcAft>
                <a:spcPts val="600"/>
              </a:spcAft>
            </a:pPr>
            <a:r>
              <a:rPr lang="en-US" sz="2200" dirty="0" smtClean="0"/>
              <a:t>Sympathomimetic (vasoconstrictor, bronchodilator). It is used in hypotension, </a:t>
            </a:r>
            <a:r>
              <a:rPr lang="en-US" sz="2200" dirty="0" err="1" smtClean="0"/>
              <a:t>urticaria</a:t>
            </a:r>
            <a:r>
              <a:rPr lang="en-US" sz="2200" dirty="0" smtClean="0"/>
              <a:t>, bronchial asthma.</a:t>
            </a:r>
          </a:p>
          <a:p>
            <a:pPr algn="just">
              <a:spcAft>
                <a:spcPts val="600"/>
              </a:spcAft>
            </a:pPr>
            <a:r>
              <a:rPr lang="en-US" sz="2200" dirty="0" smtClean="0"/>
              <a:t>Adrenalin </a:t>
            </a:r>
            <a:r>
              <a:rPr lang="en-US" sz="2200" dirty="0" err="1" smtClean="0"/>
              <a:t>hydrotartrate</a:t>
            </a:r>
            <a:r>
              <a:rPr lang="en-US" sz="2200" dirty="0" smtClean="0"/>
              <a:t> solution 0.18% for injection; 0.1% for subcutaneous injection.</a:t>
            </a:r>
          </a:p>
        </p:txBody>
      </p:sp>
      <p:pic>
        <p:nvPicPr>
          <p:cNvPr id="2253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9712" y="3224877"/>
            <a:ext cx="5184576" cy="3472519"/>
          </a:xfrm>
          <a:prstGeom prst="rect">
            <a:avLst/>
          </a:prstGeom>
          <a:noFill/>
          <a:ln>
            <a:noFill/>
          </a:ln>
          <a:effectLst>
            <a:outerShdw blurRad="152400" dist="190500" dir="2700000" algn="ctr" rotWithShape="0">
              <a:schemeClr val="tx1">
                <a:alpha val="4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68171034"/>
      </p:ext>
    </p:extLst>
  </p:cSld>
  <p:clrMapOvr>
    <a:masterClrMapping/>
  </p:clrMapOvr>
  <p:transition spd="slow">
    <p:wip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88640"/>
            <a:ext cx="628650" cy="65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Номер слайда 4"/>
          <p:cNvSpPr>
            <a:spLocks noGrp="1"/>
          </p:cNvSpPr>
          <p:nvPr>
            <p:ph type="sldNum" sz="quarter" idx="12"/>
          </p:nvPr>
        </p:nvSpPr>
        <p:spPr>
          <a:xfrm>
            <a:off x="8535343" y="6520259"/>
            <a:ext cx="573161" cy="365125"/>
          </a:xfrm>
        </p:spPr>
        <p:txBody>
          <a:bodyPr/>
          <a:lstStyle/>
          <a:p>
            <a:fld id="{E4BF139B-3B4E-4221-95DA-59CA7323F185}" type="slidenum">
              <a:rPr lang="ru-RU" smtClean="0"/>
              <a:t>29</a:t>
            </a:fld>
            <a:endParaRPr lang="ru-RU"/>
          </a:p>
        </p:txBody>
      </p:sp>
      <p:sp>
        <p:nvSpPr>
          <p:cNvPr id="8" name="Прямоугольник 7"/>
          <p:cNvSpPr/>
          <p:nvPr/>
        </p:nvSpPr>
        <p:spPr>
          <a:xfrm>
            <a:off x="736154" y="332656"/>
            <a:ext cx="8156326" cy="584775"/>
          </a:xfrm>
          <a:prstGeom prst="rect">
            <a:avLst/>
          </a:prstGeom>
        </p:spPr>
        <p:txBody>
          <a:bodyPr wrap="square">
            <a:spAutoFit/>
          </a:bodyPr>
          <a:lstStyle/>
          <a:p>
            <a:pPr algn="ctr"/>
            <a:r>
              <a:rPr lang="en-US" sz="3200" b="1" dirty="0" smtClean="0">
                <a:solidFill>
                  <a:srgbClr val="0070C0"/>
                </a:solidFill>
              </a:rPr>
              <a:t>Noradrenaline (norepinephrine) </a:t>
            </a:r>
            <a:r>
              <a:rPr lang="en-US" sz="3200" b="1" dirty="0" err="1" smtClean="0">
                <a:solidFill>
                  <a:srgbClr val="0070C0"/>
                </a:solidFill>
              </a:rPr>
              <a:t>hydrotartrate</a:t>
            </a:r>
            <a:endParaRPr lang="ru-RU" sz="3200" b="1" dirty="0">
              <a:solidFill>
                <a:srgbClr val="0070C0"/>
              </a:solidFill>
            </a:endParaRPr>
          </a:p>
        </p:txBody>
      </p:sp>
      <p:pic>
        <p:nvPicPr>
          <p:cNvPr id="2355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1268760"/>
            <a:ext cx="4143069" cy="1440160"/>
          </a:xfrm>
          <a:prstGeom prst="rect">
            <a:avLst/>
          </a:prstGeom>
          <a:noFill/>
          <a:ln>
            <a:noFill/>
          </a:ln>
          <a:effectLst>
            <a:outerShdw blurRad="152400" dist="190500" dir="2700000" algn="ctr" rotWithShape="0">
              <a:schemeClr val="tx1">
                <a:alpha val="4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55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88224" y="1268760"/>
            <a:ext cx="1972852" cy="1440160"/>
          </a:xfrm>
          <a:prstGeom prst="rect">
            <a:avLst/>
          </a:prstGeom>
          <a:noFill/>
          <a:ln>
            <a:noFill/>
          </a:ln>
          <a:effectLst>
            <a:outerShdw blurRad="152400" dist="190500" dir="2700000" algn="ctr" rotWithShape="0">
              <a:schemeClr val="tx1">
                <a:alpha val="4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Прямоугольник 2"/>
          <p:cNvSpPr/>
          <p:nvPr/>
        </p:nvSpPr>
        <p:spPr>
          <a:xfrm>
            <a:off x="251520" y="3413899"/>
            <a:ext cx="8640960" cy="1938992"/>
          </a:xfrm>
          <a:prstGeom prst="rect">
            <a:avLst/>
          </a:prstGeom>
        </p:spPr>
        <p:txBody>
          <a:bodyPr wrap="square">
            <a:spAutoFit/>
          </a:bodyPr>
          <a:lstStyle/>
          <a:p>
            <a:pPr algn="just">
              <a:spcAft>
                <a:spcPts val="1200"/>
              </a:spcAft>
            </a:pPr>
            <a:r>
              <a:rPr lang="en-US" sz="2200" dirty="0" smtClean="0"/>
              <a:t>White or almost white crystalline powder, </a:t>
            </a:r>
            <a:r>
              <a:rPr lang="en-US" sz="2200" dirty="0" err="1" smtClean="0"/>
              <a:t>odourless</a:t>
            </a:r>
            <a:r>
              <a:rPr lang="en-US" sz="2200" dirty="0" smtClean="0"/>
              <a:t>, bitter in taste. Easily changes under the influence of light and air oxygen. Melting point is 100-106° (the melting point is cloudy; the drug is not dried beforehand). </a:t>
            </a:r>
            <a:endParaRPr lang="ru-RU" sz="2200" dirty="0" smtClean="0"/>
          </a:p>
          <a:p>
            <a:pPr algn="just">
              <a:spcAft>
                <a:spcPts val="1200"/>
              </a:spcAft>
            </a:pPr>
            <a:r>
              <a:rPr lang="en-US" sz="2200" dirty="0" smtClean="0"/>
              <a:t>Easily soluble in water, slightly soluble in alcohol, practically insoluble in ether and chloroform.</a:t>
            </a:r>
            <a:endParaRPr lang="ru-RU" sz="2200" dirty="0"/>
          </a:p>
        </p:txBody>
      </p:sp>
    </p:spTree>
    <p:extLst>
      <p:ext uri="{BB962C8B-B14F-4D97-AF65-F5344CB8AC3E}">
        <p14:creationId xmlns:p14="http://schemas.microsoft.com/office/powerpoint/2010/main" val="4220825736"/>
      </p:ext>
    </p:extLst>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88640"/>
            <a:ext cx="628650" cy="65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Номер слайда 4"/>
          <p:cNvSpPr>
            <a:spLocks noGrp="1"/>
          </p:cNvSpPr>
          <p:nvPr>
            <p:ph type="sldNum" sz="quarter" idx="12"/>
          </p:nvPr>
        </p:nvSpPr>
        <p:spPr>
          <a:xfrm>
            <a:off x="8535343" y="6520259"/>
            <a:ext cx="573161" cy="365125"/>
          </a:xfrm>
        </p:spPr>
        <p:txBody>
          <a:bodyPr/>
          <a:lstStyle/>
          <a:p>
            <a:fld id="{E4BF139B-3B4E-4221-95DA-59CA7323F185}" type="slidenum">
              <a:rPr lang="ru-RU" smtClean="0"/>
              <a:t>3</a:t>
            </a:fld>
            <a:endParaRPr lang="ru-RU"/>
          </a:p>
        </p:txBody>
      </p:sp>
      <p:sp>
        <p:nvSpPr>
          <p:cNvPr id="8" name="Прямоугольник 7"/>
          <p:cNvSpPr/>
          <p:nvPr/>
        </p:nvSpPr>
        <p:spPr>
          <a:xfrm>
            <a:off x="971600" y="332656"/>
            <a:ext cx="7200800" cy="584775"/>
          </a:xfrm>
          <a:prstGeom prst="rect">
            <a:avLst/>
          </a:prstGeom>
        </p:spPr>
        <p:txBody>
          <a:bodyPr wrap="square">
            <a:spAutoFit/>
          </a:bodyPr>
          <a:lstStyle/>
          <a:p>
            <a:pPr algn="ctr"/>
            <a:r>
              <a:rPr lang="en-US" sz="3200" b="1" dirty="0" smtClean="0">
                <a:solidFill>
                  <a:srgbClr val="0070C0"/>
                </a:solidFill>
              </a:rPr>
              <a:t>Catecholamine biosynthesis</a:t>
            </a:r>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17739"/>
          <a:stretch/>
        </p:blipFill>
        <p:spPr bwMode="auto">
          <a:xfrm>
            <a:off x="467544" y="1268760"/>
            <a:ext cx="8212239" cy="5066879"/>
          </a:xfrm>
          <a:prstGeom prst="rect">
            <a:avLst/>
          </a:prstGeom>
          <a:noFill/>
          <a:ln>
            <a:noFill/>
          </a:ln>
          <a:effectLst>
            <a:outerShdw blurRad="152400" dist="190500" dir="2700000" algn="ctr" rotWithShape="0">
              <a:schemeClr val="tx1">
                <a:alpha val="4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001171"/>
      </p:ext>
    </p:extLst>
  </p:cSld>
  <p:clrMapOvr>
    <a:masterClrMapping/>
  </p:clrMapOvr>
  <p:transition spd="slow">
    <p:wip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88640"/>
            <a:ext cx="628650" cy="65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Номер слайда 4"/>
          <p:cNvSpPr>
            <a:spLocks noGrp="1"/>
          </p:cNvSpPr>
          <p:nvPr>
            <p:ph type="sldNum" sz="quarter" idx="12"/>
          </p:nvPr>
        </p:nvSpPr>
        <p:spPr>
          <a:xfrm>
            <a:off x="8535343" y="6520259"/>
            <a:ext cx="573161" cy="365125"/>
          </a:xfrm>
        </p:spPr>
        <p:txBody>
          <a:bodyPr/>
          <a:lstStyle/>
          <a:p>
            <a:fld id="{E4BF139B-3B4E-4221-95DA-59CA7323F185}" type="slidenum">
              <a:rPr lang="ru-RU" smtClean="0"/>
              <a:t>30</a:t>
            </a:fld>
            <a:endParaRPr lang="ru-RU"/>
          </a:p>
        </p:txBody>
      </p:sp>
      <p:sp>
        <p:nvSpPr>
          <p:cNvPr id="10" name="Прямоугольник 9"/>
          <p:cNvSpPr/>
          <p:nvPr/>
        </p:nvSpPr>
        <p:spPr>
          <a:xfrm>
            <a:off x="323528" y="980728"/>
            <a:ext cx="1468672" cy="461665"/>
          </a:xfrm>
          <a:prstGeom prst="rect">
            <a:avLst/>
          </a:prstGeom>
        </p:spPr>
        <p:txBody>
          <a:bodyPr wrap="none">
            <a:spAutoFit/>
          </a:bodyPr>
          <a:lstStyle/>
          <a:p>
            <a:r>
              <a:rPr lang="en-US" sz="2400" b="1" dirty="0" smtClean="0">
                <a:solidFill>
                  <a:srgbClr val="C00000"/>
                </a:solidFill>
              </a:rPr>
              <a:t>Obtaining</a:t>
            </a:r>
            <a:endParaRPr lang="ru-RU" sz="2400" b="1" dirty="0">
              <a:solidFill>
                <a:srgbClr val="C00000"/>
              </a:solidFill>
            </a:endParaRPr>
          </a:p>
        </p:txBody>
      </p:sp>
      <p:sp>
        <p:nvSpPr>
          <p:cNvPr id="13" name="Прямоугольник 12"/>
          <p:cNvSpPr/>
          <p:nvPr/>
        </p:nvSpPr>
        <p:spPr>
          <a:xfrm>
            <a:off x="736154" y="332656"/>
            <a:ext cx="8156326" cy="584775"/>
          </a:xfrm>
          <a:prstGeom prst="rect">
            <a:avLst/>
          </a:prstGeom>
        </p:spPr>
        <p:txBody>
          <a:bodyPr wrap="square">
            <a:spAutoFit/>
          </a:bodyPr>
          <a:lstStyle/>
          <a:p>
            <a:pPr algn="ctr"/>
            <a:r>
              <a:rPr lang="en-US" sz="3200" b="1" dirty="0" smtClean="0">
                <a:solidFill>
                  <a:srgbClr val="0070C0"/>
                </a:solidFill>
              </a:rPr>
              <a:t>Noradrenaline (norepinephrine) </a:t>
            </a:r>
            <a:r>
              <a:rPr lang="en-US" sz="3200" b="1" dirty="0" err="1" smtClean="0">
                <a:solidFill>
                  <a:srgbClr val="0070C0"/>
                </a:solidFill>
              </a:rPr>
              <a:t>hydrotartrate</a:t>
            </a:r>
            <a:endParaRPr lang="ru-RU" sz="3200" b="1" dirty="0">
              <a:solidFill>
                <a:srgbClr val="0070C0"/>
              </a:solidFill>
            </a:endParaRPr>
          </a:p>
        </p:txBody>
      </p:sp>
      <p:pic>
        <p:nvPicPr>
          <p:cNvPr id="2457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102" y="1700808"/>
            <a:ext cx="8610079" cy="3456384"/>
          </a:xfrm>
          <a:prstGeom prst="rect">
            <a:avLst/>
          </a:prstGeom>
          <a:noFill/>
          <a:ln>
            <a:noFill/>
          </a:ln>
          <a:effectLst>
            <a:outerShdw blurRad="152400" dist="190500" dir="2700000" algn="ctr" rotWithShape="0">
              <a:schemeClr val="tx1">
                <a:alpha val="4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08799755"/>
      </p:ext>
    </p:extLst>
  </p:cSld>
  <p:clrMapOvr>
    <a:masterClrMapping/>
  </p:clrMapOvr>
  <p:transition spd="slow">
    <p:wip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88640"/>
            <a:ext cx="628650" cy="65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Номер слайда 4"/>
          <p:cNvSpPr>
            <a:spLocks noGrp="1"/>
          </p:cNvSpPr>
          <p:nvPr>
            <p:ph type="sldNum" sz="quarter" idx="12"/>
          </p:nvPr>
        </p:nvSpPr>
        <p:spPr>
          <a:xfrm>
            <a:off x="8535343" y="6520259"/>
            <a:ext cx="573161" cy="365125"/>
          </a:xfrm>
        </p:spPr>
        <p:txBody>
          <a:bodyPr/>
          <a:lstStyle/>
          <a:p>
            <a:fld id="{E4BF139B-3B4E-4221-95DA-59CA7323F185}" type="slidenum">
              <a:rPr lang="ru-RU" smtClean="0"/>
              <a:t>31</a:t>
            </a:fld>
            <a:endParaRPr lang="ru-RU"/>
          </a:p>
        </p:txBody>
      </p:sp>
      <p:sp>
        <p:nvSpPr>
          <p:cNvPr id="10" name="Прямоугольник 9"/>
          <p:cNvSpPr/>
          <p:nvPr/>
        </p:nvSpPr>
        <p:spPr>
          <a:xfrm>
            <a:off x="323528" y="980728"/>
            <a:ext cx="1856342" cy="461665"/>
          </a:xfrm>
          <a:prstGeom prst="rect">
            <a:avLst/>
          </a:prstGeom>
        </p:spPr>
        <p:txBody>
          <a:bodyPr wrap="none">
            <a:spAutoFit/>
          </a:bodyPr>
          <a:lstStyle/>
          <a:p>
            <a:r>
              <a:rPr lang="en-US" sz="2400" b="1" dirty="0" smtClean="0">
                <a:solidFill>
                  <a:srgbClr val="C00000"/>
                </a:solidFill>
              </a:rPr>
              <a:t>Identification</a:t>
            </a:r>
            <a:endParaRPr lang="ru-RU" sz="2400" b="1" dirty="0">
              <a:solidFill>
                <a:srgbClr val="C00000"/>
              </a:solidFill>
            </a:endParaRPr>
          </a:p>
        </p:txBody>
      </p:sp>
      <p:sp>
        <p:nvSpPr>
          <p:cNvPr id="8" name="Прямоугольник 7"/>
          <p:cNvSpPr/>
          <p:nvPr/>
        </p:nvSpPr>
        <p:spPr>
          <a:xfrm>
            <a:off x="323528" y="1412776"/>
            <a:ext cx="2464906" cy="430887"/>
          </a:xfrm>
          <a:prstGeom prst="rect">
            <a:avLst/>
          </a:prstGeom>
        </p:spPr>
        <p:txBody>
          <a:bodyPr wrap="none">
            <a:spAutoFit/>
          </a:bodyPr>
          <a:lstStyle/>
          <a:p>
            <a:pPr marL="457200" indent="-457200">
              <a:buFont typeface="+mj-lt"/>
              <a:buAutoNum type="arabicPeriod"/>
            </a:pPr>
            <a:r>
              <a:rPr lang="en-US" sz="2200" b="1" dirty="0" smtClean="0">
                <a:solidFill>
                  <a:srgbClr val="7030A0"/>
                </a:solidFill>
              </a:rPr>
              <a:t>IR spectroscopy</a:t>
            </a:r>
            <a:endParaRPr lang="ru-RU" sz="2200" b="1" dirty="0">
              <a:solidFill>
                <a:srgbClr val="7030A0"/>
              </a:solidFill>
            </a:endParaRPr>
          </a:p>
        </p:txBody>
      </p:sp>
      <p:sp>
        <p:nvSpPr>
          <p:cNvPr id="3" name="Прямоугольник 2"/>
          <p:cNvSpPr/>
          <p:nvPr/>
        </p:nvSpPr>
        <p:spPr>
          <a:xfrm>
            <a:off x="539552" y="1782976"/>
            <a:ext cx="8352928" cy="769441"/>
          </a:xfrm>
          <a:prstGeom prst="rect">
            <a:avLst/>
          </a:prstGeom>
        </p:spPr>
        <p:txBody>
          <a:bodyPr wrap="square">
            <a:spAutoFit/>
          </a:bodyPr>
          <a:lstStyle/>
          <a:p>
            <a:pPr algn="just">
              <a:spcAft>
                <a:spcPts val="600"/>
              </a:spcAft>
            </a:pPr>
            <a:r>
              <a:rPr lang="en-US" sz="2200" dirty="0" smtClean="0"/>
              <a:t>The absorption bands should coincide completely with the spectrum figure attached to the </a:t>
            </a:r>
            <a:r>
              <a:rPr lang="en-US" sz="2200" dirty="0" err="1" smtClean="0"/>
              <a:t>pharmacopoeial</a:t>
            </a:r>
            <a:r>
              <a:rPr lang="en-US" sz="2200" dirty="0" smtClean="0"/>
              <a:t> monograph.</a:t>
            </a:r>
            <a:endParaRPr lang="en-US" sz="2200" dirty="0"/>
          </a:p>
        </p:txBody>
      </p:sp>
      <p:sp>
        <p:nvSpPr>
          <p:cNvPr id="13" name="Прямоугольник 12"/>
          <p:cNvSpPr/>
          <p:nvPr/>
        </p:nvSpPr>
        <p:spPr>
          <a:xfrm>
            <a:off x="736154" y="332656"/>
            <a:ext cx="8156326" cy="584775"/>
          </a:xfrm>
          <a:prstGeom prst="rect">
            <a:avLst/>
          </a:prstGeom>
        </p:spPr>
        <p:txBody>
          <a:bodyPr wrap="square">
            <a:spAutoFit/>
          </a:bodyPr>
          <a:lstStyle/>
          <a:p>
            <a:pPr algn="ctr"/>
            <a:r>
              <a:rPr lang="en-US" sz="3200" b="1" dirty="0" smtClean="0">
                <a:solidFill>
                  <a:srgbClr val="0070C0"/>
                </a:solidFill>
              </a:rPr>
              <a:t>Noradrenaline (norepinephrine) </a:t>
            </a:r>
            <a:r>
              <a:rPr lang="en-US" sz="3200" b="1" dirty="0" err="1" smtClean="0">
                <a:solidFill>
                  <a:srgbClr val="0070C0"/>
                </a:solidFill>
              </a:rPr>
              <a:t>hydrotartrate</a:t>
            </a:r>
            <a:endParaRPr lang="ru-RU" sz="3200" b="1" dirty="0">
              <a:solidFill>
                <a:srgbClr val="0070C0"/>
              </a:solidFill>
            </a:endParaRPr>
          </a:p>
        </p:txBody>
      </p:sp>
      <p:pic>
        <p:nvPicPr>
          <p:cNvPr id="2560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8075" y="2852936"/>
            <a:ext cx="8004365" cy="3202657"/>
          </a:xfrm>
          <a:prstGeom prst="rect">
            <a:avLst/>
          </a:prstGeom>
          <a:noFill/>
          <a:ln>
            <a:noFill/>
          </a:ln>
          <a:effectLst>
            <a:outerShdw blurRad="152400" dist="190500" dir="2700000" algn="ctr" rotWithShape="0">
              <a:schemeClr val="tx1">
                <a:alpha val="4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46833459"/>
      </p:ext>
    </p:extLst>
  </p:cSld>
  <p:clrMapOvr>
    <a:masterClrMapping/>
  </p:clrMapOvr>
  <p:transition spd="slow">
    <p:wip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88640"/>
            <a:ext cx="628650" cy="65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Номер слайда 4"/>
          <p:cNvSpPr>
            <a:spLocks noGrp="1"/>
          </p:cNvSpPr>
          <p:nvPr>
            <p:ph type="sldNum" sz="quarter" idx="12"/>
          </p:nvPr>
        </p:nvSpPr>
        <p:spPr>
          <a:xfrm>
            <a:off x="8535343" y="6520259"/>
            <a:ext cx="573161" cy="365125"/>
          </a:xfrm>
        </p:spPr>
        <p:txBody>
          <a:bodyPr/>
          <a:lstStyle/>
          <a:p>
            <a:fld id="{E4BF139B-3B4E-4221-95DA-59CA7323F185}" type="slidenum">
              <a:rPr lang="ru-RU" smtClean="0"/>
              <a:t>32</a:t>
            </a:fld>
            <a:endParaRPr lang="ru-RU"/>
          </a:p>
        </p:txBody>
      </p:sp>
      <p:sp>
        <p:nvSpPr>
          <p:cNvPr id="10" name="Прямоугольник 9"/>
          <p:cNvSpPr/>
          <p:nvPr/>
        </p:nvSpPr>
        <p:spPr>
          <a:xfrm>
            <a:off x="323528" y="980728"/>
            <a:ext cx="1856342" cy="461665"/>
          </a:xfrm>
          <a:prstGeom prst="rect">
            <a:avLst/>
          </a:prstGeom>
        </p:spPr>
        <p:txBody>
          <a:bodyPr wrap="none">
            <a:spAutoFit/>
          </a:bodyPr>
          <a:lstStyle/>
          <a:p>
            <a:r>
              <a:rPr lang="en-US" sz="2400" b="1" dirty="0" smtClean="0">
                <a:solidFill>
                  <a:srgbClr val="C00000"/>
                </a:solidFill>
              </a:rPr>
              <a:t>Identification</a:t>
            </a:r>
            <a:endParaRPr lang="ru-RU" sz="2400" b="1" dirty="0">
              <a:solidFill>
                <a:srgbClr val="C00000"/>
              </a:solidFill>
            </a:endParaRPr>
          </a:p>
        </p:txBody>
      </p:sp>
      <p:sp>
        <p:nvSpPr>
          <p:cNvPr id="8" name="Прямоугольник 7"/>
          <p:cNvSpPr/>
          <p:nvPr/>
        </p:nvSpPr>
        <p:spPr>
          <a:xfrm>
            <a:off x="323528" y="1412776"/>
            <a:ext cx="3253648" cy="430887"/>
          </a:xfrm>
          <a:prstGeom prst="rect">
            <a:avLst/>
          </a:prstGeom>
        </p:spPr>
        <p:txBody>
          <a:bodyPr wrap="none">
            <a:spAutoFit/>
          </a:bodyPr>
          <a:lstStyle/>
          <a:p>
            <a:pPr marL="457200" indent="-457200">
              <a:buFont typeface="+mj-lt"/>
              <a:buAutoNum type="arabicPeriod" startAt="2"/>
            </a:pPr>
            <a:r>
              <a:rPr lang="en-US" sz="2200" b="1" dirty="0" smtClean="0">
                <a:solidFill>
                  <a:srgbClr val="7030A0"/>
                </a:solidFill>
              </a:rPr>
              <a:t>UV spectrophotometry</a:t>
            </a:r>
            <a:endParaRPr lang="ru-RU" sz="2200" b="1" dirty="0">
              <a:solidFill>
                <a:srgbClr val="7030A0"/>
              </a:solidFill>
            </a:endParaRPr>
          </a:p>
        </p:txBody>
      </p:sp>
      <p:sp>
        <p:nvSpPr>
          <p:cNvPr id="3" name="Прямоугольник 2"/>
          <p:cNvSpPr/>
          <p:nvPr/>
        </p:nvSpPr>
        <p:spPr>
          <a:xfrm>
            <a:off x="539552" y="1782976"/>
            <a:ext cx="8352928" cy="1107996"/>
          </a:xfrm>
          <a:prstGeom prst="rect">
            <a:avLst/>
          </a:prstGeom>
        </p:spPr>
        <p:txBody>
          <a:bodyPr wrap="square">
            <a:spAutoFit/>
          </a:bodyPr>
          <a:lstStyle/>
          <a:p>
            <a:pPr algn="just">
              <a:spcAft>
                <a:spcPts val="600"/>
              </a:spcAft>
            </a:pPr>
            <a:r>
              <a:rPr lang="en-US" sz="2200" dirty="0" smtClean="0"/>
              <a:t>The UV spectrum of noradrenaline </a:t>
            </a:r>
            <a:r>
              <a:rPr lang="en-US" sz="2200" dirty="0" err="1" smtClean="0"/>
              <a:t>hydrotartrate</a:t>
            </a:r>
            <a:r>
              <a:rPr lang="en-US" sz="2200" dirty="0" smtClean="0"/>
              <a:t> in 0.1 M hydrochloric acid has absorption maxima at 279 nm. The FS recommends that the specific absorbance at 279 nm be determined to confirm identity.</a:t>
            </a:r>
            <a:endParaRPr lang="en-US" sz="2200" dirty="0"/>
          </a:p>
        </p:txBody>
      </p:sp>
      <p:sp>
        <p:nvSpPr>
          <p:cNvPr id="13" name="Прямоугольник 12"/>
          <p:cNvSpPr/>
          <p:nvPr/>
        </p:nvSpPr>
        <p:spPr>
          <a:xfrm>
            <a:off x="736154" y="332656"/>
            <a:ext cx="8156326" cy="584775"/>
          </a:xfrm>
          <a:prstGeom prst="rect">
            <a:avLst/>
          </a:prstGeom>
        </p:spPr>
        <p:txBody>
          <a:bodyPr wrap="square">
            <a:spAutoFit/>
          </a:bodyPr>
          <a:lstStyle/>
          <a:p>
            <a:pPr algn="ctr"/>
            <a:r>
              <a:rPr lang="en-US" sz="3200" b="1" dirty="0" smtClean="0">
                <a:solidFill>
                  <a:srgbClr val="0070C0"/>
                </a:solidFill>
              </a:rPr>
              <a:t>Noradrenaline (norepinephrine) </a:t>
            </a:r>
            <a:r>
              <a:rPr lang="en-US" sz="3200" b="1" dirty="0" err="1" smtClean="0">
                <a:solidFill>
                  <a:srgbClr val="0070C0"/>
                </a:solidFill>
              </a:rPr>
              <a:t>hydrotartrate</a:t>
            </a:r>
            <a:endParaRPr lang="ru-RU" sz="3200" b="1" dirty="0">
              <a:solidFill>
                <a:srgbClr val="0070C0"/>
              </a:solidFill>
            </a:endParaRPr>
          </a:p>
        </p:txBody>
      </p:sp>
      <p:sp>
        <p:nvSpPr>
          <p:cNvPr id="9" name="Прямоугольник 8"/>
          <p:cNvSpPr/>
          <p:nvPr/>
        </p:nvSpPr>
        <p:spPr>
          <a:xfrm>
            <a:off x="323528" y="2996952"/>
            <a:ext cx="3184462" cy="430887"/>
          </a:xfrm>
          <a:prstGeom prst="rect">
            <a:avLst/>
          </a:prstGeom>
        </p:spPr>
        <p:txBody>
          <a:bodyPr wrap="none">
            <a:spAutoFit/>
          </a:bodyPr>
          <a:lstStyle/>
          <a:p>
            <a:pPr marL="457200" indent="-457200">
              <a:buFont typeface="+mj-lt"/>
              <a:buAutoNum type="arabicPeriod" startAt="3"/>
            </a:pPr>
            <a:r>
              <a:rPr lang="en-US" sz="2200" b="1" dirty="0" smtClean="0">
                <a:solidFill>
                  <a:srgbClr val="7030A0"/>
                </a:solidFill>
              </a:rPr>
              <a:t>Formation of azo dye</a:t>
            </a:r>
            <a:endParaRPr lang="ru-RU" sz="2200" b="1" dirty="0">
              <a:solidFill>
                <a:srgbClr val="7030A0"/>
              </a:solidFill>
            </a:endParaRPr>
          </a:p>
        </p:txBody>
      </p:sp>
      <p:pic>
        <p:nvPicPr>
          <p:cNvPr id="266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3595464"/>
            <a:ext cx="7564437" cy="2209800"/>
          </a:xfrm>
          <a:prstGeom prst="rect">
            <a:avLst/>
          </a:prstGeom>
          <a:noFill/>
          <a:ln>
            <a:noFill/>
          </a:ln>
          <a:effectLst>
            <a:outerShdw blurRad="152400" dist="190500" dir="2700000" algn="ctr" rotWithShape="0">
              <a:schemeClr val="tx1">
                <a:alpha val="4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18954775"/>
      </p:ext>
    </p:extLst>
  </p:cSld>
  <p:clrMapOvr>
    <a:masterClrMapping/>
  </p:clrMapOvr>
  <p:transition spd="slow">
    <p:wip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88640"/>
            <a:ext cx="628650" cy="65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Номер слайда 4"/>
          <p:cNvSpPr>
            <a:spLocks noGrp="1"/>
          </p:cNvSpPr>
          <p:nvPr>
            <p:ph type="sldNum" sz="quarter" idx="12"/>
          </p:nvPr>
        </p:nvSpPr>
        <p:spPr>
          <a:xfrm>
            <a:off x="8535343" y="6520259"/>
            <a:ext cx="573161" cy="365125"/>
          </a:xfrm>
        </p:spPr>
        <p:txBody>
          <a:bodyPr/>
          <a:lstStyle/>
          <a:p>
            <a:fld id="{E4BF139B-3B4E-4221-95DA-59CA7323F185}" type="slidenum">
              <a:rPr lang="ru-RU" smtClean="0"/>
              <a:t>33</a:t>
            </a:fld>
            <a:endParaRPr lang="ru-RU"/>
          </a:p>
        </p:txBody>
      </p:sp>
      <p:sp>
        <p:nvSpPr>
          <p:cNvPr id="10" name="Прямоугольник 9"/>
          <p:cNvSpPr/>
          <p:nvPr/>
        </p:nvSpPr>
        <p:spPr>
          <a:xfrm>
            <a:off x="323528" y="980728"/>
            <a:ext cx="1856342" cy="461665"/>
          </a:xfrm>
          <a:prstGeom prst="rect">
            <a:avLst/>
          </a:prstGeom>
        </p:spPr>
        <p:txBody>
          <a:bodyPr wrap="none">
            <a:spAutoFit/>
          </a:bodyPr>
          <a:lstStyle/>
          <a:p>
            <a:r>
              <a:rPr lang="en-US" sz="2400" b="1" dirty="0" smtClean="0">
                <a:solidFill>
                  <a:srgbClr val="C00000"/>
                </a:solidFill>
              </a:rPr>
              <a:t>Identification</a:t>
            </a:r>
            <a:endParaRPr lang="ru-RU" sz="2400" b="1" dirty="0">
              <a:solidFill>
                <a:srgbClr val="C00000"/>
              </a:solidFill>
            </a:endParaRPr>
          </a:p>
        </p:txBody>
      </p:sp>
      <p:sp>
        <p:nvSpPr>
          <p:cNvPr id="8" name="Прямоугольник 7"/>
          <p:cNvSpPr/>
          <p:nvPr/>
        </p:nvSpPr>
        <p:spPr>
          <a:xfrm>
            <a:off x="323528" y="1412776"/>
            <a:ext cx="4013791" cy="430887"/>
          </a:xfrm>
          <a:prstGeom prst="rect">
            <a:avLst/>
          </a:prstGeom>
        </p:spPr>
        <p:txBody>
          <a:bodyPr wrap="none">
            <a:spAutoFit/>
          </a:bodyPr>
          <a:lstStyle/>
          <a:p>
            <a:pPr marL="457200" indent="-457200">
              <a:buFont typeface="+mj-lt"/>
              <a:buAutoNum type="arabicPeriod" startAt="4"/>
            </a:pPr>
            <a:r>
              <a:rPr lang="en-US" sz="2200" b="1" dirty="0" smtClean="0">
                <a:solidFill>
                  <a:srgbClr val="7030A0"/>
                </a:solidFill>
              </a:rPr>
              <a:t>Interaction with iron chloride</a:t>
            </a:r>
            <a:endParaRPr lang="ru-RU" sz="2200" b="1" dirty="0">
              <a:solidFill>
                <a:srgbClr val="7030A0"/>
              </a:solidFill>
            </a:endParaRPr>
          </a:p>
        </p:txBody>
      </p:sp>
      <p:sp>
        <p:nvSpPr>
          <p:cNvPr id="13" name="Прямоугольник 12"/>
          <p:cNvSpPr/>
          <p:nvPr/>
        </p:nvSpPr>
        <p:spPr>
          <a:xfrm>
            <a:off x="736154" y="332656"/>
            <a:ext cx="8156326" cy="584775"/>
          </a:xfrm>
          <a:prstGeom prst="rect">
            <a:avLst/>
          </a:prstGeom>
        </p:spPr>
        <p:txBody>
          <a:bodyPr wrap="square">
            <a:spAutoFit/>
          </a:bodyPr>
          <a:lstStyle/>
          <a:p>
            <a:pPr algn="ctr"/>
            <a:r>
              <a:rPr lang="en-US" sz="3200" b="1" dirty="0" smtClean="0">
                <a:solidFill>
                  <a:srgbClr val="0070C0"/>
                </a:solidFill>
              </a:rPr>
              <a:t>Noradrenaline (norepinephrine) </a:t>
            </a:r>
            <a:r>
              <a:rPr lang="en-US" sz="3200" b="1" dirty="0" err="1" smtClean="0">
                <a:solidFill>
                  <a:srgbClr val="0070C0"/>
                </a:solidFill>
              </a:rPr>
              <a:t>hydrotartrate</a:t>
            </a:r>
            <a:endParaRPr lang="ru-RU" sz="3200" b="1" dirty="0">
              <a:solidFill>
                <a:srgbClr val="0070C0"/>
              </a:solidFill>
            </a:endParaRPr>
          </a:p>
        </p:txBody>
      </p:sp>
      <p:pic>
        <p:nvPicPr>
          <p:cNvPr id="276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431" y="1988840"/>
            <a:ext cx="7759001" cy="1800200"/>
          </a:xfrm>
          <a:prstGeom prst="rect">
            <a:avLst/>
          </a:prstGeom>
          <a:noFill/>
          <a:ln>
            <a:noFill/>
          </a:ln>
          <a:effectLst>
            <a:outerShdw blurRad="152400" dist="190500" dir="2700000" algn="ctr" rotWithShape="0">
              <a:schemeClr val="tx1">
                <a:alpha val="4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Прямоугольник 1"/>
          <p:cNvSpPr/>
          <p:nvPr/>
        </p:nvSpPr>
        <p:spPr>
          <a:xfrm>
            <a:off x="701431" y="4293096"/>
            <a:ext cx="7759001" cy="1107996"/>
          </a:xfrm>
          <a:prstGeom prst="rect">
            <a:avLst/>
          </a:prstGeom>
        </p:spPr>
        <p:txBody>
          <a:bodyPr wrap="square">
            <a:spAutoFit/>
          </a:bodyPr>
          <a:lstStyle/>
          <a:p>
            <a:r>
              <a:rPr lang="en-US" sz="2200" dirty="0" smtClean="0"/>
              <a:t>With iron (III) chloride an </a:t>
            </a:r>
            <a:r>
              <a:rPr lang="en-US" sz="2200" b="1" dirty="0" smtClean="0">
                <a:solidFill>
                  <a:schemeClr val="accent3">
                    <a:lumMod val="75000"/>
                  </a:schemeClr>
                </a:solidFill>
              </a:rPr>
              <a:t>emerald green </a:t>
            </a:r>
            <a:r>
              <a:rPr lang="en-US" sz="2200" dirty="0" err="1" smtClean="0"/>
              <a:t>colouring</a:t>
            </a:r>
            <a:r>
              <a:rPr lang="en-US" sz="2200" dirty="0" smtClean="0"/>
              <a:t> is formed, which on adding 1 drop of ammonia solution changes to </a:t>
            </a:r>
            <a:r>
              <a:rPr lang="en-US" sz="2200" b="1" dirty="0" smtClean="0">
                <a:solidFill>
                  <a:srgbClr val="C00000"/>
                </a:solidFill>
              </a:rPr>
              <a:t>cherry-red</a:t>
            </a:r>
            <a:r>
              <a:rPr lang="en-US" sz="2200" dirty="0" smtClean="0"/>
              <a:t> and then </a:t>
            </a:r>
            <a:r>
              <a:rPr lang="en-US" sz="2200" b="1" dirty="0" smtClean="0">
                <a:solidFill>
                  <a:srgbClr val="FF6600"/>
                </a:solidFill>
              </a:rPr>
              <a:t>orange-red</a:t>
            </a:r>
            <a:r>
              <a:rPr lang="en-US" sz="2200" dirty="0" smtClean="0"/>
              <a:t>.</a:t>
            </a:r>
            <a:endParaRPr lang="ru-RU" sz="2200" dirty="0"/>
          </a:p>
        </p:txBody>
      </p:sp>
    </p:spTree>
    <p:extLst>
      <p:ext uri="{BB962C8B-B14F-4D97-AF65-F5344CB8AC3E}">
        <p14:creationId xmlns:p14="http://schemas.microsoft.com/office/powerpoint/2010/main" val="1933782255"/>
      </p:ext>
    </p:extLst>
  </p:cSld>
  <p:clrMapOvr>
    <a:masterClrMapping/>
  </p:clrMapOvr>
  <p:transition spd="slow">
    <p:wip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88640"/>
            <a:ext cx="628650" cy="65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Номер слайда 4"/>
          <p:cNvSpPr>
            <a:spLocks noGrp="1"/>
          </p:cNvSpPr>
          <p:nvPr>
            <p:ph type="sldNum" sz="quarter" idx="12"/>
          </p:nvPr>
        </p:nvSpPr>
        <p:spPr>
          <a:xfrm>
            <a:off x="8535343" y="6520259"/>
            <a:ext cx="573161" cy="365125"/>
          </a:xfrm>
        </p:spPr>
        <p:txBody>
          <a:bodyPr/>
          <a:lstStyle/>
          <a:p>
            <a:fld id="{E4BF139B-3B4E-4221-95DA-59CA7323F185}" type="slidenum">
              <a:rPr lang="ru-RU" smtClean="0"/>
              <a:t>34</a:t>
            </a:fld>
            <a:endParaRPr lang="ru-RU"/>
          </a:p>
        </p:txBody>
      </p:sp>
      <p:sp>
        <p:nvSpPr>
          <p:cNvPr id="10" name="Прямоугольник 9"/>
          <p:cNvSpPr/>
          <p:nvPr/>
        </p:nvSpPr>
        <p:spPr>
          <a:xfrm>
            <a:off x="323528" y="980728"/>
            <a:ext cx="1856342" cy="461665"/>
          </a:xfrm>
          <a:prstGeom prst="rect">
            <a:avLst/>
          </a:prstGeom>
        </p:spPr>
        <p:txBody>
          <a:bodyPr wrap="none">
            <a:spAutoFit/>
          </a:bodyPr>
          <a:lstStyle/>
          <a:p>
            <a:r>
              <a:rPr lang="en-US" sz="2400" b="1" dirty="0" smtClean="0">
                <a:solidFill>
                  <a:srgbClr val="C00000"/>
                </a:solidFill>
              </a:rPr>
              <a:t>Identification</a:t>
            </a:r>
            <a:endParaRPr lang="ru-RU" sz="2400" b="1" dirty="0">
              <a:solidFill>
                <a:srgbClr val="C00000"/>
              </a:solidFill>
            </a:endParaRPr>
          </a:p>
        </p:txBody>
      </p:sp>
      <p:sp>
        <p:nvSpPr>
          <p:cNvPr id="8" name="Прямоугольник 7"/>
          <p:cNvSpPr/>
          <p:nvPr/>
        </p:nvSpPr>
        <p:spPr>
          <a:xfrm>
            <a:off x="323528" y="1412776"/>
            <a:ext cx="4770601" cy="430887"/>
          </a:xfrm>
          <a:prstGeom prst="rect">
            <a:avLst/>
          </a:prstGeom>
        </p:spPr>
        <p:txBody>
          <a:bodyPr wrap="none">
            <a:spAutoFit/>
          </a:bodyPr>
          <a:lstStyle/>
          <a:p>
            <a:pPr marL="457200" indent="-457200">
              <a:buFont typeface="+mj-lt"/>
              <a:buAutoNum type="arabicPeriod" startAt="5"/>
            </a:pPr>
            <a:r>
              <a:rPr lang="en-US" sz="2200" b="1" dirty="0" smtClean="0">
                <a:solidFill>
                  <a:srgbClr val="7030A0"/>
                </a:solidFill>
              </a:rPr>
              <a:t>The formation of </a:t>
            </a:r>
            <a:r>
              <a:rPr lang="en-US" sz="2200" b="1" dirty="0" err="1" smtClean="0">
                <a:solidFill>
                  <a:srgbClr val="7030A0"/>
                </a:solidFill>
              </a:rPr>
              <a:t>noradrenochrome</a:t>
            </a:r>
            <a:endParaRPr lang="ru-RU" sz="2200" b="1" dirty="0">
              <a:solidFill>
                <a:srgbClr val="7030A0"/>
              </a:solidFill>
            </a:endParaRPr>
          </a:p>
        </p:txBody>
      </p:sp>
      <p:sp>
        <p:nvSpPr>
          <p:cNvPr id="13" name="Прямоугольник 12"/>
          <p:cNvSpPr/>
          <p:nvPr/>
        </p:nvSpPr>
        <p:spPr>
          <a:xfrm>
            <a:off x="736154" y="332656"/>
            <a:ext cx="8156326" cy="584775"/>
          </a:xfrm>
          <a:prstGeom prst="rect">
            <a:avLst/>
          </a:prstGeom>
        </p:spPr>
        <p:txBody>
          <a:bodyPr wrap="square">
            <a:spAutoFit/>
          </a:bodyPr>
          <a:lstStyle/>
          <a:p>
            <a:pPr algn="ctr"/>
            <a:r>
              <a:rPr lang="en-US" sz="3200" b="1" dirty="0" smtClean="0">
                <a:solidFill>
                  <a:srgbClr val="0070C0"/>
                </a:solidFill>
              </a:rPr>
              <a:t>Noradrenaline (norepinephrine) </a:t>
            </a:r>
            <a:r>
              <a:rPr lang="en-US" sz="3200" b="1" dirty="0" err="1" smtClean="0">
                <a:solidFill>
                  <a:srgbClr val="0070C0"/>
                </a:solidFill>
              </a:rPr>
              <a:t>hydrotartrate</a:t>
            </a:r>
            <a:endParaRPr lang="ru-RU" sz="3200" b="1" dirty="0">
              <a:solidFill>
                <a:srgbClr val="0070C0"/>
              </a:solidFill>
            </a:endParaRPr>
          </a:p>
        </p:txBody>
      </p:sp>
      <p:pic>
        <p:nvPicPr>
          <p:cNvPr id="286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6044" y="2060848"/>
            <a:ext cx="6892340" cy="2016224"/>
          </a:xfrm>
          <a:prstGeom prst="rect">
            <a:avLst/>
          </a:prstGeom>
          <a:noFill/>
          <a:ln>
            <a:noFill/>
          </a:ln>
          <a:effectLst>
            <a:outerShdw blurRad="152400" dist="190500" dir="2700000" algn="ctr" rotWithShape="0">
              <a:schemeClr val="tx1">
                <a:alpha val="4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Прямоугольник 6"/>
          <p:cNvSpPr/>
          <p:nvPr/>
        </p:nvSpPr>
        <p:spPr>
          <a:xfrm>
            <a:off x="1136044" y="4532927"/>
            <a:ext cx="6892340" cy="1785104"/>
          </a:xfrm>
          <a:prstGeom prst="rect">
            <a:avLst/>
          </a:prstGeom>
        </p:spPr>
        <p:txBody>
          <a:bodyPr wrap="square">
            <a:spAutoFit/>
          </a:bodyPr>
          <a:lstStyle/>
          <a:p>
            <a:pPr algn="just"/>
            <a:r>
              <a:rPr lang="en-US" sz="2200" dirty="0" smtClean="0"/>
              <a:t>Adrenaline and noradrenaline can be distinguished by an oxidation reaction with 0.1 M iodine solution in two buffer solutions of pH 3.56 and 6.5. Noradrenaline forms </a:t>
            </a:r>
            <a:r>
              <a:rPr lang="en-US" sz="2200" dirty="0" err="1" smtClean="0"/>
              <a:t>noradrenochrome</a:t>
            </a:r>
            <a:r>
              <a:rPr lang="en-US" sz="2200" dirty="0" smtClean="0"/>
              <a:t> (</a:t>
            </a:r>
            <a:r>
              <a:rPr lang="en-US" sz="2200" b="1" dirty="0" smtClean="0">
                <a:solidFill>
                  <a:srgbClr val="CC00CC"/>
                </a:solidFill>
              </a:rPr>
              <a:t>red-violet </a:t>
            </a:r>
            <a:r>
              <a:rPr lang="en-US" sz="2200" b="1" dirty="0" err="1" smtClean="0">
                <a:solidFill>
                  <a:srgbClr val="CC00CC"/>
                </a:solidFill>
              </a:rPr>
              <a:t>colour</a:t>
            </a:r>
            <a:r>
              <a:rPr lang="en-US" sz="2200" dirty="0" smtClean="0"/>
              <a:t>) only in solutions of pH 6.5</a:t>
            </a:r>
            <a:r>
              <a:rPr lang="ru-RU" sz="2200" dirty="0" smtClean="0"/>
              <a:t>.</a:t>
            </a:r>
            <a:endParaRPr lang="ru-RU" sz="2200" dirty="0"/>
          </a:p>
        </p:txBody>
      </p:sp>
    </p:spTree>
    <p:extLst>
      <p:ext uri="{BB962C8B-B14F-4D97-AF65-F5344CB8AC3E}">
        <p14:creationId xmlns:p14="http://schemas.microsoft.com/office/powerpoint/2010/main" val="3159842955"/>
      </p:ext>
    </p:extLst>
  </p:cSld>
  <p:clrMapOvr>
    <a:masterClrMapping/>
  </p:clrMapOvr>
  <p:transition spd="slow">
    <p:wip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88640"/>
            <a:ext cx="628650" cy="65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Номер слайда 4"/>
          <p:cNvSpPr>
            <a:spLocks noGrp="1"/>
          </p:cNvSpPr>
          <p:nvPr>
            <p:ph type="sldNum" sz="quarter" idx="12"/>
          </p:nvPr>
        </p:nvSpPr>
        <p:spPr>
          <a:xfrm>
            <a:off x="8535343" y="6520259"/>
            <a:ext cx="573161" cy="365125"/>
          </a:xfrm>
        </p:spPr>
        <p:txBody>
          <a:bodyPr/>
          <a:lstStyle/>
          <a:p>
            <a:fld id="{E4BF139B-3B4E-4221-95DA-59CA7323F185}" type="slidenum">
              <a:rPr lang="ru-RU" smtClean="0"/>
              <a:t>35</a:t>
            </a:fld>
            <a:endParaRPr lang="ru-RU"/>
          </a:p>
        </p:txBody>
      </p:sp>
      <p:sp>
        <p:nvSpPr>
          <p:cNvPr id="10" name="Прямоугольник 9"/>
          <p:cNvSpPr/>
          <p:nvPr/>
        </p:nvSpPr>
        <p:spPr>
          <a:xfrm>
            <a:off x="323528" y="980728"/>
            <a:ext cx="1856342" cy="461665"/>
          </a:xfrm>
          <a:prstGeom prst="rect">
            <a:avLst/>
          </a:prstGeom>
        </p:spPr>
        <p:txBody>
          <a:bodyPr wrap="none">
            <a:spAutoFit/>
          </a:bodyPr>
          <a:lstStyle/>
          <a:p>
            <a:r>
              <a:rPr lang="en-US" sz="2400" b="1" dirty="0" smtClean="0">
                <a:solidFill>
                  <a:srgbClr val="C00000"/>
                </a:solidFill>
              </a:rPr>
              <a:t>Identification</a:t>
            </a:r>
            <a:endParaRPr lang="ru-RU" sz="2400" b="1" dirty="0">
              <a:solidFill>
                <a:srgbClr val="C00000"/>
              </a:solidFill>
            </a:endParaRPr>
          </a:p>
        </p:txBody>
      </p:sp>
      <p:sp>
        <p:nvSpPr>
          <p:cNvPr id="8" name="Прямоугольник 7"/>
          <p:cNvSpPr/>
          <p:nvPr/>
        </p:nvSpPr>
        <p:spPr>
          <a:xfrm>
            <a:off x="323528" y="1412776"/>
            <a:ext cx="3727815" cy="430887"/>
          </a:xfrm>
          <a:prstGeom prst="rect">
            <a:avLst/>
          </a:prstGeom>
        </p:spPr>
        <p:txBody>
          <a:bodyPr wrap="none">
            <a:spAutoFit/>
          </a:bodyPr>
          <a:lstStyle/>
          <a:p>
            <a:pPr marL="457200" indent="-457200">
              <a:buFont typeface="+mj-lt"/>
              <a:buAutoNum type="arabicPeriod" startAt="6"/>
            </a:pPr>
            <a:r>
              <a:rPr lang="en-US" sz="2200" b="1" dirty="0" smtClean="0">
                <a:solidFill>
                  <a:srgbClr val="7030A0"/>
                </a:solidFill>
              </a:rPr>
              <a:t>The ‘silver mirror’ reaction</a:t>
            </a:r>
            <a:endParaRPr lang="ru-RU" sz="2200" b="1" dirty="0">
              <a:solidFill>
                <a:srgbClr val="7030A0"/>
              </a:solidFill>
            </a:endParaRPr>
          </a:p>
        </p:txBody>
      </p:sp>
      <p:sp>
        <p:nvSpPr>
          <p:cNvPr id="13" name="Прямоугольник 12"/>
          <p:cNvSpPr/>
          <p:nvPr/>
        </p:nvSpPr>
        <p:spPr>
          <a:xfrm>
            <a:off x="736154" y="332656"/>
            <a:ext cx="8156326" cy="584775"/>
          </a:xfrm>
          <a:prstGeom prst="rect">
            <a:avLst/>
          </a:prstGeom>
        </p:spPr>
        <p:txBody>
          <a:bodyPr wrap="square">
            <a:spAutoFit/>
          </a:bodyPr>
          <a:lstStyle/>
          <a:p>
            <a:pPr algn="ctr"/>
            <a:r>
              <a:rPr lang="en-US" sz="3200" b="1" dirty="0" smtClean="0">
                <a:solidFill>
                  <a:srgbClr val="0070C0"/>
                </a:solidFill>
              </a:rPr>
              <a:t>Noradrenaline (norepinephrine) </a:t>
            </a:r>
            <a:r>
              <a:rPr lang="en-US" sz="3200" b="1" dirty="0" err="1" smtClean="0">
                <a:solidFill>
                  <a:srgbClr val="0070C0"/>
                </a:solidFill>
              </a:rPr>
              <a:t>hydrotartrate</a:t>
            </a:r>
            <a:endParaRPr lang="ru-RU" sz="3200" b="1" dirty="0">
              <a:solidFill>
                <a:srgbClr val="0070C0"/>
              </a:solidFill>
            </a:endParaRPr>
          </a:p>
        </p:txBody>
      </p:sp>
      <p:pic>
        <p:nvPicPr>
          <p:cNvPr id="3379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7570"/>
          <a:stretch/>
        </p:blipFill>
        <p:spPr bwMode="auto">
          <a:xfrm>
            <a:off x="1997621" y="1844824"/>
            <a:ext cx="5353050" cy="1811648"/>
          </a:xfrm>
          <a:prstGeom prst="rect">
            <a:avLst/>
          </a:prstGeom>
          <a:noFill/>
          <a:ln>
            <a:noFill/>
          </a:ln>
          <a:effectLst>
            <a:outerShdw blurRad="152400" dist="190500" dir="2700000" algn="ctr" rotWithShape="0">
              <a:schemeClr val="tx1">
                <a:alpha val="4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3795"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t="5375"/>
          <a:stretch/>
        </p:blipFill>
        <p:spPr bwMode="auto">
          <a:xfrm>
            <a:off x="1907704" y="4437112"/>
            <a:ext cx="5353050" cy="2009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Прямоугольник 10"/>
          <p:cNvSpPr/>
          <p:nvPr/>
        </p:nvSpPr>
        <p:spPr>
          <a:xfrm>
            <a:off x="323528" y="3934217"/>
            <a:ext cx="4332917" cy="430887"/>
          </a:xfrm>
          <a:prstGeom prst="rect">
            <a:avLst/>
          </a:prstGeom>
        </p:spPr>
        <p:txBody>
          <a:bodyPr wrap="none">
            <a:spAutoFit/>
          </a:bodyPr>
          <a:lstStyle/>
          <a:p>
            <a:pPr marL="457200" indent="-457200">
              <a:buFont typeface="+mj-lt"/>
              <a:buAutoNum type="arabicPeriod" startAt="7"/>
            </a:pPr>
            <a:r>
              <a:rPr lang="en-US" sz="2200" b="1" dirty="0" smtClean="0">
                <a:solidFill>
                  <a:srgbClr val="7030A0"/>
                </a:solidFill>
              </a:rPr>
              <a:t>Reaction with Fehling's reagent</a:t>
            </a:r>
            <a:endParaRPr lang="ru-RU" sz="2200" b="1" dirty="0">
              <a:solidFill>
                <a:srgbClr val="7030A0"/>
              </a:solidFill>
            </a:endParaRPr>
          </a:p>
        </p:txBody>
      </p:sp>
    </p:spTree>
    <p:extLst>
      <p:ext uri="{BB962C8B-B14F-4D97-AF65-F5344CB8AC3E}">
        <p14:creationId xmlns:p14="http://schemas.microsoft.com/office/powerpoint/2010/main" val="64982664"/>
      </p:ext>
    </p:extLst>
  </p:cSld>
  <p:clrMapOvr>
    <a:masterClrMapping/>
  </p:clrMapOvr>
  <p:transition spd="slow">
    <p:wip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88640"/>
            <a:ext cx="628650" cy="65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Номер слайда 4"/>
          <p:cNvSpPr>
            <a:spLocks noGrp="1"/>
          </p:cNvSpPr>
          <p:nvPr>
            <p:ph type="sldNum" sz="quarter" idx="12"/>
          </p:nvPr>
        </p:nvSpPr>
        <p:spPr>
          <a:xfrm>
            <a:off x="8535343" y="6520259"/>
            <a:ext cx="573161" cy="365125"/>
          </a:xfrm>
        </p:spPr>
        <p:txBody>
          <a:bodyPr/>
          <a:lstStyle/>
          <a:p>
            <a:fld id="{E4BF139B-3B4E-4221-95DA-59CA7323F185}" type="slidenum">
              <a:rPr lang="ru-RU" smtClean="0"/>
              <a:t>36</a:t>
            </a:fld>
            <a:endParaRPr lang="ru-RU"/>
          </a:p>
        </p:txBody>
      </p:sp>
      <p:sp>
        <p:nvSpPr>
          <p:cNvPr id="10" name="Прямоугольник 9"/>
          <p:cNvSpPr/>
          <p:nvPr/>
        </p:nvSpPr>
        <p:spPr>
          <a:xfrm>
            <a:off x="323528" y="980728"/>
            <a:ext cx="1856342" cy="461665"/>
          </a:xfrm>
          <a:prstGeom prst="rect">
            <a:avLst/>
          </a:prstGeom>
        </p:spPr>
        <p:txBody>
          <a:bodyPr wrap="none">
            <a:spAutoFit/>
          </a:bodyPr>
          <a:lstStyle/>
          <a:p>
            <a:r>
              <a:rPr lang="en-US" sz="2400" b="1" dirty="0" smtClean="0">
                <a:solidFill>
                  <a:srgbClr val="C00000"/>
                </a:solidFill>
              </a:rPr>
              <a:t>Identification</a:t>
            </a:r>
            <a:endParaRPr lang="ru-RU" sz="2400" b="1" dirty="0">
              <a:solidFill>
                <a:srgbClr val="C00000"/>
              </a:solidFill>
            </a:endParaRPr>
          </a:p>
        </p:txBody>
      </p:sp>
      <p:sp>
        <p:nvSpPr>
          <p:cNvPr id="8" name="Прямоугольник 7"/>
          <p:cNvSpPr/>
          <p:nvPr/>
        </p:nvSpPr>
        <p:spPr>
          <a:xfrm>
            <a:off x="323528" y="1412776"/>
            <a:ext cx="4746812" cy="430887"/>
          </a:xfrm>
          <a:prstGeom prst="rect">
            <a:avLst/>
          </a:prstGeom>
        </p:spPr>
        <p:txBody>
          <a:bodyPr wrap="none">
            <a:spAutoFit/>
          </a:bodyPr>
          <a:lstStyle/>
          <a:p>
            <a:pPr marL="457200" indent="-457200">
              <a:buFont typeface="+mj-lt"/>
              <a:buAutoNum type="arabicPeriod" startAt="8"/>
            </a:pPr>
            <a:r>
              <a:rPr lang="en-US" sz="2200" b="1" dirty="0" smtClean="0">
                <a:solidFill>
                  <a:srgbClr val="7030A0"/>
                </a:solidFill>
              </a:rPr>
              <a:t>Interaction with 1,2-dinitrobenzene</a:t>
            </a:r>
            <a:endParaRPr lang="ru-RU" sz="2200" b="1" dirty="0">
              <a:solidFill>
                <a:srgbClr val="7030A0"/>
              </a:solidFill>
            </a:endParaRPr>
          </a:p>
        </p:txBody>
      </p:sp>
      <p:sp>
        <p:nvSpPr>
          <p:cNvPr id="13" name="Прямоугольник 12"/>
          <p:cNvSpPr/>
          <p:nvPr/>
        </p:nvSpPr>
        <p:spPr>
          <a:xfrm>
            <a:off x="736154" y="332656"/>
            <a:ext cx="8156326" cy="584775"/>
          </a:xfrm>
          <a:prstGeom prst="rect">
            <a:avLst/>
          </a:prstGeom>
        </p:spPr>
        <p:txBody>
          <a:bodyPr wrap="square">
            <a:spAutoFit/>
          </a:bodyPr>
          <a:lstStyle/>
          <a:p>
            <a:pPr algn="ctr"/>
            <a:r>
              <a:rPr lang="en-US" sz="3200" b="1" dirty="0" smtClean="0">
                <a:solidFill>
                  <a:srgbClr val="0070C0"/>
                </a:solidFill>
              </a:rPr>
              <a:t>Noradrenaline (norepinephrine) </a:t>
            </a:r>
            <a:r>
              <a:rPr lang="en-US" sz="3200" b="1" dirty="0" err="1" smtClean="0">
                <a:solidFill>
                  <a:srgbClr val="0070C0"/>
                </a:solidFill>
              </a:rPr>
              <a:t>hydrotartrate</a:t>
            </a:r>
            <a:endParaRPr lang="ru-RU" sz="3200" b="1" dirty="0">
              <a:solidFill>
                <a:srgbClr val="0070C0"/>
              </a:solidFill>
            </a:endParaRPr>
          </a:p>
        </p:txBody>
      </p:sp>
      <p:sp>
        <p:nvSpPr>
          <p:cNvPr id="11" name="Прямоугольник 10"/>
          <p:cNvSpPr/>
          <p:nvPr/>
        </p:nvSpPr>
        <p:spPr>
          <a:xfrm>
            <a:off x="323528" y="4438273"/>
            <a:ext cx="3304174" cy="430887"/>
          </a:xfrm>
          <a:prstGeom prst="rect">
            <a:avLst/>
          </a:prstGeom>
        </p:spPr>
        <p:txBody>
          <a:bodyPr wrap="none">
            <a:spAutoFit/>
          </a:bodyPr>
          <a:lstStyle/>
          <a:p>
            <a:pPr marL="457200" indent="-457200">
              <a:buFont typeface="+mj-lt"/>
              <a:buAutoNum type="arabicPeriod" startAt="9"/>
            </a:pPr>
            <a:r>
              <a:rPr lang="en-US" sz="2200" b="1" dirty="0" smtClean="0">
                <a:solidFill>
                  <a:srgbClr val="7030A0"/>
                </a:solidFill>
              </a:rPr>
              <a:t>Base isolation reaction</a:t>
            </a:r>
            <a:endParaRPr lang="ru-RU" sz="2200" b="1" dirty="0">
              <a:solidFill>
                <a:srgbClr val="7030A0"/>
              </a:solidFill>
            </a:endParaRPr>
          </a:p>
        </p:txBody>
      </p:sp>
      <p:pic>
        <p:nvPicPr>
          <p:cNvPr id="348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62767" y="1850924"/>
            <a:ext cx="6045733" cy="2442172"/>
          </a:xfrm>
          <a:prstGeom prst="rect">
            <a:avLst/>
          </a:prstGeom>
          <a:noFill/>
          <a:ln>
            <a:noFill/>
          </a:ln>
          <a:effectLst>
            <a:outerShdw blurRad="152400" dist="190500" dir="2700000" algn="ctr" rotWithShape="0">
              <a:schemeClr val="tx1">
                <a:alpha val="4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481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512" y="5063455"/>
            <a:ext cx="8736684" cy="1245865"/>
          </a:xfrm>
          <a:prstGeom prst="rect">
            <a:avLst/>
          </a:prstGeom>
          <a:noFill/>
          <a:ln>
            <a:noFill/>
          </a:ln>
          <a:effectLst>
            <a:outerShdw blurRad="152400" dist="190500" dir="2700000" algn="ctr" rotWithShape="0">
              <a:schemeClr val="tx1">
                <a:alpha val="4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27757233"/>
      </p:ext>
    </p:extLst>
  </p:cSld>
  <p:clrMapOvr>
    <a:masterClrMapping/>
  </p:clrMapOvr>
  <p:transition spd="slow">
    <p:wip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88640"/>
            <a:ext cx="628650" cy="65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Номер слайда 4"/>
          <p:cNvSpPr>
            <a:spLocks noGrp="1"/>
          </p:cNvSpPr>
          <p:nvPr>
            <p:ph type="sldNum" sz="quarter" idx="12"/>
          </p:nvPr>
        </p:nvSpPr>
        <p:spPr>
          <a:xfrm>
            <a:off x="8535343" y="6520259"/>
            <a:ext cx="573161" cy="365125"/>
          </a:xfrm>
        </p:spPr>
        <p:txBody>
          <a:bodyPr/>
          <a:lstStyle/>
          <a:p>
            <a:fld id="{E4BF139B-3B4E-4221-95DA-59CA7323F185}" type="slidenum">
              <a:rPr lang="ru-RU" smtClean="0"/>
              <a:t>37</a:t>
            </a:fld>
            <a:endParaRPr lang="ru-RU"/>
          </a:p>
        </p:txBody>
      </p:sp>
      <p:sp>
        <p:nvSpPr>
          <p:cNvPr id="10" name="Прямоугольник 9"/>
          <p:cNvSpPr/>
          <p:nvPr/>
        </p:nvSpPr>
        <p:spPr>
          <a:xfrm>
            <a:off x="323528" y="980728"/>
            <a:ext cx="1856342" cy="461665"/>
          </a:xfrm>
          <a:prstGeom prst="rect">
            <a:avLst/>
          </a:prstGeom>
        </p:spPr>
        <p:txBody>
          <a:bodyPr wrap="none">
            <a:spAutoFit/>
          </a:bodyPr>
          <a:lstStyle/>
          <a:p>
            <a:r>
              <a:rPr lang="en-US" sz="2400" b="1" dirty="0" smtClean="0">
                <a:solidFill>
                  <a:srgbClr val="C00000"/>
                </a:solidFill>
              </a:rPr>
              <a:t>Identification</a:t>
            </a:r>
            <a:endParaRPr lang="ru-RU" sz="2400" b="1" dirty="0">
              <a:solidFill>
                <a:srgbClr val="C00000"/>
              </a:solidFill>
            </a:endParaRPr>
          </a:p>
        </p:txBody>
      </p:sp>
      <p:sp>
        <p:nvSpPr>
          <p:cNvPr id="8" name="Прямоугольник 7"/>
          <p:cNvSpPr/>
          <p:nvPr/>
        </p:nvSpPr>
        <p:spPr>
          <a:xfrm>
            <a:off x="323528" y="1412776"/>
            <a:ext cx="3246017" cy="430887"/>
          </a:xfrm>
          <a:prstGeom prst="rect">
            <a:avLst/>
          </a:prstGeom>
        </p:spPr>
        <p:txBody>
          <a:bodyPr wrap="none">
            <a:spAutoFit/>
          </a:bodyPr>
          <a:lstStyle/>
          <a:p>
            <a:pPr marL="457200" indent="-457200">
              <a:buFont typeface="+mj-lt"/>
              <a:buAutoNum type="arabicPeriod" startAt="10"/>
            </a:pPr>
            <a:r>
              <a:rPr lang="en-US" sz="2200" b="1" dirty="0" smtClean="0">
                <a:solidFill>
                  <a:srgbClr val="7030A0"/>
                </a:solidFill>
              </a:rPr>
              <a:t>Tartrate ion detections</a:t>
            </a:r>
            <a:endParaRPr lang="ru-RU" sz="2200" b="1" dirty="0">
              <a:solidFill>
                <a:srgbClr val="7030A0"/>
              </a:solidFill>
            </a:endParaRPr>
          </a:p>
        </p:txBody>
      </p:sp>
      <p:sp>
        <p:nvSpPr>
          <p:cNvPr id="13" name="Прямоугольник 12"/>
          <p:cNvSpPr/>
          <p:nvPr/>
        </p:nvSpPr>
        <p:spPr>
          <a:xfrm>
            <a:off x="736154" y="332656"/>
            <a:ext cx="8156326" cy="584775"/>
          </a:xfrm>
          <a:prstGeom prst="rect">
            <a:avLst/>
          </a:prstGeom>
        </p:spPr>
        <p:txBody>
          <a:bodyPr wrap="square">
            <a:spAutoFit/>
          </a:bodyPr>
          <a:lstStyle/>
          <a:p>
            <a:pPr algn="ctr"/>
            <a:r>
              <a:rPr lang="en-US" sz="3200" b="1" dirty="0" smtClean="0">
                <a:solidFill>
                  <a:srgbClr val="0070C0"/>
                </a:solidFill>
              </a:rPr>
              <a:t>Noradrenaline (norepinephrine) </a:t>
            </a:r>
            <a:r>
              <a:rPr lang="en-US" sz="3200" b="1" dirty="0" err="1" smtClean="0">
                <a:solidFill>
                  <a:srgbClr val="0070C0"/>
                </a:solidFill>
              </a:rPr>
              <a:t>hydrotartrate</a:t>
            </a:r>
            <a:endParaRPr lang="ru-RU" sz="3200" b="1" dirty="0">
              <a:solidFill>
                <a:srgbClr val="0070C0"/>
              </a:solidFill>
            </a:endParaRPr>
          </a:p>
        </p:txBody>
      </p:sp>
      <p:pic>
        <p:nvPicPr>
          <p:cNvPr id="1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0304" y="2060848"/>
            <a:ext cx="5257800" cy="4210050"/>
          </a:xfrm>
          <a:prstGeom prst="rect">
            <a:avLst/>
          </a:prstGeom>
          <a:noFill/>
          <a:ln>
            <a:noFill/>
          </a:ln>
          <a:effectLst>
            <a:outerShdw blurRad="152400" dist="190500" dir="2700000" algn="ctr" rotWithShape="0">
              <a:schemeClr val="tx1">
                <a:alpha val="4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15460" y="2492896"/>
            <a:ext cx="1172964" cy="3366033"/>
          </a:xfrm>
          <a:prstGeom prst="rect">
            <a:avLst/>
          </a:prstGeom>
          <a:noFill/>
          <a:ln>
            <a:noFill/>
          </a:ln>
          <a:effectLst>
            <a:outerShdw blurRad="152400" dist="190500" dir="2700000" algn="ctr" rotWithShape="0">
              <a:schemeClr val="tx1">
                <a:alpha val="4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17870422"/>
      </p:ext>
    </p:extLst>
  </p:cSld>
  <p:clrMapOvr>
    <a:masterClrMapping/>
  </p:clrMapOvr>
  <p:transition spd="slow">
    <p:wip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88640"/>
            <a:ext cx="628650" cy="65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Номер слайда 4"/>
          <p:cNvSpPr>
            <a:spLocks noGrp="1"/>
          </p:cNvSpPr>
          <p:nvPr>
            <p:ph type="sldNum" sz="quarter" idx="12"/>
          </p:nvPr>
        </p:nvSpPr>
        <p:spPr>
          <a:xfrm>
            <a:off x="8535343" y="6520259"/>
            <a:ext cx="573161" cy="365125"/>
          </a:xfrm>
        </p:spPr>
        <p:txBody>
          <a:bodyPr/>
          <a:lstStyle/>
          <a:p>
            <a:fld id="{E4BF139B-3B4E-4221-95DA-59CA7323F185}" type="slidenum">
              <a:rPr lang="ru-RU" smtClean="0"/>
              <a:t>38</a:t>
            </a:fld>
            <a:endParaRPr lang="ru-RU"/>
          </a:p>
        </p:txBody>
      </p:sp>
      <p:sp>
        <p:nvSpPr>
          <p:cNvPr id="10" name="Прямоугольник 9"/>
          <p:cNvSpPr/>
          <p:nvPr/>
        </p:nvSpPr>
        <p:spPr>
          <a:xfrm>
            <a:off x="323528" y="980728"/>
            <a:ext cx="1066318" cy="461665"/>
          </a:xfrm>
          <a:prstGeom prst="rect">
            <a:avLst/>
          </a:prstGeom>
        </p:spPr>
        <p:txBody>
          <a:bodyPr wrap="none">
            <a:spAutoFit/>
          </a:bodyPr>
          <a:lstStyle/>
          <a:p>
            <a:r>
              <a:rPr lang="en-US" sz="2400" b="1" dirty="0" smtClean="0">
                <a:solidFill>
                  <a:srgbClr val="C00000"/>
                </a:solidFill>
              </a:rPr>
              <a:t>Assay </a:t>
            </a:r>
            <a:endParaRPr lang="ru-RU" sz="2400" b="1" dirty="0">
              <a:solidFill>
                <a:srgbClr val="C00000"/>
              </a:solidFill>
            </a:endParaRPr>
          </a:p>
        </p:txBody>
      </p:sp>
      <p:sp>
        <p:nvSpPr>
          <p:cNvPr id="8" name="Прямоугольник 7"/>
          <p:cNvSpPr/>
          <p:nvPr/>
        </p:nvSpPr>
        <p:spPr>
          <a:xfrm>
            <a:off x="323528" y="1412776"/>
            <a:ext cx="3214726" cy="430887"/>
          </a:xfrm>
          <a:prstGeom prst="rect">
            <a:avLst/>
          </a:prstGeom>
        </p:spPr>
        <p:txBody>
          <a:bodyPr wrap="none">
            <a:spAutoFit/>
          </a:bodyPr>
          <a:lstStyle/>
          <a:p>
            <a:pPr marL="457200" indent="-457200">
              <a:buFont typeface="+mj-lt"/>
              <a:buAutoNum type="arabicPeriod"/>
            </a:pPr>
            <a:r>
              <a:rPr lang="en-US" sz="2200" b="1" dirty="0" smtClean="0">
                <a:solidFill>
                  <a:srgbClr val="7030A0"/>
                </a:solidFill>
              </a:rPr>
              <a:t>Non-aqueous titration</a:t>
            </a:r>
            <a:endParaRPr lang="ru-RU" sz="2200" b="1" dirty="0">
              <a:solidFill>
                <a:srgbClr val="7030A0"/>
              </a:solidFill>
            </a:endParaRPr>
          </a:p>
        </p:txBody>
      </p:sp>
      <p:sp>
        <p:nvSpPr>
          <p:cNvPr id="13" name="Прямоугольник 12"/>
          <p:cNvSpPr/>
          <p:nvPr/>
        </p:nvSpPr>
        <p:spPr>
          <a:xfrm>
            <a:off x="736154" y="332656"/>
            <a:ext cx="8156326" cy="584775"/>
          </a:xfrm>
          <a:prstGeom prst="rect">
            <a:avLst/>
          </a:prstGeom>
        </p:spPr>
        <p:txBody>
          <a:bodyPr wrap="square">
            <a:spAutoFit/>
          </a:bodyPr>
          <a:lstStyle/>
          <a:p>
            <a:pPr algn="ctr"/>
            <a:r>
              <a:rPr lang="en-US" sz="3200" b="1" dirty="0" smtClean="0">
                <a:solidFill>
                  <a:srgbClr val="0070C0"/>
                </a:solidFill>
              </a:rPr>
              <a:t>Noradrenaline (norepinephrine) </a:t>
            </a:r>
            <a:r>
              <a:rPr lang="en-US" sz="3200" b="1" dirty="0" err="1" smtClean="0">
                <a:solidFill>
                  <a:srgbClr val="0070C0"/>
                </a:solidFill>
              </a:rPr>
              <a:t>hydrotartrate</a:t>
            </a:r>
            <a:endParaRPr lang="ru-RU" sz="3200" b="1" dirty="0">
              <a:solidFill>
                <a:srgbClr val="0070C0"/>
              </a:solidFill>
            </a:endParaRPr>
          </a:p>
        </p:txBody>
      </p:sp>
      <p:pic>
        <p:nvPicPr>
          <p:cNvPr id="358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600" y="1988840"/>
            <a:ext cx="7221148" cy="3055101"/>
          </a:xfrm>
          <a:prstGeom prst="rect">
            <a:avLst/>
          </a:prstGeom>
          <a:noFill/>
          <a:ln>
            <a:noFill/>
          </a:ln>
          <a:effectLst>
            <a:outerShdw blurRad="152400" dist="190500" dir="2700000" algn="ctr" rotWithShape="0">
              <a:schemeClr val="tx1">
                <a:alpha val="4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Прямоугольник 10"/>
          <p:cNvSpPr/>
          <p:nvPr/>
        </p:nvSpPr>
        <p:spPr>
          <a:xfrm>
            <a:off x="323528" y="5323855"/>
            <a:ext cx="8640186" cy="769441"/>
          </a:xfrm>
          <a:prstGeom prst="rect">
            <a:avLst/>
          </a:prstGeom>
        </p:spPr>
        <p:txBody>
          <a:bodyPr wrap="none">
            <a:spAutoFit/>
          </a:bodyPr>
          <a:lstStyle/>
          <a:p>
            <a:pPr marL="457200" indent="-457200">
              <a:buFont typeface="+mj-lt"/>
              <a:buAutoNum type="arabicPeriod" startAt="2"/>
            </a:pPr>
            <a:r>
              <a:rPr lang="en-US" sz="2200" b="1" dirty="0" smtClean="0">
                <a:solidFill>
                  <a:srgbClr val="7030A0"/>
                </a:solidFill>
              </a:rPr>
              <a:t>UV-visible spectrophotometry at 279 nm light absorption maximum.</a:t>
            </a:r>
          </a:p>
          <a:p>
            <a:pPr marL="457200" indent="-457200">
              <a:buFont typeface="+mj-lt"/>
              <a:buAutoNum type="arabicPeriod" startAt="2"/>
            </a:pPr>
            <a:r>
              <a:rPr lang="en-US" sz="2200" b="1" dirty="0" err="1" smtClean="0">
                <a:solidFill>
                  <a:srgbClr val="7030A0"/>
                </a:solidFill>
              </a:rPr>
              <a:t>Photocolorimetry</a:t>
            </a:r>
            <a:r>
              <a:rPr lang="en-US" sz="2200" b="1" dirty="0" smtClean="0">
                <a:solidFill>
                  <a:srgbClr val="7030A0"/>
                </a:solidFill>
              </a:rPr>
              <a:t> based on </a:t>
            </a:r>
            <a:r>
              <a:rPr lang="en-US" sz="2200" b="1" dirty="0" err="1" smtClean="0">
                <a:solidFill>
                  <a:srgbClr val="7030A0"/>
                </a:solidFill>
              </a:rPr>
              <a:t>colour</a:t>
            </a:r>
            <a:r>
              <a:rPr lang="en-US" sz="2200" b="1" dirty="0" smtClean="0">
                <a:solidFill>
                  <a:srgbClr val="7030A0"/>
                </a:solidFill>
              </a:rPr>
              <a:t> reactions</a:t>
            </a:r>
          </a:p>
        </p:txBody>
      </p:sp>
    </p:spTree>
    <p:extLst>
      <p:ext uri="{BB962C8B-B14F-4D97-AF65-F5344CB8AC3E}">
        <p14:creationId xmlns:p14="http://schemas.microsoft.com/office/powerpoint/2010/main" val="3498968139"/>
      </p:ext>
    </p:extLst>
  </p:cSld>
  <p:clrMapOvr>
    <a:masterClrMapping/>
  </p:clrMapOvr>
  <p:transition spd="slow">
    <p:wip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88640"/>
            <a:ext cx="628650" cy="65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Номер слайда 4"/>
          <p:cNvSpPr>
            <a:spLocks noGrp="1"/>
          </p:cNvSpPr>
          <p:nvPr>
            <p:ph type="sldNum" sz="quarter" idx="12"/>
          </p:nvPr>
        </p:nvSpPr>
        <p:spPr>
          <a:xfrm>
            <a:off x="8535343" y="6520259"/>
            <a:ext cx="573161" cy="365125"/>
          </a:xfrm>
        </p:spPr>
        <p:txBody>
          <a:bodyPr/>
          <a:lstStyle/>
          <a:p>
            <a:fld id="{E4BF139B-3B4E-4221-95DA-59CA7323F185}" type="slidenum">
              <a:rPr lang="ru-RU" smtClean="0"/>
              <a:t>39</a:t>
            </a:fld>
            <a:endParaRPr lang="ru-RU"/>
          </a:p>
        </p:txBody>
      </p:sp>
      <p:sp>
        <p:nvSpPr>
          <p:cNvPr id="10" name="Прямоугольник 9"/>
          <p:cNvSpPr/>
          <p:nvPr/>
        </p:nvSpPr>
        <p:spPr>
          <a:xfrm>
            <a:off x="323528" y="980728"/>
            <a:ext cx="1315938" cy="461665"/>
          </a:xfrm>
          <a:prstGeom prst="rect">
            <a:avLst/>
          </a:prstGeom>
        </p:spPr>
        <p:txBody>
          <a:bodyPr wrap="none">
            <a:spAutoFit/>
          </a:bodyPr>
          <a:lstStyle/>
          <a:p>
            <a:r>
              <a:rPr lang="en-US" sz="2400" b="1" dirty="0" smtClean="0">
                <a:solidFill>
                  <a:srgbClr val="C00000"/>
                </a:solidFill>
              </a:rPr>
              <a:t>Storage  </a:t>
            </a:r>
            <a:endParaRPr lang="ru-RU" sz="2400" b="1" dirty="0">
              <a:solidFill>
                <a:srgbClr val="C00000"/>
              </a:solidFill>
            </a:endParaRPr>
          </a:p>
        </p:txBody>
      </p:sp>
      <p:sp>
        <p:nvSpPr>
          <p:cNvPr id="13" name="Прямоугольник 12"/>
          <p:cNvSpPr/>
          <p:nvPr/>
        </p:nvSpPr>
        <p:spPr>
          <a:xfrm>
            <a:off x="736154" y="332656"/>
            <a:ext cx="8156326" cy="584775"/>
          </a:xfrm>
          <a:prstGeom prst="rect">
            <a:avLst/>
          </a:prstGeom>
        </p:spPr>
        <p:txBody>
          <a:bodyPr wrap="square">
            <a:spAutoFit/>
          </a:bodyPr>
          <a:lstStyle/>
          <a:p>
            <a:pPr algn="ctr"/>
            <a:r>
              <a:rPr lang="en-US" sz="3200" b="1" dirty="0" smtClean="0">
                <a:solidFill>
                  <a:srgbClr val="0070C0"/>
                </a:solidFill>
              </a:rPr>
              <a:t>Noradrenaline (norepinephrine) </a:t>
            </a:r>
            <a:r>
              <a:rPr lang="en-US" sz="3200" b="1" dirty="0" err="1" smtClean="0">
                <a:solidFill>
                  <a:srgbClr val="0070C0"/>
                </a:solidFill>
              </a:rPr>
              <a:t>hydrotartrate</a:t>
            </a:r>
            <a:endParaRPr lang="ru-RU" sz="3200" b="1" dirty="0">
              <a:solidFill>
                <a:srgbClr val="0070C0"/>
              </a:solidFill>
            </a:endParaRPr>
          </a:p>
        </p:txBody>
      </p:sp>
      <p:sp>
        <p:nvSpPr>
          <p:cNvPr id="2" name="Прямоугольник 1"/>
          <p:cNvSpPr/>
          <p:nvPr/>
        </p:nvSpPr>
        <p:spPr>
          <a:xfrm>
            <a:off x="323528" y="1398835"/>
            <a:ext cx="5760640" cy="2462213"/>
          </a:xfrm>
          <a:prstGeom prst="rect">
            <a:avLst/>
          </a:prstGeom>
        </p:spPr>
        <p:txBody>
          <a:bodyPr wrap="square">
            <a:spAutoFit/>
          </a:bodyPr>
          <a:lstStyle/>
          <a:p>
            <a:pPr algn="just"/>
            <a:r>
              <a:rPr lang="en-US" sz="2200" dirty="0" smtClean="0"/>
              <a:t>As norepinephrine is easily </a:t>
            </a:r>
            <a:r>
              <a:rPr lang="en-US" sz="2200" dirty="0" err="1" smtClean="0"/>
              <a:t>oxidised</a:t>
            </a:r>
            <a:r>
              <a:rPr lang="en-US" sz="2200" dirty="0" smtClean="0"/>
              <a:t> by light and atmospheric oxygen, it should be stored away from light in hermetically sealed orange glass containers or in sealed ampoules. For </a:t>
            </a:r>
            <a:r>
              <a:rPr lang="en-US" sz="2200" dirty="0" err="1" smtClean="0"/>
              <a:t>stabilisation</a:t>
            </a:r>
            <a:r>
              <a:rPr lang="en-US" sz="2200" dirty="0" smtClean="0"/>
              <a:t>, 0.1% sodium </a:t>
            </a:r>
            <a:r>
              <a:rPr lang="en-US" sz="2200" dirty="0" err="1" smtClean="0"/>
              <a:t>metabisulphite</a:t>
            </a:r>
            <a:r>
              <a:rPr lang="en-US" sz="2200" dirty="0" smtClean="0"/>
              <a:t> [sodium </a:t>
            </a:r>
            <a:r>
              <a:rPr lang="en-US" sz="2200" dirty="0" err="1" smtClean="0"/>
              <a:t>pentaoxodisulphate</a:t>
            </a:r>
            <a:r>
              <a:rPr lang="en-US" sz="2200" dirty="0" smtClean="0"/>
              <a:t> (IV)], which has reducing properties, is added to injectable solutions. </a:t>
            </a:r>
            <a:endParaRPr lang="ru-RU" sz="2200" dirty="0"/>
          </a:p>
        </p:txBody>
      </p:sp>
      <p:sp>
        <p:nvSpPr>
          <p:cNvPr id="12" name="Прямоугольник 11"/>
          <p:cNvSpPr/>
          <p:nvPr/>
        </p:nvSpPr>
        <p:spPr>
          <a:xfrm>
            <a:off x="323528" y="4335487"/>
            <a:ext cx="1874231" cy="461665"/>
          </a:xfrm>
          <a:prstGeom prst="rect">
            <a:avLst/>
          </a:prstGeom>
        </p:spPr>
        <p:txBody>
          <a:bodyPr wrap="none">
            <a:spAutoFit/>
          </a:bodyPr>
          <a:lstStyle/>
          <a:p>
            <a:r>
              <a:rPr lang="en-US" sz="2400" b="1" dirty="0" smtClean="0">
                <a:solidFill>
                  <a:srgbClr val="C00000"/>
                </a:solidFill>
              </a:rPr>
              <a:t>Medical use  </a:t>
            </a:r>
            <a:endParaRPr lang="ru-RU" sz="2400" b="1" dirty="0">
              <a:solidFill>
                <a:srgbClr val="C00000"/>
              </a:solidFill>
            </a:endParaRPr>
          </a:p>
        </p:txBody>
      </p:sp>
      <p:sp>
        <p:nvSpPr>
          <p:cNvPr id="3" name="Прямоугольник 2"/>
          <p:cNvSpPr/>
          <p:nvPr/>
        </p:nvSpPr>
        <p:spPr>
          <a:xfrm>
            <a:off x="323528" y="4913292"/>
            <a:ext cx="8568952" cy="1107996"/>
          </a:xfrm>
          <a:prstGeom prst="rect">
            <a:avLst/>
          </a:prstGeom>
        </p:spPr>
        <p:txBody>
          <a:bodyPr wrap="square">
            <a:spAutoFit/>
          </a:bodyPr>
          <a:lstStyle/>
          <a:p>
            <a:pPr algn="just"/>
            <a:r>
              <a:rPr lang="en-US" sz="2200" dirty="0"/>
              <a:t>Norepinephrine is used in collapse, acute hypotension due to trauma, poisoning, to reduce </a:t>
            </a:r>
            <a:r>
              <a:rPr lang="en-US" sz="2200" dirty="0" err="1"/>
              <a:t>haemorrhage</a:t>
            </a:r>
            <a:r>
              <a:rPr lang="en-US" sz="2200" dirty="0"/>
              <a:t> and blood loss. It is administered intravenously as a 0.2% solution.</a:t>
            </a:r>
            <a:endParaRPr lang="ru-RU" sz="2200" dirty="0"/>
          </a:p>
        </p:txBody>
      </p:sp>
      <p:pic>
        <p:nvPicPr>
          <p:cNvPr id="3686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60819" y="1230251"/>
            <a:ext cx="2431661" cy="3384376"/>
          </a:xfrm>
          <a:prstGeom prst="rect">
            <a:avLst/>
          </a:prstGeom>
          <a:noFill/>
          <a:ln>
            <a:noFill/>
          </a:ln>
          <a:effectLst>
            <a:outerShdw blurRad="152400" dist="190500" dir="2700000" algn="ctr" rotWithShape="0">
              <a:schemeClr val="tx1">
                <a:alpha val="4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28856905"/>
      </p:ext>
    </p:extLst>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88640"/>
            <a:ext cx="628650" cy="65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Номер слайда 4"/>
          <p:cNvSpPr>
            <a:spLocks noGrp="1"/>
          </p:cNvSpPr>
          <p:nvPr>
            <p:ph type="sldNum" sz="quarter" idx="12"/>
          </p:nvPr>
        </p:nvSpPr>
        <p:spPr>
          <a:xfrm>
            <a:off x="8535343" y="6520259"/>
            <a:ext cx="573161" cy="365125"/>
          </a:xfrm>
        </p:spPr>
        <p:txBody>
          <a:bodyPr/>
          <a:lstStyle/>
          <a:p>
            <a:fld id="{E4BF139B-3B4E-4221-95DA-59CA7323F185}" type="slidenum">
              <a:rPr lang="ru-RU" smtClean="0"/>
              <a:t>4</a:t>
            </a:fld>
            <a:endParaRPr lang="ru-RU"/>
          </a:p>
        </p:txBody>
      </p:sp>
      <p:sp>
        <p:nvSpPr>
          <p:cNvPr id="8" name="Прямоугольник 7"/>
          <p:cNvSpPr/>
          <p:nvPr/>
        </p:nvSpPr>
        <p:spPr>
          <a:xfrm>
            <a:off x="971600" y="332656"/>
            <a:ext cx="7200800" cy="584775"/>
          </a:xfrm>
          <a:prstGeom prst="rect">
            <a:avLst/>
          </a:prstGeom>
        </p:spPr>
        <p:txBody>
          <a:bodyPr wrap="square">
            <a:spAutoFit/>
          </a:bodyPr>
          <a:lstStyle/>
          <a:p>
            <a:pPr algn="ctr"/>
            <a:r>
              <a:rPr lang="en-US" sz="3200" b="1" dirty="0" err="1" smtClean="0">
                <a:solidFill>
                  <a:srgbClr val="0070C0"/>
                </a:solidFill>
              </a:rPr>
              <a:t>Catecholamines</a:t>
            </a:r>
            <a:endParaRPr lang="en-US" sz="3200" b="1" dirty="0" smtClean="0">
              <a:solidFill>
                <a:srgbClr val="0070C0"/>
              </a:solidFill>
            </a:endParaRPr>
          </a:p>
        </p:txBody>
      </p:sp>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4168" y="1052736"/>
            <a:ext cx="2536725" cy="5535265"/>
          </a:xfrm>
          <a:prstGeom prst="rect">
            <a:avLst/>
          </a:prstGeom>
          <a:noFill/>
          <a:ln>
            <a:noFill/>
          </a:ln>
          <a:effectLst>
            <a:outerShdw blurRad="152400" dist="190500" dir="2700000" algn="ctr" rotWithShape="0">
              <a:schemeClr val="tx1">
                <a:alpha val="4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Прямоугольник 5"/>
          <p:cNvSpPr/>
          <p:nvPr/>
        </p:nvSpPr>
        <p:spPr>
          <a:xfrm>
            <a:off x="467544" y="1556792"/>
            <a:ext cx="5112568" cy="3631763"/>
          </a:xfrm>
          <a:prstGeom prst="rect">
            <a:avLst/>
          </a:prstGeom>
        </p:spPr>
        <p:txBody>
          <a:bodyPr wrap="square">
            <a:spAutoFit/>
          </a:bodyPr>
          <a:lstStyle/>
          <a:p>
            <a:pPr algn="just">
              <a:spcAft>
                <a:spcPts val="1200"/>
              </a:spcAft>
            </a:pPr>
            <a:r>
              <a:rPr lang="en-US" sz="2200" dirty="0" smtClean="0"/>
              <a:t>Catecholamine receptors are found in almost all tissues of the human body. They regulate many physiological functions, including increasing heart rate and strength, reducing peripheral vascular resistance, stimulating </a:t>
            </a:r>
            <a:r>
              <a:rPr lang="en-US" sz="2200" dirty="0" err="1" smtClean="0"/>
              <a:t>glycogenolysis</a:t>
            </a:r>
            <a:r>
              <a:rPr lang="en-US" sz="2200" dirty="0" smtClean="0"/>
              <a:t>, lipolysis, protein metabolism, etc.</a:t>
            </a:r>
          </a:p>
          <a:p>
            <a:pPr algn="just">
              <a:spcAft>
                <a:spcPts val="1200"/>
              </a:spcAft>
            </a:pPr>
            <a:r>
              <a:rPr lang="en-US" sz="2200" dirty="0" smtClean="0"/>
              <a:t>Dopamine, </a:t>
            </a:r>
            <a:r>
              <a:rPr lang="en-US" sz="2200" dirty="0" smtClean="0"/>
              <a:t>epinephrine (adrenaline), epinephrine </a:t>
            </a:r>
            <a:r>
              <a:rPr lang="en-US" sz="2200" dirty="0" err="1" smtClean="0"/>
              <a:t>hydrotartrate</a:t>
            </a:r>
            <a:r>
              <a:rPr lang="en-US" sz="2200" dirty="0" smtClean="0"/>
              <a:t>, norepinephrine </a:t>
            </a:r>
            <a:r>
              <a:rPr lang="en-US" sz="2200" dirty="0" err="1" smtClean="0"/>
              <a:t>hydrotartrate</a:t>
            </a:r>
            <a:r>
              <a:rPr lang="en-US" sz="2200" dirty="0" smtClean="0"/>
              <a:t> are used as drugs.</a:t>
            </a:r>
            <a:endParaRPr lang="en-US" sz="2200" dirty="0"/>
          </a:p>
        </p:txBody>
      </p:sp>
    </p:spTree>
    <p:extLst>
      <p:ext uri="{BB962C8B-B14F-4D97-AF65-F5344CB8AC3E}">
        <p14:creationId xmlns:p14="http://schemas.microsoft.com/office/powerpoint/2010/main" val="1082513769"/>
      </p:ext>
    </p:extLst>
  </p:cSld>
  <p:clrMapOvr>
    <a:masterClrMapping/>
  </p:clrMapOvr>
  <p:transition spd="slow">
    <p:wip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88640"/>
            <a:ext cx="628650" cy="65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Номер слайда 4"/>
          <p:cNvSpPr>
            <a:spLocks noGrp="1"/>
          </p:cNvSpPr>
          <p:nvPr>
            <p:ph type="sldNum" sz="quarter" idx="12"/>
          </p:nvPr>
        </p:nvSpPr>
        <p:spPr>
          <a:xfrm>
            <a:off x="8535343" y="6520259"/>
            <a:ext cx="573161" cy="365125"/>
          </a:xfrm>
        </p:spPr>
        <p:txBody>
          <a:bodyPr/>
          <a:lstStyle/>
          <a:p>
            <a:fld id="{E4BF139B-3B4E-4221-95DA-59CA7323F185}" type="slidenum">
              <a:rPr lang="ru-RU" smtClean="0"/>
              <a:t>40</a:t>
            </a:fld>
            <a:endParaRPr lang="ru-RU"/>
          </a:p>
        </p:txBody>
      </p:sp>
      <p:sp>
        <p:nvSpPr>
          <p:cNvPr id="14" name="Прямоугольник 13"/>
          <p:cNvSpPr/>
          <p:nvPr/>
        </p:nvSpPr>
        <p:spPr>
          <a:xfrm>
            <a:off x="736154" y="332656"/>
            <a:ext cx="8156326" cy="584775"/>
          </a:xfrm>
          <a:prstGeom prst="rect">
            <a:avLst/>
          </a:prstGeom>
        </p:spPr>
        <p:txBody>
          <a:bodyPr wrap="square">
            <a:spAutoFit/>
          </a:bodyPr>
          <a:lstStyle/>
          <a:p>
            <a:pPr algn="ctr"/>
            <a:r>
              <a:rPr lang="en-US" sz="3200" b="1" dirty="0" err="1" smtClean="0">
                <a:solidFill>
                  <a:srgbClr val="0070C0"/>
                </a:solidFill>
              </a:rPr>
              <a:t>Isoprenaline</a:t>
            </a:r>
            <a:r>
              <a:rPr lang="en-US" sz="3200" b="1" dirty="0" smtClean="0">
                <a:solidFill>
                  <a:srgbClr val="0070C0"/>
                </a:solidFill>
              </a:rPr>
              <a:t> hydrochloride (</a:t>
            </a:r>
            <a:r>
              <a:rPr lang="en-US" sz="3200" b="1" dirty="0" err="1" smtClean="0">
                <a:solidFill>
                  <a:srgbClr val="0070C0"/>
                </a:solidFill>
              </a:rPr>
              <a:t>isadrine</a:t>
            </a:r>
            <a:r>
              <a:rPr lang="en-US" sz="3200" b="1" dirty="0" smtClean="0">
                <a:solidFill>
                  <a:srgbClr val="0070C0"/>
                </a:solidFill>
              </a:rPr>
              <a:t>)</a:t>
            </a:r>
            <a:endParaRPr lang="ru-RU" sz="3200" b="1" dirty="0">
              <a:solidFill>
                <a:srgbClr val="0070C0"/>
              </a:solidFill>
            </a:endParaRPr>
          </a:p>
        </p:txBody>
      </p:sp>
      <p:pic>
        <p:nvPicPr>
          <p:cNvPr id="378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1268760"/>
            <a:ext cx="3893314" cy="1440160"/>
          </a:xfrm>
          <a:prstGeom prst="rect">
            <a:avLst/>
          </a:prstGeom>
          <a:noFill/>
          <a:ln>
            <a:noFill/>
          </a:ln>
          <a:effectLst>
            <a:outerShdw blurRad="152400" dist="190500" dir="2700000" algn="ctr" rotWithShape="0">
              <a:schemeClr val="tx1">
                <a:alpha val="4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789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56176" y="1340768"/>
            <a:ext cx="2063229" cy="1920836"/>
          </a:xfrm>
          <a:prstGeom prst="rect">
            <a:avLst/>
          </a:prstGeom>
          <a:noFill/>
          <a:ln>
            <a:noFill/>
          </a:ln>
          <a:effectLst>
            <a:outerShdw blurRad="152400" dist="190500" dir="2700000" algn="ctr" rotWithShape="0">
              <a:schemeClr val="tx1">
                <a:alpha val="4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Прямоугольник 1"/>
          <p:cNvSpPr/>
          <p:nvPr/>
        </p:nvSpPr>
        <p:spPr>
          <a:xfrm>
            <a:off x="256657" y="3545140"/>
            <a:ext cx="5107431" cy="1446550"/>
          </a:xfrm>
          <a:prstGeom prst="rect">
            <a:avLst/>
          </a:prstGeom>
        </p:spPr>
        <p:txBody>
          <a:bodyPr wrap="square">
            <a:spAutoFit/>
          </a:bodyPr>
          <a:lstStyle/>
          <a:p>
            <a:pPr algn="just"/>
            <a:r>
              <a:rPr lang="en-US" sz="2200" dirty="0" smtClean="0"/>
              <a:t>White crystalline powder without </a:t>
            </a:r>
            <a:r>
              <a:rPr lang="en-US" sz="2200" dirty="0" err="1" smtClean="0"/>
              <a:t>odour</a:t>
            </a:r>
            <a:r>
              <a:rPr lang="en-US" sz="2200" dirty="0" smtClean="0"/>
              <a:t>. Melting </a:t>
            </a:r>
            <a:r>
              <a:rPr lang="en-US" sz="2200" dirty="0" smtClean="0"/>
              <a:t>point</a:t>
            </a:r>
            <a:r>
              <a:rPr lang="ru-RU" sz="2200" dirty="0" smtClean="0"/>
              <a:t> </a:t>
            </a:r>
            <a:r>
              <a:rPr lang="en-US" sz="2200" dirty="0" smtClean="0"/>
              <a:t>166-172°C</a:t>
            </a:r>
            <a:r>
              <a:rPr lang="en-US" sz="2200" dirty="0" smtClean="0"/>
              <a:t>. Easily soluble in water, moderately in alcohol, easily in alkalis.</a:t>
            </a:r>
            <a:endParaRPr lang="ru-RU" sz="2200" dirty="0"/>
          </a:p>
        </p:txBody>
      </p:sp>
      <p:pic>
        <p:nvPicPr>
          <p:cNvPr id="37892" name="Picture 4"/>
          <p:cNvPicPr>
            <a:picLocks noChangeAspect="1" noChangeArrowheads="1"/>
          </p:cNvPicPr>
          <p:nvPr/>
        </p:nvPicPr>
        <p:blipFill rotWithShape="1">
          <a:blip r:embed="rId5">
            <a:extLst>
              <a:ext uri="{28A0092B-C50C-407E-A947-70E740481C1C}">
                <a14:useLocalDpi xmlns:a14="http://schemas.microsoft.com/office/drawing/2010/main" val="0"/>
              </a:ext>
            </a:extLst>
          </a:blip>
          <a:srcRect l="20121" t="10265" r="20337" b="11159"/>
          <a:stretch/>
        </p:blipFill>
        <p:spPr bwMode="auto">
          <a:xfrm>
            <a:off x="5533250" y="3562497"/>
            <a:ext cx="3359230" cy="2943617"/>
          </a:xfrm>
          <a:prstGeom prst="rect">
            <a:avLst/>
          </a:prstGeom>
          <a:noFill/>
          <a:ln>
            <a:noFill/>
          </a:ln>
          <a:effectLst>
            <a:outerShdw blurRad="152400" dist="190500" dir="2700000" algn="ctr" rotWithShape="0">
              <a:schemeClr val="tx1">
                <a:alpha val="4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23491770"/>
      </p:ext>
    </p:extLst>
  </p:cSld>
  <p:clrMapOvr>
    <a:masterClrMapping/>
  </p:clrMapOvr>
  <p:transition spd="slow">
    <p:wip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88640"/>
            <a:ext cx="628650" cy="65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Номер слайда 4"/>
          <p:cNvSpPr>
            <a:spLocks noGrp="1"/>
          </p:cNvSpPr>
          <p:nvPr>
            <p:ph type="sldNum" sz="quarter" idx="12"/>
          </p:nvPr>
        </p:nvSpPr>
        <p:spPr>
          <a:xfrm>
            <a:off x="8535343" y="6520259"/>
            <a:ext cx="573161" cy="365125"/>
          </a:xfrm>
        </p:spPr>
        <p:txBody>
          <a:bodyPr/>
          <a:lstStyle/>
          <a:p>
            <a:fld id="{E4BF139B-3B4E-4221-95DA-59CA7323F185}" type="slidenum">
              <a:rPr lang="ru-RU" smtClean="0"/>
              <a:t>41</a:t>
            </a:fld>
            <a:endParaRPr lang="ru-RU"/>
          </a:p>
        </p:txBody>
      </p:sp>
      <p:sp>
        <p:nvSpPr>
          <p:cNvPr id="11" name="Прямоугольник 10"/>
          <p:cNvSpPr/>
          <p:nvPr/>
        </p:nvSpPr>
        <p:spPr>
          <a:xfrm>
            <a:off x="323528" y="980728"/>
            <a:ext cx="1468672" cy="461665"/>
          </a:xfrm>
          <a:prstGeom prst="rect">
            <a:avLst/>
          </a:prstGeom>
        </p:spPr>
        <p:txBody>
          <a:bodyPr wrap="none">
            <a:spAutoFit/>
          </a:bodyPr>
          <a:lstStyle/>
          <a:p>
            <a:r>
              <a:rPr lang="en-US" sz="2400" b="1" dirty="0" smtClean="0">
                <a:solidFill>
                  <a:srgbClr val="C00000"/>
                </a:solidFill>
              </a:rPr>
              <a:t>Obtaining</a:t>
            </a:r>
            <a:endParaRPr lang="ru-RU" sz="2400" b="1" dirty="0">
              <a:solidFill>
                <a:srgbClr val="C00000"/>
              </a:solidFill>
            </a:endParaRPr>
          </a:p>
        </p:txBody>
      </p:sp>
      <p:sp>
        <p:nvSpPr>
          <p:cNvPr id="14" name="Прямоугольник 13"/>
          <p:cNvSpPr/>
          <p:nvPr/>
        </p:nvSpPr>
        <p:spPr>
          <a:xfrm>
            <a:off x="736154" y="332656"/>
            <a:ext cx="8156326" cy="584775"/>
          </a:xfrm>
          <a:prstGeom prst="rect">
            <a:avLst/>
          </a:prstGeom>
        </p:spPr>
        <p:txBody>
          <a:bodyPr wrap="square">
            <a:spAutoFit/>
          </a:bodyPr>
          <a:lstStyle/>
          <a:p>
            <a:pPr algn="ctr"/>
            <a:r>
              <a:rPr lang="en-US" sz="3200" b="1" dirty="0" err="1" smtClean="0">
                <a:solidFill>
                  <a:srgbClr val="0070C0"/>
                </a:solidFill>
              </a:rPr>
              <a:t>Isoprenaline</a:t>
            </a:r>
            <a:r>
              <a:rPr lang="en-US" sz="3200" b="1" dirty="0" smtClean="0">
                <a:solidFill>
                  <a:srgbClr val="0070C0"/>
                </a:solidFill>
              </a:rPr>
              <a:t> hydrochloride (</a:t>
            </a:r>
            <a:r>
              <a:rPr lang="en-US" sz="3200" b="1" dirty="0" err="1" smtClean="0">
                <a:solidFill>
                  <a:srgbClr val="0070C0"/>
                </a:solidFill>
              </a:rPr>
              <a:t>isadrine</a:t>
            </a:r>
            <a:r>
              <a:rPr lang="en-US" sz="3200" b="1" dirty="0" smtClean="0">
                <a:solidFill>
                  <a:srgbClr val="0070C0"/>
                </a:solidFill>
              </a:rPr>
              <a:t>)</a:t>
            </a:r>
            <a:endParaRPr lang="ru-RU" sz="3200" b="1" dirty="0">
              <a:solidFill>
                <a:srgbClr val="0070C0"/>
              </a:solidFill>
            </a:endParaRPr>
          </a:p>
        </p:txBody>
      </p:sp>
      <p:pic>
        <p:nvPicPr>
          <p:cNvPr id="389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382" y="1844824"/>
            <a:ext cx="8340713" cy="3573686"/>
          </a:xfrm>
          <a:prstGeom prst="rect">
            <a:avLst/>
          </a:prstGeom>
          <a:noFill/>
          <a:ln>
            <a:noFill/>
          </a:ln>
          <a:effectLst>
            <a:outerShdw blurRad="152400" dist="190500" dir="2700000" algn="ctr" rotWithShape="0">
              <a:schemeClr val="tx1">
                <a:alpha val="4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28184533"/>
      </p:ext>
    </p:extLst>
  </p:cSld>
  <p:clrMapOvr>
    <a:masterClrMapping/>
  </p:clrMapOvr>
  <p:transition spd="slow">
    <p:wip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88640"/>
            <a:ext cx="628650" cy="65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Номер слайда 4"/>
          <p:cNvSpPr>
            <a:spLocks noGrp="1"/>
          </p:cNvSpPr>
          <p:nvPr>
            <p:ph type="sldNum" sz="quarter" idx="12"/>
          </p:nvPr>
        </p:nvSpPr>
        <p:spPr>
          <a:xfrm>
            <a:off x="8535343" y="6520259"/>
            <a:ext cx="573161" cy="365125"/>
          </a:xfrm>
        </p:spPr>
        <p:txBody>
          <a:bodyPr/>
          <a:lstStyle/>
          <a:p>
            <a:fld id="{E4BF139B-3B4E-4221-95DA-59CA7323F185}" type="slidenum">
              <a:rPr lang="ru-RU" smtClean="0"/>
              <a:t>42</a:t>
            </a:fld>
            <a:endParaRPr lang="ru-RU"/>
          </a:p>
        </p:txBody>
      </p:sp>
      <p:sp>
        <p:nvSpPr>
          <p:cNvPr id="10" name="Прямоугольник 9"/>
          <p:cNvSpPr/>
          <p:nvPr/>
        </p:nvSpPr>
        <p:spPr>
          <a:xfrm>
            <a:off x="323528" y="980728"/>
            <a:ext cx="1856342" cy="461665"/>
          </a:xfrm>
          <a:prstGeom prst="rect">
            <a:avLst/>
          </a:prstGeom>
        </p:spPr>
        <p:txBody>
          <a:bodyPr wrap="none">
            <a:spAutoFit/>
          </a:bodyPr>
          <a:lstStyle/>
          <a:p>
            <a:r>
              <a:rPr lang="en-US" sz="2400" b="1" dirty="0" smtClean="0">
                <a:solidFill>
                  <a:srgbClr val="C00000"/>
                </a:solidFill>
              </a:rPr>
              <a:t>Identification</a:t>
            </a:r>
            <a:endParaRPr lang="ru-RU" sz="2400" b="1" dirty="0">
              <a:solidFill>
                <a:srgbClr val="C00000"/>
              </a:solidFill>
            </a:endParaRPr>
          </a:p>
        </p:txBody>
      </p:sp>
      <p:sp>
        <p:nvSpPr>
          <p:cNvPr id="11" name="Прямоугольник 10"/>
          <p:cNvSpPr/>
          <p:nvPr/>
        </p:nvSpPr>
        <p:spPr>
          <a:xfrm>
            <a:off x="323528" y="1412776"/>
            <a:ext cx="2464906" cy="430887"/>
          </a:xfrm>
          <a:prstGeom prst="rect">
            <a:avLst/>
          </a:prstGeom>
        </p:spPr>
        <p:txBody>
          <a:bodyPr wrap="none">
            <a:spAutoFit/>
          </a:bodyPr>
          <a:lstStyle/>
          <a:p>
            <a:pPr marL="457200" indent="-457200">
              <a:buFont typeface="+mj-lt"/>
              <a:buAutoNum type="arabicPeriod"/>
            </a:pPr>
            <a:r>
              <a:rPr lang="en-US" sz="2200" b="1" dirty="0" smtClean="0">
                <a:solidFill>
                  <a:srgbClr val="7030A0"/>
                </a:solidFill>
              </a:rPr>
              <a:t>IR spectroscopy</a:t>
            </a:r>
            <a:endParaRPr lang="ru-RU" sz="2200" b="1" dirty="0">
              <a:solidFill>
                <a:srgbClr val="7030A0"/>
              </a:solidFill>
            </a:endParaRPr>
          </a:p>
        </p:txBody>
      </p:sp>
      <p:sp>
        <p:nvSpPr>
          <p:cNvPr id="12" name="Прямоугольник 11"/>
          <p:cNvSpPr/>
          <p:nvPr/>
        </p:nvSpPr>
        <p:spPr>
          <a:xfrm>
            <a:off x="736154" y="332656"/>
            <a:ext cx="8156326" cy="584775"/>
          </a:xfrm>
          <a:prstGeom prst="rect">
            <a:avLst/>
          </a:prstGeom>
        </p:spPr>
        <p:txBody>
          <a:bodyPr wrap="square">
            <a:spAutoFit/>
          </a:bodyPr>
          <a:lstStyle/>
          <a:p>
            <a:pPr algn="ctr"/>
            <a:r>
              <a:rPr lang="en-US" sz="3200" b="1" dirty="0" err="1" smtClean="0">
                <a:solidFill>
                  <a:srgbClr val="0070C0"/>
                </a:solidFill>
              </a:rPr>
              <a:t>Isoprenaline</a:t>
            </a:r>
            <a:r>
              <a:rPr lang="en-US" sz="3200" b="1" dirty="0" smtClean="0">
                <a:solidFill>
                  <a:srgbClr val="0070C0"/>
                </a:solidFill>
              </a:rPr>
              <a:t> hydrochloride (</a:t>
            </a:r>
            <a:r>
              <a:rPr lang="en-US" sz="3200" b="1" dirty="0" err="1" smtClean="0">
                <a:solidFill>
                  <a:srgbClr val="0070C0"/>
                </a:solidFill>
              </a:rPr>
              <a:t>isadrine</a:t>
            </a:r>
            <a:r>
              <a:rPr lang="en-US" sz="3200" b="1" dirty="0" smtClean="0">
                <a:solidFill>
                  <a:srgbClr val="0070C0"/>
                </a:solidFill>
              </a:rPr>
              <a:t>)</a:t>
            </a:r>
          </a:p>
        </p:txBody>
      </p:sp>
      <p:sp>
        <p:nvSpPr>
          <p:cNvPr id="3" name="Прямоугольник 2"/>
          <p:cNvSpPr/>
          <p:nvPr/>
        </p:nvSpPr>
        <p:spPr>
          <a:xfrm>
            <a:off x="736154" y="1700808"/>
            <a:ext cx="8156326" cy="769441"/>
          </a:xfrm>
          <a:prstGeom prst="rect">
            <a:avLst/>
          </a:prstGeom>
        </p:spPr>
        <p:txBody>
          <a:bodyPr wrap="square">
            <a:spAutoFit/>
          </a:bodyPr>
          <a:lstStyle/>
          <a:p>
            <a:pPr algn="just"/>
            <a:r>
              <a:rPr lang="en-US" sz="2200" dirty="0" smtClean="0"/>
              <a:t>The absorption bands should coincide completely with the spectrum figure attached to the </a:t>
            </a:r>
            <a:r>
              <a:rPr lang="en-US" sz="2200" dirty="0" err="1" smtClean="0"/>
              <a:t>pharmacopoeial</a:t>
            </a:r>
            <a:r>
              <a:rPr lang="en-US" sz="2200" dirty="0" smtClean="0"/>
              <a:t> monograph.</a:t>
            </a:r>
            <a:endParaRPr lang="ru-RU" sz="2200" dirty="0"/>
          </a:p>
        </p:txBody>
      </p:sp>
      <p:sp>
        <p:nvSpPr>
          <p:cNvPr id="13" name="Прямоугольник 12"/>
          <p:cNvSpPr/>
          <p:nvPr/>
        </p:nvSpPr>
        <p:spPr>
          <a:xfrm>
            <a:off x="323528" y="4078233"/>
            <a:ext cx="4148828" cy="430887"/>
          </a:xfrm>
          <a:prstGeom prst="rect">
            <a:avLst/>
          </a:prstGeom>
        </p:spPr>
        <p:txBody>
          <a:bodyPr wrap="none">
            <a:spAutoFit/>
          </a:bodyPr>
          <a:lstStyle/>
          <a:p>
            <a:pPr marL="457200" indent="-457200">
              <a:buFont typeface="+mj-lt"/>
              <a:buAutoNum type="arabicPeriod" startAt="3"/>
            </a:pPr>
            <a:r>
              <a:rPr lang="en-US" sz="2200" b="1" dirty="0" smtClean="0">
                <a:solidFill>
                  <a:srgbClr val="7030A0"/>
                </a:solidFill>
              </a:rPr>
              <a:t>Interaction with ferric chloride</a:t>
            </a:r>
            <a:endParaRPr lang="ru-RU" sz="2200" b="1" dirty="0">
              <a:solidFill>
                <a:srgbClr val="7030A0"/>
              </a:solidFill>
            </a:endParaRPr>
          </a:p>
        </p:txBody>
      </p:sp>
      <p:sp>
        <p:nvSpPr>
          <p:cNvPr id="14" name="Прямоугольник 13"/>
          <p:cNvSpPr/>
          <p:nvPr/>
        </p:nvSpPr>
        <p:spPr>
          <a:xfrm>
            <a:off x="323528" y="2492896"/>
            <a:ext cx="3253648" cy="430887"/>
          </a:xfrm>
          <a:prstGeom prst="rect">
            <a:avLst/>
          </a:prstGeom>
        </p:spPr>
        <p:txBody>
          <a:bodyPr wrap="none">
            <a:spAutoFit/>
          </a:bodyPr>
          <a:lstStyle/>
          <a:p>
            <a:pPr marL="457200" indent="-457200">
              <a:buFont typeface="+mj-lt"/>
              <a:buAutoNum type="arabicPeriod" startAt="2"/>
            </a:pPr>
            <a:r>
              <a:rPr lang="en-US" sz="2200" b="1" dirty="0" smtClean="0">
                <a:solidFill>
                  <a:srgbClr val="7030A0"/>
                </a:solidFill>
              </a:rPr>
              <a:t>UV spectrophotometry</a:t>
            </a:r>
            <a:endParaRPr lang="ru-RU" sz="2200" b="1" dirty="0">
              <a:solidFill>
                <a:srgbClr val="7030A0"/>
              </a:solidFill>
            </a:endParaRPr>
          </a:p>
        </p:txBody>
      </p:sp>
      <p:sp>
        <p:nvSpPr>
          <p:cNvPr id="7" name="Прямоугольник 6"/>
          <p:cNvSpPr/>
          <p:nvPr/>
        </p:nvSpPr>
        <p:spPr>
          <a:xfrm>
            <a:off x="736154" y="2937718"/>
            <a:ext cx="8156326" cy="1107996"/>
          </a:xfrm>
          <a:prstGeom prst="rect">
            <a:avLst/>
          </a:prstGeom>
        </p:spPr>
        <p:txBody>
          <a:bodyPr wrap="square">
            <a:spAutoFit/>
          </a:bodyPr>
          <a:lstStyle/>
          <a:p>
            <a:pPr algn="just"/>
            <a:r>
              <a:rPr lang="en-US" sz="2200" dirty="0" smtClean="0"/>
              <a:t>The UV spectrum of a solution of </a:t>
            </a:r>
            <a:r>
              <a:rPr lang="en-US" sz="2200" dirty="0" err="1" smtClean="0"/>
              <a:t>isoprenaline</a:t>
            </a:r>
            <a:r>
              <a:rPr lang="en-US" sz="2200" dirty="0" smtClean="0"/>
              <a:t> hydrochloride in 0.1 M hydrochloric acid is </a:t>
            </a:r>
            <a:r>
              <a:rPr lang="en-US" sz="2200" dirty="0" err="1" smtClean="0"/>
              <a:t>characterised</a:t>
            </a:r>
            <a:r>
              <a:rPr lang="en-US" sz="2200" dirty="0" smtClean="0"/>
              <a:t> by the presence of two absorption maxima - in the region of 223 and 279 nm.</a:t>
            </a:r>
            <a:endParaRPr lang="ru-RU" sz="2200" dirty="0"/>
          </a:p>
        </p:txBody>
      </p:sp>
      <p:pic>
        <p:nvPicPr>
          <p:cNvPr id="399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8114" y="4653136"/>
            <a:ext cx="6982278" cy="1656184"/>
          </a:xfrm>
          <a:prstGeom prst="rect">
            <a:avLst/>
          </a:prstGeom>
          <a:noFill/>
          <a:ln>
            <a:noFill/>
          </a:ln>
          <a:effectLst>
            <a:outerShdw blurRad="152400" dist="190500" dir="2700000" algn="ctr" rotWithShape="0">
              <a:schemeClr val="tx1">
                <a:alpha val="4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00302116"/>
      </p:ext>
    </p:extLst>
  </p:cSld>
  <p:clrMapOvr>
    <a:masterClrMapping/>
  </p:clrMapOvr>
  <p:transition spd="slow">
    <p:wip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88640"/>
            <a:ext cx="628650" cy="65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Номер слайда 4"/>
          <p:cNvSpPr>
            <a:spLocks noGrp="1"/>
          </p:cNvSpPr>
          <p:nvPr>
            <p:ph type="sldNum" sz="quarter" idx="12"/>
          </p:nvPr>
        </p:nvSpPr>
        <p:spPr>
          <a:xfrm>
            <a:off x="8535343" y="6520259"/>
            <a:ext cx="573161" cy="365125"/>
          </a:xfrm>
        </p:spPr>
        <p:txBody>
          <a:bodyPr/>
          <a:lstStyle/>
          <a:p>
            <a:fld id="{E4BF139B-3B4E-4221-95DA-59CA7323F185}" type="slidenum">
              <a:rPr lang="ru-RU" smtClean="0"/>
              <a:t>43</a:t>
            </a:fld>
            <a:endParaRPr lang="ru-RU"/>
          </a:p>
        </p:txBody>
      </p:sp>
      <p:sp>
        <p:nvSpPr>
          <p:cNvPr id="10" name="Прямоугольник 9"/>
          <p:cNvSpPr/>
          <p:nvPr/>
        </p:nvSpPr>
        <p:spPr>
          <a:xfrm>
            <a:off x="323528" y="980728"/>
            <a:ext cx="1856342" cy="461665"/>
          </a:xfrm>
          <a:prstGeom prst="rect">
            <a:avLst/>
          </a:prstGeom>
        </p:spPr>
        <p:txBody>
          <a:bodyPr wrap="none">
            <a:spAutoFit/>
          </a:bodyPr>
          <a:lstStyle/>
          <a:p>
            <a:r>
              <a:rPr lang="en-US" sz="2400" b="1" dirty="0" smtClean="0">
                <a:solidFill>
                  <a:srgbClr val="C00000"/>
                </a:solidFill>
              </a:rPr>
              <a:t>Identification</a:t>
            </a:r>
            <a:endParaRPr lang="ru-RU" sz="2400" b="1" dirty="0">
              <a:solidFill>
                <a:srgbClr val="C00000"/>
              </a:solidFill>
            </a:endParaRPr>
          </a:p>
        </p:txBody>
      </p:sp>
      <p:sp>
        <p:nvSpPr>
          <p:cNvPr id="11" name="Прямоугольник 10"/>
          <p:cNvSpPr/>
          <p:nvPr/>
        </p:nvSpPr>
        <p:spPr>
          <a:xfrm>
            <a:off x="323528" y="1412776"/>
            <a:ext cx="3184462" cy="430887"/>
          </a:xfrm>
          <a:prstGeom prst="rect">
            <a:avLst/>
          </a:prstGeom>
        </p:spPr>
        <p:txBody>
          <a:bodyPr wrap="none">
            <a:spAutoFit/>
          </a:bodyPr>
          <a:lstStyle/>
          <a:p>
            <a:pPr marL="457200" indent="-457200">
              <a:buFont typeface="+mj-lt"/>
              <a:buAutoNum type="arabicPeriod" startAt="4"/>
            </a:pPr>
            <a:r>
              <a:rPr lang="en-US" sz="2200" b="1" dirty="0" smtClean="0">
                <a:solidFill>
                  <a:srgbClr val="7030A0"/>
                </a:solidFill>
              </a:rPr>
              <a:t>Formation of azo dye</a:t>
            </a:r>
            <a:endParaRPr lang="ru-RU" sz="2200" b="1" dirty="0">
              <a:solidFill>
                <a:srgbClr val="7030A0"/>
              </a:solidFill>
            </a:endParaRPr>
          </a:p>
        </p:txBody>
      </p:sp>
      <p:sp>
        <p:nvSpPr>
          <p:cNvPr id="12" name="Прямоугольник 11"/>
          <p:cNvSpPr/>
          <p:nvPr/>
        </p:nvSpPr>
        <p:spPr>
          <a:xfrm>
            <a:off x="736154" y="332656"/>
            <a:ext cx="8156326" cy="584775"/>
          </a:xfrm>
          <a:prstGeom prst="rect">
            <a:avLst/>
          </a:prstGeom>
        </p:spPr>
        <p:txBody>
          <a:bodyPr wrap="square">
            <a:spAutoFit/>
          </a:bodyPr>
          <a:lstStyle/>
          <a:p>
            <a:pPr algn="ctr"/>
            <a:r>
              <a:rPr lang="en-US" sz="3200" b="1" dirty="0" err="1" smtClean="0">
                <a:solidFill>
                  <a:srgbClr val="0070C0"/>
                </a:solidFill>
              </a:rPr>
              <a:t>Isoprenaline</a:t>
            </a:r>
            <a:r>
              <a:rPr lang="en-US" sz="3200" b="1" dirty="0" smtClean="0">
                <a:solidFill>
                  <a:srgbClr val="0070C0"/>
                </a:solidFill>
              </a:rPr>
              <a:t> hydrochloride (</a:t>
            </a:r>
            <a:r>
              <a:rPr lang="en-US" sz="3200" b="1" dirty="0" err="1" smtClean="0">
                <a:solidFill>
                  <a:srgbClr val="0070C0"/>
                </a:solidFill>
              </a:rPr>
              <a:t>isadrine</a:t>
            </a:r>
            <a:r>
              <a:rPr lang="en-US" sz="3200" b="1" dirty="0" smtClean="0">
                <a:solidFill>
                  <a:srgbClr val="0070C0"/>
                </a:solidFill>
              </a:rPr>
              <a:t>)</a:t>
            </a:r>
          </a:p>
        </p:txBody>
      </p:sp>
      <p:pic>
        <p:nvPicPr>
          <p:cNvPr id="409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2267" y="2132856"/>
            <a:ext cx="8523948" cy="2376264"/>
          </a:xfrm>
          <a:prstGeom prst="rect">
            <a:avLst/>
          </a:prstGeom>
          <a:noFill/>
          <a:ln>
            <a:noFill/>
          </a:ln>
          <a:effectLst>
            <a:outerShdw blurRad="152400" dist="190500" dir="2700000" algn="ctr" rotWithShape="0">
              <a:schemeClr val="tx1">
                <a:alpha val="4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Прямоугольник 1"/>
          <p:cNvSpPr/>
          <p:nvPr/>
        </p:nvSpPr>
        <p:spPr>
          <a:xfrm>
            <a:off x="2274929" y="5147900"/>
            <a:ext cx="5574026" cy="430887"/>
          </a:xfrm>
          <a:prstGeom prst="rect">
            <a:avLst/>
          </a:prstGeom>
        </p:spPr>
        <p:txBody>
          <a:bodyPr wrap="none">
            <a:spAutoFit/>
          </a:bodyPr>
          <a:lstStyle/>
          <a:p>
            <a:r>
              <a:rPr lang="en-US" sz="2200" dirty="0" smtClean="0"/>
              <a:t>A </a:t>
            </a:r>
            <a:r>
              <a:rPr lang="en-US" sz="2200" b="1" dirty="0" smtClean="0">
                <a:solidFill>
                  <a:srgbClr val="C00000"/>
                </a:solidFill>
              </a:rPr>
              <a:t>cherry-red</a:t>
            </a:r>
            <a:r>
              <a:rPr lang="en-US" sz="2200" dirty="0" smtClean="0"/>
              <a:t> </a:t>
            </a:r>
            <a:r>
              <a:rPr lang="en-US" sz="2200" dirty="0" err="1" smtClean="0"/>
              <a:t>coloured</a:t>
            </a:r>
            <a:r>
              <a:rPr lang="en-US" sz="2200" dirty="0" smtClean="0"/>
              <a:t> azo compound is formed</a:t>
            </a:r>
            <a:r>
              <a:rPr lang="en-US" dirty="0" smtClean="0"/>
              <a:t>.</a:t>
            </a:r>
            <a:endParaRPr lang="ru-RU" dirty="0"/>
          </a:p>
        </p:txBody>
      </p:sp>
    </p:spTree>
    <p:extLst>
      <p:ext uri="{BB962C8B-B14F-4D97-AF65-F5344CB8AC3E}">
        <p14:creationId xmlns:p14="http://schemas.microsoft.com/office/powerpoint/2010/main" val="181866405"/>
      </p:ext>
    </p:extLst>
  </p:cSld>
  <p:clrMapOvr>
    <a:masterClrMapping/>
  </p:clrMapOvr>
  <p:transition spd="slow">
    <p:wip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88640"/>
            <a:ext cx="628650" cy="65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Номер слайда 4"/>
          <p:cNvSpPr>
            <a:spLocks noGrp="1"/>
          </p:cNvSpPr>
          <p:nvPr>
            <p:ph type="sldNum" sz="quarter" idx="12"/>
          </p:nvPr>
        </p:nvSpPr>
        <p:spPr>
          <a:xfrm>
            <a:off x="8535343" y="6520259"/>
            <a:ext cx="573161" cy="365125"/>
          </a:xfrm>
        </p:spPr>
        <p:txBody>
          <a:bodyPr/>
          <a:lstStyle/>
          <a:p>
            <a:fld id="{E4BF139B-3B4E-4221-95DA-59CA7323F185}" type="slidenum">
              <a:rPr lang="ru-RU" smtClean="0"/>
              <a:t>44</a:t>
            </a:fld>
            <a:endParaRPr lang="ru-RU"/>
          </a:p>
        </p:txBody>
      </p:sp>
      <p:sp>
        <p:nvSpPr>
          <p:cNvPr id="10" name="Прямоугольник 9"/>
          <p:cNvSpPr/>
          <p:nvPr/>
        </p:nvSpPr>
        <p:spPr>
          <a:xfrm>
            <a:off x="323528" y="980728"/>
            <a:ext cx="1856342" cy="461665"/>
          </a:xfrm>
          <a:prstGeom prst="rect">
            <a:avLst/>
          </a:prstGeom>
        </p:spPr>
        <p:txBody>
          <a:bodyPr wrap="none">
            <a:spAutoFit/>
          </a:bodyPr>
          <a:lstStyle/>
          <a:p>
            <a:r>
              <a:rPr lang="en-US" sz="2400" b="1" dirty="0" smtClean="0">
                <a:solidFill>
                  <a:srgbClr val="C00000"/>
                </a:solidFill>
              </a:rPr>
              <a:t>Identification</a:t>
            </a:r>
            <a:endParaRPr lang="ru-RU" sz="2400" b="1" dirty="0">
              <a:solidFill>
                <a:srgbClr val="C00000"/>
              </a:solidFill>
            </a:endParaRPr>
          </a:p>
        </p:txBody>
      </p:sp>
      <p:sp>
        <p:nvSpPr>
          <p:cNvPr id="11" name="Прямоугольник 10"/>
          <p:cNvSpPr/>
          <p:nvPr/>
        </p:nvSpPr>
        <p:spPr>
          <a:xfrm>
            <a:off x="323528" y="1412776"/>
            <a:ext cx="2626873" cy="430887"/>
          </a:xfrm>
          <a:prstGeom prst="rect">
            <a:avLst/>
          </a:prstGeom>
        </p:spPr>
        <p:txBody>
          <a:bodyPr wrap="none">
            <a:spAutoFit/>
          </a:bodyPr>
          <a:lstStyle/>
          <a:p>
            <a:pPr marL="457200" indent="-457200">
              <a:buFont typeface="+mj-lt"/>
              <a:buAutoNum type="arabicPeriod" startAt="5"/>
            </a:pPr>
            <a:r>
              <a:rPr lang="en-US" sz="2200" b="1" dirty="0" err="1" smtClean="0">
                <a:solidFill>
                  <a:srgbClr val="7030A0"/>
                </a:solidFill>
              </a:rPr>
              <a:t>Colour</a:t>
            </a:r>
            <a:r>
              <a:rPr lang="en-US" sz="2200" b="1" dirty="0" smtClean="0">
                <a:solidFill>
                  <a:srgbClr val="7030A0"/>
                </a:solidFill>
              </a:rPr>
              <a:t> reactions:</a:t>
            </a:r>
            <a:endParaRPr lang="ru-RU" sz="2200" b="1" dirty="0">
              <a:solidFill>
                <a:srgbClr val="7030A0"/>
              </a:solidFill>
            </a:endParaRPr>
          </a:p>
        </p:txBody>
      </p:sp>
      <p:sp>
        <p:nvSpPr>
          <p:cNvPr id="12" name="Прямоугольник 11"/>
          <p:cNvSpPr/>
          <p:nvPr/>
        </p:nvSpPr>
        <p:spPr>
          <a:xfrm>
            <a:off x="736154" y="332656"/>
            <a:ext cx="8156326" cy="584775"/>
          </a:xfrm>
          <a:prstGeom prst="rect">
            <a:avLst/>
          </a:prstGeom>
        </p:spPr>
        <p:txBody>
          <a:bodyPr wrap="square">
            <a:spAutoFit/>
          </a:bodyPr>
          <a:lstStyle/>
          <a:p>
            <a:pPr algn="ctr"/>
            <a:r>
              <a:rPr lang="en-US" sz="3200" b="1" dirty="0" err="1" smtClean="0">
                <a:solidFill>
                  <a:srgbClr val="0070C0"/>
                </a:solidFill>
              </a:rPr>
              <a:t>Isoprenaline</a:t>
            </a:r>
            <a:r>
              <a:rPr lang="en-US" sz="3200" b="1" dirty="0" smtClean="0">
                <a:solidFill>
                  <a:srgbClr val="0070C0"/>
                </a:solidFill>
              </a:rPr>
              <a:t> hydrochloride (</a:t>
            </a:r>
            <a:r>
              <a:rPr lang="en-US" sz="3200" b="1" dirty="0" err="1" smtClean="0">
                <a:solidFill>
                  <a:srgbClr val="0070C0"/>
                </a:solidFill>
              </a:rPr>
              <a:t>isadrine</a:t>
            </a:r>
            <a:r>
              <a:rPr lang="en-US" sz="3200" b="1" dirty="0" smtClean="0">
                <a:solidFill>
                  <a:srgbClr val="0070C0"/>
                </a:solidFill>
              </a:rPr>
              <a:t>)</a:t>
            </a:r>
          </a:p>
        </p:txBody>
      </p:sp>
      <p:sp>
        <p:nvSpPr>
          <p:cNvPr id="3" name="Прямоугольник 2"/>
          <p:cNvSpPr/>
          <p:nvPr/>
        </p:nvSpPr>
        <p:spPr>
          <a:xfrm>
            <a:off x="899592" y="2139821"/>
            <a:ext cx="7992888" cy="4016484"/>
          </a:xfrm>
          <a:prstGeom prst="rect">
            <a:avLst/>
          </a:prstGeom>
        </p:spPr>
        <p:txBody>
          <a:bodyPr wrap="square">
            <a:spAutoFit/>
          </a:bodyPr>
          <a:lstStyle/>
          <a:p>
            <a:pPr marL="342900" indent="-342900">
              <a:spcAft>
                <a:spcPts val="600"/>
              </a:spcAft>
              <a:buFont typeface="Wingdings" panose="05000000000000000000" pitchFamily="2" charset="2"/>
              <a:buChar char="Ø"/>
            </a:pPr>
            <a:r>
              <a:rPr lang="en-US" sz="2200" dirty="0" smtClean="0"/>
              <a:t>with nitrous acid, dirty purple; </a:t>
            </a:r>
          </a:p>
          <a:p>
            <a:pPr marL="342900" indent="-342900">
              <a:spcAft>
                <a:spcPts val="600"/>
              </a:spcAft>
              <a:buFont typeface="Wingdings" panose="05000000000000000000" pitchFamily="2" charset="2"/>
              <a:buChar char="Ø"/>
            </a:pPr>
            <a:r>
              <a:rPr lang="en-US" sz="2200" dirty="0" smtClean="0"/>
              <a:t>with alpha-</a:t>
            </a:r>
            <a:r>
              <a:rPr lang="en-US" sz="2200" dirty="0" err="1" smtClean="0"/>
              <a:t>nitroso</a:t>
            </a:r>
            <a:r>
              <a:rPr lang="en-US" sz="2200" dirty="0" smtClean="0"/>
              <a:t>-beta-naphthol, reddish brown </a:t>
            </a:r>
            <a:r>
              <a:rPr lang="en-US" sz="2200" dirty="0" err="1" smtClean="0"/>
              <a:t>colour</a:t>
            </a:r>
            <a:r>
              <a:rPr lang="en-US" sz="2200" dirty="0" smtClean="0"/>
              <a:t>;</a:t>
            </a:r>
          </a:p>
          <a:p>
            <a:pPr marL="342900" indent="-342900">
              <a:spcAft>
                <a:spcPts val="600"/>
              </a:spcAft>
              <a:buFont typeface="Wingdings" panose="05000000000000000000" pitchFamily="2" charset="2"/>
              <a:buChar char="Ø"/>
            </a:pPr>
            <a:r>
              <a:rPr lang="en-US" sz="2200" dirty="0" smtClean="0"/>
              <a:t>with </a:t>
            </a:r>
            <a:r>
              <a:rPr lang="en-US" sz="2200" dirty="0" err="1" smtClean="0"/>
              <a:t>ninhydrin</a:t>
            </a:r>
            <a:r>
              <a:rPr lang="en-US" sz="2200" dirty="0" smtClean="0"/>
              <a:t> yellow </a:t>
            </a:r>
            <a:r>
              <a:rPr lang="en-US" sz="2200" dirty="0" err="1" smtClean="0"/>
              <a:t>colouring</a:t>
            </a:r>
            <a:r>
              <a:rPr lang="en-US" sz="2200" dirty="0" smtClean="0"/>
              <a:t>;</a:t>
            </a:r>
          </a:p>
          <a:p>
            <a:pPr marL="342900" indent="-342900">
              <a:spcAft>
                <a:spcPts val="600"/>
              </a:spcAft>
              <a:buFont typeface="Wingdings" panose="05000000000000000000" pitchFamily="2" charset="2"/>
              <a:buChar char="Ø"/>
            </a:pPr>
            <a:r>
              <a:rPr lang="en-US" sz="2200" dirty="0" smtClean="0"/>
              <a:t>with potassium iodate in acid medium, cherry red </a:t>
            </a:r>
            <a:r>
              <a:rPr lang="en-US" sz="2200" dirty="0" err="1" smtClean="0"/>
              <a:t>colour</a:t>
            </a:r>
            <a:r>
              <a:rPr lang="en-US" sz="2200" dirty="0" smtClean="0"/>
              <a:t>;</a:t>
            </a:r>
          </a:p>
          <a:p>
            <a:pPr marL="342900" indent="-342900">
              <a:spcAft>
                <a:spcPts val="600"/>
              </a:spcAft>
              <a:buFont typeface="Wingdings" panose="05000000000000000000" pitchFamily="2" charset="2"/>
              <a:buChar char="Ø"/>
            </a:pPr>
            <a:r>
              <a:rPr lang="en-US" sz="2200" dirty="0" smtClean="0"/>
              <a:t>with phosphoric molybdenum acid, green </a:t>
            </a:r>
            <a:r>
              <a:rPr lang="en-US" sz="2200" dirty="0" err="1" smtClean="0"/>
              <a:t>colour</a:t>
            </a:r>
            <a:r>
              <a:rPr lang="en-US" sz="2200" dirty="0" smtClean="0"/>
              <a:t>;</a:t>
            </a:r>
          </a:p>
          <a:p>
            <a:pPr marL="342900" indent="-342900">
              <a:spcAft>
                <a:spcPts val="600"/>
              </a:spcAft>
              <a:buFont typeface="Wingdings" panose="05000000000000000000" pitchFamily="2" charset="2"/>
              <a:buChar char="Ø"/>
            </a:pPr>
            <a:r>
              <a:rPr lang="en-US" sz="2200" dirty="0" smtClean="0"/>
              <a:t>with chloramine, </a:t>
            </a:r>
            <a:r>
              <a:rPr lang="en-US" sz="2200" dirty="0" err="1" smtClean="0"/>
              <a:t>isoprenaline</a:t>
            </a:r>
            <a:r>
              <a:rPr lang="en-US" sz="2200" dirty="0" smtClean="0"/>
              <a:t> hydrochloride gives a purple </a:t>
            </a:r>
            <a:r>
              <a:rPr lang="en-US" sz="2200" dirty="0" err="1" smtClean="0"/>
              <a:t>colour</a:t>
            </a:r>
            <a:r>
              <a:rPr lang="en-US" sz="2200" dirty="0" smtClean="0"/>
              <a:t>, which changes to red after the addition of 4-aminoantipyrine;</a:t>
            </a:r>
          </a:p>
          <a:p>
            <a:pPr marL="342900" indent="-342900">
              <a:spcAft>
                <a:spcPts val="600"/>
              </a:spcAft>
              <a:buFont typeface="Wingdings" panose="05000000000000000000" pitchFamily="2" charset="2"/>
              <a:buChar char="Ø"/>
            </a:pPr>
            <a:r>
              <a:rPr lang="en-US" sz="2200" dirty="0" smtClean="0"/>
              <a:t>with selenic acid it forms a brown amorphous precipitate; </a:t>
            </a:r>
          </a:p>
          <a:p>
            <a:pPr marL="342900" indent="-342900">
              <a:spcAft>
                <a:spcPts val="600"/>
              </a:spcAft>
              <a:buFont typeface="Wingdings" panose="05000000000000000000" pitchFamily="2" charset="2"/>
              <a:buChar char="Ø"/>
            </a:pPr>
            <a:r>
              <a:rPr lang="en-US" sz="2200" dirty="0" smtClean="0"/>
              <a:t>with cerium (IV) </a:t>
            </a:r>
            <a:r>
              <a:rPr lang="en-US" sz="2200" dirty="0" err="1" smtClean="0"/>
              <a:t>sulphate</a:t>
            </a:r>
            <a:r>
              <a:rPr lang="en-US" sz="2200" dirty="0" smtClean="0"/>
              <a:t>, a red-orange </a:t>
            </a:r>
            <a:r>
              <a:rPr lang="en-US" sz="2200" dirty="0" err="1" smtClean="0"/>
              <a:t>coloured</a:t>
            </a:r>
            <a:r>
              <a:rPr lang="en-US" sz="2200" dirty="0" smtClean="0"/>
              <a:t> product is obtained.</a:t>
            </a:r>
            <a:endParaRPr lang="en-US" sz="2200" dirty="0"/>
          </a:p>
        </p:txBody>
      </p:sp>
    </p:spTree>
    <p:extLst>
      <p:ext uri="{BB962C8B-B14F-4D97-AF65-F5344CB8AC3E}">
        <p14:creationId xmlns:p14="http://schemas.microsoft.com/office/powerpoint/2010/main" val="3017138929"/>
      </p:ext>
    </p:extLst>
  </p:cSld>
  <p:clrMapOvr>
    <a:masterClrMapping/>
  </p:clrMapOvr>
  <p:transition spd="slow">
    <p:wip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88640"/>
            <a:ext cx="628650" cy="65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Номер слайда 4"/>
          <p:cNvSpPr>
            <a:spLocks noGrp="1"/>
          </p:cNvSpPr>
          <p:nvPr>
            <p:ph type="sldNum" sz="quarter" idx="12"/>
          </p:nvPr>
        </p:nvSpPr>
        <p:spPr>
          <a:xfrm>
            <a:off x="8535343" y="6520259"/>
            <a:ext cx="573161" cy="365125"/>
          </a:xfrm>
        </p:spPr>
        <p:txBody>
          <a:bodyPr/>
          <a:lstStyle/>
          <a:p>
            <a:fld id="{E4BF139B-3B4E-4221-95DA-59CA7323F185}" type="slidenum">
              <a:rPr lang="ru-RU" smtClean="0"/>
              <a:t>45</a:t>
            </a:fld>
            <a:endParaRPr lang="ru-RU"/>
          </a:p>
        </p:txBody>
      </p:sp>
      <p:sp>
        <p:nvSpPr>
          <p:cNvPr id="10" name="Прямоугольник 9"/>
          <p:cNvSpPr/>
          <p:nvPr/>
        </p:nvSpPr>
        <p:spPr>
          <a:xfrm>
            <a:off x="323528" y="980728"/>
            <a:ext cx="1856342" cy="461665"/>
          </a:xfrm>
          <a:prstGeom prst="rect">
            <a:avLst/>
          </a:prstGeom>
        </p:spPr>
        <p:txBody>
          <a:bodyPr wrap="none">
            <a:spAutoFit/>
          </a:bodyPr>
          <a:lstStyle/>
          <a:p>
            <a:r>
              <a:rPr lang="en-US" sz="2400" b="1" dirty="0" smtClean="0">
                <a:solidFill>
                  <a:srgbClr val="C00000"/>
                </a:solidFill>
              </a:rPr>
              <a:t>Identification</a:t>
            </a:r>
            <a:endParaRPr lang="ru-RU" sz="2400" b="1" dirty="0">
              <a:solidFill>
                <a:srgbClr val="C00000"/>
              </a:solidFill>
            </a:endParaRPr>
          </a:p>
        </p:txBody>
      </p:sp>
      <p:sp>
        <p:nvSpPr>
          <p:cNvPr id="11" name="Прямоугольник 10"/>
          <p:cNvSpPr/>
          <p:nvPr/>
        </p:nvSpPr>
        <p:spPr>
          <a:xfrm>
            <a:off x="323528" y="1412776"/>
            <a:ext cx="5331588" cy="430887"/>
          </a:xfrm>
          <a:prstGeom prst="rect">
            <a:avLst/>
          </a:prstGeom>
        </p:spPr>
        <p:txBody>
          <a:bodyPr wrap="none">
            <a:spAutoFit/>
          </a:bodyPr>
          <a:lstStyle/>
          <a:p>
            <a:pPr marL="457200" indent="-457200">
              <a:buFont typeface="+mj-lt"/>
              <a:buAutoNum type="arabicPeriod" startAt="6"/>
            </a:pPr>
            <a:r>
              <a:rPr lang="en-US" sz="2200" b="1" dirty="0" smtClean="0">
                <a:solidFill>
                  <a:srgbClr val="7030A0"/>
                </a:solidFill>
              </a:rPr>
              <a:t>Complex formation with copper (II) ions</a:t>
            </a:r>
            <a:endParaRPr lang="ru-RU" sz="2200" b="1" dirty="0">
              <a:solidFill>
                <a:srgbClr val="7030A0"/>
              </a:solidFill>
            </a:endParaRPr>
          </a:p>
        </p:txBody>
      </p:sp>
      <p:sp>
        <p:nvSpPr>
          <p:cNvPr id="12" name="Прямоугольник 11"/>
          <p:cNvSpPr/>
          <p:nvPr/>
        </p:nvSpPr>
        <p:spPr>
          <a:xfrm>
            <a:off x="736154" y="332656"/>
            <a:ext cx="8156326" cy="584775"/>
          </a:xfrm>
          <a:prstGeom prst="rect">
            <a:avLst/>
          </a:prstGeom>
        </p:spPr>
        <p:txBody>
          <a:bodyPr wrap="square">
            <a:spAutoFit/>
          </a:bodyPr>
          <a:lstStyle/>
          <a:p>
            <a:pPr algn="ctr"/>
            <a:r>
              <a:rPr lang="en-US" sz="3200" b="1" dirty="0" err="1" smtClean="0">
                <a:solidFill>
                  <a:srgbClr val="0070C0"/>
                </a:solidFill>
              </a:rPr>
              <a:t>Isoprenaline</a:t>
            </a:r>
            <a:r>
              <a:rPr lang="en-US" sz="3200" b="1" dirty="0" smtClean="0">
                <a:solidFill>
                  <a:srgbClr val="0070C0"/>
                </a:solidFill>
              </a:rPr>
              <a:t> hydrochloride (</a:t>
            </a:r>
            <a:r>
              <a:rPr lang="en-US" sz="3200" b="1" dirty="0" err="1" smtClean="0">
                <a:solidFill>
                  <a:srgbClr val="0070C0"/>
                </a:solidFill>
              </a:rPr>
              <a:t>isadrine</a:t>
            </a:r>
            <a:r>
              <a:rPr lang="en-US" sz="3200" b="1" dirty="0" smtClean="0">
                <a:solidFill>
                  <a:srgbClr val="0070C0"/>
                </a:solidFill>
              </a:rPr>
              <a:t>)</a:t>
            </a:r>
          </a:p>
        </p:txBody>
      </p:sp>
      <p:pic>
        <p:nvPicPr>
          <p:cNvPr id="419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600" y="1844824"/>
            <a:ext cx="7243741" cy="2592288"/>
          </a:xfrm>
          <a:prstGeom prst="rect">
            <a:avLst/>
          </a:prstGeom>
          <a:noFill/>
          <a:ln>
            <a:noFill/>
          </a:ln>
          <a:effectLst>
            <a:outerShdw blurRad="152400" dist="190500" dir="2700000" algn="ctr" rotWithShape="0">
              <a:schemeClr val="tx1">
                <a:alpha val="4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Прямоугольник 8"/>
          <p:cNvSpPr/>
          <p:nvPr/>
        </p:nvSpPr>
        <p:spPr>
          <a:xfrm>
            <a:off x="323528" y="4797152"/>
            <a:ext cx="5470921" cy="430887"/>
          </a:xfrm>
          <a:prstGeom prst="rect">
            <a:avLst/>
          </a:prstGeom>
        </p:spPr>
        <p:txBody>
          <a:bodyPr wrap="none">
            <a:spAutoFit/>
          </a:bodyPr>
          <a:lstStyle/>
          <a:p>
            <a:pPr marL="457200" indent="-457200">
              <a:buFont typeface="+mj-lt"/>
              <a:buAutoNum type="arabicPeriod" startAt="7"/>
            </a:pPr>
            <a:r>
              <a:rPr lang="en-US" sz="2200" b="1" dirty="0" smtClean="0">
                <a:solidFill>
                  <a:srgbClr val="7030A0"/>
                </a:solidFill>
              </a:rPr>
              <a:t>Interaction with phosphorus-tungstic acid</a:t>
            </a:r>
            <a:endParaRPr lang="ru-RU" sz="2200" b="1" dirty="0">
              <a:solidFill>
                <a:srgbClr val="7030A0"/>
              </a:solidFill>
            </a:endParaRPr>
          </a:p>
        </p:txBody>
      </p:sp>
      <p:sp>
        <p:nvSpPr>
          <p:cNvPr id="2" name="Прямоугольник 1"/>
          <p:cNvSpPr/>
          <p:nvPr/>
        </p:nvSpPr>
        <p:spPr>
          <a:xfrm>
            <a:off x="736154" y="5301208"/>
            <a:ext cx="8156326" cy="1107996"/>
          </a:xfrm>
          <a:prstGeom prst="rect">
            <a:avLst/>
          </a:prstGeom>
        </p:spPr>
        <p:txBody>
          <a:bodyPr wrap="square">
            <a:spAutoFit/>
          </a:bodyPr>
          <a:lstStyle/>
          <a:p>
            <a:pPr algn="just"/>
            <a:r>
              <a:rPr lang="en-US" sz="2200" dirty="0" smtClean="0"/>
              <a:t>When interacting with phosphorus-tungstic acid, unlike adrenaline, </a:t>
            </a:r>
            <a:r>
              <a:rPr lang="en-US" sz="2200" dirty="0" err="1" smtClean="0"/>
              <a:t>isoprenaline</a:t>
            </a:r>
            <a:r>
              <a:rPr lang="en-US" sz="2200" dirty="0" smtClean="0"/>
              <a:t> hydrochloride forms a white precipitate, which turns brown on standing.</a:t>
            </a:r>
            <a:endParaRPr lang="ru-RU" sz="2200" dirty="0"/>
          </a:p>
        </p:txBody>
      </p:sp>
    </p:spTree>
    <p:extLst>
      <p:ext uri="{BB962C8B-B14F-4D97-AF65-F5344CB8AC3E}">
        <p14:creationId xmlns:p14="http://schemas.microsoft.com/office/powerpoint/2010/main" val="3219097296"/>
      </p:ext>
    </p:extLst>
  </p:cSld>
  <p:clrMapOvr>
    <a:masterClrMapping/>
  </p:clrMapOvr>
  <p:transition spd="slow">
    <p:wip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88640"/>
            <a:ext cx="628650" cy="65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Номер слайда 4"/>
          <p:cNvSpPr>
            <a:spLocks noGrp="1"/>
          </p:cNvSpPr>
          <p:nvPr>
            <p:ph type="sldNum" sz="quarter" idx="12"/>
          </p:nvPr>
        </p:nvSpPr>
        <p:spPr>
          <a:xfrm>
            <a:off x="8535343" y="6520259"/>
            <a:ext cx="573161" cy="365125"/>
          </a:xfrm>
        </p:spPr>
        <p:txBody>
          <a:bodyPr/>
          <a:lstStyle/>
          <a:p>
            <a:fld id="{E4BF139B-3B4E-4221-95DA-59CA7323F185}" type="slidenum">
              <a:rPr lang="ru-RU" smtClean="0"/>
              <a:t>46</a:t>
            </a:fld>
            <a:endParaRPr lang="ru-RU"/>
          </a:p>
        </p:txBody>
      </p:sp>
      <p:sp>
        <p:nvSpPr>
          <p:cNvPr id="10" name="Прямоугольник 9"/>
          <p:cNvSpPr/>
          <p:nvPr/>
        </p:nvSpPr>
        <p:spPr>
          <a:xfrm>
            <a:off x="323528" y="980728"/>
            <a:ext cx="1856342" cy="461665"/>
          </a:xfrm>
          <a:prstGeom prst="rect">
            <a:avLst/>
          </a:prstGeom>
        </p:spPr>
        <p:txBody>
          <a:bodyPr wrap="none">
            <a:spAutoFit/>
          </a:bodyPr>
          <a:lstStyle/>
          <a:p>
            <a:r>
              <a:rPr lang="en-US" sz="2400" b="1" dirty="0" smtClean="0">
                <a:solidFill>
                  <a:srgbClr val="C00000"/>
                </a:solidFill>
              </a:rPr>
              <a:t>Identification</a:t>
            </a:r>
            <a:endParaRPr lang="ru-RU" sz="2400" b="1" dirty="0">
              <a:solidFill>
                <a:srgbClr val="C00000"/>
              </a:solidFill>
            </a:endParaRPr>
          </a:p>
        </p:txBody>
      </p:sp>
      <p:sp>
        <p:nvSpPr>
          <p:cNvPr id="11" name="Прямоугольник 10"/>
          <p:cNvSpPr/>
          <p:nvPr/>
        </p:nvSpPr>
        <p:spPr>
          <a:xfrm>
            <a:off x="323528" y="1412776"/>
            <a:ext cx="3847656" cy="430887"/>
          </a:xfrm>
          <a:prstGeom prst="rect">
            <a:avLst/>
          </a:prstGeom>
        </p:spPr>
        <p:txBody>
          <a:bodyPr wrap="none">
            <a:spAutoFit/>
          </a:bodyPr>
          <a:lstStyle/>
          <a:p>
            <a:pPr marL="457200" indent="-457200">
              <a:buFont typeface="+mj-lt"/>
              <a:buAutoNum type="arabicPeriod" startAt="8"/>
            </a:pPr>
            <a:r>
              <a:rPr lang="en-US" sz="2200" b="1" dirty="0" smtClean="0">
                <a:solidFill>
                  <a:srgbClr val="7030A0"/>
                </a:solidFill>
              </a:rPr>
              <a:t>Formation of </a:t>
            </a:r>
            <a:r>
              <a:rPr lang="en-US" sz="2200" b="1" dirty="0" err="1" smtClean="0">
                <a:solidFill>
                  <a:srgbClr val="7030A0"/>
                </a:solidFill>
              </a:rPr>
              <a:t>aminochrome</a:t>
            </a:r>
            <a:endParaRPr lang="ru-RU" sz="2200" b="1" dirty="0">
              <a:solidFill>
                <a:srgbClr val="7030A0"/>
              </a:solidFill>
            </a:endParaRPr>
          </a:p>
        </p:txBody>
      </p:sp>
      <p:sp>
        <p:nvSpPr>
          <p:cNvPr id="12" name="Прямоугольник 11"/>
          <p:cNvSpPr/>
          <p:nvPr/>
        </p:nvSpPr>
        <p:spPr>
          <a:xfrm>
            <a:off x="736154" y="332656"/>
            <a:ext cx="8156326" cy="584775"/>
          </a:xfrm>
          <a:prstGeom prst="rect">
            <a:avLst/>
          </a:prstGeom>
        </p:spPr>
        <p:txBody>
          <a:bodyPr wrap="square">
            <a:spAutoFit/>
          </a:bodyPr>
          <a:lstStyle/>
          <a:p>
            <a:pPr algn="ctr"/>
            <a:r>
              <a:rPr lang="en-US" sz="3200" b="1" dirty="0" err="1" smtClean="0">
                <a:solidFill>
                  <a:srgbClr val="0070C0"/>
                </a:solidFill>
              </a:rPr>
              <a:t>Isoprenaline</a:t>
            </a:r>
            <a:r>
              <a:rPr lang="en-US" sz="3200" b="1" dirty="0" smtClean="0">
                <a:solidFill>
                  <a:srgbClr val="0070C0"/>
                </a:solidFill>
              </a:rPr>
              <a:t> hydrochloride (</a:t>
            </a:r>
            <a:r>
              <a:rPr lang="en-US" sz="3200" b="1" dirty="0" err="1" smtClean="0">
                <a:solidFill>
                  <a:srgbClr val="0070C0"/>
                </a:solidFill>
              </a:rPr>
              <a:t>isadrine</a:t>
            </a:r>
            <a:r>
              <a:rPr lang="en-US" sz="3200" b="1" dirty="0" smtClean="0">
                <a:solidFill>
                  <a:srgbClr val="0070C0"/>
                </a:solidFill>
              </a:rPr>
              <a:t>)</a:t>
            </a:r>
          </a:p>
        </p:txBody>
      </p:sp>
      <p:sp>
        <p:nvSpPr>
          <p:cNvPr id="9" name="Прямоугольник 8"/>
          <p:cNvSpPr/>
          <p:nvPr/>
        </p:nvSpPr>
        <p:spPr>
          <a:xfrm>
            <a:off x="323528" y="4797152"/>
            <a:ext cx="5557996" cy="430887"/>
          </a:xfrm>
          <a:prstGeom prst="rect">
            <a:avLst/>
          </a:prstGeom>
        </p:spPr>
        <p:txBody>
          <a:bodyPr wrap="none">
            <a:spAutoFit/>
          </a:bodyPr>
          <a:lstStyle/>
          <a:p>
            <a:pPr marL="457200" indent="-457200">
              <a:buFont typeface="+mj-lt"/>
              <a:buAutoNum type="arabicPeriod" startAt="9"/>
            </a:pPr>
            <a:r>
              <a:rPr lang="en-US" sz="2200" b="1" dirty="0" smtClean="0">
                <a:solidFill>
                  <a:srgbClr val="7030A0"/>
                </a:solidFill>
              </a:rPr>
              <a:t>Reaction for chlorides in aqueous solution</a:t>
            </a:r>
            <a:endParaRPr lang="ru-RU" sz="2200" b="1" dirty="0">
              <a:solidFill>
                <a:srgbClr val="7030A0"/>
              </a:solidFill>
            </a:endParaRPr>
          </a:p>
        </p:txBody>
      </p:sp>
      <p:pic>
        <p:nvPicPr>
          <p:cNvPr id="430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17059" y="1916832"/>
            <a:ext cx="6423293" cy="2088231"/>
          </a:xfrm>
          <a:prstGeom prst="rect">
            <a:avLst/>
          </a:prstGeom>
          <a:noFill/>
          <a:ln>
            <a:noFill/>
          </a:ln>
          <a:effectLst>
            <a:outerShdw blurRad="152400" dist="190500" dir="2700000" algn="ctr" rotWithShape="0">
              <a:schemeClr val="tx1">
                <a:alpha val="4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301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70075" y="5497091"/>
            <a:ext cx="5402263" cy="884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92077897"/>
      </p:ext>
    </p:extLst>
  </p:cSld>
  <p:clrMapOvr>
    <a:masterClrMapping/>
  </p:clrMapOvr>
  <p:transition spd="slow">
    <p:wip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88640"/>
            <a:ext cx="628650" cy="65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Номер слайда 4"/>
          <p:cNvSpPr>
            <a:spLocks noGrp="1"/>
          </p:cNvSpPr>
          <p:nvPr>
            <p:ph type="sldNum" sz="quarter" idx="12"/>
          </p:nvPr>
        </p:nvSpPr>
        <p:spPr>
          <a:xfrm>
            <a:off x="8535343" y="6520259"/>
            <a:ext cx="573161" cy="365125"/>
          </a:xfrm>
        </p:spPr>
        <p:txBody>
          <a:bodyPr/>
          <a:lstStyle/>
          <a:p>
            <a:fld id="{E4BF139B-3B4E-4221-95DA-59CA7323F185}" type="slidenum">
              <a:rPr lang="ru-RU" smtClean="0"/>
              <a:t>47</a:t>
            </a:fld>
            <a:endParaRPr lang="ru-RU"/>
          </a:p>
        </p:txBody>
      </p:sp>
      <p:sp>
        <p:nvSpPr>
          <p:cNvPr id="9" name="Прямоугольник 8"/>
          <p:cNvSpPr/>
          <p:nvPr/>
        </p:nvSpPr>
        <p:spPr>
          <a:xfrm>
            <a:off x="323528" y="980728"/>
            <a:ext cx="984565" cy="461665"/>
          </a:xfrm>
          <a:prstGeom prst="rect">
            <a:avLst/>
          </a:prstGeom>
        </p:spPr>
        <p:txBody>
          <a:bodyPr wrap="none">
            <a:spAutoFit/>
          </a:bodyPr>
          <a:lstStyle/>
          <a:p>
            <a:r>
              <a:rPr lang="en-US" sz="2400" b="1" dirty="0" smtClean="0">
                <a:solidFill>
                  <a:srgbClr val="C00000"/>
                </a:solidFill>
              </a:rPr>
              <a:t>Assay</a:t>
            </a:r>
            <a:endParaRPr lang="ru-RU" sz="2400" b="1" dirty="0">
              <a:solidFill>
                <a:srgbClr val="C00000"/>
              </a:solidFill>
            </a:endParaRPr>
          </a:p>
        </p:txBody>
      </p:sp>
      <p:sp>
        <p:nvSpPr>
          <p:cNvPr id="11" name="Прямоугольник 10"/>
          <p:cNvSpPr/>
          <p:nvPr/>
        </p:nvSpPr>
        <p:spPr>
          <a:xfrm>
            <a:off x="323528" y="1412776"/>
            <a:ext cx="2753061" cy="430887"/>
          </a:xfrm>
          <a:prstGeom prst="rect">
            <a:avLst/>
          </a:prstGeom>
        </p:spPr>
        <p:txBody>
          <a:bodyPr wrap="none">
            <a:spAutoFit/>
          </a:bodyPr>
          <a:lstStyle/>
          <a:p>
            <a:r>
              <a:rPr lang="en-US" sz="2200" b="1" dirty="0" smtClean="0">
                <a:solidFill>
                  <a:srgbClr val="7030A0"/>
                </a:solidFill>
              </a:rPr>
              <a:t>Non-aqueous titration</a:t>
            </a:r>
            <a:endParaRPr lang="ru-RU" sz="2200" b="1" dirty="0">
              <a:solidFill>
                <a:srgbClr val="7030A0"/>
              </a:solidFill>
            </a:endParaRPr>
          </a:p>
        </p:txBody>
      </p:sp>
      <p:sp>
        <p:nvSpPr>
          <p:cNvPr id="12" name="Прямоугольник 11"/>
          <p:cNvSpPr/>
          <p:nvPr/>
        </p:nvSpPr>
        <p:spPr>
          <a:xfrm>
            <a:off x="971600" y="332656"/>
            <a:ext cx="7200800" cy="584775"/>
          </a:xfrm>
          <a:prstGeom prst="rect">
            <a:avLst/>
          </a:prstGeom>
        </p:spPr>
        <p:txBody>
          <a:bodyPr wrap="square">
            <a:spAutoFit/>
          </a:bodyPr>
          <a:lstStyle/>
          <a:p>
            <a:pPr algn="ctr"/>
            <a:r>
              <a:rPr lang="en-US" sz="3200" b="1" dirty="0" err="1" smtClean="0">
                <a:solidFill>
                  <a:srgbClr val="0070C0"/>
                </a:solidFill>
              </a:rPr>
              <a:t>Isoprenaline</a:t>
            </a:r>
            <a:r>
              <a:rPr lang="en-US" sz="3200" b="1" dirty="0" smtClean="0">
                <a:solidFill>
                  <a:srgbClr val="0070C0"/>
                </a:solidFill>
              </a:rPr>
              <a:t> hydrochloride (</a:t>
            </a:r>
            <a:r>
              <a:rPr lang="en-US" sz="3200" b="1" dirty="0" err="1" smtClean="0">
                <a:solidFill>
                  <a:srgbClr val="0070C0"/>
                </a:solidFill>
              </a:rPr>
              <a:t>isadrine</a:t>
            </a:r>
            <a:r>
              <a:rPr lang="en-US" sz="3200" b="1" dirty="0" smtClean="0">
                <a:solidFill>
                  <a:srgbClr val="0070C0"/>
                </a:solidFill>
              </a:rPr>
              <a:t>)</a:t>
            </a:r>
          </a:p>
        </p:txBody>
      </p:sp>
      <p:pic>
        <p:nvPicPr>
          <p:cNvPr id="440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5745" y="1844824"/>
            <a:ext cx="7500671" cy="3118966"/>
          </a:xfrm>
          <a:prstGeom prst="rect">
            <a:avLst/>
          </a:prstGeom>
          <a:noFill/>
          <a:ln>
            <a:noFill/>
          </a:ln>
          <a:effectLst>
            <a:outerShdw blurRad="152400" dist="190500" dir="2700000" algn="ctr" rotWithShape="0">
              <a:schemeClr val="tx1">
                <a:alpha val="4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Прямоугольник 1"/>
          <p:cNvSpPr/>
          <p:nvPr/>
        </p:nvSpPr>
        <p:spPr>
          <a:xfrm>
            <a:off x="251520" y="5294818"/>
            <a:ext cx="8640960" cy="1446550"/>
          </a:xfrm>
          <a:prstGeom prst="rect">
            <a:avLst/>
          </a:prstGeom>
        </p:spPr>
        <p:txBody>
          <a:bodyPr wrap="square">
            <a:spAutoFit/>
          </a:bodyPr>
          <a:lstStyle/>
          <a:p>
            <a:pPr algn="just"/>
            <a:r>
              <a:rPr lang="en-US" sz="2200" dirty="0" err="1" smtClean="0"/>
              <a:t>Isoprenaline</a:t>
            </a:r>
            <a:r>
              <a:rPr lang="en-US" sz="2200" dirty="0" smtClean="0"/>
              <a:t> hydrochloride, like other hydrochlorides of organic bases, is titrated in the presence of mercuric acetate. The solvent is glacial acetic acid, the titrant is 0.1 M </a:t>
            </a:r>
            <a:r>
              <a:rPr lang="en-US" sz="2200" dirty="0" err="1" smtClean="0"/>
              <a:t>perchloric</a:t>
            </a:r>
            <a:r>
              <a:rPr lang="en-US" sz="2200" dirty="0" smtClean="0"/>
              <a:t> acid solution and the indicator is crystal violet or 1-naphtholbenzene.</a:t>
            </a:r>
            <a:endParaRPr lang="ru-RU" sz="2200" dirty="0"/>
          </a:p>
        </p:txBody>
      </p:sp>
    </p:spTree>
    <p:extLst>
      <p:ext uri="{BB962C8B-B14F-4D97-AF65-F5344CB8AC3E}">
        <p14:creationId xmlns:p14="http://schemas.microsoft.com/office/powerpoint/2010/main" val="66428731"/>
      </p:ext>
    </p:extLst>
  </p:cSld>
  <p:clrMapOvr>
    <a:masterClrMapping/>
  </p:clrMapOvr>
  <p:transition spd="slow">
    <p:wip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88640"/>
            <a:ext cx="628650" cy="65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Номер слайда 4"/>
          <p:cNvSpPr>
            <a:spLocks noGrp="1"/>
          </p:cNvSpPr>
          <p:nvPr>
            <p:ph type="sldNum" sz="quarter" idx="12"/>
          </p:nvPr>
        </p:nvSpPr>
        <p:spPr>
          <a:xfrm>
            <a:off x="8532440" y="6520259"/>
            <a:ext cx="573161" cy="365125"/>
          </a:xfrm>
        </p:spPr>
        <p:txBody>
          <a:bodyPr/>
          <a:lstStyle/>
          <a:p>
            <a:fld id="{E4BF139B-3B4E-4221-95DA-59CA7323F185}" type="slidenum">
              <a:rPr lang="ru-RU" smtClean="0"/>
              <a:t>48</a:t>
            </a:fld>
            <a:endParaRPr lang="ru-RU"/>
          </a:p>
        </p:txBody>
      </p:sp>
      <p:sp>
        <p:nvSpPr>
          <p:cNvPr id="11" name="Прямоугольник 10"/>
          <p:cNvSpPr/>
          <p:nvPr/>
        </p:nvSpPr>
        <p:spPr>
          <a:xfrm>
            <a:off x="323528" y="980728"/>
            <a:ext cx="1152431" cy="461665"/>
          </a:xfrm>
          <a:prstGeom prst="rect">
            <a:avLst/>
          </a:prstGeom>
        </p:spPr>
        <p:txBody>
          <a:bodyPr wrap="none">
            <a:spAutoFit/>
          </a:bodyPr>
          <a:lstStyle/>
          <a:p>
            <a:r>
              <a:rPr lang="en-US" sz="2400" b="1" dirty="0" smtClean="0">
                <a:solidFill>
                  <a:srgbClr val="C00000"/>
                </a:solidFill>
              </a:rPr>
              <a:t>Storage</a:t>
            </a:r>
          </a:p>
        </p:txBody>
      </p:sp>
      <p:sp>
        <p:nvSpPr>
          <p:cNvPr id="13" name="Прямоугольник 12"/>
          <p:cNvSpPr/>
          <p:nvPr/>
        </p:nvSpPr>
        <p:spPr>
          <a:xfrm>
            <a:off x="736154" y="332656"/>
            <a:ext cx="8156326" cy="584775"/>
          </a:xfrm>
          <a:prstGeom prst="rect">
            <a:avLst/>
          </a:prstGeom>
        </p:spPr>
        <p:txBody>
          <a:bodyPr wrap="square">
            <a:spAutoFit/>
          </a:bodyPr>
          <a:lstStyle/>
          <a:p>
            <a:pPr algn="ctr"/>
            <a:r>
              <a:rPr lang="en-US" sz="3200" b="1" dirty="0" err="1" smtClean="0">
                <a:solidFill>
                  <a:srgbClr val="0070C0"/>
                </a:solidFill>
              </a:rPr>
              <a:t>Isoprenaline</a:t>
            </a:r>
            <a:r>
              <a:rPr lang="en-US" sz="3200" b="1" dirty="0" smtClean="0">
                <a:solidFill>
                  <a:srgbClr val="0070C0"/>
                </a:solidFill>
              </a:rPr>
              <a:t> hydrochloride (</a:t>
            </a:r>
            <a:r>
              <a:rPr lang="en-US" sz="3200" b="1" dirty="0" err="1" smtClean="0">
                <a:solidFill>
                  <a:srgbClr val="0070C0"/>
                </a:solidFill>
              </a:rPr>
              <a:t>isadrine</a:t>
            </a:r>
            <a:r>
              <a:rPr lang="en-US" sz="3200" b="1" dirty="0" smtClean="0">
                <a:solidFill>
                  <a:srgbClr val="0070C0"/>
                </a:solidFill>
              </a:rPr>
              <a:t>)</a:t>
            </a:r>
          </a:p>
        </p:txBody>
      </p:sp>
      <p:sp>
        <p:nvSpPr>
          <p:cNvPr id="14" name="Прямоугольник 13"/>
          <p:cNvSpPr/>
          <p:nvPr/>
        </p:nvSpPr>
        <p:spPr>
          <a:xfrm>
            <a:off x="323528" y="3111351"/>
            <a:ext cx="1710725" cy="461665"/>
          </a:xfrm>
          <a:prstGeom prst="rect">
            <a:avLst/>
          </a:prstGeom>
        </p:spPr>
        <p:txBody>
          <a:bodyPr wrap="none">
            <a:spAutoFit/>
          </a:bodyPr>
          <a:lstStyle/>
          <a:p>
            <a:r>
              <a:rPr lang="en-US" sz="2400" b="1" dirty="0" smtClean="0">
                <a:solidFill>
                  <a:srgbClr val="C00000"/>
                </a:solidFill>
              </a:rPr>
              <a:t>Medical use</a:t>
            </a:r>
          </a:p>
        </p:txBody>
      </p:sp>
      <p:sp>
        <p:nvSpPr>
          <p:cNvPr id="2" name="Прямоугольник 1"/>
          <p:cNvSpPr/>
          <p:nvPr/>
        </p:nvSpPr>
        <p:spPr>
          <a:xfrm>
            <a:off x="179512" y="3652569"/>
            <a:ext cx="8712968" cy="2800767"/>
          </a:xfrm>
          <a:prstGeom prst="rect">
            <a:avLst/>
          </a:prstGeom>
        </p:spPr>
        <p:txBody>
          <a:bodyPr wrap="square">
            <a:spAutoFit/>
          </a:bodyPr>
          <a:lstStyle/>
          <a:p>
            <a:pPr algn="just"/>
            <a:r>
              <a:rPr lang="en-US" sz="2200" dirty="0" smtClean="0"/>
              <a:t>The action of </a:t>
            </a:r>
            <a:r>
              <a:rPr lang="en-US" sz="2200" dirty="0" err="1" smtClean="0"/>
              <a:t>isoprenaline</a:t>
            </a:r>
            <a:r>
              <a:rPr lang="en-US" sz="2200" dirty="0" smtClean="0"/>
              <a:t> is explained by its stimulating effect on beta-adrenergic receptors. It is a potent bronchodilator, increases heart rate and contractions, and increases cardiac output and myocardial oxygen consumption.</a:t>
            </a:r>
          </a:p>
          <a:p>
            <a:pPr algn="just"/>
            <a:r>
              <a:rPr lang="en-US" sz="2200" dirty="0" err="1" smtClean="0"/>
              <a:t>Isoprenaline</a:t>
            </a:r>
            <a:r>
              <a:rPr lang="en-US" sz="2200" dirty="0" smtClean="0"/>
              <a:t> hydrochloride is most commonly prescribed as a bronchodilator in the form of 0.5% and 1% solutions for inhalation or as sublingual tablets.</a:t>
            </a:r>
          </a:p>
          <a:p>
            <a:pPr algn="just"/>
            <a:r>
              <a:rPr lang="en-US" sz="2200" dirty="0" smtClean="0"/>
              <a:t>It is available in vials of 25 and 100 ml of 0.5% and 1% solutions and in tablets of 0.005 g.</a:t>
            </a:r>
          </a:p>
        </p:txBody>
      </p:sp>
      <p:sp>
        <p:nvSpPr>
          <p:cNvPr id="3" name="Прямоугольник 2"/>
          <p:cNvSpPr/>
          <p:nvPr/>
        </p:nvSpPr>
        <p:spPr>
          <a:xfrm>
            <a:off x="251520" y="1413937"/>
            <a:ext cx="8640960" cy="1446550"/>
          </a:xfrm>
          <a:prstGeom prst="rect">
            <a:avLst/>
          </a:prstGeom>
        </p:spPr>
        <p:txBody>
          <a:bodyPr wrap="square">
            <a:spAutoFit/>
          </a:bodyPr>
          <a:lstStyle/>
          <a:p>
            <a:pPr algn="just"/>
            <a:r>
              <a:rPr lang="en-US" sz="2200" dirty="0" err="1" smtClean="0"/>
              <a:t>Isoprenaline</a:t>
            </a:r>
            <a:r>
              <a:rPr lang="en-US" sz="2200" dirty="0" smtClean="0"/>
              <a:t> hydrochloride </a:t>
            </a:r>
            <a:r>
              <a:rPr lang="en-US" sz="2200" dirty="0" err="1" smtClean="0"/>
              <a:t>oxidises</a:t>
            </a:r>
            <a:r>
              <a:rPr lang="en-US" sz="2200" dirty="0" smtClean="0"/>
              <a:t> even in the dark, especially when the temperature rises and in a humid atmosphere. It is therefore stored in tightly closed orange glass bottles. Aqueous solution of </a:t>
            </a:r>
            <a:r>
              <a:rPr lang="en-US" sz="2200" dirty="0" err="1" smtClean="0"/>
              <a:t>isoprenaline</a:t>
            </a:r>
            <a:r>
              <a:rPr lang="en-US" sz="2200" dirty="0" smtClean="0"/>
              <a:t> hydrochloride turns pink when standing. Do not freeze.</a:t>
            </a:r>
            <a:endParaRPr lang="ru-RU" sz="2200" dirty="0"/>
          </a:p>
        </p:txBody>
      </p:sp>
    </p:spTree>
    <p:extLst>
      <p:ext uri="{BB962C8B-B14F-4D97-AF65-F5344CB8AC3E}">
        <p14:creationId xmlns:p14="http://schemas.microsoft.com/office/powerpoint/2010/main" val="4235512260"/>
      </p:ext>
    </p:extLst>
  </p:cSld>
  <p:clrMapOvr>
    <a:masterClrMapping/>
  </p:clrMapOvr>
  <p:transition spd="slow">
    <p:wip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88640"/>
            <a:ext cx="628650" cy="65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Номер слайда 4"/>
          <p:cNvSpPr>
            <a:spLocks noGrp="1"/>
          </p:cNvSpPr>
          <p:nvPr>
            <p:ph type="sldNum" sz="quarter" idx="12"/>
          </p:nvPr>
        </p:nvSpPr>
        <p:spPr>
          <a:xfrm>
            <a:off x="8535343" y="6520259"/>
            <a:ext cx="573161" cy="365125"/>
          </a:xfrm>
        </p:spPr>
        <p:txBody>
          <a:bodyPr/>
          <a:lstStyle/>
          <a:p>
            <a:fld id="{E4BF139B-3B4E-4221-95DA-59CA7323F185}" type="slidenum">
              <a:rPr lang="ru-RU" smtClean="0"/>
              <a:t>49</a:t>
            </a:fld>
            <a:endParaRPr lang="ru-RU"/>
          </a:p>
        </p:txBody>
      </p:sp>
      <p:sp>
        <p:nvSpPr>
          <p:cNvPr id="8" name="Прямоугольник 7"/>
          <p:cNvSpPr/>
          <p:nvPr/>
        </p:nvSpPr>
        <p:spPr>
          <a:xfrm>
            <a:off x="971600" y="332656"/>
            <a:ext cx="7200800" cy="584775"/>
          </a:xfrm>
          <a:prstGeom prst="rect">
            <a:avLst/>
          </a:prstGeom>
        </p:spPr>
        <p:txBody>
          <a:bodyPr wrap="square">
            <a:spAutoFit/>
          </a:bodyPr>
          <a:lstStyle/>
          <a:p>
            <a:pPr algn="ctr"/>
            <a:r>
              <a:rPr lang="en-US" sz="3200" b="1" dirty="0" err="1" smtClean="0">
                <a:solidFill>
                  <a:srgbClr val="0070C0"/>
                </a:solidFill>
              </a:rPr>
              <a:t>Mesaton</a:t>
            </a:r>
            <a:r>
              <a:rPr lang="en-US" sz="3200" b="1" dirty="0" err="1">
                <a:solidFill>
                  <a:srgbClr val="0070C0"/>
                </a:solidFill>
              </a:rPr>
              <a:t>e</a:t>
            </a:r>
            <a:endParaRPr lang="ru-RU" sz="3200" b="1" dirty="0">
              <a:solidFill>
                <a:srgbClr val="0070C0"/>
              </a:solidFill>
            </a:endParaRPr>
          </a:p>
        </p:txBody>
      </p:sp>
      <p:pic>
        <p:nvPicPr>
          <p:cNvPr id="450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3295" y="1412776"/>
            <a:ext cx="3498881" cy="1368152"/>
          </a:xfrm>
          <a:prstGeom prst="rect">
            <a:avLst/>
          </a:prstGeom>
          <a:noFill/>
          <a:ln>
            <a:noFill/>
          </a:ln>
          <a:effectLst>
            <a:outerShdw blurRad="152400" dist="190500" dir="2700000" algn="ctr" rotWithShape="0">
              <a:schemeClr val="tx1">
                <a:alpha val="4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505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41294" y="1268760"/>
            <a:ext cx="2659148" cy="1800200"/>
          </a:xfrm>
          <a:prstGeom prst="rect">
            <a:avLst/>
          </a:prstGeom>
          <a:noFill/>
          <a:ln>
            <a:noFill/>
          </a:ln>
          <a:effectLst>
            <a:outerShdw blurRad="152400" dist="190500" dir="2700000" algn="ctr" rotWithShape="0">
              <a:schemeClr val="tx1">
                <a:alpha val="4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Прямоугольник 5"/>
          <p:cNvSpPr/>
          <p:nvPr/>
        </p:nvSpPr>
        <p:spPr>
          <a:xfrm>
            <a:off x="251520" y="3732128"/>
            <a:ext cx="5112568" cy="1785104"/>
          </a:xfrm>
          <a:prstGeom prst="rect">
            <a:avLst/>
          </a:prstGeom>
        </p:spPr>
        <p:txBody>
          <a:bodyPr wrap="square">
            <a:spAutoFit/>
          </a:bodyPr>
          <a:lstStyle/>
          <a:p>
            <a:pPr algn="just"/>
            <a:r>
              <a:rPr lang="en-US" sz="2200" dirty="0" smtClean="0"/>
              <a:t>White or white with slightly yellowish tinge, </a:t>
            </a:r>
            <a:r>
              <a:rPr lang="en-US" sz="2200" dirty="0" err="1" smtClean="0"/>
              <a:t>odourless</a:t>
            </a:r>
            <a:r>
              <a:rPr lang="en-US" sz="2200" dirty="0" smtClean="0"/>
              <a:t> crystalline powder. Easily soluble in water, 95% alcohol and dilute solutions of alkalis and acids, practically insoluble in ether.</a:t>
            </a:r>
          </a:p>
        </p:txBody>
      </p:sp>
      <p:pic>
        <p:nvPicPr>
          <p:cNvPr id="45060" name="Picture 4"/>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3978" r="7251"/>
          <a:stretch/>
        </p:blipFill>
        <p:spPr bwMode="auto">
          <a:xfrm>
            <a:off x="6084168" y="3356992"/>
            <a:ext cx="2000250" cy="3231732"/>
          </a:xfrm>
          <a:prstGeom prst="rect">
            <a:avLst/>
          </a:prstGeom>
          <a:noFill/>
          <a:ln>
            <a:noFill/>
          </a:ln>
          <a:effectLst>
            <a:outerShdw blurRad="152400" dist="190500" dir="2700000" algn="ctr" rotWithShape="0">
              <a:schemeClr val="tx1">
                <a:alpha val="4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51072784"/>
      </p:ext>
    </p:extLst>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88640"/>
            <a:ext cx="628650" cy="65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Номер слайда 4"/>
          <p:cNvSpPr>
            <a:spLocks noGrp="1"/>
          </p:cNvSpPr>
          <p:nvPr>
            <p:ph type="sldNum" sz="quarter" idx="12"/>
          </p:nvPr>
        </p:nvSpPr>
        <p:spPr>
          <a:xfrm>
            <a:off x="8535343" y="6520259"/>
            <a:ext cx="573161" cy="365125"/>
          </a:xfrm>
        </p:spPr>
        <p:txBody>
          <a:bodyPr/>
          <a:lstStyle/>
          <a:p>
            <a:fld id="{E4BF139B-3B4E-4221-95DA-59CA7323F185}" type="slidenum">
              <a:rPr lang="ru-RU" smtClean="0"/>
              <a:t>5</a:t>
            </a:fld>
            <a:endParaRPr lang="ru-RU"/>
          </a:p>
        </p:txBody>
      </p:sp>
      <p:sp>
        <p:nvSpPr>
          <p:cNvPr id="6" name="Прямоугольник 5"/>
          <p:cNvSpPr/>
          <p:nvPr/>
        </p:nvSpPr>
        <p:spPr>
          <a:xfrm>
            <a:off x="323528" y="4263479"/>
            <a:ext cx="1468672" cy="461665"/>
          </a:xfrm>
          <a:prstGeom prst="rect">
            <a:avLst/>
          </a:prstGeom>
        </p:spPr>
        <p:txBody>
          <a:bodyPr wrap="none">
            <a:spAutoFit/>
          </a:bodyPr>
          <a:lstStyle/>
          <a:p>
            <a:r>
              <a:rPr lang="en-US" sz="2400" b="1" dirty="0" smtClean="0">
                <a:solidFill>
                  <a:srgbClr val="C00000"/>
                </a:solidFill>
              </a:rPr>
              <a:t>Obtaining</a:t>
            </a:r>
            <a:endParaRPr lang="ru-RU" sz="2400" b="1" dirty="0">
              <a:solidFill>
                <a:srgbClr val="C00000"/>
              </a:solidFill>
            </a:endParaRPr>
          </a:p>
        </p:txBody>
      </p:sp>
      <p:sp>
        <p:nvSpPr>
          <p:cNvPr id="8" name="Прямоугольник 7"/>
          <p:cNvSpPr/>
          <p:nvPr/>
        </p:nvSpPr>
        <p:spPr>
          <a:xfrm>
            <a:off x="971600" y="332656"/>
            <a:ext cx="7200800" cy="584775"/>
          </a:xfrm>
          <a:prstGeom prst="rect">
            <a:avLst/>
          </a:prstGeom>
        </p:spPr>
        <p:txBody>
          <a:bodyPr wrap="square">
            <a:spAutoFit/>
          </a:bodyPr>
          <a:lstStyle/>
          <a:p>
            <a:pPr algn="ctr"/>
            <a:r>
              <a:rPr lang="en-US" sz="3200" b="1" dirty="0" smtClean="0">
                <a:solidFill>
                  <a:srgbClr val="0070C0"/>
                </a:solidFill>
              </a:rPr>
              <a:t>Dopamine hydrochloride</a:t>
            </a:r>
            <a:endParaRPr lang="ru-RU" sz="3200" b="1" dirty="0">
              <a:solidFill>
                <a:srgbClr val="0070C0"/>
              </a:solidFill>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1412776"/>
            <a:ext cx="3888432" cy="1271218"/>
          </a:xfrm>
          <a:prstGeom prst="rect">
            <a:avLst/>
          </a:prstGeom>
          <a:noFill/>
          <a:ln>
            <a:noFill/>
          </a:ln>
          <a:effectLst>
            <a:outerShdw blurRad="152400" dist="190500" dir="2700000" algn="ctr" rotWithShape="0">
              <a:schemeClr val="tx1">
                <a:alpha val="4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24587" y="1271303"/>
            <a:ext cx="2267893" cy="2277197"/>
          </a:xfrm>
          <a:prstGeom prst="rect">
            <a:avLst/>
          </a:prstGeom>
          <a:noFill/>
          <a:ln>
            <a:noFill/>
          </a:ln>
          <a:effectLst>
            <a:outerShdw blurRad="152400" dist="190500" dir="2700000" algn="ctr" rotWithShape="0">
              <a:schemeClr val="tx1">
                <a:alpha val="4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6720" y="4827828"/>
            <a:ext cx="7287688" cy="1481492"/>
          </a:xfrm>
          <a:prstGeom prst="rect">
            <a:avLst/>
          </a:prstGeom>
          <a:noFill/>
          <a:ln>
            <a:noFill/>
          </a:ln>
          <a:effectLst>
            <a:outerShdw blurRad="152400" dist="190500" dir="2700000" algn="ctr" rotWithShape="0">
              <a:schemeClr val="tx1">
                <a:alpha val="4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Прямоугольник 1"/>
          <p:cNvSpPr/>
          <p:nvPr/>
        </p:nvSpPr>
        <p:spPr>
          <a:xfrm>
            <a:off x="251520" y="2876743"/>
            <a:ext cx="6120680" cy="1323439"/>
          </a:xfrm>
          <a:prstGeom prst="rect">
            <a:avLst/>
          </a:prstGeom>
        </p:spPr>
        <p:txBody>
          <a:bodyPr wrap="square">
            <a:spAutoFit/>
          </a:bodyPr>
          <a:lstStyle/>
          <a:p>
            <a:pPr algn="just"/>
            <a:r>
              <a:rPr lang="en-US" sz="2000" dirty="0" smtClean="0"/>
              <a:t>White or cream-</a:t>
            </a:r>
            <a:r>
              <a:rPr lang="en-US" sz="2000" dirty="0" err="1" smtClean="0"/>
              <a:t>coloured</a:t>
            </a:r>
            <a:r>
              <a:rPr lang="en-US" sz="2000" dirty="0" smtClean="0"/>
              <a:t>, </a:t>
            </a:r>
            <a:r>
              <a:rPr lang="en-US" sz="2000" dirty="0" err="1" smtClean="0"/>
              <a:t>odourless</a:t>
            </a:r>
            <a:r>
              <a:rPr lang="en-US" sz="2000" dirty="0" smtClean="0"/>
              <a:t>, crystalline powder. Melting point 245-259°C (with decomposition). Freely soluble in water, slightly soluble or soluble in 96 % alcohol, moderately soluble in acetone.</a:t>
            </a:r>
          </a:p>
        </p:txBody>
      </p:sp>
    </p:spTree>
    <p:extLst>
      <p:ext uri="{BB962C8B-B14F-4D97-AF65-F5344CB8AC3E}">
        <p14:creationId xmlns:p14="http://schemas.microsoft.com/office/powerpoint/2010/main" val="1317307942"/>
      </p:ext>
    </p:extLst>
  </p:cSld>
  <p:clrMapOvr>
    <a:masterClrMapping/>
  </p:clrMapOvr>
  <p:transition spd="slow">
    <p:wip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88640"/>
            <a:ext cx="628650" cy="65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Номер слайда 4"/>
          <p:cNvSpPr>
            <a:spLocks noGrp="1"/>
          </p:cNvSpPr>
          <p:nvPr>
            <p:ph type="sldNum" sz="quarter" idx="12"/>
          </p:nvPr>
        </p:nvSpPr>
        <p:spPr>
          <a:xfrm>
            <a:off x="8535343" y="6520259"/>
            <a:ext cx="573161" cy="365125"/>
          </a:xfrm>
        </p:spPr>
        <p:txBody>
          <a:bodyPr/>
          <a:lstStyle/>
          <a:p>
            <a:fld id="{E4BF139B-3B4E-4221-95DA-59CA7323F185}" type="slidenum">
              <a:rPr lang="ru-RU" smtClean="0"/>
              <a:t>50</a:t>
            </a:fld>
            <a:endParaRPr lang="ru-RU"/>
          </a:p>
        </p:txBody>
      </p:sp>
      <p:sp>
        <p:nvSpPr>
          <p:cNvPr id="11" name="Прямоугольник 10"/>
          <p:cNvSpPr/>
          <p:nvPr/>
        </p:nvSpPr>
        <p:spPr>
          <a:xfrm>
            <a:off x="323528" y="980728"/>
            <a:ext cx="1468672" cy="461665"/>
          </a:xfrm>
          <a:prstGeom prst="rect">
            <a:avLst/>
          </a:prstGeom>
        </p:spPr>
        <p:txBody>
          <a:bodyPr wrap="none">
            <a:spAutoFit/>
          </a:bodyPr>
          <a:lstStyle/>
          <a:p>
            <a:r>
              <a:rPr lang="en-US" sz="2400" b="1" dirty="0" smtClean="0">
                <a:solidFill>
                  <a:srgbClr val="C00000"/>
                </a:solidFill>
              </a:rPr>
              <a:t>Obtaining</a:t>
            </a:r>
            <a:endParaRPr lang="ru-RU" sz="2400" b="1" dirty="0">
              <a:solidFill>
                <a:srgbClr val="C00000"/>
              </a:solidFill>
            </a:endParaRPr>
          </a:p>
        </p:txBody>
      </p:sp>
      <p:sp>
        <p:nvSpPr>
          <p:cNvPr id="14" name="Прямоугольник 13"/>
          <p:cNvSpPr/>
          <p:nvPr/>
        </p:nvSpPr>
        <p:spPr>
          <a:xfrm>
            <a:off x="736154" y="332656"/>
            <a:ext cx="8156326" cy="584775"/>
          </a:xfrm>
          <a:prstGeom prst="rect">
            <a:avLst/>
          </a:prstGeom>
        </p:spPr>
        <p:txBody>
          <a:bodyPr wrap="square">
            <a:spAutoFit/>
          </a:bodyPr>
          <a:lstStyle/>
          <a:p>
            <a:pPr algn="ctr"/>
            <a:r>
              <a:rPr lang="en-US" sz="3200" b="1" dirty="0" err="1" smtClean="0">
                <a:solidFill>
                  <a:srgbClr val="0070C0"/>
                </a:solidFill>
              </a:rPr>
              <a:t>Mesatone</a:t>
            </a:r>
            <a:endParaRPr lang="ru-RU" sz="3200" b="1" dirty="0">
              <a:solidFill>
                <a:srgbClr val="0070C0"/>
              </a:solidFill>
            </a:endParaRPr>
          </a:p>
        </p:txBody>
      </p:sp>
      <p:pic>
        <p:nvPicPr>
          <p:cNvPr id="460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1844824"/>
            <a:ext cx="8468890" cy="3592736"/>
          </a:xfrm>
          <a:prstGeom prst="rect">
            <a:avLst/>
          </a:prstGeom>
          <a:noFill/>
          <a:ln>
            <a:noFill/>
          </a:ln>
          <a:effectLst>
            <a:outerShdw blurRad="152400" dist="190500" dir="2700000" algn="ctr" rotWithShape="0">
              <a:schemeClr val="tx1">
                <a:alpha val="4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6360056"/>
      </p:ext>
    </p:extLst>
  </p:cSld>
  <p:clrMapOvr>
    <a:masterClrMapping/>
  </p:clrMapOvr>
  <p:transition spd="slow">
    <p:wip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88640"/>
            <a:ext cx="628650" cy="65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Номер слайда 4"/>
          <p:cNvSpPr>
            <a:spLocks noGrp="1"/>
          </p:cNvSpPr>
          <p:nvPr>
            <p:ph type="sldNum" sz="quarter" idx="12"/>
          </p:nvPr>
        </p:nvSpPr>
        <p:spPr>
          <a:xfrm>
            <a:off x="8535343" y="6520259"/>
            <a:ext cx="573161" cy="365125"/>
          </a:xfrm>
        </p:spPr>
        <p:txBody>
          <a:bodyPr/>
          <a:lstStyle/>
          <a:p>
            <a:fld id="{E4BF139B-3B4E-4221-95DA-59CA7323F185}" type="slidenum">
              <a:rPr lang="ru-RU" smtClean="0"/>
              <a:t>51</a:t>
            </a:fld>
            <a:endParaRPr lang="ru-RU"/>
          </a:p>
        </p:txBody>
      </p:sp>
      <p:sp>
        <p:nvSpPr>
          <p:cNvPr id="11" name="Прямоугольник 10"/>
          <p:cNvSpPr/>
          <p:nvPr/>
        </p:nvSpPr>
        <p:spPr>
          <a:xfrm>
            <a:off x="323528" y="980728"/>
            <a:ext cx="1856342" cy="461665"/>
          </a:xfrm>
          <a:prstGeom prst="rect">
            <a:avLst/>
          </a:prstGeom>
        </p:spPr>
        <p:txBody>
          <a:bodyPr wrap="none">
            <a:spAutoFit/>
          </a:bodyPr>
          <a:lstStyle/>
          <a:p>
            <a:r>
              <a:rPr lang="en-US" sz="2400" b="1" dirty="0" smtClean="0">
                <a:solidFill>
                  <a:srgbClr val="C00000"/>
                </a:solidFill>
              </a:rPr>
              <a:t>Identification</a:t>
            </a:r>
            <a:endParaRPr lang="ru-RU" sz="2400" b="1" dirty="0">
              <a:solidFill>
                <a:srgbClr val="C00000"/>
              </a:solidFill>
            </a:endParaRPr>
          </a:p>
        </p:txBody>
      </p:sp>
      <p:sp>
        <p:nvSpPr>
          <p:cNvPr id="8" name="Прямоугольник 7"/>
          <p:cNvSpPr/>
          <p:nvPr/>
        </p:nvSpPr>
        <p:spPr>
          <a:xfrm>
            <a:off x="323528" y="1412776"/>
            <a:ext cx="4090415" cy="430887"/>
          </a:xfrm>
          <a:prstGeom prst="rect">
            <a:avLst/>
          </a:prstGeom>
        </p:spPr>
        <p:txBody>
          <a:bodyPr wrap="none">
            <a:spAutoFit/>
          </a:bodyPr>
          <a:lstStyle/>
          <a:p>
            <a:pPr marL="457200" indent="-457200">
              <a:buFont typeface="+mj-lt"/>
              <a:buAutoNum type="arabicPeriod"/>
            </a:pPr>
            <a:r>
              <a:rPr lang="en-US" sz="2200" b="1" dirty="0">
                <a:solidFill>
                  <a:srgbClr val="7030A0"/>
                </a:solidFill>
              </a:rPr>
              <a:t>IR and UV spectrophotometry</a:t>
            </a:r>
            <a:endParaRPr lang="ru-RU" sz="2200" b="1" dirty="0">
              <a:solidFill>
                <a:srgbClr val="7030A0"/>
              </a:solidFill>
            </a:endParaRPr>
          </a:p>
        </p:txBody>
      </p:sp>
      <p:sp>
        <p:nvSpPr>
          <p:cNvPr id="9" name="Прямоугольник 8"/>
          <p:cNvSpPr/>
          <p:nvPr/>
        </p:nvSpPr>
        <p:spPr>
          <a:xfrm>
            <a:off x="323528" y="1990001"/>
            <a:ext cx="5488875" cy="430887"/>
          </a:xfrm>
          <a:prstGeom prst="rect">
            <a:avLst/>
          </a:prstGeom>
        </p:spPr>
        <p:txBody>
          <a:bodyPr wrap="none">
            <a:spAutoFit/>
          </a:bodyPr>
          <a:lstStyle/>
          <a:p>
            <a:pPr marL="446088" indent="-446088"/>
            <a:r>
              <a:rPr lang="en-US" sz="2200" b="1" dirty="0" smtClean="0">
                <a:solidFill>
                  <a:srgbClr val="7030A0"/>
                </a:solidFill>
              </a:rPr>
              <a:t>2.	Interaction with iron (III) chloride solution</a:t>
            </a:r>
            <a:endParaRPr lang="ru-RU" sz="2200" b="1" dirty="0">
              <a:solidFill>
                <a:srgbClr val="7030A0"/>
              </a:solidFill>
            </a:endParaRPr>
          </a:p>
        </p:txBody>
      </p:sp>
      <p:sp>
        <p:nvSpPr>
          <p:cNvPr id="14" name="Прямоугольник 13"/>
          <p:cNvSpPr/>
          <p:nvPr/>
        </p:nvSpPr>
        <p:spPr>
          <a:xfrm>
            <a:off x="736154" y="332656"/>
            <a:ext cx="8156326" cy="584775"/>
          </a:xfrm>
          <a:prstGeom prst="rect">
            <a:avLst/>
          </a:prstGeom>
        </p:spPr>
        <p:txBody>
          <a:bodyPr wrap="square">
            <a:spAutoFit/>
          </a:bodyPr>
          <a:lstStyle/>
          <a:p>
            <a:pPr algn="ctr"/>
            <a:r>
              <a:rPr lang="en-US" sz="3200" b="1" dirty="0" err="1" smtClean="0">
                <a:solidFill>
                  <a:srgbClr val="0070C0"/>
                </a:solidFill>
              </a:rPr>
              <a:t>Mesatone</a:t>
            </a:r>
            <a:endParaRPr lang="ru-RU" sz="3200" b="1" dirty="0">
              <a:solidFill>
                <a:srgbClr val="0070C0"/>
              </a:solidFill>
            </a:endParaRPr>
          </a:p>
        </p:txBody>
      </p:sp>
      <p:pic>
        <p:nvPicPr>
          <p:cNvPr id="4710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2708920"/>
            <a:ext cx="8503146" cy="2004169"/>
          </a:xfrm>
          <a:prstGeom prst="rect">
            <a:avLst/>
          </a:prstGeom>
          <a:noFill/>
          <a:ln>
            <a:noFill/>
          </a:ln>
          <a:effectLst>
            <a:outerShdw blurRad="152400" dist="190500" dir="2700000" algn="ctr" rotWithShape="0">
              <a:schemeClr val="tx1">
                <a:alpha val="4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Прямоугольник 1"/>
          <p:cNvSpPr/>
          <p:nvPr/>
        </p:nvSpPr>
        <p:spPr>
          <a:xfrm>
            <a:off x="5259230" y="4931876"/>
            <a:ext cx="3484544" cy="430887"/>
          </a:xfrm>
          <a:prstGeom prst="rect">
            <a:avLst/>
          </a:prstGeom>
        </p:spPr>
        <p:txBody>
          <a:bodyPr wrap="none">
            <a:spAutoFit/>
          </a:bodyPr>
          <a:lstStyle/>
          <a:p>
            <a:r>
              <a:rPr lang="en-US" sz="2200" dirty="0" smtClean="0"/>
              <a:t>A </a:t>
            </a:r>
            <a:r>
              <a:rPr lang="en-US" sz="2200" b="1" dirty="0" smtClean="0">
                <a:solidFill>
                  <a:srgbClr val="6600FF"/>
                </a:solidFill>
              </a:rPr>
              <a:t>violet</a:t>
            </a:r>
            <a:r>
              <a:rPr lang="en-US" sz="2200" dirty="0" smtClean="0"/>
              <a:t> </a:t>
            </a:r>
            <a:r>
              <a:rPr lang="en-US" sz="2200" dirty="0" err="1" smtClean="0"/>
              <a:t>colouration</a:t>
            </a:r>
            <a:r>
              <a:rPr lang="en-US" sz="2200" dirty="0" smtClean="0"/>
              <a:t> appears.</a:t>
            </a:r>
            <a:endParaRPr lang="ru-RU" sz="2200" dirty="0"/>
          </a:p>
        </p:txBody>
      </p:sp>
    </p:spTree>
    <p:extLst>
      <p:ext uri="{BB962C8B-B14F-4D97-AF65-F5344CB8AC3E}">
        <p14:creationId xmlns:p14="http://schemas.microsoft.com/office/powerpoint/2010/main" val="2358450080"/>
      </p:ext>
    </p:extLst>
  </p:cSld>
  <p:clrMapOvr>
    <a:masterClrMapping/>
  </p:clrMapOvr>
  <p:transition spd="slow">
    <p:wip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88640"/>
            <a:ext cx="628650" cy="65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Номер слайда 4"/>
          <p:cNvSpPr>
            <a:spLocks noGrp="1"/>
          </p:cNvSpPr>
          <p:nvPr>
            <p:ph type="sldNum" sz="quarter" idx="12"/>
          </p:nvPr>
        </p:nvSpPr>
        <p:spPr>
          <a:xfrm>
            <a:off x="8535343" y="6520259"/>
            <a:ext cx="573161" cy="365125"/>
          </a:xfrm>
        </p:spPr>
        <p:txBody>
          <a:bodyPr/>
          <a:lstStyle/>
          <a:p>
            <a:fld id="{E4BF139B-3B4E-4221-95DA-59CA7323F185}" type="slidenum">
              <a:rPr lang="ru-RU" smtClean="0"/>
              <a:t>52</a:t>
            </a:fld>
            <a:endParaRPr lang="ru-RU"/>
          </a:p>
        </p:txBody>
      </p:sp>
      <p:sp>
        <p:nvSpPr>
          <p:cNvPr id="11" name="Прямоугольник 10"/>
          <p:cNvSpPr/>
          <p:nvPr/>
        </p:nvSpPr>
        <p:spPr>
          <a:xfrm>
            <a:off x="323528" y="980728"/>
            <a:ext cx="1856342" cy="461665"/>
          </a:xfrm>
          <a:prstGeom prst="rect">
            <a:avLst/>
          </a:prstGeom>
        </p:spPr>
        <p:txBody>
          <a:bodyPr wrap="none">
            <a:spAutoFit/>
          </a:bodyPr>
          <a:lstStyle/>
          <a:p>
            <a:r>
              <a:rPr lang="en-US" sz="2400" b="1" dirty="0" smtClean="0">
                <a:solidFill>
                  <a:srgbClr val="C00000"/>
                </a:solidFill>
              </a:rPr>
              <a:t>Identification</a:t>
            </a:r>
            <a:endParaRPr lang="ru-RU" sz="2400" b="1" dirty="0">
              <a:solidFill>
                <a:srgbClr val="C00000"/>
              </a:solidFill>
            </a:endParaRPr>
          </a:p>
        </p:txBody>
      </p:sp>
      <p:sp>
        <p:nvSpPr>
          <p:cNvPr id="8" name="Прямоугольник 7"/>
          <p:cNvSpPr/>
          <p:nvPr/>
        </p:nvSpPr>
        <p:spPr>
          <a:xfrm>
            <a:off x="323528" y="1412776"/>
            <a:ext cx="8568952" cy="769441"/>
          </a:xfrm>
          <a:prstGeom prst="rect">
            <a:avLst/>
          </a:prstGeom>
        </p:spPr>
        <p:txBody>
          <a:bodyPr wrap="square">
            <a:spAutoFit/>
          </a:bodyPr>
          <a:lstStyle/>
          <a:p>
            <a:pPr marL="457200" indent="-457200" algn="just">
              <a:buFont typeface="+mj-lt"/>
              <a:buAutoNum type="arabicPeriod" startAt="4"/>
            </a:pPr>
            <a:r>
              <a:rPr lang="en-US" sz="2200" b="1" dirty="0" smtClean="0">
                <a:solidFill>
                  <a:srgbClr val="7030A0"/>
                </a:solidFill>
              </a:rPr>
              <a:t>Reaction with copper </a:t>
            </a:r>
            <a:r>
              <a:rPr lang="en-US" sz="2200" b="1" dirty="0" err="1" smtClean="0">
                <a:solidFill>
                  <a:srgbClr val="7030A0"/>
                </a:solidFill>
              </a:rPr>
              <a:t>sulphate</a:t>
            </a:r>
            <a:r>
              <a:rPr lang="en-US" sz="2200" b="1" dirty="0" smtClean="0">
                <a:solidFill>
                  <a:srgbClr val="7030A0"/>
                </a:solidFill>
              </a:rPr>
              <a:t> solution in the presence of sodium hydroxide</a:t>
            </a:r>
            <a:endParaRPr lang="ru-RU" sz="2200" b="1" dirty="0">
              <a:solidFill>
                <a:srgbClr val="7030A0"/>
              </a:solidFill>
            </a:endParaRPr>
          </a:p>
        </p:txBody>
      </p:sp>
      <p:sp>
        <p:nvSpPr>
          <p:cNvPr id="14" name="Прямоугольник 13"/>
          <p:cNvSpPr/>
          <p:nvPr/>
        </p:nvSpPr>
        <p:spPr>
          <a:xfrm>
            <a:off x="736154" y="332656"/>
            <a:ext cx="8156326" cy="584775"/>
          </a:xfrm>
          <a:prstGeom prst="rect">
            <a:avLst/>
          </a:prstGeom>
        </p:spPr>
        <p:txBody>
          <a:bodyPr wrap="square">
            <a:spAutoFit/>
          </a:bodyPr>
          <a:lstStyle/>
          <a:p>
            <a:pPr algn="ctr"/>
            <a:r>
              <a:rPr lang="en-US" sz="3200" b="1" dirty="0" err="1" smtClean="0">
                <a:solidFill>
                  <a:srgbClr val="0070C0"/>
                </a:solidFill>
              </a:rPr>
              <a:t>Mesatone</a:t>
            </a:r>
            <a:endParaRPr lang="ru-RU" sz="3200" b="1" dirty="0">
              <a:solidFill>
                <a:srgbClr val="0070C0"/>
              </a:solidFill>
            </a:endParaRPr>
          </a:p>
        </p:txBody>
      </p:sp>
      <p:pic>
        <p:nvPicPr>
          <p:cNvPr id="4813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670" y="2276871"/>
            <a:ext cx="7781762" cy="2731965"/>
          </a:xfrm>
          <a:prstGeom prst="rect">
            <a:avLst/>
          </a:prstGeom>
          <a:noFill/>
          <a:ln>
            <a:noFill/>
          </a:ln>
          <a:effectLst>
            <a:outerShdw blurRad="152400" dist="190500" dir="2700000" algn="ctr" rotWithShape="0">
              <a:schemeClr val="tx1">
                <a:alpha val="4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Прямоугольник 11"/>
          <p:cNvSpPr/>
          <p:nvPr/>
        </p:nvSpPr>
        <p:spPr>
          <a:xfrm>
            <a:off x="323528" y="5446385"/>
            <a:ext cx="8568952" cy="430887"/>
          </a:xfrm>
          <a:prstGeom prst="rect">
            <a:avLst/>
          </a:prstGeom>
        </p:spPr>
        <p:txBody>
          <a:bodyPr wrap="square">
            <a:spAutoFit/>
          </a:bodyPr>
          <a:lstStyle/>
          <a:p>
            <a:pPr marL="457200" indent="-457200" algn="just">
              <a:buFont typeface="+mj-lt"/>
              <a:buAutoNum type="arabicPeriod" startAt="5"/>
            </a:pPr>
            <a:r>
              <a:rPr lang="en-US" sz="2200" b="1" dirty="0" smtClean="0">
                <a:solidFill>
                  <a:srgbClr val="7030A0"/>
                </a:solidFill>
              </a:rPr>
              <a:t>Reaction for chlorides with silver nitrate solution.</a:t>
            </a:r>
            <a:endParaRPr lang="ru-RU" sz="2200" b="1" dirty="0">
              <a:solidFill>
                <a:srgbClr val="7030A0"/>
              </a:solidFill>
            </a:endParaRPr>
          </a:p>
        </p:txBody>
      </p:sp>
      <p:pic>
        <p:nvPicPr>
          <p:cNvPr id="4813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13184" y="5973763"/>
            <a:ext cx="5402263" cy="884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736154" y="5014337"/>
            <a:ext cx="8156326" cy="430887"/>
          </a:xfrm>
          <a:prstGeom prst="rect">
            <a:avLst/>
          </a:prstGeom>
        </p:spPr>
        <p:txBody>
          <a:bodyPr wrap="square">
            <a:spAutoFit/>
          </a:bodyPr>
          <a:lstStyle/>
          <a:p>
            <a:r>
              <a:rPr lang="en-US" sz="2200" dirty="0" smtClean="0"/>
              <a:t>A complex </a:t>
            </a:r>
            <a:r>
              <a:rPr lang="en-US" sz="2200" dirty="0" err="1" smtClean="0"/>
              <a:t>coloured</a:t>
            </a:r>
            <a:r>
              <a:rPr lang="en-US" sz="2200" dirty="0" smtClean="0"/>
              <a:t> </a:t>
            </a:r>
            <a:r>
              <a:rPr lang="en-US" sz="2200" b="1" dirty="0" smtClean="0">
                <a:solidFill>
                  <a:srgbClr val="6666FF"/>
                </a:solidFill>
              </a:rPr>
              <a:t>blue-violet</a:t>
            </a:r>
            <a:r>
              <a:rPr lang="en-US" sz="2200" dirty="0" smtClean="0"/>
              <a:t>, insoluble in ether, is formed</a:t>
            </a:r>
            <a:endParaRPr lang="ru-RU" sz="2200" dirty="0"/>
          </a:p>
        </p:txBody>
      </p:sp>
    </p:spTree>
    <p:extLst>
      <p:ext uri="{BB962C8B-B14F-4D97-AF65-F5344CB8AC3E}">
        <p14:creationId xmlns:p14="http://schemas.microsoft.com/office/powerpoint/2010/main" val="1288795490"/>
      </p:ext>
    </p:extLst>
  </p:cSld>
  <p:clrMapOvr>
    <a:masterClrMapping/>
  </p:clrMapOvr>
  <p:transition spd="slow">
    <p:wip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88640"/>
            <a:ext cx="628650" cy="65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Номер слайда 4"/>
          <p:cNvSpPr>
            <a:spLocks noGrp="1"/>
          </p:cNvSpPr>
          <p:nvPr>
            <p:ph type="sldNum" sz="quarter" idx="12"/>
          </p:nvPr>
        </p:nvSpPr>
        <p:spPr>
          <a:xfrm>
            <a:off x="8535343" y="6520259"/>
            <a:ext cx="573161" cy="365125"/>
          </a:xfrm>
        </p:spPr>
        <p:txBody>
          <a:bodyPr/>
          <a:lstStyle/>
          <a:p>
            <a:fld id="{E4BF139B-3B4E-4221-95DA-59CA7323F185}" type="slidenum">
              <a:rPr lang="ru-RU" smtClean="0"/>
              <a:t>53</a:t>
            </a:fld>
            <a:endParaRPr lang="ru-RU"/>
          </a:p>
        </p:txBody>
      </p:sp>
      <p:sp>
        <p:nvSpPr>
          <p:cNvPr id="9" name="Прямоугольник 8"/>
          <p:cNvSpPr/>
          <p:nvPr/>
        </p:nvSpPr>
        <p:spPr>
          <a:xfrm>
            <a:off x="323528" y="980728"/>
            <a:ext cx="984565" cy="461665"/>
          </a:xfrm>
          <a:prstGeom prst="rect">
            <a:avLst/>
          </a:prstGeom>
        </p:spPr>
        <p:txBody>
          <a:bodyPr wrap="none">
            <a:spAutoFit/>
          </a:bodyPr>
          <a:lstStyle/>
          <a:p>
            <a:r>
              <a:rPr lang="en-US" sz="2400" b="1" dirty="0" smtClean="0">
                <a:solidFill>
                  <a:srgbClr val="C00000"/>
                </a:solidFill>
              </a:rPr>
              <a:t>Assay</a:t>
            </a:r>
            <a:endParaRPr lang="ru-RU" sz="2400" b="1" dirty="0">
              <a:solidFill>
                <a:srgbClr val="C00000"/>
              </a:solidFill>
            </a:endParaRPr>
          </a:p>
        </p:txBody>
      </p:sp>
      <p:sp>
        <p:nvSpPr>
          <p:cNvPr id="11" name="Прямоугольник 10"/>
          <p:cNvSpPr/>
          <p:nvPr/>
        </p:nvSpPr>
        <p:spPr>
          <a:xfrm>
            <a:off x="323528" y="1412776"/>
            <a:ext cx="1845442" cy="430887"/>
          </a:xfrm>
          <a:prstGeom prst="rect">
            <a:avLst/>
          </a:prstGeom>
        </p:spPr>
        <p:txBody>
          <a:bodyPr wrap="none">
            <a:spAutoFit/>
          </a:bodyPr>
          <a:lstStyle/>
          <a:p>
            <a:pPr marL="446088" indent="-446088"/>
            <a:r>
              <a:rPr lang="en-US" sz="2200" b="1" dirty="0" err="1" smtClean="0">
                <a:solidFill>
                  <a:srgbClr val="7030A0"/>
                </a:solidFill>
              </a:rPr>
              <a:t>Bromatometry</a:t>
            </a:r>
            <a:endParaRPr lang="ru-RU" sz="2200" b="1" dirty="0">
              <a:solidFill>
                <a:srgbClr val="7030A0"/>
              </a:solidFill>
            </a:endParaRPr>
          </a:p>
        </p:txBody>
      </p:sp>
      <p:sp>
        <p:nvSpPr>
          <p:cNvPr id="12" name="Прямоугольник 11"/>
          <p:cNvSpPr/>
          <p:nvPr/>
        </p:nvSpPr>
        <p:spPr>
          <a:xfrm>
            <a:off x="971600" y="332656"/>
            <a:ext cx="7200800" cy="584775"/>
          </a:xfrm>
          <a:prstGeom prst="rect">
            <a:avLst/>
          </a:prstGeom>
        </p:spPr>
        <p:txBody>
          <a:bodyPr wrap="square">
            <a:spAutoFit/>
          </a:bodyPr>
          <a:lstStyle/>
          <a:p>
            <a:pPr algn="ctr"/>
            <a:r>
              <a:rPr lang="en-US" sz="3200" b="1" dirty="0" err="1" smtClean="0">
                <a:solidFill>
                  <a:srgbClr val="0070C0"/>
                </a:solidFill>
              </a:rPr>
              <a:t>Mesatone</a:t>
            </a:r>
            <a:endParaRPr lang="en-US" sz="3200" b="1" dirty="0" smtClean="0">
              <a:solidFill>
                <a:srgbClr val="0070C0"/>
              </a:solidFill>
            </a:endParaRPr>
          </a:p>
        </p:txBody>
      </p:sp>
      <p:pic>
        <p:nvPicPr>
          <p:cNvPr id="4915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243" y="2167384"/>
            <a:ext cx="8696917" cy="3133824"/>
          </a:xfrm>
          <a:prstGeom prst="rect">
            <a:avLst/>
          </a:prstGeom>
          <a:noFill/>
          <a:ln>
            <a:noFill/>
          </a:ln>
          <a:effectLst>
            <a:outerShdw blurRad="152400" dist="190500" dir="2700000" algn="ctr" rotWithShape="0">
              <a:schemeClr val="tx1">
                <a:alpha val="4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50107191"/>
      </p:ext>
    </p:extLst>
  </p:cSld>
  <p:clrMapOvr>
    <a:masterClrMapping/>
  </p:clrMapOvr>
  <p:transition spd="slow">
    <p:wip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88640"/>
            <a:ext cx="628650" cy="65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Номер слайда 4"/>
          <p:cNvSpPr>
            <a:spLocks noGrp="1"/>
          </p:cNvSpPr>
          <p:nvPr>
            <p:ph type="sldNum" sz="quarter" idx="12"/>
          </p:nvPr>
        </p:nvSpPr>
        <p:spPr>
          <a:xfrm>
            <a:off x="8532440" y="6520259"/>
            <a:ext cx="573161" cy="365125"/>
          </a:xfrm>
        </p:spPr>
        <p:txBody>
          <a:bodyPr/>
          <a:lstStyle/>
          <a:p>
            <a:fld id="{E4BF139B-3B4E-4221-95DA-59CA7323F185}" type="slidenum">
              <a:rPr lang="ru-RU" smtClean="0"/>
              <a:t>54</a:t>
            </a:fld>
            <a:endParaRPr lang="ru-RU"/>
          </a:p>
        </p:txBody>
      </p:sp>
      <p:sp>
        <p:nvSpPr>
          <p:cNvPr id="11" name="Прямоугольник 10"/>
          <p:cNvSpPr/>
          <p:nvPr/>
        </p:nvSpPr>
        <p:spPr>
          <a:xfrm>
            <a:off x="323528" y="980728"/>
            <a:ext cx="1152431" cy="461665"/>
          </a:xfrm>
          <a:prstGeom prst="rect">
            <a:avLst/>
          </a:prstGeom>
        </p:spPr>
        <p:txBody>
          <a:bodyPr wrap="none">
            <a:spAutoFit/>
          </a:bodyPr>
          <a:lstStyle/>
          <a:p>
            <a:r>
              <a:rPr lang="en-US" sz="2400" b="1" dirty="0" smtClean="0">
                <a:solidFill>
                  <a:srgbClr val="C00000"/>
                </a:solidFill>
              </a:rPr>
              <a:t>Storage</a:t>
            </a:r>
          </a:p>
        </p:txBody>
      </p:sp>
      <p:sp>
        <p:nvSpPr>
          <p:cNvPr id="13" name="Прямоугольник 12"/>
          <p:cNvSpPr/>
          <p:nvPr/>
        </p:nvSpPr>
        <p:spPr>
          <a:xfrm>
            <a:off x="736154" y="332656"/>
            <a:ext cx="8156326" cy="584775"/>
          </a:xfrm>
          <a:prstGeom prst="rect">
            <a:avLst/>
          </a:prstGeom>
        </p:spPr>
        <p:txBody>
          <a:bodyPr wrap="square">
            <a:spAutoFit/>
          </a:bodyPr>
          <a:lstStyle/>
          <a:p>
            <a:pPr algn="ctr"/>
            <a:r>
              <a:rPr lang="en-US" sz="3200" b="1" dirty="0" err="1" smtClean="0">
                <a:solidFill>
                  <a:srgbClr val="0070C0"/>
                </a:solidFill>
              </a:rPr>
              <a:t>Mesatone</a:t>
            </a:r>
            <a:endParaRPr lang="en-US" sz="3200" b="1" dirty="0" smtClean="0">
              <a:solidFill>
                <a:srgbClr val="0070C0"/>
              </a:solidFill>
            </a:endParaRPr>
          </a:p>
        </p:txBody>
      </p:sp>
      <p:sp>
        <p:nvSpPr>
          <p:cNvPr id="14" name="Прямоугольник 13"/>
          <p:cNvSpPr/>
          <p:nvPr/>
        </p:nvSpPr>
        <p:spPr>
          <a:xfrm>
            <a:off x="323528" y="4047455"/>
            <a:ext cx="1710725" cy="461665"/>
          </a:xfrm>
          <a:prstGeom prst="rect">
            <a:avLst/>
          </a:prstGeom>
        </p:spPr>
        <p:txBody>
          <a:bodyPr wrap="none">
            <a:spAutoFit/>
          </a:bodyPr>
          <a:lstStyle/>
          <a:p>
            <a:r>
              <a:rPr lang="en-US" sz="2400" b="1" dirty="0" smtClean="0">
                <a:solidFill>
                  <a:srgbClr val="C00000"/>
                </a:solidFill>
              </a:rPr>
              <a:t>Medical use</a:t>
            </a:r>
          </a:p>
        </p:txBody>
      </p:sp>
      <p:sp>
        <p:nvSpPr>
          <p:cNvPr id="2" name="Прямоугольник 1"/>
          <p:cNvSpPr/>
          <p:nvPr/>
        </p:nvSpPr>
        <p:spPr>
          <a:xfrm>
            <a:off x="179512" y="4790762"/>
            <a:ext cx="8712968" cy="1446550"/>
          </a:xfrm>
          <a:prstGeom prst="rect">
            <a:avLst/>
          </a:prstGeom>
        </p:spPr>
        <p:txBody>
          <a:bodyPr wrap="square">
            <a:spAutoFit/>
          </a:bodyPr>
          <a:lstStyle/>
          <a:p>
            <a:pPr algn="just"/>
            <a:r>
              <a:rPr lang="en-US" sz="2200" dirty="0" err="1" smtClean="0"/>
              <a:t>Mesatone</a:t>
            </a:r>
            <a:r>
              <a:rPr lang="en-US" sz="2200" dirty="0" smtClean="0"/>
              <a:t> acts selectively on α-receptors. It is used to increase blood pressure (hypotension). Its structure is </a:t>
            </a:r>
            <a:r>
              <a:rPr lang="en-US" sz="2200" dirty="0" err="1" smtClean="0"/>
              <a:t>characterised</a:t>
            </a:r>
            <a:r>
              <a:rPr lang="en-US" sz="2200" dirty="0" smtClean="0"/>
              <a:t> by the presence of a hydroxyl group in the aromatic nucleus. </a:t>
            </a:r>
            <a:r>
              <a:rPr lang="en-US" sz="2200" dirty="0" err="1" smtClean="0"/>
              <a:t>Mesatone</a:t>
            </a:r>
            <a:r>
              <a:rPr lang="en-US" sz="2200" dirty="0" smtClean="0"/>
              <a:t> is much less effective than adrenaline, but it lasts much longer (due to slow degradation by enzymes).</a:t>
            </a:r>
            <a:endParaRPr lang="ru-RU" sz="2200" dirty="0"/>
          </a:p>
        </p:txBody>
      </p:sp>
      <p:sp>
        <p:nvSpPr>
          <p:cNvPr id="3" name="Прямоугольник 2"/>
          <p:cNvSpPr/>
          <p:nvPr/>
        </p:nvSpPr>
        <p:spPr>
          <a:xfrm>
            <a:off x="179512" y="1413937"/>
            <a:ext cx="8712968" cy="430887"/>
          </a:xfrm>
          <a:prstGeom prst="rect">
            <a:avLst/>
          </a:prstGeom>
        </p:spPr>
        <p:txBody>
          <a:bodyPr wrap="square">
            <a:spAutoFit/>
          </a:bodyPr>
          <a:lstStyle/>
          <a:p>
            <a:pPr algn="just"/>
            <a:r>
              <a:rPr lang="en-US" sz="2200" dirty="0" smtClean="0"/>
              <a:t>In well corked orange glass jars, away from light.</a:t>
            </a:r>
            <a:endParaRPr lang="ru-RU" sz="2200" dirty="0"/>
          </a:p>
        </p:txBody>
      </p:sp>
      <p:pic>
        <p:nvPicPr>
          <p:cNvPr id="50179"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1570" r="10719"/>
          <a:stretch/>
        </p:blipFill>
        <p:spPr bwMode="auto">
          <a:xfrm>
            <a:off x="3275856" y="1988840"/>
            <a:ext cx="3586108" cy="2422723"/>
          </a:xfrm>
          <a:prstGeom prst="rect">
            <a:avLst/>
          </a:prstGeom>
          <a:noFill/>
          <a:ln>
            <a:noFill/>
          </a:ln>
          <a:effectLst>
            <a:outerShdw blurRad="152400" dist="190500" dir="2700000" algn="ctr" rotWithShape="0">
              <a:schemeClr val="tx1">
                <a:alpha val="4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74559470"/>
      </p:ext>
    </p:extLst>
  </p:cSld>
  <p:clrMapOvr>
    <a:masterClrMapping/>
  </p:clrMapOvr>
  <p:transition spd="slow">
    <p:wip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a:xfrm>
            <a:off x="8535343" y="6520259"/>
            <a:ext cx="573161" cy="365125"/>
          </a:xfrm>
        </p:spPr>
        <p:txBody>
          <a:bodyPr/>
          <a:lstStyle/>
          <a:p>
            <a:fld id="{E4BF139B-3B4E-4221-95DA-59CA7323F185}" type="slidenum">
              <a:rPr lang="ru-RU" smtClean="0"/>
              <a:t>55</a:t>
            </a:fld>
            <a:endParaRPr lang="ru-RU"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88640"/>
            <a:ext cx="628650" cy="65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Прямоугольник 5"/>
          <p:cNvSpPr/>
          <p:nvPr/>
        </p:nvSpPr>
        <p:spPr>
          <a:xfrm>
            <a:off x="2431567" y="1196752"/>
            <a:ext cx="4269246" cy="584775"/>
          </a:xfrm>
          <a:prstGeom prst="rect">
            <a:avLst/>
          </a:prstGeom>
        </p:spPr>
        <p:txBody>
          <a:bodyPr wrap="none">
            <a:spAutoFit/>
          </a:bodyPr>
          <a:lstStyle/>
          <a:p>
            <a:pPr algn="ctr"/>
            <a:r>
              <a:rPr lang="en-US" sz="3200" b="1" dirty="0" smtClean="0">
                <a:solidFill>
                  <a:srgbClr val="0070C0"/>
                </a:solidFill>
              </a:rPr>
              <a:t>Thank you for attention!</a:t>
            </a:r>
            <a:endParaRPr lang="ru-RU" sz="3200" b="1" dirty="0">
              <a:solidFill>
                <a:srgbClr val="0070C0"/>
              </a:solidFill>
            </a:endParaRPr>
          </a:p>
        </p:txBody>
      </p:sp>
      <p:pic>
        <p:nvPicPr>
          <p:cNvPr id="7"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25266" t="23470" r="12699" b="7514"/>
          <a:stretch/>
        </p:blipFill>
        <p:spPr bwMode="auto">
          <a:xfrm>
            <a:off x="2358598" y="1988840"/>
            <a:ext cx="4415183" cy="3684051"/>
          </a:xfrm>
          <a:prstGeom prst="rect">
            <a:avLst/>
          </a:prstGeom>
          <a:noFill/>
          <a:ln>
            <a:noFill/>
          </a:ln>
          <a:effectLst>
            <a:outerShdw blurRad="152400" dist="190500" dir="2700000" algn="ctr" rotWithShape="0">
              <a:schemeClr val="tx1">
                <a:alpha val="4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13289979"/>
      </p:ext>
    </p:extLst>
  </p:cSld>
  <p:clrMapOvr>
    <a:masterClrMapping/>
  </p:clrMapOvr>
  <p:transition spd="slow">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88640"/>
            <a:ext cx="628650" cy="65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Номер слайда 4"/>
          <p:cNvSpPr>
            <a:spLocks noGrp="1"/>
          </p:cNvSpPr>
          <p:nvPr>
            <p:ph type="sldNum" sz="quarter" idx="12"/>
          </p:nvPr>
        </p:nvSpPr>
        <p:spPr>
          <a:xfrm>
            <a:off x="8535343" y="6520259"/>
            <a:ext cx="573161" cy="365125"/>
          </a:xfrm>
        </p:spPr>
        <p:txBody>
          <a:bodyPr/>
          <a:lstStyle/>
          <a:p>
            <a:fld id="{E4BF139B-3B4E-4221-95DA-59CA7323F185}" type="slidenum">
              <a:rPr lang="ru-RU" smtClean="0"/>
              <a:t>6</a:t>
            </a:fld>
            <a:endParaRPr lang="ru-RU"/>
          </a:p>
        </p:txBody>
      </p:sp>
      <p:sp>
        <p:nvSpPr>
          <p:cNvPr id="10" name="Прямоугольник 9"/>
          <p:cNvSpPr/>
          <p:nvPr/>
        </p:nvSpPr>
        <p:spPr>
          <a:xfrm>
            <a:off x="323528" y="980728"/>
            <a:ext cx="1856342" cy="461665"/>
          </a:xfrm>
          <a:prstGeom prst="rect">
            <a:avLst/>
          </a:prstGeom>
        </p:spPr>
        <p:txBody>
          <a:bodyPr wrap="none">
            <a:spAutoFit/>
          </a:bodyPr>
          <a:lstStyle/>
          <a:p>
            <a:r>
              <a:rPr lang="en-US" sz="2400" b="1" dirty="0" smtClean="0">
                <a:solidFill>
                  <a:srgbClr val="C00000"/>
                </a:solidFill>
              </a:rPr>
              <a:t>Identification</a:t>
            </a:r>
            <a:endParaRPr lang="ru-RU" sz="2400" b="1" dirty="0">
              <a:solidFill>
                <a:srgbClr val="C00000"/>
              </a:solidFill>
            </a:endParaRPr>
          </a:p>
        </p:txBody>
      </p:sp>
      <p:sp>
        <p:nvSpPr>
          <p:cNvPr id="8" name="Прямоугольник 7"/>
          <p:cNvSpPr/>
          <p:nvPr/>
        </p:nvSpPr>
        <p:spPr>
          <a:xfrm>
            <a:off x="323528" y="1412776"/>
            <a:ext cx="3420360" cy="430887"/>
          </a:xfrm>
          <a:prstGeom prst="rect">
            <a:avLst/>
          </a:prstGeom>
        </p:spPr>
        <p:txBody>
          <a:bodyPr wrap="none">
            <a:spAutoFit/>
          </a:bodyPr>
          <a:lstStyle/>
          <a:p>
            <a:pPr marL="457200" indent="-457200">
              <a:buFont typeface="+mj-lt"/>
              <a:buAutoNum type="arabicPeriod"/>
            </a:pPr>
            <a:r>
              <a:rPr lang="en-US" sz="2200" b="1" dirty="0" smtClean="0">
                <a:solidFill>
                  <a:srgbClr val="7030A0"/>
                </a:solidFill>
              </a:rPr>
              <a:t>IR and UV spectrometry</a:t>
            </a:r>
            <a:endParaRPr lang="ru-RU" sz="2200" b="1" dirty="0">
              <a:solidFill>
                <a:srgbClr val="7030A0"/>
              </a:solidFill>
            </a:endParaRPr>
          </a:p>
        </p:txBody>
      </p:sp>
      <p:sp>
        <p:nvSpPr>
          <p:cNvPr id="11" name="Прямоугольник 10"/>
          <p:cNvSpPr/>
          <p:nvPr/>
        </p:nvSpPr>
        <p:spPr>
          <a:xfrm>
            <a:off x="971600" y="332656"/>
            <a:ext cx="7200800" cy="584775"/>
          </a:xfrm>
          <a:prstGeom prst="rect">
            <a:avLst/>
          </a:prstGeom>
        </p:spPr>
        <p:txBody>
          <a:bodyPr wrap="square">
            <a:spAutoFit/>
          </a:bodyPr>
          <a:lstStyle/>
          <a:p>
            <a:pPr algn="ctr"/>
            <a:r>
              <a:rPr lang="en-US" sz="3200" b="1" dirty="0" smtClean="0">
                <a:solidFill>
                  <a:srgbClr val="0070C0"/>
                </a:solidFill>
              </a:rPr>
              <a:t>Dopamine hydrochloride</a:t>
            </a:r>
          </a:p>
        </p:txBody>
      </p:sp>
      <p:sp>
        <p:nvSpPr>
          <p:cNvPr id="12" name="Прямоугольник 11"/>
          <p:cNvSpPr/>
          <p:nvPr/>
        </p:nvSpPr>
        <p:spPr>
          <a:xfrm>
            <a:off x="323528" y="3862209"/>
            <a:ext cx="4482189" cy="430887"/>
          </a:xfrm>
          <a:prstGeom prst="rect">
            <a:avLst/>
          </a:prstGeom>
        </p:spPr>
        <p:txBody>
          <a:bodyPr wrap="none">
            <a:spAutoFit/>
          </a:bodyPr>
          <a:lstStyle/>
          <a:p>
            <a:pPr marL="452438" indent="-452438"/>
            <a:r>
              <a:rPr lang="en-US" sz="2200" b="1" dirty="0" smtClean="0">
                <a:solidFill>
                  <a:srgbClr val="7030A0"/>
                </a:solidFill>
              </a:rPr>
              <a:t>2.	Interaction with iron (III) chloride</a:t>
            </a:r>
            <a:endParaRPr lang="ru-RU" sz="2200" b="1" dirty="0">
              <a:solidFill>
                <a:srgbClr val="7030A0"/>
              </a:solidFill>
            </a:endParaRPr>
          </a:p>
        </p:txBody>
      </p:sp>
      <p:sp>
        <p:nvSpPr>
          <p:cNvPr id="3" name="Прямоугольник 2"/>
          <p:cNvSpPr/>
          <p:nvPr/>
        </p:nvSpPr>
        <p:spPr>
          <a:xfrm>
            <a:off x="539552" y="1782976"/>
            <a:ext cx="8352928" cy="1862048"/>
          </a:xfrm>
          <a:prstGeom prst="rect">
            <a:avLst/>
          </a:prstGeom>
        </p:spPr>
        <p:txBody>
          <a:bodyPr wrap="square">
            <a:spAutoFit/>
          </a:bodyPr>
          <a:lstStyle/>
          <a:p>
            <a:pPr algn="just">
              <a:spcAft>
                <a:spcPts val="600"/>
              </a:spcAft>
            </a:pPr>
            <a:r>
              <a:rPr lang="en-US" sz="2200" dirty="0" smtClean="0"/>
              <a:t>The absorption bands of the IR spectrum should be fully consistent with the spectral figure in the pharmacopoeia monograph.</a:t>
            </a:r>
          </a:p>
          <a:p>
            <a:pPr algn="just">
              <a:spcAft>
                <a:spcPts val="600"/>
              </a:spcAft>
            </a:pPr>
            <a:r>
              <a:rPr lang="en-US" sz="2200" dirty="0" smtClean="0"/>
              <a:t>The UV spectrum of a 0.005% solution of dopamine in 0.1M hydrochloric acid in the 230-300 nm region should have an absorption maximum at 280 nm and an absorption minimum at 250 nm in methanol.</a:t>
            </a:r>
            <a:endParaRPr lang="en-US" sz="2200"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9982" y="4411110"/>
            <a:ext cx="7070410" cy="1538170"/>
          </a:xfrm>
          <a:prstGeom prst="rect">
            <a:avLst/>
          </a:prstGeom>
          <a:noFill/>
          <a:ln>
            <a:noFill/>
          </a:ln>
          <a:effectLst>
            <a:outerShdw blurRad="152400" dist="190500" dir="2700000" algn="ctr" rotWithShape="0">
              <a:schemeClr val="tx1">
                <a:alpha val="4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Прямоугольник 5"/>
          <p:cNvSpPr/>
          <p:nvPr/>
        </p:nvSpPr>
        <p:spPr>
          <a:xfrm>
            <a:off x="539552" y="6021288"/>
            <a:ext cx="8352928" cy="707886"/>
          </a:xfrm>
          <a:prstGeom prst="rect">
            <a:avLst/>
          </a:prstGeom>
        </p:spPr>
        <p:txBody>
          <a:bodyPr wrap="square">
            <a:spAutoFit/>
          </a:bodyPr>
          <a:lstStyle/>
          <a:p>
            <a:pPr algn="just"/>
            <a:r>
              <a:rPr lang="en-US" sz="2000" dirty="0" smtClean="0"/>
              <a:t>An </a:t>
            </a:r>
            <a:r>
              <a:rPr lang="en-US" sz="2000" b="1" dirty="0" smtClean="0">
                <a:solidFill>
                  <a:schemeClr val="accent3">
                    <a:lumMod val="75000"/>
                  </a:schemeClr>
                </a:solidFill>
              </a:rPr>
              <a:t>emerald green </a:t>
            </a:r>
            <a:r>
              <a:rPr lang="en-US" sz="2000" dirty="0" err="1" smtClean="0"/>
              <a:t>colour</a:t>
            </a:r>
            <a:r>
              <a:rPr lang="en-US" sz="2000" dirty="0" smtClean="0"/>
              <a:t> appears. If 1 drop of ammonia solution is added to the test tube, the </a:t>
            </a:r>
            <a:r>
              <a:rPr lang="en-US" sz="2000" dirty="0" err="1" smtClean="0"/>
              <a:t>colour</a:t>
            </a:r>
            <a:r>
              <a:rPr lang="en-US" sz="2000" dirty="0" smtClean="0"/>
              <a:t> changes to </a:t>
            </a:r>
            <a:r>
              <a:rPr lang="en-US" sz="2000" b="1" dirty="0" smtClean="0">
                <a:solidFill>
                  <a:srgbClr val="C00000"/>
                </a:solidFill>
              </a:rPr>
              <a:t>cherry red</a:t>
            </a:r>
            <a:r>
              <a:rPr lang="en-US" sz="2000" dirty="0" smtClean="0"/>
              <a:t>.</a:t>
            </a:r>
            <a:endParaRPr lang="ru-RU" sz="2000" dirty="0"/>
          </a:p>
        </p:txBody>
      </p:sp>
    </p:spTree>
    <p:extLst>
      <p:ext uri="{BB962C8B-B14F-4D97-AF65-F5344CB8AC3E}">
        <p14:creationId xmlns:p14="http://schemas.microsoft.com/office/powerpoint/2010/main" val="250221224"/>
      </p:ext>
    </p:extLst>
  </p:cSld>
  <p:clrMapOvr>
    <a:masterClrMapping/>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88640"/>
            <a:ext cx="628650" cy="65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Номер слайда 4"/>
          <p:cNvSpPr>
            <a:spLocks noGrp="1"/>
          </p:cNvSpPr>
          <p:nvPr>
            <p:ph type="sldNum" sz="quarter" idx="12"/>
          </p:nvPr>
        </p:nvSpPr>
        <p:spPr>
          <a:xfrm>
            <a:off x="8532440" y="6520259"/>
            <a:ext cx="573161" cy="365125"/>
          </a:xfrm>
        </p:spPr>
        <p:txBody>
          <a:bodyPr/>
          <a:lstStyle/>
          <a:p>
            <a:fld id="{E4BF139B-3B4E-4221-95DA-59CA7323F185}" type="slidenum">
              <a:rPr lang="ru-RU" smtClean="0"/>
              <a:t>7</a:t>
            </a:fld>
            <a:endParaRPr lang="ru-RU" dirty="0"/>
          </a:p>
        </p:txBody>
      </p:sp>
      <p:sp>
        <p:nvSpPr>
          <p:cNvPr id="11" name="Прямоугольник 10"/>
          <p:cNvSpPr/>
          <p:nvPr/>
        </p:nvSpPr>
        <p:spPr>
          <a:xfrm>
            <a:off x="323528" y="980728"/>
            <a:ext cx="1856342" cy="461665"/>
          </a:xfrm>
          <a:prstGeom prst="rect">
            <a:avLst/>
          </a:prstGeom>
        </p:spPr>
        <p:txBody>
          <a:bodyPr wrap="none">
            <a:spAutoFit/>
          </a:bodyPr>
          <a:lstStyle/>
          <a:p>
            <a:r>
              <a:rPr lang="en-US" sz="2400" b="1" dirty="0" smtClean="0">
                <a:solidFill>
                  <a:srgbClr val="C00000"/>
                </a:solidFill>
              </a:rPr>
              <a:t>Identification</a:t>
            </a:r>
          </a:p>
        </p:txBody>
      </p:sp>
      <p:sp>
        <p:nvSpPr>
          <p:cNvPr id="7" name="Прямоугольник 6"/>
          <p:cNvSpPr/>
          <p:nvPr/>
        </p:nvSpPr>
        <p:spPr>
          <a:xfrm>
            <a:off x="323528" y="1412776"/>
            <a:ext cx="3173561" cy="430887"/>
          </a:xfrm>
          <a:prstGeom prst="rect">
            <a:avLst/>
          </a:prstGeom>
        </p:spPr>
        <p:txBody>
          <a:bodyPr wrap="none">
            <a:spAutoFit/>
          </a:bodyPr>
          <a:lstStyle/>
          <a:p>
            <a:pPr marL="446088" indent="-446088"/>
            <a:r>
              <a:rPr lang="en-US" sz="2200" b="1" dirty="0" smtClean="0">
                <a:solidFill>
                  <a:srgbClr val="7030A0"/>
                </a:solidFill>
              </a:rPr>
              <a:t>3.	Formation of azo dye</a:t>
            </a:r>
            <a:endParaRPr lang="ru-RU" sz="2200" b="1" dirty="0">
              <a:solidFill>
                <a:srgbClr val="7030A0"/>
              </a:solidFill>
            </a:endParaRPr>
          </a:p>
        </p:txBody>
      </p:sp>
      <p:sp>
        <p:nvSpPr>
          <p:cNvPr id="10" name="Прямоугольник 9"/>
          <p:cNvSpPr/>
          <p:nvPr/>
        </p:nvSpPr>
        <p:spPr>
          <a:xfrm>
            <a:off x="971600" y="332656"/>
            <a:ext cx="7200800" cy="584775"/>
          </a:xfrm>
          <a:prstGeom prst="rect">
            <a:avLst/>
          </a:prstGeom>
        </p:spPr>
        <p:txBody>
          <a:bodyPr wrap="square">
            <a:spAutoFit/>
          </a:bodyPr>
          <a:lstStyle/>
          <a:p>
            <a:pPr algn="ctr"/>
            <a:r>
              <a:rPr lang="en-US" sz="3200" b="1" dirty="0" smtClean="0">
                <a:solidFill>
                  <a:srgbClr val="0070C0"/>
                </a:solidFill>
              </a:rPr>
              <a:t>Dopamine hydrochloride</a:t>
            </a:r>
          </a:p>
        </p:txBody>
      </p:sp>
      <p:sp>
        <p:nvSpPr>
          <p:cNvPr id="13" name="Прямоугольник 12"/>
          <p:cNvSpPr/>
          <p:nvPr/>
        </p:nvSpPr>
        <p:spPr>
          <a:xfrm>
            <a:off x="323528" y="1988840"/>
            <a:ext cx="3660617" cy="430887"/>
          </a:xfrm>
          <a:prstGeom prst="rect">
            <a:avLst/>
          </a:prstGeom>
        </p:spPr>
        <p:txBody>
          <a:bodyPr wrap="none">
            <a:spAutoFit/>
          </a:bodyPr>
          <a:lstStyle/>
          <a:p>
            <a:pPr marL="446088" indent="-446088"/>
            <a:r>
              <a:rPr lang="ru-RU" sz="2200" b="1" dirty="0" smtClean="0">
                <a:solidFill>
                  <a:srgbClr val="7030A0"/>
                </a:solidFill>
              </a:rPr>
              <a:t>4</a:t>
            </a:r>
            <a:r>
              <a:rPr lang="en-US" sz="2200" b="1" dirty="0" smtClean="0">
                <a:solidFill>
                  <a:srgbClr val="7030A0"/>
                </a:solidFill>
              </a:rPr>
              <a:t>.	Interaction with </a:t>
            </a:r>
            <a:r>
              <a:rPr lang="en-US" sz="2200" b="1" dirty="0" err="1" smtClean="0">
                <a:solidFill>
                  <a:srgbClr val="7030A0"/>
                </a:solidFill>
              </a:rPr>
              <a:t>ninhydrin</a:t>
            </a:r>
            <a:endParaRPr lang="ru-RU" sz="2200" b="1" dirty="0">
              <a:solidFill>
                <a:srgbClr val="7030A0"/>
              </a:solidFill>
            </a:endParaRPr>
          </a:p>
        </p:txBody>
      </p:sp>
      <p:sp>
        <p:nvSpPr>
          <p:cNvPr id="6" name="Прямоугольник 5"/>
          <p:cNvSpPr/>
          <p:nvPr/>
        </p:nvSpPr>
        <p:spPr>
          <a:xfrm>
            <a:off x="736154" y="2348880"/>
            <a:ext cx="8156325" cy="430887"/>
          </a:xfrm>
          <a:prstGeom prst="rect">
            <a:avLst/>
          </a:prstGeom>
        </p:spPr>
        <p:txBody>
          <a:bodyPr wrap="square">
            <a:spAutoFit/>
          </a:bodyPr>
          <a:lstStyle/>
          <a:p>
            <a:pPr algn="just"/>
            <a:r>
              <a:rPr lang="en-US" sz="2200" dirty="0" smtClean="0"/>
              <a:t>Yellow stains appear.</a:t>
            </a:r>
            <a:endParaRPr lang="ru-RU" sz="2200" dirty="0"/>
          </a:p>
        </p:txBody>
      </p:sp>
      <p:sp>
        <p:nvSpPr>
          <p:cNvPr id="12" name="Прямоугольник 11"/>
          <p:cNvSpPr/>
          <p:nvPr/>
        </p:nvSpPr>
        <p:spPr>
          <a:xfrm>
            <a:off x="323528" y="2854097"/>
            <a:ext cx="3503651" cy="430887"/>
          </a:xfrm>
          <a:prstGeom prst="rect">
            <a:avLst/>
          </a:prstGeom>
        </p:spPr>
        <p:txBody>
          <a:bodyPr wrap="none">
            <a:spAutoFit/>
          </a:bodyPr>
          <a:lstStyle/>
          <a:p>
            <a:pPr marL="446088" indent="-446088"/>
            <a:r>
              <a:rPr lang="en-US" sz="2200" b="1" dirty="0" smtClean="0">
                <a:solidFill>
                  <a:srgbClr val="7030A0"/>
                </a:solidFill>
              </a:rPr>
              <a:t>5.	Detection of chloride ion</a:t>
            </a:r>
            <a:endParaRPr lang="ru-RU" sz="2200" b="1" dirty="0">
              <a:solidFill>
                <a:srgbClr val="7030A0"/>
              </a:solidFill>
            </a:endParaRP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1172" y="4435078"/>
            <a:ext cx="5090992" cy="578098"/>
          </a:xfrm>
          <a:prstGeom prst="rect">
            <a:avLst/>
          </a:prstGeom>
          <a:noFill/>
          <a:ln>
            <a:noFill/>
          </a:ln>
          <a:effectLst>
            <a:outerShdw blurRad="152400" dist="190500" dir="2700000" algn="ctr" rotWithShape="0">
              <a:schemeClr val="tx1">
                <a:alpha val="4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Прямоугольник 1"/>
          <p:cNvSpPr/>
          <p:nvPr/>
        </p:nvSpPr>
        <p:spPr>
          <a:xfrm>
            <a:off x="736154" y="3286725"/>
            <a:ext cx="5420022" cy="769441"/>
          </a:xfrm>
          <a:prstGeom prst="rect">
            <a:avLst/>
          </a:prstGeom>
        </p:spPr>
        <p:txBody>
          <a:bodyPr wrap="square">
            <a:spAutoFit/>
          </a:bodyPr>
          <a:lstStyle/>
          <a:p>
            <a:pPr algn="just"/>
            <a:r>
              <a:rPr lang="en-US" sz="2200" dirty="0" smtClean="0"/>
              <a:t>The chloride ion is detected with silver nitrate solution. A white, curdled precipitate is formed.</a:t>
            </a:r>
            <a:endParaRPr lang="ru-RU" sz="2200" dirty="0"/>
          </a:p>
        </p:txBody>
      </p:sp>
      <p:pic>
        <p:nvPicPr>
          <p:cNvPr id="61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20272" y="2886791"/>
            <a:ext cx="1669157" cy="3096574"/>
          </a:xfrm>
          <a:prstGeom prst="rect">
            <a:avLst/>
          </a:prstGeom>
          <a:noFill/>
          <a:ln>
            <a:noFill/>
          </a:ln>
          <a:effectLst>
            <a:outerShdw blurRad="152400" dist="190500" dir="2700000" algn="ctr" rotWithShape="0">
              <a:schemeClr val="tx1">
                <a:alpha val="4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91650843"/>
      </p:ext>
    </p:extLst>
  </p:cSld>
  <p:clrMapOvr>
    <a:masterClrMapping/>
  </p:clrMapOvr>
  <p:transition spd="slow">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88640"/>
            <a:ext cx="628650" cy="65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Номер слайда 4"/>
          <p:cNvSpPr>
            <a:spLocks noGrp="1"/>
          </p:cNvSpPr>
          <p:nvPr>
            <p:ph type="sldNum" sz="quarter" idx="12"/>
          </p:nvPr>
        </p:nvSpPr>
        <p:spPr>
          <a:xfrm>
            <a:off x="8535343" y="6520259"/>
            <a:ext cx="573161" cy="365125"/>
          </a:xfrm>
        </p:spPr>
        <p:txBody>
          <a:bodyPr/>
          <a:lstStyle/>
          <a:p>
            <a:fld id="{E4BF139B-3B4E-4221-95DA-59CA7323F185}" type="slidenum">
              <a:rPr lang="ru-RU" smtClean="0"/>
              <a:t>8</a:t>
            </a:fld>
            <a:endParaRPr lang="ru-RU"/>
          </a:p>
        </p:txBody>
      </p:sp>
      <p:sp>
        <p:nvSpPr>
          <p:cNvPr id="9" name="Прямоугольник 8"/>
          <p:cNvSpPr/>
          <p:nvPr/>
        </p:nvSpPr>
        <p:spPr>
          <a:xfrm>
            <a:off x="323528" y="980728"/>
            <a:ext cx="1452642" cy="461665"/>
          </a:xfrm>
          <a:prstGeom prst="rect">
            <a:avLst/>
          </a:prstGeom>
        </p:spPr>
        <p:txBody>
          <a:bodyPr wrap="none">
            <a:spAutoFit/>
          </a:bodyPr>
          <a:lstStyle/>
          <a:p>
            <a:r>
              <a:rPr lang="en-US" sz="2400" b="1" dirty="0" smtClean="0">
                <a:solidFill>
                  <a:srgbClr val="C00000"/>
                </a:solidFill>
              </a:rPr>
              <a:t>Purity test</a:t>
            </a:r>
            <a:endParaRPr lang="ru-RU" sz="2400" b="1" dirty="0">
              <a:solidFill>
                <a:srgbClr val="C00000"/>
              </a:solidFill>
            </a:endParaRPr>
          </a:p>
        </p:txBody>
      </p:sp>
      <p:sp>
        <p:nvSpPr>
          <p:cNvPr id="2" name="Прямоугольник 1"/>
          <p:cNvSpPr/>
          <p:nvPr/>
        </p:nvSpPr>
        <p:spPr>
          <a:xfrm>
            <a:off x="323529" y="1412776"/>
            <a:ext cx="8640960" cy="4154984"/>
          </a:xfrm>
          <a:prstGeom prst="rect">
            <a:avLst/>
          </a:prstGeom>
        </p:spPr>
        <p:txBody>
          <a:bodyPr wrap="square">
            <a:spAutoFit/>
          </a:bodyPr>
          <a:lstStyle/>
          <a:p>
            <a:pPr marL="446088" indent="-446088" algn="just"/>
            <a:r>
              <a:rPr lang="en-US" sz="2200" b="1" dirty="0" smtClean="0">
                <a:solidFill>
                  <a:srgbClr val="7030A0"/>
                </a:solidFill>
              </a:rPr>
              <a:t>1.	Determine the presence of impurity of the starting product of synthesis - </a:t>
            </a:r>
            <a:r>
              <a:rPr lang="en-US" sz="2200" b="1" dirty="0" err="1" smtClean="0">
                <a:solidFill>
                  <a:srgbClr val="7030A0"/>
                </a:solidFill>
              </a:rPr>
              <a:t>homoveratrilamine</a:t>
            </a:r>
            <a:r>
              <a:rPr lang="en-US" sz="2200" b="1" dirty="0" smtClean="0">
                <a:solidFill>
                  <a:srgbClr val="7030A0"/>
                </a:solidFill>
              </a:rPr>
              <a:t> (not more than 0.8%). </a:t>
            </a:r>
          </a:p>
          <a:p>
            <a:pPr marL="446088" indent="-446088" algn="just"/>
            <a:r>
              <a:rPr lang="en-US" sz="2200" b="1" dirty="0" smtClean="0">
                <a:solidFill>
                  <a:srgbClr val="7030A0"/>
                </a:solidFill>
              </a:rPr>
              <a:t>  </a:t>
            </a:r>
            <a:r>
              <a:rPr lang="ru-RU" sz="2200" b="1" dirty="0" smtClean="0">
                <a:solidFill>
                  <a:srgbClr val="7030A0"/>
                </a:solidFill>
              </a:rPr>
              <a:t>	</a:t>
            </a:r>
            <a:r>
              <a:rPr lang="en-US" sz="2200" dirty="0" smtClean="0"/>
              <a:t>The test is carried out by TLC on plates with powdered cellulose in the system n-butanol - glacial acetic acid - water (40:10:50). After drying and exposure, the impurity stain should not exceed the witness stain (in size and </a:t>
            </a:r>
            <a:r>
              <a:rPr lang="en-US" sz="2200" dirty="0" err="1" smtClean="0"/>
              <a:t>colour</a:t>
            </a:r>
            <a:r>
              <a:rPr lang="en-US" sz="2200" dirty="0" smtClean="0"/>
              <a:t> intensity). The HPLC method is also used to detect this impurity.</a:t>
            </a:r>
            <a:r>
              <a:rPr lang="ru-RU" sz="2200" dirty="0" smtClean="0"/>
              <a:t>	</a:t>
            </a:r>
          </a:p>
          <a:p>
            <a:pPr marL="446088" indent="-446088"/>
            <a:endParaRPr lang="ru-RU" sz="2200" b="1" dirty="0" smtClean="0">
              <a:solidFill>
                <a:srgbClr val="7030A0"/>
              </a:solidFill>
            </a:endParaRPr>
          </a:p>
          <a:p>
            <a:pPr marL="446088" indent="-446088"/>
            <a:r>
              <a:rPr lang="en-US" sz="2200" b="1" dirty="0" smtClean="0">
                <a:solidFill>
                  <a:srgbClr val="7030A0"/>
                </a:solidFill>
              </a:rPr>
              <a:t>2.	Determine the content of </a:t>
            </a:r>
            <a:r>
              <a:rPr lang="en-US" sz="2200" b="1" dirty="0" err="1" smtClean="0">
                <a:solidFill>
                  <a:srgbClr val="7030A0"/>
                </a:solidFill>
              </a:rPr>
              <a:t>sulphates</a:t>
            </a:r>
            <a:r>
              <a:rPr lang="en-US" sz="2200" b="1" dirty="0" smtClean="0">
                <a:solidFill>
                  <a:srgbClr val="7030A0"/>
                </a:solidFill>
              </a:rPr>
              <a:t> and heavy metals.</a:t>
            </a:r>
          </a:p>
          <a:p>
            <a:pPr marL="446088"/>
            <a:endParaRPr lang="en-US" sz="2200" dirty="0" smtClean="0"/>
          </a:p>
          <a:p>
            <a:pPr marL="446088" indent="-446088" algn="just"/>
            <a:r>
              <a:rPr lang="en-US" sz="2200" b="1" dirty="0" smtClean="0">
                <a:solidFill>
                  <a:srgbClr val="7030A0"/>
                </a:solidFill>
              </a:rPr>
              <a:t>3.	Determine microbiological purity and bacterial endotoxins (for parenteral drugs).</a:t>
            </a:r>
            <a:endParaRPr lang="en-US" sz="2200" dirty="0" smtClean="0"/>
          </a:p>
        </p:txBody>
      </p:sp>
      <p:sp>
        <p:nvSpPr>
          <p:cNvPr id="13" name="Прямоугольник 12"/>
          <p:cNvSpPr/>
          <p:nvPr/>
        </p:nvSpPr>
        <p:spPr>
          <a:xfrm>
            <a:off x="971600" y="332656"/>
            <a:ext cx="7200800" cy="584775"/>
          </a:xfrm>
          <a:prstGeom prst="rect">
            <a:avLst/>
          </a:prstGeom>
        </p:spPr>
        <p:txBody>
          <a:bodyPr wrap="square">
            <a:spAutoFit/>
          </a:bodyPr>
          <a:lstStyle/>
          <a:p>
            <a:pPr algn="ctr"/>
            <a:r>
              <a:rPr lang="en-US" sz="3200" b="1" dirty="0" smtClean="0">
                <a:solidFill>
                  <a:srgbClr val="0070C0"/>
                </a:solidFill>
              </a:rPr>
              <a:t>Dopamine hydrochloride</a:t>
            </a:r>
          </a:p>
        </p:txBody>
      </p:sp>
    </p:spTree>
    <p:extLst>
      <p:ext uri="{BB962C8B-B14F-4D97-AF65-F5344CB8AC3E}">
        <p14:creationId xmlns:p14="http://schemas.microsoft.com/office/powerpoint/2010/main" val="2057538121"/>
      </p:ext>
    </p:extLst>
  </p:cSld>
  <p:clrMapOvr>
    <a:masterClrMapping/>
  </p:clrMapOvr>
  <p:transition spd="slow">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88640"/>
            <a:ext cx="628650" cy="65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Номер слайда 4"/>
          <p:cNvSpPr>
            <a:spLocks noGrp="1"/>
          </p:cNvSpPr>
          <p:nvPr>
            <p:ph type="sldNum" sz="quarter" idx="12"/>
          </p:nvPr>
        </p:nvSpPr>
        <p:spPr>
          <a:xfrm>
            <a:off x="8535343" y="6520259"/>
            <a:ext cx="573161" cy="365125"/>
          </a:xfrm>
        </p:spPr>
        <p:txBody>
          <a:bodyPr/>
          <a:lstStyle/>
          <a:p>
            <a:fld id="{E4BF139B-3B4E-4221-95DA-59CA7323F185}" type="slidenum">
              <a:rPr lang="ru-RU" smtClean="0"/>
              <a:t>9</a:t>
            </a:fld>
            <a:endParaRPr lang="ru-RU"/>
          </a:p>
        </p:txBody>
      </p:sp>
      <p:sp>
        <p:nvSpPr>
          <p:cNvPr id="9" name="Прямоугольник 8"/>
          <p:cNvSpPr/>
          <p:nvPr/>
        </p:nvSpPr>
        <p:spPr>
          <a:xfrm>
            <a:off x="323528" y="980728"/>
            <a:ext cx="984565" cy="461665"/>
          </a:xfrm>
          <a:prstGeom prst="rect">
            <a:avLst/>
          </a:prstGeom>
        </p:spPr>
        <p:txBody>
          <a:bodyPr wrap="none">
            <a:spAutoFit/>
          </a:bodyPr>
          <a:lstStyle/>
          <a:p>
            <a:r>
              <a:rPr lang="en-US" sz="2400" b="1" dirty="0" smtClean="0">
                <a:solidFill>
                  <a:srgbClr val="C00000"/>
                </a:solidFill>
              </a:rPr>
              <a:t>Assay</a:t>
            </a:r>
            <a:endParaRPr lang="ru-RU" sz="2400" b="1" dirty="0">
              <a:solidFill>
                <a:srgbClr val="C00000"/>
              </a:solidFill>
            </a:endParaRPr>
          </a:p>
        </p:txBody>
      </p:sp>
      <p:sp>
        <p:nvSpPr>
          <p:cNvPr id="12" name="Прямоугольник 11"/>
          <p:cNvSpPr/>
          <p:nvPr/>
        </p:nvSpPr>
        <p:spPr>
          <a:xfrm>
            <a:off x="971600" y="332656"/>
            <a:ext cx="7200800" cy="584775"/>
          </a:xfrm>
          <a:prstGeom prst="rect">
            <a:avLst/>
          </a:prstGeom>
        </p:spPr>
        <p:txBody>
          <a:bodyPr wrap="square">
            <a:spAutoFit/>
          </a:bodyPr>
          <a:lstStyle/>
          <a:p>
            <a:pPr algn="ctr"/>
            <a:r>
              <a:rPr lang="en-US" sz="3200" b="1" dirty="0" smtClean="0">
                <a:solidFill>
                  <a:srgbClr val="0070C0"/>
                </a:solidFill>
              </a:rPr>
              <a:t>Dopamine hydrochloride</a:t>
            </a:r>
          </a:p>
        </p:txBody>
      </p:sp>
      <p:sp>
        <p:nvSpPr>
          <p:cNvPr id="10" name="Прямоугольник 9"/>
          <p:cNvSpPr/>
          <p:nvPr/>
        </p:nvSpPr>
        <p:spPr>
          <a:xfrm>
            <a:off x="323528" y="1412776"/>
            <a:ext cx="2753061" cy="430887"/>
          </a:xfrm>
          <a:prstGeom prst="rect">
            <a:avLst/>
          </a:prstGeom>
        </p:spPr>
        <p:txBody>
          <a:bodyPr wrap="none">
            <a:spAutoFit/>
          </a:bodyPr>
          <a:lstStyle/>
          <a:p>
            <a:pPr marL="446088" indent="-446088"/>
            <a:r>
              <a:rPr lang="en-US" sz="2200" b="1" dirty="0" smtClean="0">
                <a:solidFill>
                  <a:srgbClr val="7030A0"/>
                </a:solidFill>
              </a:rPr>
              <a:t>Non-aqueous titration</a:t>
            </a:r>
            <a:endParaRPr lang="ru-RU" sz="2200" b="1" dirty="0">
              <a:solidFill>
                <a:srgbClr val="7030A0"/>
              </a:solidFill>
            </a:endParaRP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2794" y="1916832"/>
            <a:ext cx="5081512" cy="4774336"/>
          </a:xfrm>
          <a:prstGeom prst="rect">
            <a:avLst/>
          </a:prstGeom>
          <a:noFill/>
          <a:ln>
            <a:noFill/>
          </a:ln>
          <a:effectLst>
            <a:outerShdw blurRad="152400" dist="190500" dir="2700000" algn="ctr" rotWithShape="0">
              <a:schemeClr val="tx1">
                <a:alpha val="4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Прямоугольник 2"/>
          <p:cNvSpPr/>
          <p:nvPr/>
        </p:nvSpPr>
        <p:spPr>
          <a:xfrm>
            <a:off x="5580112" y="1772816"/>
            <a:ext cx="3384376" cy="4832092"/>
          </a:xfrm>
          <a:prstGeom prst="rect">
            <a:avLst/>
          </a:prstGeom>
        </p:spPr>
        <p:txBody>
          <a:bodyPr wrap="square">
            <a:spAutoFit/>
          </a:bodyPr>
          <a:lstStyle/>
          <a:p>
            <a:pPr algn="just"/>
            <a:r>
              <a:rPr lang="en-US" sz="2200" dirty="0" smtClean="0"/>
              <a:t>Dopamine is quantified by non-aqueous titration in glacial acetic acid with mercury acetate </a:t>
            </a:r>
            <a:r>
              <a:rPr lang="en-US" sz="2200" b="1" i="1" dirty="0" smtClean="0"/>
              <a:t>(A)</a:t>
            </a:r>
            <a:r>
              <a:rPr lang="en-US" sz="2200" dirty="0" smtClean="0"/>
              <a:t>. A mixture of formic acid and acetic anhydride can be used as a medium </a:t>
            </a:r>
            <a:r>
              <a:rPr lang="en-US" sz="2200" b="1" i="1" dirty="0" smtClean="0"/>
              <a:t>(B)</a:t>
            </a:r>
            <a:r>
              <a:rPr lang="en-US" sz="2200" dirty="0" smtClean="0"/>
              <a:t>.</a:t>
            </a:r>
            <a:endParaRPr lang="ru-RU" sz="2200" dirty="0" smtClean="0"/>
          </a:p>
          <a:p>
            <a:pPr algn="just"/>
            <a:r>
              <a:rPr lang="en-US" sz="2200" dirty="0" smtClean="0"/>
              <a:t>Titrate with 0.1M </a:t>
            </a:r>
            <a:r>
              <a:rPr lang="en-US" sz="2200" dirty="0" err="1" smtClean="0"/>
              <a:t>perchloric</a:t>
            </a:r>
            <a:r>
              <a:rPr lang="en-US" sz="2200" dirty="0" smtClean="0"/>
              <a:t> acid solution (indicator methyl violet or crystal violet). </a:t>
            </a:r>
            <a:endParaRPr lang="ru-RU" sz="2200" dirty="0" smtClean="0"/>
          </a:p>
          <a:p>
            <a:pPr algn="just"/>
            <a:r>
              <a:rPr lang="en-US" sz="2200" dirty="0" smtClean="0"/>
              <a:t>The end point of the titration can be determined </a:t>
            </a:r>
            <a:r>
              <a:rPr lang="en-US" sz="2200" dirty="0" err="1" smtClean="0"/>
              <a:t>potentiometrically</a:t>
            </a:r>
            <a:r>
              <a:rPr lang="en-US" sz="2200" dirty="0" smtClean="0"/>
              <a:t>.</a:t>
            </a:r>
            <a:endParaRPr lang="ru-RU" sz="2200" dirty="0"/>
          </a:p>
        </p:txBody>
      </p:sp>
    </p:spTree>
    <p:extLst>
      <p:ext uri="{BB962C8B-B14F-4D97-AF65-F5344CB8AC3E}">
        <p14:creationId xmlns:p14="http://schemas.microsoft.com/office/powerpoint/2010/main" val="3044773558"/>
      </p:ext>
    </p:extLst>
  </p:cSld>
  <p:clrMapOvr>
    <a:masterClrMapping/>
  </p:clrMapOvr>
  <p:transition spd="slow">
    <p:wipe/>
  </p:transition>
  <p:timing>
    <p:tnLst>
      <p:par>
        <p:cTn id="1" dur="indefinite" restart="never" nodeType="tmRoot"/>
      </p:par>
    </p:tnLst>
  </p:timing>
</p:sld>
</file>

<file path=ppt/theme/theme1.xml><?xml version="1.0" encoding="utf-8"?>
<a:theme xmlns:a="http://schemas.openxmlformats.org/drawingml/2006/main" name="тема Капли">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xmlns="" name="Droplet" id="{8984A317-299A-4E50-B45D-BFC9EDE2337A}" vid="{A633B6A3-9E7F-4C10-9C98-2517A3134361}"/>
    </a:ext>
  </a:extLst>
</a:theme>
</file>

<file path=docProps/app.xml><?xml version="1.0" encoding="utf-8"?>
<Properties xmlns="http://schemas.openxmlformats.org/officeDocument/2006/extended-properties" xmlns:vt="http://schemas.openxmlformats.org/officeDocument/2006/docPropsVTypes">
  <Template>тема Капли</Template>
  <TotalTime>222</TotalTime>
  <Words>2279</Words>
  <Application>Microsoft Office PowerPoint</Application>
  <PresentationFormat>Экран (4:3)</PresentationFormat>
  <Paragraphs>308</Paragraphs>
  <Slides>55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55</vt:i4>
      </vt:variant>
    </vt:vector>
  </HeadingPairs>
  <TitlesOfParts>
    <vt:vector size="56" baseType="lpstr">
      <vt:lpstr>тема Капли</vt:lpstr>
      <vt:lpstr>«Special pharmaceutical chemistry»</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«Special pharmaceutical chemistry»</dc:title>
  <dc:creator>Лена Лена</dc:creator>
  <cp:lastModifiedBy>Лена Лена</cp:lastModifiedBy>
  <cp:revision>55</cp:revision>
  <dcterms:created xsi:type="dcterms:W3CDTF">2024-06-03T18:02:21Z</dcterms:created>
  <dcterms:modified xsi:type="dcterms:W3CDTF">2024-06-04T06:50:05Z</dcterms:modified>
</cp:coreProperties>
</file>