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76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Организационная структура социальной защиты материнства и детства в Российской Федерации и в Волгоградской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Лекция 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Региональный уровень</a:t>
            </a:r>
            <a:endParaRPr lang="ru-RU" dirty="0" smtClean="0"/>
          </a:p>
          <a:p>
            <a:pPr algn="just"/>
            <a:r>
              <a:rPr lang="ru-RU" sz="2800" dirty="0" smtClean="0"/>
              <a:t>За социальную защиту вообще, и за социальную защиту материнства и детства в частности отвечает Комитет социальной защиты населения Волгоградской области (</a:t>
            </a:r>
            <a:r>
              <a:rPr lang="ru-RU" sz="2800" dirty="0" err="1" smtClean="0"/>
              <a:t>Облкомсоцзащиты</a:t>
            </a:r>
            <a:r>
              <a:rPr lang="ru-RU" sz="2800" dirty="0" smtClean="0"/>
              <a:t>). </a:t>
            </a:r>
          </a:p>
          <a:p>
            <a:pPr algn="just"/>
            <a:r>
              <a:rPr lang="ru-RU" sz="2800" dirty="0" smtClean="0"/>
              <a:t>Председатель комитета – Заботина Лилия Юрьевна.</a:t>
            </a:r>
          </a:p>
          <a:p>
            <a:endParaRPr lang="ru-RU" dirty="0"/>
          </a:p>
        </p:txBody>
      </p:sp>
      <p:pic>
        <p:nvPicPr>
          <p:cNvPr id="3074" name="Picture 2" descr="C:\Users\Катя Реймер\Downloads\zabotina_30.0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304256" cy="3336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8604"/>
            <a:ext cx="8229600" cy="598559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Согласно Перечню государственных услуг, оказываемых государственными учреждениями социального обслуживания, находящимися в ведении комитета социальной защиты населения Волгоградской области, услуги по социальной защите материнства и детства это: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Предоставление социальных услуг в стационарной форме социального обслуживания </a:t>
            </a:r>
            <a:r>
              <a:rPr lang="ru-RU" b="1" dirty="0" smtClean="0"/>
              <a:t>детям-инвалидам, страдающими психическими расстройствами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ГКС СУ СО  «</a:t>
            </a:r>
            <a:r>
              <a:rPr lang="ru-RU" dirty="0" err="1" smtClean="0"/>
              <a:t>Петроввальский</a:t>
            </a:r>
            <a:r>
              <a:rPr lang="ru-RU" dirty="0" smtClean="0"/>
              <a:t> дом-интернат для умственно отсталых детей»</a:t>
            </a:r>
          </a:p>
          <a:p>
            <a:pPr algn="just"/>
            <a:r>
              <a:rPr lang="ru-RU" dirty="0" smtClean="0"/>
              <a:t>Предоставление социальных услуг в стационарной форме детям-инвалидам и их родителям (законным представителям) </a:t>
            </a:r>
            <a:r>
              <a:rPr lang="ru-RU" b="1" dirty="0" smtClean="0"/>
              <a:t>в целях социально-медицинской реабилитации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ГБСУ СО «Областной реабилитационный центр для детей-инвалидов «Надежда»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Предоставление социальных услуг в </a:t>
            </a:r>
            <a:r>
              <a:rPr lang="ru-RU" dirty="0" err="1" smtClean="0"/>
              <a:t>полустационарной</a:t>
            </a:r>
            <a:r>
              <a:rPr lang="ru-RU" dirty="0" smtClean="0"/>
              <a:t> форме детям-инвалидам и их родителям в условиях дневного пребывания </a:t>
            </a:r>
            <a:r>
              <a:rPr lang="ru-RU" b="1" dirty="0" smtClean="0"/>
              <a:t>в целях социально-медицинской реабилитации</a:t>
            </a:r>
            <a:endParaRPr lang="ru-RU" dirty="0" smtClean="0"/>
          </a:p>
          <a:p>
            <a:pPr algn="just"/>
            <a:r>
              <a:rPr lang="ru-RU" dirty="0" smtClean="0"/>
              <a:t> ГБСУ СО «Областной реабилитационный центр для детей-инвалидов «Надежда»</a:t>
            </a:r>
          </a:p>
          <a:p>
            <a:pPr algn="just"/>
            <a:r>
              <a:rPr lang="ru-RU" dirty="0" smtClean="0"/>
              <a:t>Предоставление социальных услуг в </a:t>
            </a:r>
            <a:r>
              <a:rPr lang="ru-RU" dirty="0" err="1" smtClean="0"/>
              <a:t>полустационарной</a:t>
            </a:r>
            <a:r>
              <a:rPr lang="ru-RU" dirty="0" smtClean="0"/>
              <a:t> форме детям-инвалидам, детям, испытывающим трудности в социальной адаптации, и их родителям </a:t>
            </a:r>
            <a:r>
              <a:rPr lang="ru-RU" b="1" dirty="0" smtClean="0"/>
              <a:t>в целях социальной реабилитации</a:t>
            </a:r>
            <a:endParaRPr lang="ru-RU" dirty="0" smtClean="0"/>
          </a:p>
          <a:p>
            <a:pPr algn="just"/>
            <a:r>
              <a:rPr lang="ru-RU" dirty="0" smtClean="0"/>
              <a:t>ГКУ СО «Волгоградский областной реабилитационный центр для детей и подростков с ограниченными возможностями «Вдохновение»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Предоставление социальных услуг в стационарной форме несовершеннолетним </a:t>
            </a:r>
            <a:r>
              <a:rPr lang="ru-RU" b="1" dirty="0" smtClean="0"/>
              <a:t>в социально-реабилитационных центрах для несовершеннолетних (социально-реабилитационных отделениях для несовершеннолетних)</a:t>
            </a:r>
            <a:endParaRPr lang="ru-RU" dirty="0" smtClean="0"/>
          </a:p>
          <a:p>
            <a:pPr algn="just"/>
            <a:r>
              <a:rPr lang="ru-RU" dirty="0" smtClean="0"/>
              <a:t>Предоставление социальных услуг в </a:t>
            </a:r>
            <a:r>
              <a:rPr lang="ru-RU" dirty="0" err="1" smtClean="0"/>
              <a:t>полустационарной</a:t>
            </a:r>
            <a:r>
              <a:rPr lang="ru-RU" dirty="0" smtClean="0"/>
              <a:t> форме несовершеннолетним в условиях дневного пребывания </a:t>
            </a:r>
            <a:r>
              <a:rPr lang="ru-RU" b="1" dirty="0" smtClean="0"/>
              <a:t>в социально-реабилитационных центрах для несовершеннолетних</a:t>
            </a:r>
            <a:endParaRPr lang="ru-RU" dirty="0" smtClean="0"/>
          </a:p>
          <a:p>
            <a:pPr algn="just"/>
            <a:r>
              <a:rPr lang="ru-RU" dirty="0" smtClean="0"/>
              <a:t>Предоставление социальных услуг в </a:t>
            </a:r>
            <a:r>
              <a:rPr lang="ru-RU" dirty="0" err="1" smtClean="0"/>
              <a:t>полустационарной</a:t>
            </a:r>
            <a:r>
              <a:rPr lang="ru-RU" dirty="0" smtClean="0"/>
              <a:t> форме социального обслуживания в центрах (отделениях) </a:t>
            </a:r>
            <a:r>
              <a:rPr lang="ru-RU" b="1" dirty="0" smtClean="0"/>
              <a:t>психолого-педагогической помощи населению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Помимо учреждений социального обслуживания, услуги по социальной защите материнства и детства осуществляют </a:t>
            </a:r>
            <a:r>
              <a:rPr lang="ru-RU" b="1" dirty="0" smtClean="0"/>
              <a:t>центры социальной защиты населения</a:t>
            </a:r>
            <a:r>
              <a:rPr lang="ru-RU" dirty="0" smtClean="0"/>
              <a:t>. В каждом районе области и каждом районе города есть центр социальной защиты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Перечень государственных услуг предоставляемых центрами социальной защиты населения:</a:t>
            </a:r>
          </a:p>
          <a:p>
            <a:pPr lvl="0" algn="just"/>
            <a:r>
              <a:rPr lang="ru-RU" dirty="0" smtClean="0"/>
              <a:t>Назначение и выплата дополнительного единовременного денежного пособия </a:t>
            </a:r>
            <a:r>
              <a:rPr lang="ru-RU" b="1" dirty="0" smtClean="0"/>
              <a:t>при рождении ребёнка </a:t>
            </a:r>
            <a:r>
              <a:rPr lang="ru-RU" dirty="0" smtClean="0"/>
              <a:t>(с 1 февраля 2023 года размер пособия составляет 22 909 рублей);</a:t>
            </a:r>
          </a:p>
          <a:p>
            <a:pPr lvl="0" algn="just"/>
            <a:r>
              <a:rPr lang="ru-RU" dirty="0" smtClean="0"/>
              <a:t>Назначение и выплата ежегодной единовременной денежной выплаты на детей, обучающихся в муниципальных общеобразовательных учреждениях, учреждениях начального и среднего профессионального образования, проживающих в малоимущих семьях </a:t>
            </a:r>
            <a:r>
              <a:rPr lang="ru-RU" b="1" dirty="0" smtClean="0"/>
              <a:t>с единственным родителем-отцом </a:t>
            </a:r>
            <a:r>
              <a:rPr lang="ru-RU" dirty="0" smtClean="0"/>
              <a:t>(размер самостоятельно);</a:t>
            </a:r>
          </a:p>
          <a:p>
            <a:pPr lvl="0" algn="just"/>
            <a:r>
              <a:rPr lang="ru-RU" dirty="0" smtClean="0"/>
              <a:t>Предоставление ежеквартальных адресных дотаций малообеспеченным  семьям </a:t>
            </a:r>
            <a:r>
              <a:rPr lang="ru-RU" b="1" dirty="0" smtClean="0"/>
              <a:t>с детьми-близнецами</a:t>
            </a:r>
            <a:r>
              <a:rPr lang="ru-RU" dirty="0" smtClean="0"/>
              <a:t>, проживающим на территории Волгоградской области (размер самостоятельно);</a:t>
            </a:r>
          </a:p>
          <a:p>
            <a:pPr lvl="0" algn="just"/>
            <a:r>
              <a:rPr lang="ru-RU" dirty="0" smtClean="0"/>
              <a:t>Регистрация семьи в качестве </a:t>
            </a:r>
            <a:r>
              <a:rPr lang="ru-RU" b="1" dirty="0" smtClean="0"/>
              <a:t>многодетной</a:t>
            </a:r>
            <a:r>
              <a:rPr lang="ru-RU" dirty="0" smtClean="0"/>
              <a:t> и выдача удостоверения многодетной семьи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Орган законодательной власти на региональном</a:t>
            </a:r>
            <a:r>
              <a:rPr lang="ru-RU" sz="2800" dirty="0" smtClean="0"/>
              <a:t> уровне в области социальной защиты материнства и детства – это </a:t>
            </a:r>
            <a:r>
              <a:rPr lang="ru-RU" sz="2800" b="1" dirty="0" smtClean="0"/>
              <a:t>Комитет </a:t>
            </a:r>
            <a:r>
              <a:rPr lang="ru-RU" sz="2800" b="1" dirty="0" err="1" smtClean="0"/>
              <a:t>Облдумы</a:t>
            </a:r>
            <a:r>
              <a:rPr lang="ru-RU" sz="2800" b="1" dirty="0" smtClean="0"/>
              <a:t> Комитет по труду, социальной политике, вопросам семьи и делам ветеранов. </a:t>
            </a:r>
          </a:p>
          <a:p>
            <a:pPr algn="just"/>
            <a:r>
              <a:rPr lang="ru-RU" sz="2800" dirty="0" smtClean="0"/>
              <a:t>Председатель –</a:t>
            </a:r>
            <a:r>
              <a:rPr lang="ru-RU" sz="2800" dirty="0" err="1" smtClean="0"/>
              <a:t>Кареликов</a:t>
            </a:r>
            <a:r>
              <a:rPr lang="ru-RU" sz="2800" dirty="0" smtClean="0"/>
              <a:t> Евгений Андреевич.</a:t>
            </a:r>
            <a:r>
              <a:rPr lang="ru-RU" sz="2800" i="1" dirty="0" smtClean="0"/>
              <a:t>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170" name="AutoShape 2" descr="КАРЕЛИКОВ Евгений Андре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ЕЛИКОВ Евгений Андре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Оксана\Desktop\cf52cc5667159c71d5aa70d15aa98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8619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Муниципальный уровень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    Исполнительная власть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Комитет жилищной и социальной политики Администрации г. Волгограда (</a:t>
            </a:r>
            <a:r>
              <a:rPr lang="ru-RU" smtClean="0"/>
              <a:t>отраслевое подразделение Администрации </a:t>
            </a:r>
            <a:r>
              <a:rPr lang="ru-RU" dirty="0" smtClean="0"/>
              <a:t>Волгограда).</a:t>
            </a:r>
          </a:p>
          <a:p>
            <a:pPr>
              <a:buNone/>
            </a:pPr>
            <a:r>
              <a:rPr lang="ru-RU" dirty="0" smtClean="0"/>
              <a:t> Председатель -</a:t>
            </a:r>
            <a:r>
              <a:rPr lang="ru-RU" dirty="0" err="1" smtClean="0"/>
              <a:t>Кострова</a:t>
            </a:r>
            <a:r>
              <a:rPr lang="ru-RU" dirty="0" smtClean="0"/>
              <a:t> </a:t>
            </a:r>
            <a:r>
              <a:rPr lang="ru-RU" dirty="0" err="1" smtClean="0"/>
              <a:t>Рената</a:t>
            </a:r>
            <a:r>
              <a:rPr lang="ru-RU" dirty="0" smtClean="0"/>
              <a:t> Владимировна.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Главной задачей Комитета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формирование муниципальной политики, направленной на предоставление мер социальной поддержки отдельным категориям населения, постоянно проживающим на территории Волгограда, назначение и выплата муниципальных пособий в соответствии с нормативными правовыми актами органов местного самоуправления Волгограда.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Комитет исполняет государственные функции по социальной защите населения, делегированные субъектом Федерации.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Законодательная власть</a:t>
            </a:r>
            <a:endParaRPr lang="ru-RU" dirty="0" smtClean="0"/>
          </a:p>
          <a:p>
            <a:r>
              <a:rPr lang="ru-RU" dirty="0" smtClean="0"/>
              <a:t>Комитет Гордумы по социальной политике. </a:t>
            </a:r>
          </a:p>
          <a:p>
            <a:r>
              <a:rPr lang="ru-RU" dirty="0" smtClean="0"/>
              <a:t>Председатель – Ефремов Иосиф </a:t>
            </a:r>
            <a:r>
              <a:rPr lang="ru-RU" dirty="0" err="1" smtClean="0"/>
              <a:t>Иофисович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Комитет проводит государственную политику Волгограда в сфере социальной защиты населения, а также координирует деятельность иных исполнительных органов государственной власти Волгограда в данной сфере и в сфере улучшения демографической ситуации в Волгограде.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Организационная структура социальной защиты материнства и детства в Российской Федерации</a:t>
            </a:r>
          </a:p>
          <a:p>
            <a:pPr algn="just"/>
            <a:r>
              <a:rPr lang="ru-RU" dirty="0" smtClean="0"/>
              <a:t>Организационная структура учреждений социальной защиты материнства и детства в Волгоградской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08920"/>
            <a:ext cx="8229600" cy="43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dirty="0" smtClean="0"/>
              <a:t>   1. Организационная структура социальной защиты материнства и детства в Российской Федерации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Федеральный орган исполнительной власти – </a:t>
            </a:r>
            <a:r>
              <a:rPr lang="ru-RU" b="1" dirty="0" smtClean="0"/>
              <a:t>Министерство труда и социальной защиты Российской Федерации.</a:t>
            </a:r>
            <a:endParaRPr lang="ru-RU" dirty="0" smtClean="0"/>
          </a:p>
          <a:p>
            <a:pPr algn="just"/>
            <a:r>
              <a:rPr lang="ru-RU" dirty="0" smtClean="0"/>
              <a:t>Министр – </a:t>
            </a:r>
            <a:r>
              <a:rPr lang="ru-RU" dirty="0" err="1" smtClean="0"/>
              <a:t>Котяков</a:t>
            </a:r>
            <a:r>
              <a:rPr lang="ru-RU" dirty="0" smtClean="0"/>
              <a:t> Антон Олегович</a:t>
            </a:r>
          </a:p>
          <a:p>
            <a:pPr algn="just"/>
            <a:endParaRPr lang="ru-RU" b="1" dirty="0" smtClean="0"/>
          </a:p>
          <a:p>
            <a:endParaRPr lang="ru-RU" dirty="0"/>
          </a:p>
        </p:txBody>
      </p:sp>
      <p:pic>
        <p:nvPicPr>
          <p:cNvPr id="2" name="Picture 2" descr="C:\Users\Оксана\Desktop\structure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64331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ведению Департаментов относятся вопросы: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демографической политики и </a:t>
            </a:r>
            <a:r>
              <a:rPr lang="ru-RU" dirty="0" err="1" smtClean="0"/>
              <a:t>гендерного</a:t>
            </a:r>
            <a:r>
              <a:rPr lang="ru-RU" dirty="0" smtClean="0"/>
              <a:t> равенства;         </a:t>
            </a:r>
          </a:p>
          <a:p>
            <a:pPr lvl="0"/>
            <a:r>
              <a:rPr lang="ru-RU" dirty="0" smtClean="0"/>
              <a:t>социальной защиты населения;</a:t>
            </a:r>
          </a:p>
          <a:p>
            <a:pPr lvl="0"/>
            <a:r>
              <a:rPr lang="ru-RU" dirty="0" smtClean="0"/>
              <a:t>опеки и попечительства в отношении совершеннолетних недееспособных или не полностью дееспособных граждан;</a:t>
            </a:r>
          </a:p>
          <a:p>
            <a:pPr lvl="0"/>
            <a:r>
              <a:rPr lang="ru-RU" dirty="0" smtClean="0"/>
              <a:t>социальной поддержки ветеранов и членов их семей;</a:t>
            </a:r>
          </a:p>
          <a:p>
            <a:pPr lvl="0"/>
            <a:r>
              <a:rPr lang="ru-RU" dirty="0" smtClean="0"/>
              <a:t>социального обслуживания населения и предоставления социальных услуг.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 Отделы департамента:</a:t>
            </a:r>
          </a:p>
          <a:p>
            <a:pPr lvl="0" algn="just"/>
            <a:r>
              <a:rPr lang="ru-RU" dirty="0" smtClean="0"/>
              <a:t>Отдел по выработке государственной политики в сфере демографической политики и вопросов </a:t>
            </a:r>
            <a:r>
              <a:rPr lang="ru-RU" dirty="0" err="1" smtClean="0"/>
              <a:t>гендерного</a:t>
            </a:r>
            <a:r>
              <a:rPr lang="ru-RU" dirty="0" smtClean="0"/>
              <a:t> равенства</a:t>
            </a:r>
          </a:p>
          <a:p>
            <a:pPr lvl="0" algn="just"/>
            <a:r>
              <a:rPr lang="ru-RU" b="1" dirty="0" smtClean="0"/>
              <a:t>Отдел по выработке государственной политики в сфере социальной поддержки семей с детьми</a:t>
            </a:r>
            <a:endParaRPr lang="ru-RU" dirty="0" smtClean="0"/>
          </a:p>
          <a:p>
            <a:pPr lvl="0" algn="just"/>
            <a:r>
              <a:rPr lang="ru-RU" b="1" dirty="0" smtClean="0"/>
              <a:t>Отдел обеспечения мер социальной поддержки семей с детьми</a:t>
            </a:r>
            <a:endParaRPr lang="ru-RU" dirty="0" smtClean="0"/>
          </a:p>
          <a:p>
            <a:pPr lvl="0" algn="just"/>
            <a:r>
              <a:rPr lang="ru-RU" dirty="0" smtClean="0"/>
              <a:t>Отдел по выработке государственной политики в сфере социальной защиты отдельных категорий граждан и  взаимодействия с региональными органами и неправительственными организациями</a:t>
            </a:r>
          </a:p>
          <a:p>
            <a:pPr lvl="0" algn="just"/>
            <a:r>
              <a:rPr lang="ru-RU" dirty="0" smtClean="0"/>
              <a:t>Отдел по выработке государственной политики в сфере социальной защиты ветеранов</a:t>
            </a:r>
          </a:p>
          <a:p>
            <a:pPr lvl="0" algn="just"/>
            <a:r>
              <a:rPr lang="ru-RU" dirty="0" smtClean="0"/>
              <a:t>Отдел по выработке государственной политики в сфере социального обслуживания граждан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Федеральную законодательную власть</a:t>
            </a:r>
            <a:r>
              <a:rPr lang="ru-RU" sz="2800" dirty="0" smtClean="0"/>
              <a:t> в области социальной защиты материнства и детства представляет </a:t>
            </a:r>
            <a:r>
              <a:rPr lang="ru-RU" sz="2800" b="1" dirty="0" smtClean="0"/>
              <a:t>Комитет Госдумы по вопросам семьи, женщин и детей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Председатель этого комитета Останина Нина Александровна (предшественник: Епифанова Ольга). </a:t>
            </a:r>
            <a:endParaRPr lang="ru-RU" sz="2800" dirty="0"/>
          </a:p>
        </p:txBody>
      </p:sp>
      <p:pic>
        <p:nvPicPr>
          <p:cNvPr id="2" name="Picture 2" descr="C:\Users\Окса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643314"/>
            <a:ext cx="2214578" cy="295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В ведении Комитета находятся вопросы, связанные с совершенствованием:</a:t>
            </a:r>
          </a:p>
          <a:p>
            <a:pPr lvl="0"/>
            <a:r>
              <a:rPr lang="ru-RU" dirty="0" smtClean="0"/>
              <a:t>Семейного кодекса Российской Федерации;</a:t>
            </a:r>
          </a:p>
          <a:p>
            <a:pPr lvl="0"/>
            <a:r>
              <a:rPr lang="ru-RU" dirty="0" smtClean="0"/>
              <a:t>Федерального закона от 19 мая 1995 г. № 81-ФЗ «О государственных пособиях гражданам, имеющим детей»; </a:t>
            </a:r>
          </a:p>
          <a:p>
            <a:pPr lvl="0"/>
            <a:r>
              <a:rPr lang="ru-RU" dirty="0" smtClean="0"/>
              <a:t>Федерального закона от 29 декабря 2006 года № 256-ФЗ «О дополнительных мерах государственной поддержки семей, имеющих детей»; </a:t>
            </a:r>
          </a:p>
          <a:p>
            <a:pPr lvl="0"/>
            <a:r>
              <a:rPr lang="ru-RU" dirty="0" smtClean="0"/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2. Организационная структура учреждений</a:t>
            </a:r>
          </a:p>
          <a:p>
            <a:pPr algn="just">
              <a:buNone/>
            </a:pPr>
            <a:r>
              <a:rPr lang="ru-RU" b="1" dirty="0" smtClean="0"/>
              <a:t>социальной защиты материнства и детства в</a:t>
            </a:r>
          </a:p>
          <a:p>
            <a:pPr algn="just">
              <a:buNone/>
            </a:pPr>
            <a:r>
              <a:rPr lang="ru-RU" b="1" dirty="0" smtClean="0"/>
              <a:t>Волгоградской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834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Организационная структура социальной защиты материнства и детства в Российской Федерации и в Волгоградской области </vt:lpstr>
      <vt:lpstr>План</vt:lpstr>
      <vt:lpstr>Презентация PowerPoint</vt:lpstr>
      <vt:lpstr>Презентация PowerPoint</vt:lpstr>
      <vt:lpstr>К ведению Департаментов относятся вопросы: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Главной задачей Комитета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структура социальной защиты материнства и детства в Российской Федерации и Волгоградской области </dc:title>
  <dc:creator>Катя Реймер</dc:creator>
  <cp:lastModifiedBy>Вячеслав</cp:lastModifiedBy>
  <cp:revision>9</cp:revision>
  <dcterms:created xsi:type="dcterms:W3CDTF">2016-09-18T10:09:18Z</dcterms:created>
  <dcterms:modified xsi:type="dcterms:W3CDTF">2024-09-16T08:49:32Z</dcterms:modified>
</cp:coreProperties>
</file>