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8" r:id="rId2"/>
    <p:sldId id="281" r:id="rId3"/>
    <p:sldId id="273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301" r:id="rId12"/>
    <p:sldId id="300" r:id="rId13"/>
    <p:sldId id="265" r:id="rId14"/>
    <p:sldId id="268" r:id="rId15"/>
    <p:sldId id="309" r:id="rId16"/>
    <p:sldId id="310" r:id="rId17"/>
    <p:sldId id="311" r:id="rId18"/>
    <p:sldId id="312" r:id="rId19"/>
    <p:sldId id="288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289" r:id="rId34"/>
    <p:sldId id="295" r:id="rId35"/>
    <p:sldId id="334" r:id="rId36"/>
    <p:sldId id="336" r:id="rId37"/>
    <p:sldId id="337" r:id="rId38"/>
    <p:sldId id="264" r:id="rId39"/>
    <p:sldId id="314" r:id="rId40"/>
    <p:sldId id="266" r:id="rId41"/>
    <p:sldId id="267" r:id="rId42"/>
    <p:sldId id="316" r:id="rId43"/>
    <p:sldId id="269" r:id="rId44"/>
    <p:sldId id="275" r:id="rId45"/>
    <p:sldId id="338" r:id="rId46"/>
    <p:sldId id="302" r:id="rId47"/>
    <p:sldId id="304" r:id="rId48"/>
    <p:sldId id="305" r:id="rId49"/>
    <p:sldId id="306" r:id="rId50"/>
    <p:sldId id="347" r:id="rId51"/>
    <p:sldId id="307" r:id="rId52"/>
    <p:sldId id="308" r:id="rId53"/>
    <p:sldId id="280" r:id="rId54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877"/>
    <a:srgbClr val="E5C78C"/>
    <a:srgbClr val="007366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9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2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0C52-323E-4F92-A0DF-682FFF23CC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42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4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3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9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8243" y="2990851"/>
            <a:ext cx="8394190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800" dirty="0">
                <a:solidFill>
                  <a:srgbClr val="007366"/>
                </a:solidFill>
                <a:latin typeface="Austin Cyr Bold" panose="02020803070702030403" pitchFamily="18" charset="-52"/>
              </a:rPr>
              <a:t>Типовые формы нарушений системы гемостаза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1229" y="5468756"/>
            <a:ext cx="5966085" cy="10574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/>
              <a:t>Доцент кафедры патофизиологии, клинической патофизиологии, </a:t>
            </a:r>
          </a:p>
          <a:p>
            <a:r>
              <a:rPr lang="ru-RU" sz="2000" dirty="0"/>
              <a:t>Шестернина Наталия Владимировна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1" y="523819"/>
            <a:ext cx="4553936" cy="1543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CB1C44-096F-4A06-9888-E21375F152A1}"/>
              </a:ext>
            </a:extLst>
          </p:cNvPr>
          <p:cNvSpPr/>
          <p:nvPr/>
        </p:nvSpPr>
        <p:spPr>
          <a:xfrm>
            <a:off x="3812381" y="2286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pc="-10" dirty="0">
                <a:solidFill>
                  <a:srgbClr val="007366"/>
                </a:solidFill>
                <a:latin typeface="Microsoft Sans Serif"/>
                <a:cs typeface="Microsoft Sans Serif"/>
              </a:rPr>
              <a:t>Кафедра </a:t>
            </a:r>
            <a:r>
              <a:rPr lang="ru-RU" spc="-25" dirty="0">
                <a:solidFill>
                  <a:srgbClr val="007366"/>
                </a:solidFill>
                <a:latin typeface="Microsoft Sans Serif"/>
                <a:cs typeface="Microsoft Sans Serif"/>
              </a:rPr>
              <a:t>патофизиологии, </a:t>
            </a:r>
            <a:r>
              <a:rPr lang="ru-RU" spc="-10" dirty="0">
                <a:solidFill>
                  <a:srgbClr val="007366"/>
                </a:solidFill>
                <a:latin typeface="Microsoft Sans Serif"/>
                <a:cs typeface="Microsoft Sans Serif"/>
              </a:rPr>
              <a:t>клинической патофизиологии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A1CA0-3970-4A86-A978-21C35B6FA6B0}"/>
              </a:ext>
            </a:extLst>
          </p:cNvPr>
          <p:cNvSpPr txBox="1"/>
          <p:nvPr/>
        </p:nvSpPr>
        <p:spPr>
          <a:xfrm>
            <a:off x="5271424" y="6985416"/>
            <a:ext cx="224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2024-25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35" y="406591"/>
            <a:ext cx="4920856" cy="840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err="1">
                <a:solidFill>
                  <a:srgbClr val="078877"/>
                </a:solidFill>
                <a:latin typeface="Austin Cyr Bold" panose="02020803070702030403" pitchFamily="18" charset="-52"/>
              </a:rPr>
              <a:t>Антигемостаз</a:t>
            </a: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637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924535" y="280254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F400-F826-424C-85B2-24C2715D00A1}"/>
              </a:ext>
            </a:extLst>
          </p:cNvPr>
          <p:cNvSpPr txBox="1"/>
          <p:nvPr/>
        </p:nvSpPr>
        <p:spPr>
          <a:xfrm>
            <a:off x="945007" y="1088484"/>
            <a:ext cx="1014463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/>
              <a:t>1</a:t>
            </a:r>
            <a:r>
              <a:rPr lang="ru-RU" altLang="ru-RU" sz="2400" b="1" dirty="0"/>
              <a:t>) </a:t>
            </a:r>
            <a:r>
              <a:rPr lang="ru-RU" altLang="ru-RU" sz="2400" b="1" dirty="0" err="1"/>
              <a:t>тромборезистентность</a:t>
            </a:r>
            <a:r>
              <a:rPr lang="ru-RU" altLang="ru-RU" sz="2400" b="1" dirty="0"/>
              <a:t> сосудистой  стенки</a:t>
            </a:r>
            <a:r>
              <a:rPr lang="ru-RU" altLang="ru-RU" sz="2400" dirty="0"/>
              <a:t>, обусловленная гепарином и антитромбином III, </a:t>
            </a:r>
            <a:r>
              <a:rPr lang="ru-RU" altLang="ru-RU" sz="2400" dirty="0" err="1"/>
              <a:t>тромбомодулином</a:t>
            </a:r>
            <a:r>
              <a:rPr lang="ru-RU" altLang="ru-RU" sz="2400" dirty="0"/>
              <a:t>,  протеином С, </a:t>
            </a:r>
            <a:r>
              <a:rPr lang="ru-RU" altLang="ru-RU" sz="2400" dirty="0" err="1"/>
              <a:t>плазминогеном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простациклином</a:t>
            </a:r>
            <a:r>
              <a:rPr lang="ru-RU" altLang="ru-RU" sz="2400" dirty="0"/>
              <a:t>, активатором плазмина, </a:t>
            </a:r>
            <a:r>
              <a:rPr lang="ru-RU" altLang="ru-RU" sz="2400" dirty="0" err="1"/>
              <a:t>урокиназой</a:t>
            </a:r>
            <a:r>
              <a:rPr lang="ru-RU" altLang="ru-RU" sz="2400" dirty="0"/>
              <a:t>, оксидом азота и др.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2) </a:t>
            </a:r>
            <a:r>
              <a:rPr lang="ru-RU" altLang="ru-RU" sz="2400" b="1" dirty="0" err="1"/>
              <a:t>антитромботические</a:t>
            </a:r>
            <a:r>
              <a:rPr lang="ru-RU" altLang="ru-RU" sz="2400" b="1" dirty="0"/>
              <a:t> факторы и кофакторы тромбоцитов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/>
              <a:t>Данное звено </a:t>
            </a:r>
            <a:r>
              <a:rPr lang="ru-RU" altLang="ru-RU" sz="2400" dirty="0" err="1"/>
              <a:t>антигемостаза</a:t>
            </a:r>
            <a:r>
              <a:rPr lang="ru-RU" altLang="ru-RU" sz="2400" dirty="0"/>
              <a:t> включает активатор тканевого </a:t>
            </a:r>
            <a:r>
              <a:rPr lang="ru-RU" altLang="ru-RU" sz="2400" dirty="0" err="1"/>
              <a:t>плазминогена</a:t>
            </a:r>
            <a:r>
              <a:rPr lang="ru-RU" altLang="ru-RU" sz="2400" dirty="0"/>
              <a:t>, протеин S, кроме того, тромбоциты накапливают антитромбин III и связывают тромбин и </a:t>
            </a:r>
            <a:r>
              <a:rPr lang="ru-RU" altLang="ru-RU" sz="2400" dirty="0" err="1"/>
              <a:t>тромбомодулин</a:t>
            </a:r>
            <a:r>
              <a:rPr lang="ru-RU" altLang="ru-RU" sz="2400" dirty="0"/>
              <a:t>, что позволяет активировать </a:t>
            </a:r>
            <a:r>
              <a:rPr lang="ru-RU" altLang="ru-RU" sz="2400" dirty="0" err="1"/>
              <a:t>противосвёртывающий</a:t>
            </a:r>
            <a:r>
              <a:rPr lang="ru-RU" altLang="ru-RU" sz="2400" dirty="0"/>
              <a:t> белок С. Своими активаторами </a:t>
            </a:r>
            <a:r>
              <a:rPr lang="ru-RU" altLang="ru-RU" sz="2400" dirty="0" err="1"/>
              <a:t>фибринолиза</a:t>
            </a:r>
            <a:r>
              <a:rPr lang="ru-RU" altLang="ru-RU" sz="2400" dirty="0"/>
              <a:t> располагают и лейкоциты - это так называемый клеточный </a:t>
            </a:r>
            <a:r>
              <a:rPr lang="ru-RU" altLang="ru-RU" sz="2400" dirty="0" err="1"/>
              <a:t>фибринолиз</a:t>
            </a:r>
            <a:r>
              <a:rPr lang="ru-RU" altLang="ru-RU" sz="2400" dirty="0"/>
              <a:t>.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3)</a:t>
            </a:r>
            <a:r>
              <a:rPr lang="ru-RU" altLang="ru-RU" sz="2400" dirty="0"/>
              <a:t>Мощнейший участник </a:t>
            </a:r>
            <a:r>
              <a:rPr lang="ru-RU" altLang="ru-RU" sz="2400" dirty="0" err="1"/>
              <a:t>антигемостаза</a:t>
            </a:r>
            <a:r>
              <a:rPr lang="ru-RU" altLang="ru-RU" sz="2400" dirty="0"/>
              <a:t> -</a:t>
            </a:r>
            <a:r>
              <a:rPr lang="ru-RU" altLang="ru-RU" sz="2400" b="1" dirty="0"/>
              <a:t>плазменное звено. </a:t>
            </a:r>
          </a:p>
          <a:p>
            <a:r>
              <a:rPr lang="ru-RU" altLang="ru-RU" sz="2400" dirty="0"/>
              <a:t>Плазма обладает растворимыми ингибиторами коагуляции и активаторами </a:t>
            </a:r>
            <a:r>
              <a:rPr lang="ru-RU" altLang="ru-RU" sz="2400" dirty="0" err="1"/>
              <a:t>фибринолиза</a:t>
            </a:r>
            <a:r>
              <a:rPr lang="ru-RU" altLang="ru-RU" sz="2400" dirty="0"/>
              <a:t>. Система плазменных факторов </a:t>
            </a:r>
            <a:r>
              <a:rPr lang="ru-RU" altLang="ru-RU" sz="2400" dirty="0" err="1"/>
              <a:t>фибринолиза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лизирующая</a:t>
            </a:r>
            <a:r>
              <a:rPr lang="ru-RU" altLang="ru-RU" sz="2400" dirty="0"/>
              <a:t> </a:t>
            </a:r>
          </a:p>
          <a:p>
            <a:r>
              <a:rPr lang="ru-RU" altLang="ru-RU" sz="2400" dirty="0"/>
              <a:t>и фибриноген, и фибрин, работает в тесном взаимодействии с </a:t>
            </a:r>
            <a:r>
              <a:rPr lang="ru-RU" altLang="ru-RU" sz="2400" dirty="0" err="1"/>
              <a:t>плазменнными</a:t>
            </a:r>
            <a:r>
              <a:rPr lang="ru-RU" altLang="ru-RU" sz="2400" dirty="0"/>
              <a:t> ингибиторами </a:t>
            </a:r>
            <a:r>
              <a:rPr lang="ru-RU" altLang="ru-RU" sz="2400" dirty="0" err="1"/>
              <a:t>сериновых</a:t>
            </a:r>
            <a:r>
              <a:rPr lang="ru-RU" altLang="ru-RU" sz="2400" dirty="0"/>
              <a:t> протеаз.</a:t>
            </a:r>
          </a:p>
          <a:p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16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259C7-ED5B-42C8-9CC3-97BB46F8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Синдромы при нарушении гемостаза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CF035-5DD6-407E-9170-9903579E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1. Геморрагический синдром</a:t>
            </a:r>
          </a:p>
          <a:p>
            <a:pPr marL="0" indent="0">
              <a:buNone/>
            </a:pPr>
            <a:r>
              <a:rPr lang="ru-RU" sz="4400" dirty="0"/>
              <a:t>2. Тромботический синдром</a:t>
            </a:r>
          </a:p>
          <a:p>
            <a:pPr marL="0" indent="0">
              <a:buNone/>
            </a:pPr>
            <a:r>
              <a:rPr lang="ru-RU" sz="4400" dirty="0"/>
              <a:t>3. ДВС-синдром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A8A9A3-69B1-482F-9D66-887FD25D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6266" y="25374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44A7AD-A3E0-442D-AB6F-B1F0F3952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10079567" cy="1259946"/>
          </a:xfrm>
        </p:spPr>
        <p:txBody>
          <a:bodyPr/>
          <a:lstStyle/>
          <a:p>
            <a:pPr algn="ctr">
              <a:defRPr/>
            </a:pPr>
            <a:r>
              <a:rPr lang="ru-RU" altLang="ru-RU" sz="3527" b="1" dirty="0"/>
              <a:t>Понятие о ведущих синдромах в системе гемостаза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A4A3170-4BFE-4462-819E-831C5DDAB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6089" y="3527849"/>
            <a:ext cx="4703798" cy="3482350"/>
          </a:xfrm>
          <a:solidFill>
            <a:srgbClr val="99CCFF"/>
          </a:solidFill>
        </p:spPr>
        <p:txBody>
          <a:bodyPr rtlCol="0">
            <a:normAutofit fontScale="92500" lnSpcReduction="10000"/>
          </a:bodyPr>
          <a:lstStyle/>
          <a:p>
            <a:pPr marL="125993" indent="0">
              <a:buNone/>
              <a:defRPr/>
            </a:pPr>
            <a:r>
              <a:rPr lang="ru-RU" altLang="ru-RU" dirty="0"/>
              <a:t>При </a:t>
            </a:r>
            <a:r>
              <a:rPr lang="ru-RU" altLang="ru-RU" b="1" dirty="0" err="1"/>
              <a:t>вазопатиях</a:t>
            </a:r>
            <a:r>
              <a:rPr lang="ru-RU" altLang="ru-RU" b="1" dirty="0"/>
              <a:t> и </a:t>
            </a:r>
            <a:r>
              <a:rPr lang="ru-RU" altLang="ru-RU" b="1" dirty="0" err="1"/>
              <a:t>тромбоцитопатиях</a:t>
            </a:r>
            <a:r>
              <a:rPr lang="ru-RU" altLang="ru-RU" dirty="0"/>
              <a:t> кровотечения носят </a:t>
            </a:r>
            <a:r>
              <a:rPr lang="ru-RU" altLang="ru-RU" b="1" dirty="0"/>
              <a:t>капиллярный характер</a:t>
            </a:r>
            <a:r>
              <a:rPr lang="ru-RU" altLang="ru-RU" dirty="0"/>
              <a:t> и обусловливают различные синдромы, сопровождаемые таким характерным симптомом, как </a:t>
            </a:r>
            <a:r>
              <a:rPr lang="ru-RU" altLang="ru-RU" b="1" dirty="0"/>
              <a:t>геморрагическая сыпь</a:t>
            </a:r>
            <a:r>
              <a:rPr lang="ru-RU" altLang="ru-RU" dirty="0"/>
              <a:t>. </a:t>
            </a:r>
          </a:p>
          <a:p>
            <a:pPr marL="125993" indent="0">
              <a:buNone/>
              <a:defRPr/>
            </a:pPr>
            <a:endParaRPr lang="ru-RU" altLang="ru-R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D16F5-27F7-4C52-B1D8-8A65093B1097}"/>
              </a:ext>
            </a:extLst>
          </p:cNvPr>
          <p:cNvSpPr txBox="1"/>
          <p:nvPr/>
        </p:nvSpPr>
        <p:spPr>
          <a:xfrm>
            <a:off x="2268079" y="1259947"/>
            <a:ext cx="3527848" cy="21281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646" b="1" dirty="0">
                <a:latin typeface="Arial" charset="0"/>
                <a:cs typeface="Arial" charset="0"/>
              </a:rPr>
              <a:t>Стойкая недостаточность гемостаза, по отношению</a:t>
            </a:r>
          </a:p>
          <a:p>
            <a:pPr marL="125993">
              <a:defRPr/>
            </a:pPr>
            <a:r>
              <a:rPr lang="ru-RU" altLang="ru-RU" sz="2646" b="1" dirty="0">
                <a:latin typeface="Arial" charset="0"/>
                <a:cs typeface="Arial" charset="0"/>
              </a:rPr>
              <a:t> к </a:t>
            </a:r>
            <a:r>
              <a:rPr lang="ru-RU" altLang="ru-RU" sz="2646" b="1" dirty="0" err="1">
                <a:latin typeface="Arial" charset="0"/>
                <a:cs typeface="Arial" charset="0"/>
              </a:rPr>
              <a:t>антигемостазу</a:t>
            </a:r>
            <a:r>
              <a:rPr lang="ru-RU" altLang="ru-RU" sz="2646" b="1" dirty="0">
                <a:latin typeface="Arial" charset="0"/>
                <a:cs typeface="Arial" charset="0"/>
              </a:rPr>
              <a:t>,</a:t>
            </a:r>
            <a:endParaRPr lang="ru-RU" sz="2646" dirty="0">
              <a:latin typeface="Arial" charset="0"/>
              <a:cs typeface="Arial" charset="0"/>
            </a:endParaRP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668C290E-71C4-4707-9907-52F0AD6E8C74}"/>
              </a:ext>
            </a:extLst>
          </p:cNvPr>
          <p:cNvSpPr/>
          <p:nvPr/>
        </p:nvSpPr>
        <p:spPr>
          <a:xfrm>
            <a:off x="5795928" y="2099909"/>
            <a:ext cx="1091953" cy="50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3318" name="TextBox 3">
            <a:extLst>
              <a:ext uri="{FF2B5EF4-FFF2-40B4-BE49-F238E27FC236}">
                <a16:creationId xmlns:a16="http://schemas.microsoft.com/office/drawing/2014/main" id="{0DEFC257-81E5-493F-8A77-247825F8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880" y="1427939"/>
            <a:ext cx="5009196" cy="1993238"/>
          </a:xfrm>
          <a:prstGeom prst="rect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84" b="1" dirty="0"/>
              <a:t>проявляется в </a:t>
            </a:r>
            <a:r>
              <a:rPr lang="ru-RU" altLang="ru-RU" sz="3200" b="1" i="1" u="sng" dirty="0"/>
              <a:t>геморрагическом </a:t>
            </a:r>
            <a:r>
              <a:rPr lang="ru-RU" altLang="ru-RU" sz="3200" b="1" u="sng" dirty="0"/>
              <a:t>синдроме</a:t>
            </a:r>
            <a:r>
              <a:rPr lang="ru-RU" altLang="ru-RU" sz="1984" u="sng" dirty="0"/>
              <a:t>,</a:t>
            </a:r>
            <a:r>
              <a:rPr lang="ru-RU" altLang="ru-RU" sz="1984" dirty="0"/>
              <a:t> наклонности к кровотечениям.</a:t>
            </a:r>
          </a:p>
          <a:p>
            <a:pPr eaLnBrk="1" hangingPunct="1"/>
            <a:endParaRPr lang="ru-RU" altLang="ru-RU" sz="1984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ABF6F-EB04-446B-81B1-450E90BB51D6}"/>
              </a:ext>
            </a:extLst>
          </p:cNvPr>
          <p:cNvSpPr/>
          <p:nvPr/>
        </p:nvSpPr>
        <p:spPr>
          <a:xfrm>
            <a:off x="7139870" y="3527849"/>
            <a:ext cx="4115823" cy="341644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086" dirty="0">
                <a:solidFill>
                  <a:srgbClr val="2F2B20"/>
                </a:solidFill>
                <a:latin typeface="Calibri"/>
              </a:rPr>
              <a:t>При </a:t>
            </a:r>
            <a:r>
              <a:rPr lang="ru-RU" altLang="ru-RU" sz="3086" b="1" dirty="0" err="1">
                <a:solidFill>
                  <a:srgbClr val="2F2B20"/>
                </a:solidFill>
                <a:latin typeface="Calibri"/>
              </a:rPr>
              <a:t>коагулопатиях</a:t>
            </a:r>
            <a:r>
              <a:rPr lang="ru-RU" altLang="ru-RU" sz="3086" b="1" dirty="0">
                <a:solidFill>
                  <a:srgbClr val="2F2B20"/>
                </a:solidFill>
                <a:latin typeface="Calibri"/>
              </a:rPr>
              <a:t>,</a:t>
            </a:r>
            <a:r>
              <a:rPr lang="ru-RU" altLang="ru-RU" sz="3086" dirty="0">
                <a:solidFill>
                  <a:srgbClr val="2F2B20"/>
                </a:solidFill>
                <a:latin typeface="Calibri"/>
              </a:rPr>
              <a:t> особенно, вызванных дефицитом </a:t>
            </a:r>
            <a:r>
              <a:rPr lang="de-DE" altLang="ru-RU" sz="3086" dirty="0">
                <a:solidFill>
                  <a:srgbClr val="2F2B20"/>
                </a:solidFill>
                <a:latin typeface="Calibri"/>
              </a:rPr>
              <a:t>V</a:t>
            </a:r>
            <a:r>
              <a:rPr lang="en-US" altLang="ru-RU" sz="3086" dirty="0">
                <a:solidFill>
                  <a:srgbClr val="2F2B20"/>
                </a:solidFill>
                <a:latin typeface="Calibri"/>
              </a:rPr>
              <a:t>III</a:t>
            </a:r>
            <a:r>
              <a:rPr lang="de-DE" altLang="ru-RU" sz="3086" dirty="0">
                <a:solidFill>
                  <a:srgbClr val="2F2B20"/>
                </a:solidFill>
                <a:latin typeface="Calibri"/>
              </a:rPr>
              <a:t>, </a:t>
            </a:r>
            <a:r>
              <a:rPr lang="en-US" altLang="ru-RU" sz="3086" dirty="0">
                <a:solidFill>
                  <a:srgbClr val="2F2B20"/>
                </a:solidFill>
                <a:latin typeface="Calibri"/>
              </a:rPr>
              <a:t>IX</a:t>
            </a:r>
            <a:r>
              <a:rPr lang="ru-RU" altLang="ru-RU" sz="3086" dirty="0">
                <a:solidFill>
                  <a:srgbClr val="2F2B20"/>
                </a:solidFill>
                <a:latin typeface="Calibri"/>
              </a:rPr>
              <a:t>, </a:t>
            </a:r>
            <a:r>
              <a:rPr lang="en-US" altLang="ru-RU" sz="3086" dirty="0">
                <a:solidFill>
                  <a:srgbClr val="2F2B20"/>
                </a:solidFill>
                <a:latin typeface="Calibri"/>
              </a:rPr>
              <a:t>XI</a:t>
            </a:r>
            <a:r>
              <a:rPr lang="ru-RU" altLang="ru-RU" sz="3086" dirty="0">
                <a:solidFill>
                  <a:srgbClr val="2F2B20"/>
                </a:solidFill>
                <a:latin typeface="Calibri"/>
              </a:rPr>
              <a:t> факторов свёртывания, преобладает </a:t>
            </a:r>
            <a:r>
              <a:rPr lang="ru-RU" altLang="ru-RU" sz="3086" b="1" dirty="0" err="1">
                <a:solidFill>
                  <a:srgbClr val="2F2B20"/>
                </a:solidFill>
                <a:latin typeface="Calibri"/>
              </a:rPr>
              <a:t>гематомный</a:t>
            </a:r>
            <a:r>
              <a:rPr lang="ru-RU" altLang="ru-RU" sz="3086" b="1" dirty="0">
                <a:solidFill>
                  <a:srgbClr val="2F2B20"/>
                </a:solidFill>
                <a:latin typeface="Calibri"/>
              </a:rPr>
              <a:t> тип кровоточивости</a:t>
            </a:r>
            <a:endParaRPr lang="ru-RU" sz="1984" dirty="0">
              <a:latin typeface="Arial" charset="0"/>
              <a:cs typeface="Arial" charset="0"/>
            </a:endParaRPr>
          </a:p>
        </p:txBody>
      </p:sp>
      <p:cxnSp>
        <p:nvCxnSpPr>
          <p:cNvPr id="9" name="Соединительная линия уступом 8">
            <a:extLst>
              <a:ext uri="{FF2B5EF4-FFF2-40B4-BE49-F238E27FC236}">
                <a16:creationId xmlns:a16="http://schemas.microsoft.com/office/drawing/2014/main" id="{05CD9071-6C70-49BD-A3F2-7536564DDE70}"/>
              </a:ext>
            </a:extLst>
          </p:cNvPr>
          <p:cNvCxnSpPr>
            <a:cxnSpLocks/>
          </p:cNvCxnSpPr>
          <p:nvPr/>
        </p:nvCxnSpPr>
        <p:spPr>
          <a:xfrm rot="5400000">
            <a:off x="11377351" y="3230365"/>
            <a:ext cx="169668" cy="594971"/>
          </a:xfrm>
          <a:prstGeom prst="bentConnector2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296D595-5ACD-4377-80FF-8A245659D812}"/>
              </a:ext>
            </a:extLst>
          </p:cNvPr>
          <p:cNvCxnSpPr/>
          <p:nvPr/>
        </p:nvCxnSpPr>
        <p:spPr>
          <a:xfrm flipH="1">
            <a:off x="5963921" y="3384430"/>
            <a:ext cx="1175949" cy="526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2514A41-DBC5-45E1-83F1-3EA1E9B18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8097" y="419982"/>
            <a:ext cx="8538975" cy="17835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altLang="ru-RU" sz="4409" dirty="0"/>
            </a:br>
            <a:r>
              <a:rPr lang="ru-RU" altLang="ru-RU" sz="4409" dirty="0"/>
              <a:t>Время проявления </a:t>
            </a:r>
            <a:r>
              <a:rPr lang="ru-RU" altLang="ru-RU" sz="4409" dirty="0">
                <a:solidFill>
                  <a:srgbClr val="C00000"/>
                </a:solidFill>
              </a:rPr>
              <a:t>геморрагического</a:t>
            </a:r>
            <a:r>
              <a:rPr lang="ru-RU" altLang="ru-RU" sz="4409" dirty="0"/>
              <a:t> синдрома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CAAF8-987A-42B9-8DF5-CB85748AA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0087" y="1931917"/>
            <a:ext cx="8819621" cy="394783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en-US" altLang="ru-RU" b="1" i="1" dirty="0"/>
          </a:p>
          <a:p>
            <a:pPr algn="just">
              <a:buNone/>
              <a:defRPr/>
            </a:pPr>
            <a:r>
              <a:rPr lang="ru-RU" altLang="ru-RU" b="1" i="1" dirty="0"/>
              <a:t>	</a:t>
            </a:r>
            <a:r>
              <a:rPr lang="ru-RU" altLang="ru-RU" sz="3527" b="1" i="1" dirty="0"/>
              <a:t>Геморрагический синдром</a:t>
            </a:r>
            <a:r>
              <a:rPr lang="ru-RU" altLang="ru-RU" sz="3527" i="1" dirty="0"/>
              <a:t> </a:t>
            </a:r>
            <a:r>
              <a:rPr lang="ru-RU" altLang="ru-RU" sz="3527" dirty="0"/>
              <a:t>может быть у пациента любого возраста. Но наиболее актуальна эта проблема в педиатрии, так как значительное количество наследственных и приобретенных геморрагических заболеваний имеет раннее проявление.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9F8A9-43E8-4459-B588-B964A81B6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072" y="151101"/>
            <a:ext cx="1405131" cy="1368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3C38CAF-0A62-4D91-A7EA-94172C923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9323599" cy="11759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409" b="1" dirty="0"/>
              <a:t>Нарушение первичного и вторичного гемостаза</a:t>
            </a:r>
            <a:r>
              <a:rPr lang="ru-RU" altLang="ru-RU" sz="4409" dirty="0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D6D1FA7-FCE9-4836-B5B6-F20A99802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8432" y="1175949"/>
            <a:ext cx="9204363" cy="5627758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i="1" dirty="0"/>
              <a:t>	</a:t>
            </a:r>
            <a:r>
              <a:rPr lang="ru-RU" altLang="ru-RU" b="1" i="1" u="sng" dirty="0"/>
              <a:t>Первичный гемостаз</a:t>
            </a:r>
            <a:r>
              <a:rPr lang="ru-RU" altLang="ru-RU" i="1" dirty="0"/>
              <a:t> - </a:t>
            </a:r>
            <a:r>
              <a:rPr lang="ru-RU" altLang="ru-RU" b="1" dirty="0"/>
              <a:t>по механизмам </a:t>
            </a:r>
            <a:r>
              <a:rPr lang="ru-RU" altLang="ru-RU" b="1" dirty="0" err="1"/>
              <a:t>сосудисто-тромбоцитарный</a:t>
            </a:r>
            <a:r>
              <a:rPr lang="ru-RU" altLang="ru-RU" dirty="0"/>
              <a:t>, под ним понимается остановка кровотечения из мелких сосудов, диаметр которых </a:t>
            </a:r>
            <a:r>
              <a:rPr lang="ru-RU" altLang="ru-RU" sz="4299" dirty="0"/>
              <a:t>не превышает </a:t>
            </a:r>
            <a:r>
              <a:rPr lang="ru-RU" altLang="ru-RU" sz="4409" dirty="0"/>
              <a:t>100</a:t>
            </a:r>
            <a:r>
              <a:rPr lang="ru-RU" altLang="ru-RU" dirty="0"/>
              <a:t> мкм.  При нарушении этого процесса </a:t>
            </a:r>
            <a:r>
              <a:rPr lang="ru-RU" altLang="ru-RU" b="1" u="sng" dirty="0">
                <a:solidFill>
                  <a:srgbClr val="C00000"/>
                </a:solidFill>
              </a:rPr>
              <a:t>преобладают капиллярные кровотечения.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ru-RU" u="sng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/>
              <a:t>	</a:t>
            </a:r>
            <a:r>
              <a:rPr lang="ru-RU" altLang="ru-RU" b="1" i="1" u="sng" dirty="0"/>
              <a:t>Вторичный гемостаз</a:t>
            </a:r>
            <a:r>
              <a:rPr lang="ru-RU" altLang="ru-RU" b="1" i="1" dirty="0"/>
              <a:t>-</a:t>
            </a:r>
            <a:r>
              <a:rPr lang="ru-RU" altLang="ru-RU" dirty="0"/>
              <a:t>это борьба с кровопотерей приводит к повреждению более крупных артериальных и венозных сосудов, диаметр которых </a:t>
            </a:r>
            <a:r>
              <a:rPr lang="ru-RU" altLang="ru-RU" sz="3307" dirty="0"/>
              <a:t>превышает 100мкм. </a:t>
            </a:r>
            <a:r>
              <a:rPr lang="ru-RU" altLang="ru-RU" dirty="0"/>
              <a:t>Чаще всего в осуществлении </a:t>
            </a:r>
            <a:r>
              <a:rPr lang="ru-RU" altLang="ru-RU" b="1" dirty="0"/>
              <a:t>важную роль играют все звенья системы, особенно - фибриновое.</a:t>
            </a:r>
            <a:br>
              <a:rPr lang="ru-RU" altLang="ru-RU" b="1" dirty="0"/>
            </a:br>
            <a:br>
              <a:rPr lang="ru-RU" altLang="ru-RU" b="1" dirty="0"/>
            </a:br>
            <a:r>
              <a:rPr lang="ru-RU" altLang="ru-RU" b="1" dirty="0"/>
              <a:t>При нарушении вторичного гемостаза развивается </a:t>
            </a:r>
            <a:r>
              <a:rPr lang="ru-RU" altLang="ru-RU" b="1" u="sng" dirty="0" err="1">
                <a:solidFill>
                  <a:srgbClr val="C00000"/>
                </a:solidFill>
              </a:rPr>
              <a:t>гематомный</a:t>
            </a:r>
            <a:r>
              <a:rPr lang="ru-RU" altLang="ru-RU" b="1" u="sng" dirty="0">
                <a:solidFill>
                  <a:srgbClr val="C00000"/>
                </a:solidFill>
              </a:rPr>
              <a:t> тип</a:t>
            </a:r>
            <a:r>
              <a:rPr lang="en-US" altLang="ru-RU" b="1" u="sng" dirty="0">
                <a:solidFill>
                  <a:srgbClr val="C00000"/>
                </a:solidFill>
              </a:rPr>
              <a:t> </a:t>
            </a:r>
            <a:r>
              <a:rPr lang="ru-RU" altLang="ru-RU" b="1" u="sng" dirty="0">
                <a:solidFill>
                  <a:srgbClr val="C00000"/>
                </a:solidFill>
              </a:rPr>
              <a:t>кровоточивости.</a:t>
            </a:r>
            <a:r>
              <a:rPr lang="ru-RU" altLang="ru-RU" u="sng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0F61B-0487-4BA0-91AF-446F1F7B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2795" y="71690"/>
            <a:ext cx="1405131" cy="1368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2F2B90C-4E7D-462D-93B1-4C3937E9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43" y="212501"/>
            <a:ext cx="2939874" cy="1259946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Петехии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CFF49-8F7B-4C2A-AB03-5F83F43E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21" y="1427939"/>
            <a:ext cx="12340531" cy="3114082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dirty="0"/>
              <a:t>сыпь в виде красных пятен, диаметром до 3 мм, которые могут находиться на коже и слизистых оболочках. Эти пятна возникают при диапедезе эритроцитов через микрососуды повышенной </a:t>
            </a:r>
            <a:r>
              <a:rPr lang="ru-RU" dirty="0" err="1"/>
              <a:t>порозности</a:t>
            </a:r>
            <a:r>
              <a:rPr lang="ru-RU" dirty="0"/>
              <a:t> или при патологии тромбоцитов, которые не обеспечивают сосуды сигналами, необходимыми для адекватной регенерации - факторами роста. В любом случае, петехии - результат микрокровоизлияний при капиллярных кровотечениях, свидетельство недостаточности первичного гемостаза, то есть нарушений работы сосудистого и </a:t>
            </a:r>
            <a:r>
              <a:rPr lang="ru-RU" dirty="0" err="1"/>
              <a:t>тромбоцитарно</a:t>
            </a:r>
            <a:r>
              <a:rPr lang="ru-RU" dirty="0"/>
              <a:t>-лейкоцитарного звеньев и формирования белого тромба. Петехии не бледнеют при нажатии.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D8024CD-DDDC-44A0-BA2E-EB6D952D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26703" r="10803" b="7191"/>
          <a:stretch>
            <a:fillRect/>
          </a:stretch>
        </p:blipFill>
        <p:spPr bwMode="auto">
          <a:xfrm>
            <a:off x="549622" y="4247040"/>
            <a:ext cx="3872476" cy="31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898A554F-EB81-4929-AFC2-FDFA2AB0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20442" r="36127" b="28682"/>
          <a:stretch>
            <a:fillRect/>
          </a:stretch>
        </p:blipFill>
        <p:spPr bwMode="auto">
          <a:xfrm>
            <a:off x="5323233" y="4277600"/>
            <a:ext cx="2793306" cy="311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23CE79-FC69-4275-BC28-3FB200C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036" y="29693"/>
            <a:ext cx="1405131" cy="1368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6762383-0770-43B4-8DC2-A9836D29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44" y="402484"/>
            <a:ext cx="6160413" cy="1461188"/>
          </a:xfrm>
        </p:spPr>
        <p:txBody>
          <a:bodyPr/>
          <a:lstStyle/>
          <a:p>
            <a:pPr algn="ctr">
              <a:defRPr/>
            </a:pPr>
            <a:r>
              <a:rPr lang="ru-RU" dirty="0" err="1"/>
              <a:t>Экхимоз</a:t>
            </a:r>
            <a:r>
              <a:rPr lang="ru-RU" dirty="0"/>
              <a:t> 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9EA030DA-396F-49F7-A202-D9AE4FB2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339" y="1487758"/>
            <a:ext cx="6160413" cy="47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dirty="0"/>
              <a:t>(русское «синяк»)- многоцветное не возвышающееся пятно на коже, над внутрикожным или подкожным кровоизлиянием. Может быть результатом травмы сосудистой стенки, а при рецидивирующем системном появлении — свидетельством нарушения ее функции или патологии тромбоцитов, причём — как наследственной, так и приобретенной.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07D7F7E-99DC-4683-BA2E-BBFD67B8C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8314" r="22980" b="4212"/>
          <a:stretch/>
        </p:blipFill>
        <p:spPr bwMode="auto">
          <a:xfrm>
            <a:off x="8147187" y="1721990"/>
            <a:ext cx="3761117" cy="32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2D930F-8843-48A6-BA97-1E10B4B99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42"/>
          <a:stretch/>
        </p:blipFill>
        <p:spPr>
          <a:xfrm>
            <a:off x="7813391" y="4852796"/>
            <a:ext cx="3967047" cy="251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57C39-B0EE-44AB-8C6C-E0AE88EA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235" y="328702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224C6BC-1F75-4EA0-8775-D3A88ED6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Пурпура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564F3157-CD0A-463C-AACD-D263A7B2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40" y="1775570"/>
            <a:ext cx="5207776" cy="562775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/>
              <a:t>	множественные петехии и экхимозы диаметром до 1 см. Возникает в результате слияния петехии. Характерна для патологии сосудистого и/или тромбоцитарного звеньев гемостаза.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2ED83AD9-991A-431A-9924-8FDAB8A3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6" y="1905266"/>
            <a:ext cx="4532059" cy="30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EA4C43-08A7-4859-8FAA-6DA69701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37" y="539644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47F0CAA-16D8-4354-9AD4-B452F50B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56" y="138244"/>
            <a:ext cx="3107867" cy="1259946"/>
          </a:xfrm>
        </p:spPr>
        <p:txBody>
          <a:bodyPr/>
          <a:lstStyle/>
          <a:p>
            <a:pPr>
              <a:defRPr/>
            </a:pPr>
            <a:r>
              <a:rPr lang="ru-RU" dirty="0"/>
              <a:t>Гематома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EA4BB872-3100-4626-AF51-1AF87128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37" y="4646955"/>
            <a:ext cx="8122636" cy="241169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/>
              <a:t>	 Гематома — проявление некапиллярных кровотечений, связанных с нарушением целостности более крупных сосудов. Это симптом </a:t>
            </a:r>
            <a:r>
              <a:rPr lang="ru-RU" altLang="ru-RU" dirty="0" err="1"/>
              <a:t>гематомного</a:t>
            </a:r>
            <a:r>
              <a:rPr lang="ru-RU" altLang="ru-RU" dirty="0"/>
              <a:t> типа кровоточивости, который бывает при </a:t>
            </a:r>
            <a:r>
              <a:rPr lang="ru-RU" altLang="ru-RU" dirty="0" err="1"/>
              <a:t>коагулопатиях</a:t>
            </a:r>
            <a:r>
              <a:rPr lang="ru-RU" altLang="ru-RU" dirty="0"/>
              <a:t>.</a:t>
            </a:r>
          </a:p>
        </p:txBody>
      </p:sp>
      <p:sp>
        <p:nvSpPr>
          <p:cNvPr id="22534" name="TextBox 1">
            <a:extLst>
              <a:ext uri="{FF2B5EF4-FFF2-40B4-BE49-F238E27FC236}">
                <a16:creationId xmlns:a16="http://schemas.microsoft.com/office/drawing/2014/main" id="{973EB490-905E-4CA1-A741-B22A2011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56" y="999425"/>
            <a:ext cx="67249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84" dirty="0"/>
              <a:t>- </a:t>
            </a:r>
            <a:r>
              <a:rPr lang="ru-RU" altLang="ru-RU" sz="2400" dirty="0"/>
              <a:t>масса крови, замкнутая в тканях, например — под кожей или между мышцами. Иногда кровь пропитывает (инфильтрирует) ткани диффузно, не образуя сплошной массы, что обозначается термином </a:t>
            </a:r>
            <a:r>
              <a:rPr lang="ru-RU" altLang="ru-RU" sz="2400" dirty="0" err="1"/>
              <a:t>суффузия</a:t>
            </a:r>
            <a:r>
              <a:rPr lang="ru-RU" altLang="ru-RU" sz="2400" dirty="0"/>
              <a:t>. Кожа над инфильтратом выступает и меняет цвет на синеватый, позже - по мере формирования биливердина и билирубина - окрашивается в тона зеленовато-жёлтой гаммы.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7E7E3-F323-463D-8034-74FD643DD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t="3595" r="1" b="500"/>
          <a:stretch/>
        </p:blipFill>
        <p:spPr>
          <a:xfrm>
            <a:off x="8712229" y="1682236"/>
            <a:ext cx="4059390" cy="39024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AAF35-8DF2-4A99-883F-0FF050C5E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655" y="316614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5D32A-BC73-4294-BDFC-829482B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Кефалогематома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A73BF3-794B-4B76-8C46-02CC22B5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37" r="2734"/>
          <a:stretch/>
        </p:blipFill>
        <p:spPr>
          <a:xfrm>
            <a:off x="629586" y="1572321"/>
            <a:ext cx="9953469" cy="5584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FD5CCF-F1DA-4AC4-B22D-74082669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924" y="402484"/>
            <a:ext cx="140220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35" y="406591"/>
            <a:ext cx="4920856" cy="840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>
                <a:solidFill>
                  <a:srgbClr val="078877"/>
                </a:solidFill>
                <a:latin typeface="Austin Cyr Bold" panose="02020803070702030403" pitchFamily="18" charset="-52"/>
              </a:rPr>
              <a:t>Гемостаз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1149" y="406591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895974" y="2802547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61954-CAA5-4C65-A0EE-F21E3546681A}"/>
              </a:ext>
            </a:extLst>
          </p:cNvPr>
          <p:cNvSpPr txBox="1"/>
          <p:nvPr/>
        </p:nvSpPr>
        <p:spPr>
          <a:xfrm>
            <a:off x="2056721" y="1715451"/>
            <a:ext cx="9015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Кровь обладает механизмами, препятствующими её потере. Совокупность механизмов, обеспечивающих остановку кровотечения, называется системой гемостаза. </a:t>
            </a:r>
          </a:p>
        </p:txBody>
      </p:sp>
    </p:spTree>
    <p:extLst>
      <p:ext uri="{BB962C8B-B14F-4D97-AF65-F5344CB8AC3E}">
        <p14:creationId xmlns:p14="http://schemas.microsoft.com/office/powerpoint/2010/main" val="346597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DDF6-A343-47E2-9D91-815F3A35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Геморрагические диатезы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7E6BE-31A4-4C00-964F-144D4504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Тромбоцитпатии</a:t>
            </a:r>
            <a:r>
              <a:rPr lang="ru-RU" dirty="0"/>
              <a:t>, тромбоцитопении- нарушение </a:t>
            </a:r>
            <a:r>
              <a:rPr lang="ru-RU" dirty="0" err="1"/>
              <a:t>тромбопоэза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Коагулопатии</a:t>
            </a:r>
            <a:r>
              <a:rPr lang="ru-RU" dirty="0"/>
              <a:t>- нарушение свертывания крови и </a:t>
            </a:r>
            <a:r>
              <a:rPr lang="ru-RU" dirty="0" err="1"/>
              <a:t>фибринолиза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Вазопатии</a:t>
            </a:r>
            <a:r>
              <a:rPr lang="ru-RU" dirty="0"/>
              <a:t> – поражение сосудистой стенки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3C308-D297-4CAA-9D5C-F46DC3B2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924" y="450267"/>
            <a:ext cx="140220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064D321-22A2-4FFD-A4A7-DB40F08DC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3982" y="-1"/>
            <a:ext cx="8664315" cy="19319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527" b="1" i="1" dirty="0"/>
              <a:t>Болезнь фон </a:t>
            </a:r>
            <a:r>
              <a:rPr lang="ru-RU" altLang="ru-RU" sz="3527" b="1" i="1" dirty="0" err="1"/>
              <a:t>Виллебранда</a:t>
            </a:r>
            <a:r>
              <a:rPr lang="ru-RU" altLang="ru-RU" sz="3527" b="1" i="1" dirty="0"/>
              <a:t> </a:t>
            </a:r>
            <a:br>
              <a:rPr lang="ru-RU" altLang="ru-RU" sz="3527" b="1" i="1" dirty="0"/>
            </a:br>
            <a:r>
              <a:rPr lang="ru-RU" altLang="ru-RU" sz="3527" b="1" i="1" dirty="0"/>
              <a:t>(</a:t>
            </a:r>
            <a:r>
              <a:rPr lang="ru-RU" altLang="ru-RU" sz="3527" b="1" i="1" dirty="0" err="1"/>
              <a:t>тромбоцитопатия</a:t>
            </a:r>
            <a:r>
              <a:rPr lang="ru-RU" altLang="ru-RU" sz="3527" i="1" dirty="0"/>
              <a:t>) понятие, этиология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13D56D8-35A1-40AD-A8E6-BF85CD72DE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679928"/>
            <a:ext cx="9323599" cy="5879747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i="1" dirty="0"/>
              <a:t>	</a:t>
            </a:r>
            <a:r>
              <a:rPr lang="ru-RU" altLang="ru-RU" b="1" i="1" u="sng" dirty="0" err="1"/>
              <a:t>Тромбоцитопатии</a:t>
            </a:r>
            <a:r>
              <a:rPr lang="ru-RU" altLang="ru-RU" b="1" i="1" dirty="0"/>
              <a:t> </a:t>
            </a:r>
            <a:r>
              <a:rPr lang="ru-RU" altLang="ru-RU" dirty="0"/>
              <a:t>можно разделить на </a:t>
            </a:r>
            <a:r>
              <a:rPr lang="ru-RU" altLang="ru-RU" b="1" dirty="0"/>
              <a:t>наследственные и приобретенные</a:t>
            </a:r>
            <a:r>
              <a:rPr lang="ru-RU" altLang="ru-RU" dirty="0"/>
              <a:t>.  Наиболее распространенная у человека наследственная аномалия гемостаза - </a:t>
            </a:r>
            <a:r>
              <a:rPr lang="ru-RU" altLang="ru-RU" b="1" i="1" u="sng" dirty="0"/>
              <a:t>болезнь фон </a:t>
            </a:r>
            <a:r>
              <a:rPr lang="ru-RU" altLang="ru-RU" b="1" i="1" u="sng" dirty="0" err="1"/>
              <a:t>Виллебранда</a:t>
            </a:r>
            <a:r>
              <a:rPr lang="ru-RU" altLang="ru-RU" b="1" i="1" u="sng" dirty="0"/>
              <a:t> –</a:t>
            </a:r>
            <a:r>
              <a:rPr lang="ru-RU" altLang="ru-RU" b="1" i="1" u="sng" dirty="0" err="1"/>
              <a:t>тромбоцитопатия</a:t>
            </a:r>
            <a:r>
              <a:rPr lang="ru-RU" altLang="ru-RU" b="1" i="1" u="sng" dirty="0"/>
              <a:t> с элементами </a:t>
            </a:r>
            <a:r>
              <a:rPr lang="ru-RU" altLang="ru-RU" b="1" i="1" u="sng" dirty="0" err="1"/>
              <a:t>коагулопатии</a:t>
            </a:r>
            <a:r>
              <a:rPr lang="ru-RU" altLang="ru-RU" i="1" u="sng" dirty="0"/>
              <a:t>.</a:t>
            </a:r>
            <a:r>
              <a:rPr lang="ru-RU" altLang="ru-RU" i="1" dirty="0"/>
              <a:t>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ru-RU" b="1" i="1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i="1" dirty="0"/>
              <a:t>Синтез и выброс </a:t>
            </a:r>
            <a:r>
              <a:rPr lang="de-DE" altLang="ru-RU" b="1" i="1" dirty="0" err="1"/>
              <a:t>vWF</a:t>
            </a:r>
            <a:r>
              <a:rPr lang="de-DE" altLang="ru-RU" b="1" i="1" dirty="0"/>
              <a:t> </a:t>
            </a:r>
            <a:r>
              <a:rPr lang="ru-RU" altLang="ru-RU" b="1" i="1" dirty="0"/>
              <a:t>тромбоцитами и эндотелием индуцируется :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b="1" i="1" dirty="0"/>
              <a:t>вазопрессином,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b="1" i="1" dirty="0"/>
              <a:t>эстрогенами,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b="1" i="1" dirty="0"/>
              <a:t>стрессом,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b="1" i="1" dirty="0" err="1"/>
              <a:t>прогестинами</a:t>
            </a:r>
            <a:r>
              <a:rPr lang="ru-RU" altLang="ru-RU" b="1" i="1" dirty="0"/>
              <a:t>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b="1" i="1" dirty="0"/>
              <a:t>цитокинами.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2E4374-50FD-4DCE-AF21-A122AF5E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469" y="314305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89FE46-8173-4E20-A2FB-01B274D6B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62316"/>
            <a:ext cx="8268251" cy="1365622"/>
          </a:xfrm>
        </p:spPr>
        <p:txBody>
          <a:bodyPr/>
          <a:lstStyle/>
          <a:p>
            <a:pPr algn="ctr">
              <a:defRPr/>
            </a:pPr>
            <a:r>
              <a:rPr lang="ru-RU" altLang="ru-RU" sz="3527" b="1" i="1" dirty="0"/>
              <a:t>Патогенез болезни фон </a:t>
            </a:r>
            <a:r>
              <a:rPr lang="ru-RU" altLang="ru-RU" sz="3527" b="1" i="1" dirty="0" err="1"/>
              <a:t>Виллебранда</a:t>
            </a:r>
            <a:r>
              <a:rPr lang="ru-RU" altLang="ru-RU" sz="3527" b="1" i="1" dirty="0"/>
              <a:t> (</a:t>
            </a:r>
            <a:r>
              <a:rPr lang="ru-RU" altLang="ru-RU" sz="3527" b="1" i="1" dirty="0" err="1"/>
              <a:t>тромбоцитопатия</a:t>
            </a:r>
            <a:r>
              <a:rPr lang="ru-RU" altLang="ru-RU" sz="3527" i="1" dirty="0"/>
              <a:t>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AF9996B-B126-4096-AAB7-CC45788A59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4101" y="1175950"/>
            <a:ext cx="9818183" cy="5224851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b="1" i="1" u="sng" dirty="0"/>
          </a:p>
          <a:p>
            <a:pPr eaLnBrk="1" hangingPunct="1">
              <a:buFontTx/>
              <a:buNone/>
            </a:pPr>
            <a:r>
              <a:rPr lang="ru-RU" altLang="ru-RU" b="1" i="1" u="sng" dirty="0"/>
              <a:t>Патогенез заболевания связан с нарушением двух главных функций </a:t>
            </a:r>
            <a:r>
              <a:rPr lang="de-DE" altLang="ru-RU" b="1" i="1" u="sng" dirty="0"/>
              <a:t>vWF</a:t>
            </a:r>
            <a:r>
              <a:rPr lang="de-DE" altLang="ru-RU" b="1" i="1" dirty="0"/>
              <a:t>:</a:t>
            </a:r>
            <a:endParaRPr lang="ru-RU" altLang="ru-RU" b="1" i="1" dirty="0"/>
          </a:p>
          <a:p>
            <a:pPr eaLnBrk="1" hangingPunct="1">
              <a:buFontTx/>
              <a:buNone/>
            </a:pPr>
            <a:endParaRPr lang="ru-RU" altLang="ru-RU" i="1" dirty="0"/>
          </a:p>
          <a:p>
            <a:pPr eaLnBrk="1" hangingPunct="1">
              <a:buFont typeface="Cambria" panose="02040503050406030204" pitchFamily="18" charset="0"/>
              <a:buAutoNum type="arabicPeriod"/>
            </a:pPr>
            <a:r>
              <a:rPr lang="ru-RU" altLang="ru-RU" i="1" dirty="0"/>
              <a:t>участие </a:t>
            </a:r>
            <a:r>
              <a:rPr lang="ru-RU" altLang="ru-RU" b="1" i="1" dirty="0"/>
              <a:t>в адгезии тромбоцитов путём связывания гликопротеина </a:t>
            </a:r>
            <a:r>
              <a:rPr lang="de-DE" altLang="ru-RU" b="1" i="1" dirty="0"/>
              <a:t>Ib;</a:t>
            </a:r>
            <a:endParaRPr lang="ru-RU" altLang="ru-RU" b="1" i="1" dirty="0"/>
          </a:p>
          <a:p>
            <a:pPr eaLnBrk="1" hangingPunct="1">
              <a:buFont typeface="Cambria" panose="02040503050406030204" pitchFamily="18" charset="0"/>
              <a:buAutoNum type="arabicPeriod"/>
            </a:pPr>
            <a:r>
              <a:rPr lang="ru-RU" altLang="ru-RU" i="1" dirty="0"/>
              <a:t> участие </a:t>
            </a:r>
            <a:r>
              <a:rPr lang="ru-RU" altLang="ru-RU" b="1" i="1" dirty="0"/>
              <a:t>в стабилизации и транспорте молекулы </a:t>
            </a:r>
            <a:r>
              <a:rPr lang="de-DE" altLang="ru-RU" b="1" i="1" dirty="0"/>
              <a:t>VIII </a:t>
            </a:r>
            <a:r>
              <a:rPr lang="ru-RU" altLang="ru-RU" b="1" i="1" dirty="0"/>
              <a:t>фактора свёртывания крови</a:t>
            </a:r>
            <a:r>
              <a:rPr lang="ru-RU" altLang="ru-RU" i="1" dirty="0"/>
              <a:t>, без чего антигемофильный глобулин становится очень короткоживущим.	</a:t>
            </a:r>
            <a:r>
              <a:rPr lang="ru-RU" altLang="ru-RU" dirty="0"/>
              <a:t>  </a:t>
            </a:r>
          </a:p>
          <a:p>
            <a:pPr marL="0" indent="0">
              <a:buNone/>
            </a:pP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1B3D9-55B2-4D0E-853A-04069064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469" y="314305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D0AC3FF-2A2A-421C-9B82-44B3E6AC7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8677365" cy="1091953"/>
          </a:xfrm>
        </p:spPr>
        <p:txBody>
          <a:bodyPr/>
          <a:lstStyle/>
          <a:p>
            <a:pPr algn="ctr">
              <a:defRPr/>
            </a:pPr>
            <a:r>
              <a:rPr lang="ru-RU" altLang="ru-RU" sz="3086" b="1" dirty="0"/>
              <a:t>Болезнь фон </a:t>
            </a:r>
            <a:r>
              <a:rPr lang="ru-RU" altLang="ru-RU" sz="3086" b="1" dirty="0" err="1"/>
              <a:t>Виллебранда</a:t>
            </a:r>
            <a:r>
              <a:rPr lang="ru-RU" altLang="ru-RU" sz="3086" b="1" dirty="0"/>
              <a:t> (</a:t>
            </a:r>
            <a:r>
              <a:rPr lang="ru-RU" altLang="ru-RU" sz="3086" b="1" dirty="0" err="1"/>
              <a:t>тромбоцитопатия</a:t>
            </a:r>
            <a:r>
              <a:rPr lang="ru-RU" altLang="ru-RU" sz="3086" i="1" dirty="0"/>
              <a:t>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11C032-B19C-412A-8783-63700A7F2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679927"/>
            <a:ext cx="10079567" cy="5879748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b="1" dirty="0"/>
              <a:t>	Ведущее звено этой патологии  заключается в недостаточном освобождении синтезированного </a:t>
            </a:r>
            <a:r>
              <a:rPr lang="de-DE" altLang="ru-RU" b="1" dirty="0"/>
              <a:t>vWF</a:t>
            </a:r>
            <a:r>
              <a:rPr lang="de-DE" altLang="ru-RU" dirty="0"/>
              <a:t>, </a:t>
            </a:r>
            <a:r>
              <a:rPr lang="ru-RU" altLang="ru-RU" dirty="0"/>
              <a:t>что не позволяет тромбоцитам эффективно приклеиваться к эндотелию.</a:t>
            </a:r>
          </a:p>
          <a:p>
            <a:pPr algn="just" eaLnBrk="1" hangingPunct="1">
              <a:buFontTx/>
              <a:buNone/>
            </a:pPr>
            <a:r>
              <a:rPr lang="ru-RU" altLang="ru-RU" dirty="0"/>
              <a:t> 	Так как </a:t>
            </a:r>
            <a:r>
              <a:rPr lang="de-DE" altLang="ru-RU" b="1" dirty="0"/>
              <a:t>vWF </a:t>
            </a:r>
            <a:r>
              <a:rPr lang="ru-RU" altLang="ru-RU" b="1" dirty="0"/>
              <a:t>является носителем фактора </a:t>
            </a:r>
            <a:r>
              <a:rPr lang="de-DE" altLang="ru-RU" b="1" dirty="0"/>
              <a:t>VIII-C </a:t>
            </a:r>
            <a:r>
              <a:rPr lang="ru-RU" altLang="ru-RU" b="1" dirty="0"/>
              <a:t>и защищает его от протеолиза,</a:t>
            </a:r>
            <a:r>
              <a:rPr lang="ru-RU" altLang="ru-RU" dirty="0"/>
              <a:t> у больных часто имеется не только снижение концентрации </a:t>
            </a:r>
            <a:r>
              <a:rPr lang="de-DE" altLang="ru-RU" dirty="0"/>
              <a:t>vWF, </a:t>
            </a:r>
            <a:r>
              <a:rPr lang="ru-RU" altLang="ru-RU" dirty="0"/>
              <a:t>но и </a:t>
            </a:r>
            <a:r>
              <a:rPr lang="ru-RU" altLang="ru-RU" b="1" dirty="0"/>
              <a:t>некоторая нехватка </a:t>
            </a:r>
            <a:r>
              <a:rPr lang="de-DE" altLang="ru-RU" b="1" dirty="0"/>
              <a:t>VIII-C</a:t>
            </a:r>
            <a:r>
              <a:rPr lang="ru-RU" altLang="ru-RU" b="1" dirty="0"/>
              <a:t>. </a:t>
            </a:r>
          </a:p>
          <a:p>
            <a:pPr algn="just" eaLnBrk="1" hangingPunct="1">
              <a:buFontTx/>
              <a:buNone/>
            </a:pPr>
            <a:r>
              <a:rPr lang="ru-RU" altLang="ru-RU" dirty="0"/>
              <a:t>	Расстройство гемостаза сочетает </a:t>
            </a:r>
            <a:r>
              <a:rPr lang="ru-RU" altLang="ru-RU" b="1" dirty="0"/>
              <a:t>дефект адгезии тромбоцитов и пониженное активированное частичное </a:t>
            </a:r>
            <a:r>
              <a:rPr lang="ru-RU" altLang="ru-RU" b="1" dirty="0" err="1"/>
              <a:t>тромбопластиновое</a:t>
            </a:r>
            <a:r>
              <a:rPr lang="ru-RU" altLang="ru-RU" b="1" dirty="0"/>
              <a:t> время, что относится уже к </a:t>
            </a:r>
            <a:r>
              <a:rPr lang="ru-RU" altLang="ru-RU" b="1" dirty="0" err="1"/>
              <a:t>коагулопатии</a:t>
            </a:r>
            <a:r>
              <a:rPr lang="ru-RU" altLang="ru-RU" b="1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8BBCD-3CD1-4E54-B7DB-5D76904E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469" y="314305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D12D608-2C5C-43F9-8283-488E25C93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8058388" cy="12599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409" b="1" dirty="0"/>
              <a:t>Приобретенные дефекты функции тромбоцитов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7C5EA3F-3204-48FA-B46A-174B0069B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343943"/>
            <a:ext cx="9239603" cy="6215733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algn="just">
              <a:buNone/>
              <a:defRPr/>
            </a:pPr>
            <a:r>
              <a:rPr lang="ru-RU" altLang="ru-RU" b="1" dirty="0"/>
              <a:t>	Приобретенные фенокопии</a:t>
            </a:r>
            <a:r>
              <a:rPr lang="ru-RU" altLang="ru-RU" dirty="0"/>
              <a:t> болезни фон</a:t>
            </a:r>
            <a:r>
              <a:rPr lang="ru-RU" altLang="ru-RU" b="1" dirty="0"/>
              <a:t> </a:t>
            </a:r>
            <a:r>
              <a:rPr lang="ru-RU" altLang="ru-RU" dirty="0" err="1"/>
              <a:t>Виллебранда</a:t>
            </a:r>
            <a:r>
              <a:rPr lang="ru-RU" altLang="ru-RU" dirty="0"/>
              <a:t> могут быть при:</a:t>
            </a:r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/>
              <a:t>угнетении продукции </a:t>
            </a:r>
            <a:r>
              <a:rPr lang="de-DE" altLang="ru-RU" b="1" dirty="0" err="1"/>
              <a:t>vWF</a:t>
            </a:r>
            <a:r>
              <a:rPr lang="de-DE" altLang="ru-RU" b="1" dirty="0"/>
              <a:t> </a:t>
            </a:r>
            <a:endParaRPr lang="ru-RU" altLang="ru-RU" b="1" dirty="0"/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/>
              <a:t>гипертиреоз, </a:t>
            </a:r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/>
              <a:t>опухоль Вильямса, </a:t>
            </a:r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 err="1"/>
              <a:t>миелопролиферативные</a:t>
            </a:r>
            <a:r>
              <a:rPr lang="ru-RU" altLang="ru-RU" b="1" dirty="0"/>
              <a:t> заболевания, </a:t>
            </a:r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/>
              <a:t>острый респираторный </a:t>
            </a:r>
            <a:r>
              <a:rPr lang="ru-RU" altLang="ru-RU" b="1" dirty="0" err="1"/>
              <a:t>дистресс</a:t>
            </a:r>
            <a:r>
              <a:rPr lang="ru-RU" altLang="ru-RU" b="1" dirty="0"/>
              <a:t>-синдром, </a:t>
            </a:r>
          </a:p>
          <a:p>
            <a:pPr marL="629964" indent="-503972" algn="just">
              <a:buFont typeface="+mj-lt"/>
              <a:buAutoNum type="arabicPeriod"/>
              <a:defRPr/>
            </a:pPr>
            <a:r>
              <a:rPr lang="ru-RU" altLang="ru-RU" b="1" dirty="0" err="1"/>
              <a:t>аденокарциномы</a:t>
            </a:r>
            <a:r>
              <a:rPr lang="ru-RU" altLang="ru-RU" b="1" dirty="0"/>
              <a:t>, </a:t>
            </a:r>
          </a:p>
          <a:p>
            <a:pPr algn="just">
              <a:buNone/>
              <a:defRPr/>
            </a:pPr>
            <a:endParaRPr lang="ru-RU" altLang="ru-RU" b="1" dirty="0"/>
          </a:p>
          <a:p>
            <a:pPr algn="just">
              <a:buNone/>
              <a:defRPr/>
            </a:pPr>
            <a:r>
              <a:rPr lang="ru-RU" altLang="ru-RU" b="1" dirty="0"/>
              <a:t>равно как и при </a:t>
            </a:r>
            <a:r>
              <a:rPr lang="ru-RU" altLang="ru-RU" b="1" dirty="0" err="1"/>
              <a:t>аутоаллергии</a:t>
            </a:r>
            <a:r>
              <a:rPr lang="ru-RU" altLang="ru-RU" b="1" dirty="0"/>
              <a:t> к этому фактору (системная красная волчанка, </a:t>
            </a:r>
            <a:r>
              <a:rPr lang="ru-RU" altLang="ru-RU" b="1" dirty="0" err="1"/>
              <a:t>миеломная</a:t>
            </a:r>
            <a:r>
              <a:rPr lang="ru-RU" altLang="ru-RU" b="1" dirty="0"/>
              <a:t> болезнь </a:t>
            </a:r>
            <a:r>
              <a:rPr lang="ru-RU" altLang="ru-RU" dirty="0"/>
              <a:t>и другие </a:t>
            </a:r>
            <a:r>
              <a:rPr lang="ru-RU" altLang="ru-RU" dirty="0" err="1"/>
              <a:t>лимфомы</a:t>
            </a:r>
            <a:r>
              <a:rPr lang="ru-RU" altLang="ru-RU" dirty="0"/>
              <a:t>).</a:t>
            </a:r>
          </a:p>
          <a:p>
            <a:pPr>
              <a:defRPr/>
            </a:pP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B750A-E527-4072-A65E-2B870938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AC04EFE-18FD-45B8-A7B8-5B1F3C541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8223280" cy="12599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409" b="1" dirty="0"/>
              <a:t>Редкие наследственные  </a:t>
            </a:r>
            <a:r>
              <a:rPr lang="ru-RU" altLang="ru-RU" sz="4409" b="1" dirty="0" err="1"/>
              <a:t>тромбоцитопатии</a:t>
            </a:r>
            <a:endParaRPr lang="ru-RU" altLang="ru-RU" sz="4409" b="1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8FB6B54-BA9C-491D-840F-DE101C278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259946"/>
            <a:ext cx="9323599" cy="629972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125993" indent="0">
              <a:lnSpc>
                <a:spcPct val="80000"/>
              </a:lnSpc>
              <a:buNone/>
              <a:defRPr/>
            </a:pPr>
            <a:r>
              <a:rPr lang="ru-RU" altLang="ru-RU" b="1" i="1" dirty="0" err="1"/>
              <a:t>Тромбастения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Гланцманна</a:t>
            </a:r>
            <a:r>
              <a:rPr lang="ru-RU" altLang="ru-RU" b="1" i="1" dirty="0"/>
              <a:t> </a:t>
            </a:r>
            <a:r>
              <a:rPr lang="ru-RU" altLang="ru-RU" dirty="0"/>
              <a:t>и</a:t>
            </a:r>
            <a:r>
              <a:rPr lang="ru-RU" altLang="ru-RU" b="1" dirty="0"/>
              <a:t> </a:t>
            </a:r>
            <a:r>
              <a:rPr lang="ru-RU" altLang="ru-RU" b="1" i="1" dirty="0" err="1"/>
              <a:t>эссенциалъная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атромбия</a:t>
            </a:r>
            <a:r>
              <a:rPr lang="ru-RU" altLang="ru-RU" i="1" dirty="0"/>
              <a:t> - </a:t>
            </a:r>
            <a:r>
              <a:rPr lang="ru-RU" altLang="ru-RU" dirty="0"/>
              <a:t>обе наследуются аутосомно-рецессивно и обнаруживают  сходные лабораторные и клинические характеристики. </a:t>
            </a:r>
          </a:p>
          <a:p>
            <a:pPr marL="125993" indent="0">
              <a:lnSpc>
                <a:spcPct val="80000"/>
              </a:lnSpc>
              <a:buNone/>
              <a:defRPr/>
            </a:pPr>
            <a:r>
              <a:rPr lang="de-DE" altLang="ru-RU" dirty="0"/>
              <a:t> </a:t>
            </a:r>
            <a:endParaRPr lang="ru-RU" altLang="ru-RU" dirty="0"/>
          </a:p>
          <a:p>
            <a:pPr marL="125993" indent="0">
              <a:lnSpc>
                <a:spcPct val="80000"/>
              </a:lnSpc>
              <a:buNone/>
              <a:defRPr/>
            </a:pPr>
            <a:r>
              <a:rPr lang="ru-RU" altLang="ru-RU" u="sng" dirty="0" err="1"/>
              <a:t>Тромбастения</a:t>
            </a:r>
            <a:r>
              <a:rPr lang="ru-RU" altLang="ru-RU" u="sng" dirty="0"/>
              <a:t> </a:t>
            </a:r>
            <a:r>
              <a:rPr lang="ru-RU" altLang="ru-RU" b="1" u="sng" dirty="0" err="1"/>
              <a:t>Гланцманна</a:t>
            </a:r>
            <a:r>
              <a:rPr lang="ru-RU" altLang="ru-RU" b="1" u="sng" dirty="0"/>
              <a:t> - </a:t>
            </a:r>
            <a:r>
              <a:rPr lang="ru-RU" altLang="ru-RU" u="sng" dirty="0"/>
              <a:t>геморрагический диатез</a:t>
            </a:r>
            <a:r>
              <a:rPr lang="ru-RU" altLang="ru-RU" dirty="0"/>
              <a:t>,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/>
              <a:t>проявляющаяся удлинением времени капиллярного кровотечения;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/>
              <a:t>отсутствием или резким ослаблением ретракции кровяного сгустка, при нормальном или почти нормальном содержании морфологически типичных тромбоцитов в крови.</a:t>
            </a:r>
            <a:r>
              <a:rPr lang="ru-RU" altLang="ru-RU" b="1" dirty="0"/>
              <a:t> </a:t>
            </a:r>
          </a:p>
          <a:p>
            <a:pPr marL="125993" indent="0">
              <a:lnSpc>
                <a:spcPct val="80000"/>
              </a:lnSpc>
              <a:buNone/>
              <a:defRPr/>
            </a:pPr>
            <a:r>
              <a:rPr lang="ru-RU" altLang="ru-RU" dirty="0"/>
              <a:t>При </a:t>
            </a:r>
            <a:r>
              <a:rPr lang="ru-RU" altLang="ru-RU" dirty="0" err="1"/>
              <a:t>тромбастении</a:t>
            </a:r>
            <a:r>
              <a:rPr lang="ru-RU" altLang="ru-RU" dirty="0"/>
              <a:t> </a:t>
            </a:r>
            <a:r>
              <a:rPr lang="ru-RU" altLang="ru-RU" b="1" dirty="0" err="1"/>
              <a:t>Гланцманна</a:t>
            </a:r>
            <a:r>
              <a:rPr lang="ru-RU" altLang="ru-RU" b="1" dirty="0"/>
              <a:t> </a:t>
            </a:r>
            <a:r>
              <a:rPr lang="ru-RU" altLang="ru-RU" dirty="0"/>
              <a:t>речь идет о </a:t>
            </a:r>
            <a:r>
              <a:rPr lang="ru-RU" altLang="ru-RU" dirty="0">
                <a:solidFill>
                  <a:srgbClr val="FF0000"/>
                </a:solidFill>
              </a:rPr>
              <a:t>нарушении агрегации </a:t>
            </a:r>
            <a:r>
              <a:rPr lang="ru-RU" altLang="ru-RU" dirty="0"/>
              <a:t>(но не адгезии).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5D383-32FC-4F7C-B465-3E8D522A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EF5CB7C-C66D-459E-9DF6-8A18FC8A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7593693" cy="1259946"/>
          </a:xfrm>
        </p:spPr>
        <p:txBody>
          <a:bodyPr/>
          <a:lstStyle/>
          <a:p>
            <a:pPr>
              <a:defRPr/>
            </a:pPr>
            <a:r>
              <a:rPr lang="ru-RU" altLang="ru-RU" b="1" i="1" dirty="0" err="1"/>
              <a:t>Тромбастения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Гланцманна</a:t>
            </a:r>
            <a:endParaRPr lang="ru-RU" altLang="ru-RU" b="1" i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B1FA0BC-42AD-4C6E-A15A-2E99F4775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259946"/>
            <a:ext cx="9323599" cy="4886022"/>
          </a:xfrm>
          <a:solidFill>
            <a:schemeClr val="bg1"/>
          </a:solidFill>
        </p:spPr>
        <p:txBody>
          <a:bodyPr/>
          <a:lstStyle/>
          <a:p>
            <a:pPr marL="125993" indent="0">
              <a:buNone/>
            </a:pPr>
            <a:r>
              <a:rPr lang="ru-RU" altLang="ru-RU" sz="3527" b="1" dirty="0"/>
              <a:t>На основании нормального (</a:t>
            </a:r>
            <a:r>
              <a:rPr lang="en-US" altLang="ru-RU" sz="3527" b="1" dirty="0"/>
              <a:t>II</a:t>
            </a:r>
            <a:r>
              <a:rPr lang="ru-RU" altLang="ru-RU" sz="3527" b="1" dirty="0"/>
              <a:t> тип) или резко сниженного (</a:t>
            </a:r>
            <a:r>
              <a:rPr lang="en-US" altLang="ru-RU" sz="3527" b="1" dirty="0"/>
              <a:t>I</a:t>
            </a:r>
            <a:r>
              <a:rPr lang="ru-RU" altLang="ru-RU" sz="3527" b="1" dirty="0"/>
              <a:t> тип) уровня фибриногена в тромбоцитах было выделено два варианта </a:t>
            </a:r>
            <a:r>
              <a:rPr lang="ru-RU" altLang="ru-RU" sz="3527" b="1" dirty="0" err="1"/>
              <a:t>тромбастении</a:t>
            </a:r>
            <a:r>
              <a:rPr lang="ru-RU" altLang="ru-RU" sz="3527" b="1" dirty="0"/>
              <a:t> </a:t>
            </a:r>
            <a:r>
              <a:rPr lang="ru-RU" altLang="ru-RU" sz="3527" b="1" dirty="0" err="1"/>
              <a:t>Гланцманна</a:t>
            </a:r>
            <a:r>
              <a:rPr lang="ru-RU" altLang="ru-RU" sz="3527" dirty="0"/>
              <a:t>.</a:t>
            </a:r>
          </a:p>
          <a:p>
            <a:pPr marL="125993" indent="0">
              <a:buNone/>
            </a:pPr>
            <a:endParaRPr lang="ru-RU" altLang="ru-RU" sz="2646" b="1" dirty="0"/>
          </a:p>
          <a:p>
            <a:pPr marL="125993" indent="0">
              <a:buNone/>
            </a:pPr>
            <a:r>
              <a:rPr lang="ru-RU" altLang="ru-RU" sz="2646" b="1" dirty="0"/>
              <a:t>Тромбоциты больных нормальны на вид, способны </a:t>
            </a:r>
            <a:r>
              <a:rPr lang="ru-RU" altLang="ru-RU" sz="2646" b="1" dirty="0" err="1"/>
              <a:t>адгезировать</a:t>
            </a:r>
            <a:r>
              <a:rPr lang="ru-RU" altLang="ru-RU" sz="2646" b="1" dirty="0"/>
              <a:t>,  но теряют возможность связывания фибриногена. Отсутствие фиксации к фибриногену не даёт возможности для полноценной ретракции, несмотря на нормальное число кровяных пластинок.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9EE208-1BE9-4F99-9663-980AE515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12E5DD-BAF9-4FDE-A596-362634129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4918" y="424357"/>
            <a:ext cx="8193300" cy="10079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b="1" dirty="0"/>
              <a:t>Приобретенные дефекты функции тромбоцитов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701AE7-5FDB-4B73-8C2E-A935AEF15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5037" y="1787445"/>
            <a:ext cx="9323599" cy="5347874"/>
          </a:xfrm>
          <a:solidFill>
            <a:schemeClr val="bg1"/>
          </a:solidFill>
        </p:spPr>
        <p:txBody>
          <a:bodyPr/>
          <a:lstStyle/>
          <a:p>
            <a:pPr marL="125993" indent="0" algn="just">
              <a:buNone/>
            </a:pPr>
            <a:r>
              <a:rPr lang="ru-RU" altLang="ru-RU" b="1" dirty="0"/>
              <a:t>	При острых </a:t>
            </a:r>
            <a:r>
              <a:rPr lang="ru-RU" altLang="ru-RU" b="1" dirty="0" err="1"/>
              <a:t>миелобластных</a:t>
            </a:r>
            <a:r>
              <a:rPr lang="ru-RU" altLang="ru-RU" b="1" dirty="0"/>
              <a:t> лейкозах</a:t>
            </a:r>
            <a:r>
              <a:rPr lang="ru-RU" altLang="ru-RU" dirty="0"/>
              <a:t> и при </a:t>
            </a:r>
            <a:r>
              <a:rPr lang="ru-RU" altLang="ru-RU" dirty="0" err="1"/>
              <a:t>бластном</a:t>
            </a:r>
            <a:r>
              <a:rPr lang="ru-RU" altLang="ru-RU" dirty="0"/>
              <a:t> кризе хронического </a:t>
            </a:r>
            <a:r>
              <a:rPr lang="ru-RU" altLang="ru-RU" dirty="0" err="1"/>
              <a:t>миелолейкоза</a:t>
            </a:r>
            <a:r>
              <a:rPr lang="ru-RU" altLang="ru-RU" dirty="0"/>
              <a:t> </a:t>
            </a:r>
            <a:r>
              <a:rPr lang="ru-RU" altLang="ru-RU" b="1" dirty="0"/>
              <a:t>основным фоновым нарушением гемостаза является </a:t>
            </a:r>
            <a:r>
              <a:rPr lang="ru-RU" altLang="ru-RU" b="1" u="sng" dirty="0"/>
              <a:t>тромбоцитопения </a:t>
            </a:r>
            <a:r>
              <a:rPr lang="ru-RU" altLang="ru-RU" b="1" u="sng" dirty="0" err="1"/>
              <a:t>гипорегенераторного</a:t>
            </a:r>
            <a:r>
              <a:rPr lang="ru-RU" altLang="ru-RU" b="1" u="sng" dirty="0"/>
              <a:t> типа, в сочетании с неполноценностью мегакариоцитов</a:t>
            </a:r>
            <a:r>
              <a:rPr lang="ru-RU" altLang="ru-RU" b="1" dirty="0"/>
              <a:t> и тромбоцитов. </a:t>
            </a:r>
          </a:p>
          <a:p>
            <a:pPr marL="125993" indent="0" algn="just">
              <a:buNone/>
            </a:pPr>
            <a:r>
              <a:rPr lang="ru-RU" altLang="ru-RU" b="1" dirty="0"/>
              <a:t>	Нарушения функций тромбоцитов связывают с дефектностью мегакариоцитов, развивающихся в </a:t>
            </a:r>
            <a:r>
              <a:rPr lang="ru-RU" altLang="ru-RU" b="1" dirty="0" err="1"/>
              <a:t>бластном</a:t>
            </a:r>
            <a:r>
              <a:rPr lang="ru-RU" altLang="ru-RU" b="1" dirty="0"/>
              <a:t> окружении, под влиянием </a:t>
            </a:r>
            <a:r>
              <a:rPr lang="ru-RU" altLang="ru-RU" b="1" dirty="0" err="1"/>
              <a:t>цитокиновых</a:t>
            </a:r>
            <a:r>
              <a:rPr lang="ru-RU" altLang="ru-RU" b="1" dirty="0"/>
              <a:t> сигналов неопластических клонов. </a:t>
            </a:r>
            <a:r>
              <a:rPr lang="ru-RU" altLang="ru-RU" b="1" u="sng" dirty="0"/>
              <a:t>Дисфункция тромбоцитов протекает по типу недостаточности их гранул.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2AE27-4AB6-48D7-83A3-C32CE1A5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E9E5489-E2E7-48B7-87C5-575123F24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10079567" cy="1175949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/>
              <a:t>Болезнь </a:t>
            </a:r>
            <a:r>
              <a:rPr lang="ru-RU" altLang="ru-RU" b="1" dirty="0" err="1"/>
              <a:t>Верльгофа</a:t>
            </a:r>
            <a:endParaRPr lang="ru-RU" altLang="ru-RU" b="1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B438BDE-F113-494C-A4BA-FF00567C3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259946"/>
            <a:ext cx="9239603" cy="4721130"/>
          </a:xfrm>
          <a:solidFill>
            <a:schemeClr val="bg1"/>
          </a:solidFill>
        </p:spPr>
        <p:txBody>
          <a:bodyPr/>
          <a:lstStyle/>
          <a:p>
            <a:pPr marL="125993" indent="0">
              <a:buNone/>
            </a:pPr>
            <a:r>
              <a:rPr lang="ru-RU" altLang="ru-RU" dirty="0"/>
              <a:t>	Тромбоцитопения </a:t>
            </a:r>
            <a:r>
              <a:rPr lang="ru-RU" altLang="ru-RU" b="1" dirty="0"/>
              <a:t>при истинной болезни </a:t>
            </a:r>
            <a:r>
              <a:rPr lang="ru-RU" altLang="ru-RU" b="1" dirty="0" err="1"/>
              <a:t>Верльгофа</a:t>
            </a:r>
            <a:r>
              <a:rPr lang="ru-RU" altLang="ru-RU" b="1" dirty="0"/>
              <a:t> - хроническое, волнообразно протекающее заболевание, не имеющее очевидной связи с конкретным провоцирующим фактором, то есть идиопатическое</a:t>
            </a:r>
            <a:r>
              <a:rPr lang="ru-RU" altLang="ru-RU" dirty="0"/>
              <a:t>. </a:t>
            </a:r>
          </a:p>
          <a:p>
            <a:pPr marL="125993" indent="0">
              <a:buNone/>
            </a:pPr>
            <a:r>
              <a:rPr lang="ru-RU" altLang="ru-RU" dirty="0"/>
              <a:t>	Обязательно наличие </a:t>
            </a:r>
            <a:r>
              <a:rPr lang="ru-RU" altLang="ru-RU" dirty="0" err="1"/>
              <a:t>мегакариоцитоза</a:t>
            </a:r>
            <a:r>
              <a:rPr lang="ru-RU" altLang="ru-RU" dirty="0"/>
              <a:t> в костном мозге, гигантских тромбоцитов и </a:t>
            </a:r>
            <a:r>
              <a:rPr lang="ru-RU" altLang="ru-RU" dirty="0" err="1"/>
              <a:t>антитромбоцитарных</a:t>
            </a:r>
            <a:r>
              <a:rPr lang="ru-RU" altLang="ru-RU" dirty="0"/>
              <a:t> </a:t>
            </a:r>
            <a:r>
              <a:rPr lang="ru-RU" altLang="ru-RU" dirty="0" err="1"/>
              <a:t>аутоантител</a:t>
            </a:r>
            <a:r>
              <a:rPr lang="ru-RU" altLang="ru-RU" dirty="0"/>
              <a:t>. </a:t>
            </a:r>
            <a:r>
              <a:rPr lang="ru-RU" altLang="ru-RU" b="1" i="1" u="sng" dirty="0"/>
              <a:t>Обязательный признак болезни- </a:t>
            </a:r>
            <a:r>
              <a:rPr lang="ru-RU" altLang="ru-RU" b="1" i="1" u="sng" dirty="0" err="1"/>
              <a:t>аутоантитела</a:t>
            </a:r>
            <a:r>
              <a:rPr lang="ru-RU" altLang="ru-RU" b="1" i="1" u="sng" dirty="0"/>
              <a:t> класса </a:t>
            </a:r>
            <a:r>
              <a:rPr lang="de-DE" altLang="ru-RU" b="1" i="1" u="sng" dirty="0" err="1"/>
              <a:t>IgG</a:t>
            </a:r>
            <a:r>
              <a:rPr lang="de-DE" altLang="ru-RU" b="1" i="1" u="sng" dirty="0"/>
              <a:t>, </a:t>
            </a:r>
            <a:r>
              <a:rPr lang="ru-RU" altLang="ru-RU" b="1" i="1" u="sng" dirty="0"/>
              <a:t>специфичность которых обсуждается</a:t>
            </a:r>
            <a:r>
              <a:rPr lang="ru-RU" altLang="ru-RU" i="1" dirty="0"/>
              <a:t>. </a:t>
            </a:r>
            <a:endParaRPr lang="ru-RU" alt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89084-34BF-4D4C-8A06-545A1427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05B6876-0711-40C0-A7EF-1E9F8AA2D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9519" y="-83997"/>
            <a:ext cx="10079567" cy="1091953"/>
          </a:xfrm>
        </p:spPr>
        <p:txBody>
          <a:bodyPr/>
          <a:lstStyle/>
          <a:p>
            <a:pPr algn="ctr">
              <a:defRPr/>
            </a:pPr>
            <a:r>
              <a:rPr lang="ru-RU" altLang="ru-RU" b="1" u="sng" dirty="0" err="1">
                <a:solidFill>
                  <a:srgbClr val="FF0000"/>
                </a:solidFill>
              </a:rPr>
              <a:t>Когулопатии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2C814AD-E985-46FB-B30D-5D6F1185A4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8098" y="5752003"/>
            <a:ext cx="3695841" cy="1756924"/>
          </a:xfrm>
          <a:solidFill>
            <a:srgbClr val="CC0099"/>
          </a:solidFill>
        </p:spPr>
        <p:txBody>
          <a:bodyPr rtlCol="0">
            <a:normAutofit/>
          </a:bodyPr>
          <a:lstStyle/>
          <a:p>
            <a:pPr marL="125993" indent="0">
              <a:buNone/>
              <a:defRPr/>
            </a:pPr>
            <a:r>
              <a:rPr lang="ru-RU" altLang="ru-RU" sz="2400" dirty="0"/>
              <a:t>Патология завершающего этапа </a:t>
            </a:r>
            <a:r>
              <a:rPr lang="ru-RU" altLang="ru-RU" sz="2400" dirty="0" err="1"/>
              <a:t>фибринообразования</a:t>
            </a:r>
            <a:r>
              <a:rPr lang="ru-RU" altLang="ru-RU" sz="2400" dirty="0"/>
              <a:t> относится к </a:t>
            </a:r>
            <a:r>
              <a:rPr lang="ru-RU" altLang="ru-RU" sz="2400" b="1" i="1" dirty="0" err="1"/>
              <a:t>фибринопатиии</a:t>
            </a:r>
            <a:r>
              <a:rPr lang="ru-RU" altLang="ru-RU" sz="2400" dirty="0"/>
              <a:t> </a:t>
            </a:r>
            <a:endParaRPr lang="ru-RU" altLang="ru-RU" sz="2400" b="1" i="1" dirty="0"/>
          </a:p>
        </p:txBody>
      </p:sp>
      <p:sp>
        <p:nvSpPr>
          <p:cNvPr id="36868" name="TextBox 1">
            <a:extLst>
              <a:ext uri="{FF2B5EF4-FFF2-40B4-BE49-F238E27FC236}">
                <a16:creationId xmlns:a16="http://schemas.microsoft.com/office/drawing/2014/main" id="{B4BEF7F8-8C99-4E7E-84E0-EF705646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096" y="1007956"/>
            <a:ext cx="8804796" cy="107632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5"/>
              <a:t>геморрагические заболевания в результате первичных нарушений в плазменной системе фибринообразования</a:t>
            </a:r>
            <a:r>
              <a:rPr lang="ru-RU" altLang="ru-RU" sz="1984"/>
              <a:t>.</a:t>
            </a:r>
          </a:p>
          <a:p>
            <a:pPr eaLnBrk="1" hangingPunct="1"/>
            <a:endParaRPr lang="ru-RU" altLang="ru-RU" sz="1984"/>
          </a:p>
        </p:txBody>
      </p:sp>
      <p:sp>
        <p:nvSpPr>
          <p:cNvPr id="36870" name="TextBox 2">
            <a:extLst>
              <a:ext uri="{FF2B5EF4-FFF2-40B4-BE49-F238E27FC236}">
                <a16:creationId xmlns:a16="http://schemas.microsoft.com/office/drawing/2014/main" id="{DF57819B-8CDE-4113-9040-3543FCA1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098" y="2026414"/>
            <a:ext cx="3695841" cy="192437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84" dirty="0"/>
              <a:t>Образование фибрина происходит в три этапа. Нарушения первого этапа носят </a:t>
            </a:r>
            <a:r>
              <a:rPr lang="ru-RU" altLang="ru-RU" sz="1984" b="1" dirty="0"/>
              <a:t>название </a:t>
            </a:r>
            <a:r>
              <a:rPr lang="ru-RU" altLang="ru-RU" sz="1984" b="1" i="1" u="sng" dirty="0" err="1"/>
              <a:t>тромбопластинопатии</a:t>
            </a:r>
            <a:r>
              <a:rPr lang="ru-RU" altLang="ru-RU" sz="1984" b="1" i="1" u="sng" dirty="0"/>
              <a:t> </a:t>
            </a:r>
          </a:p>
          <a:p>
            <a:pPr eaLnBrk="1" hangingPunct="1"/>
            <a:endParaRPr lang="ru-RU" altLang="ru-RU" sz="1984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3AAC1F-CC03-4D24-B8B3-BA63C48AEDDE}"/>
              </a:ext>
            </a:extLst>
          </p:cNvPr>
          <p:cNvSpPr/>
          <p:nvPr/>
        </p:nvSpPr>
        <p:spPr>
          <a:xfrm>
            <a:off x="1848098" y="3727340"/>
            <a:ext cx="3695841" cy="2016065"/>
          </a:xfrm>
          <a:prstGeom prst="rect">
            <a:avLst/>
          </a:prstGeom>
          <a:solidFill>
            <a:srgbClr val="FF66FF"/>
          </a:solidFill>
        </p:spPr>
        <p:txBody>
          <a:bodyPr>
            <a:spAutoFit/>
          </a:bodyPr>
          <a:lstStyle/>
          <a:p>
            <a:pPr marL="125993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ru-RU" altLang="ru-RU" sz="1984" dirty="0">
                <a:solidFill>
                  <a:srgbClr val="2F2B20"/>
                </a:solidFill>
                <a:latin typeface="Calibri"/>
              </a:rPr>
              <a:t>Затем </a:t>
            </a:r>
            <a:r>
              <a:rPr lang="ru-RU" altLang="ru-RU" sz="1984" dirty="0" err="1">
                <a:solidFill>
                  <a:srgbClr val="2F2B20"/>
                </a:solidFill>
                <a:latin typeface="Calibri"/>
              </a:rPr>
              <a:t>протромбиназный</a:t>
            </a:r>
            <a:r>
              <a:rPr lang="ru-RU" altLang="ru-RU" sz="1984" dirty="0">
                <a:solidFill>
                  <a:srgbClr val="2F2B20"/>
                </a:solidFill>
                <a:latin typeface="Calibri"/>
              </a:rPr>
              <a:t> комплекс превращает печеночный белок-предшественник протромбин в тромбин. Дефекты этого этапа свёртывания </a:t>
            </a:r>
            <a:r>
              <a:rPr lang="ru-RU" altLang="ru-RU" sz="1984" b="1" dirty="0">
                <a:solidFill>
                  <a:srgbClr val="2F2B20"/>
                </a:solidFill>
                <a:latin typeface="Calibri"/>
              </a:rPr>
              <a:t>— </a:t>
            </a:r>
            <a:r>
              <a:rPr lang="ru-RU" altLang="ru-RU" sz="1984" b="1" i="1" u="sng" dirty="0" err="1">
                <a:solidFill>
                  <a:srgbClr val="2F2B20"/>
                </a:solidFill>
                <a:latin typeface="Calibri"/>
              </a:rPr>
              <a:t>тромбинопатии</a:t>
            </a:r>
            <a:endParaRPr lang="ru-RU" altLang="ru-RU" sz="1984" i="1" dirty="0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5E6FA4A4-BD1A-4E25-A5E8-A5CF54DDE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5" t="1930" r="4366"/>
          <a:stretch/>
        </p:blipFill>
        <p:spPr>
          <a:xfrm>
            <a:off x="5543939" y="2120343"/>
            <a:ext cx="6521855" cy="5254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B5C6D6-44C3-4F84-A5AA-D9B37482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461" y="102726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36" y="406590"/>
            <a:ext cx="8011555" cy="13685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5400" b="1" dirty="0"/>
              <a:t>Три основных звена гемостаза </a:t>
            </a:r>
            <a:endParaRPr lang="ru-RU" sz="54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031" y="334914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733492" y="1708392"/>
            <a:ext cx="9781744" cy="4830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61954-CAA5-4C65-A0EE-F21E3546681A}"/>
              </a:ext>
            </a:extLst>
          </p:cNvPr>
          <p:cNvSpPr txBox="1"/>
          <p:nvPr/>
        </p:nvSpPr>
        <p:spPr>
          <a:xfrm>
            <a:off x="2165195" y="1775144"/>
            <a:ext cx="93129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i="1" dirty="0"/>
              <a:t>1)сосудистое звено</a:t>
            </a:r>
            <a:r>
              <a:rPr lang="ru-RU" altLang="ru-RU" sz="2800" i="1" dirty="0"/>
              <a:t> </a:t>
            </a:r>
            <a:r>
              <a:rPr lang="ru-RU" altLang="ru-RU" sz="2800" dirty="0"/>
              <a:t>или гемостатические механизмы 	сосудистой стенки, призванные осуществить спазм 	поврежденного сосуда и </a:t>
            </a:r>
            <a:r>
              <a:rPr lang="ru-RU" altLang="ru-RU" sz="2800" b="1" i="1" u="sng" dirty="0"/>
              <a:t>запустить</a:t>
            </a:r>
            <a:r>
              <a:rPr lang="ru-RU" altLang="ru-RU" sz="2800" dirty="0"/>
              <a:t> 	тромбообразование и свёртывание.</a:t>
            </a:r>
          </a:p>
          <a:p>
            <a:pPr marL="514350" indent="-514350">
              <a:defRPr/>
            </a:pPr>
            <a:r>
              <a:rPr lang="ru-RU" altLang="ru-RU" sz="2800" b="1" dirty="0"/>
              <a:t>2)	</a:t>
            </a:r>
            <a:r>
              <a:rPr lang="ru-RU" altLang="ru-RU" sz="2800" b="1" i="1" dirty="0"/>
              <a:t>клеточное (</a:t>
            </a:r>
            <a:r>
              <a:rPr lang="ru-RU" altLang="ru-RU" sz="2800" b="1" i="1" dirty="0" err="1"/>
              <a:t>тромбоцитарно</a:t>
            </a:r>
            <a:r>
              <a:rPr lang="ru-RU" altLang="ru-RU" sz="2800" b="1" i="1" dirty="0"/>
              <a:t>-лейкоцитарное) звено, </a:t>
            </a:r>
            <a:r>
              <a:rPr lang="ru-RU" altLang="ru-RU" sz="2800" dirty="0"/>
              <a:t>главная задача которого формирование белого тромба (англ. </a:t>
            </a:r>
            <a:r>
              <a:rPr lang="de-DE" altLang="ru-RU" sz="2800" dirty="0" err="1"/>
              <a:t>platelet</a:t>
            </a:r>
            <a:r>
              <a:rPr lang="de-DE" altLang="ru-RU" sz="2800" dirty="0"/>
              <a:t> </a:t>
            </a:r>
            <a:r>
              <a:rPr lang="de-DE" altLang="ru-RU" sz="2800" dirty="0" err="1"/>
              <a:t>plug</a:t>
            </a:r>
            <a:r>
              <a:rPr lang="de-DE" altLang="ru-RU" sz="2800" dirty="0"/>
              <a:t>).</a:t>
            </a:r>
            <a:endParaRPr lang="ru-RU" altLang="ru-RU" sz="2800" dirty="0"/>
          </a:p>
          <a:p>
            <a:pPr>
              <a:defRPr/>
            </a:pPr>
            <a:r>
              <a:rPr lang="ru-RU" altLang="ru-RU" sz="2800" b="1" dirty="0"/>
              <a:t>3) </a:t>
            </a:r>
            <a:r>
              <a:rPr lang="ru-RU" altLang="ru-RU" sz="2800" b="1" i="1" dirty="0"/>
              <a:t>фибриновое звено</a:t>
            </a:r>
            <a:r>
              <a:rPr lang="ru-RU" altLang="ru-RU" sz="2800" i="1" dirty="0"/>
              <a:t> </a:t>
            </a:r>
            <a:r>
              <a:rPr lang="ru-RU" altLang="ru-RU" sz="2800" dirty="0"/>
              <a:t>— то есть, собственно, система 	свёртывания, занятая продукцией фибрина и 	необходимая для получения красных и смешанных 	тромбов. </a:t>
            </a:r>
            <a:r>
              <a:rPr lang="de-DE" altLang="ru-RU" sz="2800" dirty="0"/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14543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66167B2-3400-44FD-9591-A61ACC424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10079567" cy="12599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409" dirty="0"/>
              <a:t> </a:t>
            </a:r>
            <a:r>
              <a:rPr lang="ru-RU" altLang="ru-RU" sz="3527" dirty="0"/>
              <a:t>Важнейшие наследственные</a:t>
            </a:r>
            <a:r>
              <a:rPr lang="ru-RU" altLang="ru-RU" sz="3527" i="1" dirty="0"/>
              <a:t> </a:t>
            </a:r>
            <a:br>
              <a:rPr lang="ru-RU" altLang="ru-RU" sz="3527" i="1" dirty="0"/>
            </a:br>
            <a:r>
              <a:rPr lang="ru-RU" altLang="ru-RU" sz="3527" i="1" dirty="0"/>
              <a:t> </a:t>
            </a:r>
            <a:r>
              <a:rPr lang="ru-RU" altLang="ru-RU" sz="3527" b="1" dirty="0" err="1"/>
              <a:t>тромбопластинопатии</a:t>
            </a:r>
            <a:r>
              <a:rPr lang="ru-RU" altLang="ru-RU" sz="3527" b="1" dirty="0"/>
              <a:t> —  </a:t>
            </a:r>
            <a:r>
              <a:rPr lang="ru-RU" altLang="ru-RU" b="1" i="1" dirty="0">
                <a:solidFill>
                  <a:srgbClr val="CC0099"/>
                </a:solidFill>
              </a:rPr>
              <a:t>гемофилии</a:t>
            </a:r>
            <a:endParaRPr lang="ru-RU" altLang="ru-RU" dirty="0">
              <a:solidFill>
                <a:srgbClr val="CC0099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6AEB0E9-3BB6-46EC-AF25-E7C59A432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427939"/>
            <a:ext cx="9323599" cy="6131736"/>
          </a:xfrm>
        </p:spPr>
        <p:txBody>
          <a:bodyPr rtlCol="0">
            <a:normAutofit fontScale="92500"/>
          </a:bodyPr>
          <a:lstStyle/>
          <a:p>
            <a:pPr marL="125993" indent="0">
              <a:buNone/>
              <a:defRPr/>
            </a:pPr>
            <a:r>
              <a:rPr lang="ru-RU" altLang="ru-RU" b="1" dirty="0"/>
              <a:t>Различают три типа гемофилии: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гемофилия А- дефицит фактора </a:t>
            </a:r>
            <a:r>
              <a:rPr lang="en-US" altLang="ru-RU" b="1" dirty="0"/>
              <a:t>VIII, </a:t>
            </a:r>
            <a:endParaRPr lang="ru-RU" altLang="ru-RU" b="1" dirty="0"/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гемофилия В – дефицит фактора </a:t>
            </a:r>
            <a:r>
              <a:rPr lang="en-US" altLang="ru-RU" b="1" dirty="0"/>
              <a:t>I</a:t>
            </a:r>
            <a:r>
              <a:rPr lang="ru-RU" altLang="ru-RU" b="1" dirty="0"/>
              <a:t>Х,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гемофилия С – дефицит фактора Х</a:t>
            </a:r>
            <a:r>
              <a:rPr lang="en-US" altLang="ru-RU" b="1" dirty="0"/>
              <a:t>I</a:t>
            </a:r>
            <a:r>
              <a:rPr lang="ru-RU" altLang="ru-RU" dirty="0"/>
              <a:t>. </a:t>
            </a:r>
          </a:p>
          <a:p>
            <a:pPr marL="125993" indent="0">
              <a:buNone/>
              <a:defRPr/>
            </a:pPr>
            <a:r>
              <a:rPr lang="ru-RU" altLang="ru-RU" dirty="0" err="1"/>
              <a:t>Прокоагулянтную</a:t>
            </a:r>
            <a:r>
              <a:rPr lang="ru-RU" altLang="ru-RU" dirty="0"/>
              <a:t> активность фактора </a:t>
            </a:r>
            <a:r>
              <a:rPr lang="en-US" altLang="ru-RU" dirty="0"/>
              <a:t>VIII</a:t>
            </a:r>
            <a:r>
              <a:rPr lang="ru-RU" altLang="ru-RU" dirty="0"/>
              <a:t> </a:t>
            </a:r>
          </a:p>
          <a:p>
            <a:pPr marL="125993" indent="0">
              <a:buNone/>
              <a:defRPr/>
            </a:pPr>
            <a:r>
              <a:rPr lang="ru-RU" altLang="ru-RU" dirty="0"/>
              <a:t>оценивают в системе определения «активированного частичного </a:t>
            </a:r>
            <a:r>
              <a:rPr lang="ru-RU" altLang="ru-RU" dirty="0" err="1"/>
              <a:t>тромбопластинового</a:t>
            </a:r>
            <a:r>
              <a:rPr lang="ru-RU" altLang="ru-RU" dirty="0"/>
              <a:t> времени», (</a:t>
            </a:r>
            <a:r>
              <a:rPr lang="ru-RU" altLang="ru-RU" dirty="0" err="1"/>
              <a:t>аЧТВ</a:t>
            </a:r>
            <a:r>
              <a:rPr lang="ru-RU" altLang="ru-RU" dirty="0"/>
              <a:t> - тест). Этот антиген обозначается как </a:t>
            </a:r>
            <a:r>
              <a:rPr lang="en-US" altLang="ru-RU" dirty="0"/>
              <a:t>VIII</a:t>
            </a:r>
            <a:r>
              <a:rPr lang="ru-RU" altLang="ru-RU" dirty="0"/>
              <a:t>:</a:t>
            </a:r>
            <a:r>
              <a:rPr lang="en-US" altLang="ru-RU" dirty="0"/>
              <a:t>C</a:t>
            </a:r>
            <a:r>
              <a:rPr lang="ru-RU" altLang="ru-RU" dirty="0"/>
              <a:t>.</a:t>
            </a:r>
          </a:p>
          <a:p>
            <a:pPr marL="125993" indent="0">
              <a:buNone/>
              <a:defRPr/>
            </a:pPr>
            <a:r>
              <a:rPr lang="ru-RU" altLang="ru-RU" b="1" dirty="0"/>
              <a:t>Клиническая картина гемофилии А характеризуется тканевыми </a:t>
            </a:r>
            <a:r>
              <a:rPr lang="ru-RU" altLang="ru-RU" b="1" dirty="0" err="1"/>
              <a:t>гематомными</a:t>
            </a:r>
            <a:r>
              <a:rPr lang="ru-RU" altLang="ru-RU" b="1" dirty="0"/>
              <a:t> кровотечениями</a:t>
            </a:r>
            <a:r>
              <a:rPr lang="ru-RU" altLang="ru-RU" dirty="0"/>
              <a:t>, преимущественно — внутрисуставными, внутримышечными, а при травмах головы - и внутримозговыми. 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81113F9F-98D4-46E2-9B06-B5BF9B816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5033" r="51326" b="15150"/>
          <a:stretch/>
        </p:blipFill>
        <p:spPr bwMode="auto">
          <a:xfrm>
            <a:off x="8509300" y="1109273"/>
            <a:ext cx="2114051" cy="31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E6402A-DBBE-4872-AAF1-5EA3E2EC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B4E5ABB-C16C-4ED7-B476-4570BA6E4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10079567" cy="1175949"/>
          </a:xfrm>
        </p:spPr>
        <p:txBody>
          <a:bodyPr/>
          <a:lstStyle/>
          <a:p>
            <a:pPr algn="ctr">
              <a:defRPr/>
            </a:pPr>
            <a:r>
              <a:rPr lang="ru-RU" altLang="ru-RU" dirty="0"/>
              <a:t>Гемофилия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50AB203-CF5C-4787-A365-4DB739B3B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175949"/>
            <a:ext cx="9323599" cy="6383726"/>
          </a:xfrm>
        </p:spPr>
        <p:txBody>
          <a:bodyPr/>
          <a:lstStyle/>
          <a:p>
            <a:pPr marL="125993" indent="0">
              <a:buNone/>
            </a:pPr>
            <a:r>
              <a:rPr lang="ru-RU" altLang="ru-RU" b="1"/>
              <a:t>Средняя тяжесть течения болезни связана с наличием 1-5% от нормальных уровней функционального фактора </a:t>
            </a:r>
            <a:r>
              <a:rPr lang="en-US" altLang="ru-RU" b="1"/>
              <a:t>VIII</a:t>
            </a:r>
            <a:r>
              <a:rPr lang="ru-RU" altLang="ru-RU"/>
              <a:t>. </a:t>
            </a:r>
          </a:p>
          <a:p>
            <a:pPr marL="125993" indent="0">
              <a:buNone/>
            </a:pPr>
            <a:r>
              <a:rPr lang="ru-RU" altLang="ru-RU"/>
              <a:t>У этих гемофиликов кровотечения возникают, в основном, при травме или при хирургических вмешательствах, изредка - спонтанно.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5718A-2CCF-4C3F-B2CA-CF0DBC7E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BD4939-9614-4224-859E-946B01A31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61" y="3960189"/>
            <a:ext cx="5719183" cy="35994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15242DA-9519-426E-B546-779FE1349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7921397" cy="12599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409" b="1" i="1" dirty="0"/>
              <a:t>Патогенез гепатогенной </a:t>
            </a:r>
            <a:r>
              <a:rPr lang="ru-RU" altLang="ru-RU" sz="4409" b="1" i="1" dirty="0" err="1"/>
              <a:t>коагулопатии</a:t>
            </a:r>
            <a:r>
              <a:rPr lang="ru-RU" altLang="ru-RU" sz="4409" dirty="0"/>
              <a:t>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B19DF2-A869-4FAF-902A-B47B544EB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259946"/>
            <a:ext cx="9323599" cy="629972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altLang="ru-RU" b="1" i="1" dirty="0"/>
              <a:t>Гепатогенная </a:t>
            </a:r>
            <a:r>
              <a:rPr lang="ru-RU" altLang="ru-RU" b="1" i="1" dirty="0" err="1"/>
              <a:t>коагулопатия</a:t>
            </a:r>
            <a:r>
              <a:rPr lang="ru-RU" altLang="ru-RU" i="1" dirty="0"/>
              <a:t> </a:t>
            </a:r>
            <a:r>
              <a:rPr lang="ru-RU" altLang="ru-RU" b="1" dirty="0"/>
              <a:t>имеет комплексный патогенез. </a:t>
            </a:r>
          </a:p>
          <a:p>
            <a:pPr marL="125993" indent="0">
              <a:buNone/>
              <a:defRPr/>
            </a:pPr>
            <a:r>
              <a:rPr lang="ru-RU" altLang="ru-RU" dirty="0"/>
              <a:t>1) При болезнях печени нарушена утилизация, а часто - всасывание витамина К. </a:t>
            </a:r>
          </a:p>
          <a:p>
            <a:pPr marL="125993" indent="0">
              <a:buNone/>
              <a:defRPr/>
            </a:pPr>
            <a:r>
              <a:rPr lang="ru-RU" altLang="ru-RU" dirty="0"/>
              <a:t>2) Кроме того, уменьшен синтез факторов свёртывания, не зависящих от этого витамина (</a:t>
            </a:r>
            <a:r>
              <a:rPr lang="en-US" altLang="ru-RU" dirty="0"/>
              <a:t>I</a:t>
            </a:r>
            <a:r>
              <a:rPr lang="ru-RU" altLang="ru-RU" dirty="0"/>
              <a:t>, </a:t>
            </a:r>
            <a:r>
              <a:rPr lang="en-US" altLang="ru-RU" dirty="0"/>
              <a:t>V</a:t>
            </a:r>
            <a:r>
              <a:rPr lang="ru-RU" altLang="ru-RU" dirty="0"/>
              <a:t>, </a:t>
            </a:r>
            <a:r>
              <a:rPr lang="en-US" altLang="ru-RU" dirty="0"/>
              <a:t>IX</a:t>
            </a:r>
            <a:r>
              <a:rPr lang="ru-RU" altLang="ru-RU" dirty="0"/>
              <a:t>, </a:t>
            </a:r>
            <a:r>
              <a:rPr lang="en-US" altLang="ru-RU" dirty="0"/>
              <a:t>XII</a:t>
            </a:r>
            <a:r>
              <a:rPr lang="ru-RU" altLang="ru-RU" dirty="0"/>
              <a:t>, высокомолекулярного </a:t>
            </a:r>
            <a:r>
              <a:rPr lang="ru-RU" altLang="ru-RU" dirty="0" err="1"/>
              <a:t>кининогена</a:t>
            </a:r>
            <a:r>
              <a:rPr lang="ru-RU" altLang="ru-RU" dirty="0"/>
              <a:t>).</a:t>
            </a:r>
          </a:p>
          <a:p>
            <a:pPr marL="125993" indent="0">
              <a:buNone/>
              <a:defRPr/>
            </a:pPr>
            <a:r>
              <a:rPr lang="ru-RU" altLang="ru-RU" dirty="0"/>
              <a:t>3) Страдает внутрипечёночный клиренс </a:t>
            </a:r>
            <a:r>
              <a:rPr lang="ru-RU" altLang="ru-RU" dirty="0" err="1"/>
              <a:t>противосвёртывающих</a:t>
            </a:r>
            <a:r>
              <a:rPr lang="ru-RU" altLang="ru-RU" dirty="0"/>
              <a:t> </a:t>
            </a:r>
            <a:r>
              <a:rPr lang="ru-RU" altLang="ru-RU" dirty="0" err="1"/>
              <a:t>фактров</a:t>
            </a:r>
            <a:r>
              <a:rPr lang="ru-RU" altLang="ru-RU" dirty="0"/>
              <a:t> и синтез α2-антиплазмина, отчего возрастает </a:t>
            </a:r>
            <a:r>
              <a:rPr lang="ru-RU" altLang="ru-RU" dirty="0" err="1"/>
              <a:t>фибринолиз</a:t>
            </a:r>
            <a:r>
              <a:rPr lang="ru-RU" altLang="ru-RU" dirty="0"/>
              <a:t>.</a:t>
            </a:r>
          </a:p>
          <a:p>
            <a:pPr marL="125993" indent="0">
              <a:buNone/>
              <a:defRPr/>
            </a:pPr>
            <a:r>
              <a:rPr lang="ru-RU" altLang="ru-RU" dirty="0"/>
              <a:t>4) Нарушается </a:t>
            </a:r>
            <a:r>
              <a:rPr lang="ru-RU" altLang="ru-RU" dirty="0" err="1"/>
              <a:t>сиалирование</a:t>
            </a:r>
            <a:r>
              <a:rPr lang="ru-RU" altLang="ru-RU" dirty="0"/>
              <a:t> фибриногена, что ведёт к </a:t>
            </a:r>
            <a:r>
              <a:rPr lang="ru-RU" altLang="ru-RU" dirty="0" err="1"/>
              <a:t>дисфибриногенемии</a:t>
            </a:r>
            <a:r>
              <a:rPr lang="ru-RU" alt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E8582-A1A4-4E64-A2B1-F4704C14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42BD40A-3ED8-45A7-8938-CE9D9A2CD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10079567" cy="12599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409" b="1" i="1"/>
              <a:t>Патогенез гепатогенной коагулопатии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79A7681-CC0A-4E17-A4CB-617C69EE08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259946"/>
            <a:ext cx="9323599" cy="5245786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/>
              <a:t>5) Может быть, </a:t>
            </a:r>
            <a:r>
              <a:rPr lang="ru-RU" altLang="ru-RU" dirty="0" err="1"/>
              <a:t>тромбоцитопатия</a:t>
            </a:r>
            <a:r>
              <a:rPr lang="ru-RU" altLang="ru-RU" dirty="0"/>
              <a:t> из-за нарушения реактивности кровяных пластинок под воздействием аномального фибриногена, покрывающего их поверхность,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6) а также из-за </a:t>
            </a:r>
            <a:r>
              <a:rPr lang="ru-RU" altLang="ru-RU" dirty="0" err="1"/>
              <a:t>антиагрегантного</a:t>
            </a:r>
            <a:r>
              <a:rPr lang="ru-RU" altLang="ru-RU" dirty="0"/>
              <a:t> действия жёлчных кислот при холемии.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7) Дефицит тромбоцитов развивается при сопровождающем </a:t>
            </a:r>
            <a:r>
              <a:rPr lang="ru-RU" altLang="ru-RU" dirty="0" err="1"/>
              <a:t>гепатоспленомегалию</a:t>
            </a:r>
            <a:r>
              <a:rPr lang="ru-RU" altLang="ru-RU" dirty="0"/>
              <a:t> ускорении разрушения кровяных пластинок. Все это ведет к смешанной </a:t>
            </a:r>
            <a:r>
              <a:rPr lang="ru-RU" altLang="ru-RU" dirty="0" err="1"/>
              <a:t>коагулопатий</a:t>
            </a:r>
            <a:r>
              <a:rPr lang="ru-RU" altLang="ru-RU" dirty="0"/>
              <a:t>, имеющей черты сочетанной </a:t>
            </a:r>
            <a:r>
              <a:rPr lang="ru-RU" altLang="ru-RU" dirty="0" err="1"/>
              <a:t>тромбоцитопатии</a:t>
            </a:r>
            <a:r>
              <a:rPr lang="ru-RU" altLang="ru-RU" dirty="0"/>
              <a:t>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5597A7-F9A9-4EE8-976D-6EBABBB3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1" y="194383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319B2E9-D8B3-4BED-AEBB-51CB5EFD0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7593693" cy="12599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409" b="1" dirty="0"/>
              <a:t>этиология приобретённых </a:t>
            </a:r>
            <a:r>
              <a:rPr lang="ru-RU" altLang="ru-RU" sz="4409" b="1" dirty="0" err="1"/>
              <a:t>коагулопатий</a:t>
            </a:r>
            <a:endParaRPr lang="ru-RU" altLang="ru-RU" sz="4409" b="1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62C2D8F-C24C-453D-919A-4DE4B9B64D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500044"/>
            <a:ext cx="10079567" cy="5455392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marL="125993" indent="0">
              <a:buNone/>
              <a:defRPr/>
            </a:pPr>
            <a:r>
              <a:rPr lang="ru-RU" altLang="ru-RU" dirty="0"/>
              <a:t>У взрослых значительную роль в </a:t>
            </a:r>
            <a:r>
              <a:rPr lang="ru-RU" altLang="ru-RU" b="1" dirty="0"/>
              <a:t>этиологии приобретённых </a:t>
            </a:r>
            <a:r>
              <a:rPr lang="ru-RU" altLang="ru-RU" b="1" dirty="0" err="1"/>
              <a:t>коагулопатии</a:t>
            </a:r>
            <a:r>
              <a:rPr lang="ru-RU" altLang="ru-RU" dirty="0"/>
              <a:t> играют </a:t>
            </a:r>
            <a:r>
              <a:rPr lang="ru-RU" altLang="ru-RU" b="1" dirty="0"/>
              <a:t>заболевания печени: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гепатиты,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паразитарные поражения и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новообразования,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 аутоиммунные </a:t>
            </a:r>
            <a:r>
              <a:rPr lang="ru-RU" altLang="ru-RU" b="1" dirty="0" err="1"/>
              <a:t>гепатопатии</a:t>
            </a:r>
            <a:r>
              <a:rPr lang="ru-RU" altLang="ru-RU" b="1" dirty="0"/>
              <a:t>,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алкогольная </a:t>
            </a:r>
            <a:r>
              <a:rPr lang="ru-RU" altLang="ru-RU" b="1" dirty="0" err="1"/>
              <a:t>гепатопатия</a:t>
            </a:r>
            <a:r>
              <a:rPr lang="ru-RU" altLang="ru-RU" b="1" dirty="0"/>
              <a:t>,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желчно-каменная болезнь и </a:t>
            </a:r>
          </a:p>
          <a:p>
            <a:pPr marL="692961" indent="-566968">
              <a:buFont typeface="+mj-lt"/>
              <a:buAutoNum type="arabicPeriod"/>
              <a:defRPr/>
            </a:pPr>
            <a:r>
              <a:rPr lang="ru-RU" altLang="ru-RU" b="1" dirty="0"/>
              <a:t>иные причины, приводящие к печёночной </a:t>
            </a:r>
            <a:r>
              <a:rPr lang="ru-RU" altLang="ru-RU" b="1" dirty="0" err="1"/>
              <a:t>недостаточости</a:t>
            </a:r>
            <a:r>
              <a:rPr lang="ru-RU" altLang="ru-RU" b="1" dirty="0"/>
              <a:t>, </a:t>
            </a:r>
            <a:r>
              <a:rPr lang="ru-RU" altLang="ru-RU" b="1" dirty="0" err="1"/>
              <a:t>холестазу</a:t>
            </a:r>
            <a:r>
              <a:rPr lang="ru-RU" altLang="ru-RU" b="1" dirty="0"/>
              <a:t> и ахолии, нарушению обмена витамина К, а также синтеза </a:t>
            </a:r>
            <a:r>
              <a:rPr lang="en-US" altLang="ru-RU" b="1" dirty="0"/>
              <a:t>II</a:t>
            </a:r>
            <a:r>
              <a:rPr lang="ru-RU" altLang="ru-RU" b="1" dirty="0"/>
              <a:t>, </a:t>
            </a:r>
            <a:r>
              <a:rPr lang="en-US" altLang="ru-RU" b="1" dirty="0"/>
              <a:t>V</a:t>
            </a:r>
            <a:r>
              <a:rPr lang="ru-RU" altLang="ru-RU" b="1" dirty="0"/>
              <a:t>, </a:t>
            </a:r>
            <a:r>
              <a:rPr lang="en-US" altLang="ru-RU" b="1" dirty="0"/>
              <a:t>XIII</a:t>
            </a:r>
            <a:r>
              <a:rPr lang="ru-RU" altLang="ru-RU" b="1" dirty="0"/>
              <a:t> и иных факторов печёночного происхождения.</a:t>
            </a:r>
            <a:r>
              <a:rPr lang="ru-RU" altLang="ru-RU" dirty="0"/>
              <a:t> </a:t>
            </a:r>
          </a:p>
          <a:p>
            <a:pPr marL="125993" indent="0">
              <a:buNone/>
              <a:defRPr/>
            </a:pPr>
            <a:endParaRPr lang="ru-RU" altLang="ru-RU" dirty="0"/>
          </a:p>
          <a:p>
            <a:pPr marL="125993" indent="0">
              <a:buNone/>
              <a:defRPr/>
            </a:pPr>
            <a:r>
              <a:rPr lang="ru-RU" altLang="ru-RU" dirty="0"/>
              <a:t>К редким причинам </a:t>
            </a:r>
            <a:r>
              <a:rPr lang="ru-RU" altLang="ru-RU" dirty="0" err="1"/>
              <a:t>коагулопатии</a:t>
            </a:r>
            <a:r>
              <a:rPr lang="ru-RU" altLang="ru-RU" dirty="0"/>
              <a:t> относятся укусы ядовитых змей, например - гюрзы, которые сопровождаются </a:t>
            </a:r>
            <a:r>
              <a:rPr lang="ru-RU" altLang="ru-RU" dirty="0" err="1"/>
              <a:t>васкулитом</a:t>
            </a:r>
            <a:r>
              <a:rPr lang="ru-RU" altLang="ru-RU" dirty="0"/>
              <a:t> в сочетании с ДВС-синдромом. </a:t>
            </a:r>
          </a:p>
          <a:p>
            <a:pPr>
              <a:defRPr/>
            </a:pP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1459A-4FA5-4D82-ABB6-1FF52128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71" y="134422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637EDE-922A-4EA0-AC94-ED247323E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10079567" cy="1175949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 err="1"/>
              <a:t>Вазопатии</a:t>
            </a:r>
            <a:endParaRPr lang="ru-RU" altLang="ru-RU" b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CF3F1F-5271-4ABD-A728-1AB281492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5" y="1175950"/>
            <a:ext cx="10079567" cy="555463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altLang="ru-RU" b="1" dirty="0"/>
              <a:t>		</a:t>
            </a:r>
            <a:r>
              <a:rPr lang="ru-RU" altLang="ru-RU" b="1" dirty="0" err="1"/>
              <a:t>Вазопатии</a:t>
            </a:r>
            <a:r>
              <a:rPr lang="ru-RU" altLang="ru-RU" dirty="0"/>
              <a:t> могут быть результатом структурных нарушений сосудов, а также их химического состава, </a:t>
            </a:r>
            <a:r>
              <a:rPr lang="ru-RU" altLang="ru-RU" b="1" dirty="0"/>
              <a:t>васкулитов разной этиологии</a:t>
            </a:r>
            <a:r>
              <a:rPr lang="ru-RU" altLang="ru-RU" dirty="0"/>
              <a:t>. </a:t>
            </a:r>
          </a:p>
          <a:p>
            <a:pPr algn="just">
              <a:buNone/>
            </a:pPr>
            <a:endParaRPr lang="ru-RU" altLang="ru-RU" dirty="0"/>
          </a:p>
          <a:p>
            <a:pPr algn="ctr">
              <a:buNone/>
            </a:pPr>
            <a:r>
              <a:rPr lang="ru-RU" altLang="ru-RU" sz="3900" b="1" dirty="0">
                <a:solidFill>
                  <a:srgbClr val="078877"/>
                </a:solidFill>
              </a:rPr>
              <a:t>Болезнь </a:t>
            </a:r>
            <a:r>
              <a:rPr lang="ru-RU" altLang="ru-RU" sz="3900" b="1" dirty="0" err="1">
                <a:solidFill>
                  <a:srgbClr val="078877"/>
                </a:solidFill>
              </a:rPr>
              <a:t>Шенляйн-Геноха</a:t>
            </a:r>
            <a:r>
              <a:rPr lang="ru-RU" altLang="ru-RU" sz="3900" b="1" dirty="0">
                <a:solidFill>
                  <a:srgbClr val="078877"/>
                </a:solidFill>
              </a:rPr>
              <a:t> –</a:t>
            </a:r>
          </a:p>
          <a:p>
            <a:pPr algn="ctr">
              <a:buNone/>
            </a:pPr>
            <a:r>
              <a:rPr lang="ru-RU" altLang="ru-RU" sz="3900" b="1" dirty="0" err="1">
                <a:solidFill>
                  <a:srgbClr val="078877"/>
                </a:solidFill>
              </a:rPr>
              <a:t>капилляротоксикоз</a:t>
            </a:r>
            <a:endParaRPr lang="ru-RU" altLang="ru-RU" sz="3900" dirty="0">
              <a:solidFill>
                <a:srgbClr val="078877"/>
              </a:solidFill>
            </a:endParaRPr>
          </a:p>
          <a:p>
            <a:pPr algn="just">
              <a:buNone/>
            </a:pPr>
            <a:r>
              <a:rPr lang="ru-RU" altLang="ru-RU" dirty="0"/>
              <a:t>		</a:t>
            </a:r>
            <a:r>
              <a:rPr lang="ru-RU" altLang="ru-RU" sz="3200" dirty="0"/>
              <a:t>Это заболевание представляет собой </a:t>
            </a:r>
            <a:r>
              <a:rPr lang="ru-RU" altLang="ru-RU" sz="3200" b="1" dirty="0"/>
              <a:t>системный иммунопатологический васкулит, приводящий к </a:t>
            </a:r>
            <a:r>
              <a:rPr lang="ru-RU" altLang="ru-RU" sz="3200" b="1" dirty="0" err="1"/>
              <a:t>вазопатии</a:t>
            </a:r>
            <a:r>
              <a:rPr lang="ru-RU" altLang="ru-RU" sz="3200" b="1" dirty="0"/>
              <a:t>, геморрагическому </a:t>
            </a:r>
            <a:r>
              <a:rPr lang="ru-RU" altLang="ru-RU" sz="3200" b="1" dirty="0" err="1"/>
              <a:t>петехиально</a:t>
            </a:r>
            <a:r>
              <a:rPr lang="ru-RU" altLang="ru-RU" sz="3200" b="1" dirty="0"/>
              <a:t>-пурпурному синдрому </a:t>
            </a:r>
            <a:r>
              <a:rPr lang="ru-RU" altLang="ru-RU" sz="3200" dirty="0"/>
              <a:t>и другим нарушениям.</a:t>
            </a:r>
          </a:p>
          <a:p>
            <a:pPr algn="just">
              <a:buNone/>
            </a:pPr>
            <a:r>
              <a:rPr lang="ru-RU" altLang="ru-RU" sz="3200" b="1" dirty="0"/>
              <a:t>		Этиология связана со стрептококковой инфекцией</a:t>
            </a:r>
            <a:r>
              <a:rPr lang="ru-RU" altLang="ru-RU" sz="3200" dirty="0"/>
              <a:t>, обнаруживаемой в анамнезе за 2-3 недели до начала болезни. Заболевание развивается как  </a:t>
            </a:r>
            <a:r>
              <a:rPr lang="ru-RU" altLang="ru-RU" sz="3200" b="1" dirty="0"/>
              <a:t>постстрептококковый, </a:t>
            </a:r>
            <a:r>
              <a:rPr lang="ru-RU" altLang="ru-RU" sz="3200" b="1" dirty="0" err="1"/>
              <a:t>иммунокомплексный</a:t>
            </a:r>
            <a:r>
              <a:rPr lang="ru-RU" altLang="ru-RU" sz="3200" b="1" dirty="0"/>
              <a:t> и цитотоксический васкулит.</a:t>
            </a:r>
            <a:r>
              <a:rPr lang="ru-RU" altLang="ru-RU" sz="3200" dirty="0"/>
              <a:t> Чаще болеют дети.</a:t>
            </a:r>
            <a:endParaRPr lang="ru-RU" altLang="ru-RU" sz="3200" b="1" dirty="0">
              <a:solidFill>
                <a:srgbClr val="2F2B20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676980-0C23-4262-8D7A-71CBC1B8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71" y="134422"/>
            <a:ext cx="1402202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39EE4C-7849-45CB-916C-7EBB2BA8D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10079567" cy="1175949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/>
              <a:t>Болезнь </a:t>
            </a:r>
            <a:r>
              <a:rPr lang="ru-RU" altLang="ru-RU" b="1" dirty="0" err="1"/>
              <a:t>Шенляйн-Геноха</a:t>
            </a:r>
            <a:endParaRPr lang="ru-RU" altLang="ru-RU" b="1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8F6CC09-926D-4C8C-9D9A-AE93AE1B18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0202" y="1175949"/>
            <a:ext cx="9221512" cy="1343942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/>
              <a:t>		</a:t>
            </a:r>
            <a:r>
              <a:rPr lang="ru-RU" altLang="ru-RU" sz="3527" b="1" u="sng" dirty="0"/>
              <a:t>Патогенез </a:t>
            </a:r>
            <a:r>
              <a:rPr lang="ru-RU" altLang="ru-RU" sz="3527" dirty="0"/>
              <a:t>связан с формированием  </a:t>
            </a:r>
            <a:r>
              <a:rPr lang="ru-RU" altLang="ru-RU" sz="3527" dirty="0" err="1"/>
              <a:t>аутоантител</a:t>
            </a:r>
            <a:r>
              <a:rPr lang="ru-RU" altLang="ru-RU" sz="3527" dirty="0"/>
              <a:t> класса </a:t>
            </a:r>
            <a:r>
              <a:rPr lang="en-US" altLang="ru-RU" sz="3527" dirty="0" err="1"/>
              <a:t>Ig</a:t>
            </a:r>
            <a:r>
              <a:rPr lang="ru-RU" altLang="ru-RU" sz="3527" dirty="0"/>
              <a:t>А со свойствами ревматоидного фактора.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ru-RU" sz="3527" dirty="0"/>
          </a:p>
          <a:p>
            <a:pPr algn="just">
              <a:lnSpc>
                <a:spcPct val="80000"/>
              </a:lnSpc>
              <a:buNone/>
              <a:defRPr/>
            </a:pPr>
            <a:endParaRPr lang="ru-RU" altLang="ru-RU" sz="352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A3B89-83C6-4895-9632-89E57649E189}"/>
              </a:ext>
            </a:extLst>
          </p:cNvPr>
          <p:cNvSpPr txBox="1"/>
          <p:nvPr/>
        </p:nvSpPr>
        <p:spPr>
          <a:xfrm>
            <a:off x="1848097" y="3023869"/>
            <a:ext cx="5711754" cy="170059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984" dirty="0">
                <a:latin typeface="Arial" charset="0"/>
                <a:cs typeface="Arial" charset="0"/>
              </a:rPr>
              <a:t> </a:t>
            </a:r>
            <a:r>
              <a:rPr lang="ru-RU" altLang="ru-RU" sz="2646" b="1" dirty="0">
                <a:latin typeface="Arial" charset="0"/>
                <a:cs typeface="Arial" charset="0"/>
              </a:rPr>
              <a:t>Пусковым фактором является: </a:t>
            </a:r>
          </a:p>
          <a:p>
            <a:pPr marL="314982" indent="-314982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646" b="1" dirty="0">
                <a:latin typeface="Arial" charset="0"/>
                <a:cs typeface="Arial" charset="0"/>
              </a:rPr>
              <a:t>стрептококк, </a:t>
            </a:r>
          </a:p>
          <a:p>
            <a:pPr marL="314982" indent="-314982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646" b="1" dirty="0">
                <a:latin typeface="Arial" charset="0"/>
                <a:cs typeface="Arial" charset="0"/>
              </a:rPr>
              <a:t>лекарственные и </a:t>
            </a:r>
          </a:p>
          <a:p>
            <a:pPr marL="314982" indent="-314982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646" b="1" dirty="0">
                <a:latin typeface="Arial" charset="0"/>
                <a:cs typeface="Arial" charset="0"/>
              </a:rPr>
              <a:t>пищевые аллергены, </a:t>
            </a:r>
          </a:p>
          <a:p>
            <a:pPr>
              <a:defRPr/>
            </a:pPr>
            <a:endParaRPr lang="ru-RU" sz="1984" dirty="0">
              <a:latin typeface="Arial" charset="0"/>
              <a:cs typeface="Arial" charset="0"/>
            </a:endParaRPr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C384CA72-4E27-43B9-86EE-78B8D1C53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797" y="5100544"/>
            <a:ext cx="5459765" cy="199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86" b="1" dirty="0"/>
              <a:t>условием – предрасположенность к </a:t>
            </a:r>
            <a:r>
              <a:rPr lang="ru-RU" altLang="ru-RU" sz="3086" b="1" dirty="0" err="1"/>
              <a:t>иммунокомплексным</a:t>
            </a:r>
            <a:r>
              <a:rPr lang="ru-RU" altLang="ru-RU" sz="3086" b="1" dirty="0"/>
              <a:t> процессам</a:t>
            </a:r>
            <a:endParaRPr lang="ru-RU" altLang="ru-RU" sz="3086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2AE26C-FFF4-4C23-9FCF-395EA133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71" y="134422"/>
            <a:ext cx="1402202" cy="1365622"/>
          </a:xfrm>
          <a:prstGeom prst="rect">
            <a:avLst/>
          </a:prstGeom>
        </p:spPr>
      </p:pic>
      <p:pic>
        <p:nvPicPr>
          <p:cNvPr id="31746" name="Picture 2" descr="Picture background">
            <a:extLst>
              <a:ext uri="{FF2B5EF4-FFF2-40B4-BE49-F238E27FC236}">
                <a16:creationId xmlns:a16="http://schemas.microsoft.com/office/drawing/2014/main" id="{5FD0055F-5C42-4A38-803B-101529DC8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3683" r="19665" b="3683"/>
          <a:stretch/>
        </p:blipFill>
        <p:spPr bwMode="auto">
          <a:xfrm>
            <a:off x="8063922" y="2096242"/>
            <a:ext cx="3492709" cy="35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EB4C38D-BB8B-4EE2-863C-136264B5D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10079567" cy="142793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4409" b="1" dirty="0"/>
              <a:t>Ведущее звено болезни </a:t>
            </a:r>
            <a:br>
              <a:rPr lang="ru-RU" altLang="ru-RU" sz="4409" b="1" dirty="0"/>
            </a:br>
            <a:r>
              <a:rPr lang="ru-RU" altLang="ru-RU" sz="4409" b="1" dirty="0" err="1"/>
              <a:t>Шенляйн-Геноха</a:t>
            </a:r>
            <a:endParaRPr lang="ru-RU" altLang="ru-RU" sz="4409" b="1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BB584-93FD-4215-865E-2865095D06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0104" y="1511935"/>
            <a:ext cx="9842218" cy="1847921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altLang="ru-RU" b="1" dirty="0"/>
              <a:t>	</a:t>
            </a:r>
            <a:r>
              <a:rPr lang="ru-RU" altLang="ru-RU" sz="3527" b="1" dirty="0"/>
              <a:t>Ведущим звеном в патогенезе является нарушение клиренса иммунных комплексов, их оседание на эндотелии и последующей активации комплемент-зависимого цитолиза.</a:t>
            </a:r>
            <a:r>
              <a:rPr lang="ru-RU" altLang="ru-RU" sz="3527" dirty="0"/>
              <a:t> </a:t>
            </a:r>
            <a:endParaRPr lang="ru-RU" alt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A81D9-D065-499E-AF15-2B7D45CC76ED}"/>
              </a:ext>
            </a:extLst>
          </p:cNvPr>
          <p:cNvSpPr txBox="1"/>
          <p:nvPr/>
        </p:nvSpPr>
        <p:spPr>
          <a:xfrm>
            <a:off x="1680105" y="3695842"/>
            <a:ext cx="9167661" cy="34510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984" dirty="0">
                <a:latin typeface="Arial" charset="0"/>
                <a:cs typeface="Arial" charset="0"/>
              </a:rPr>
              <a:t>Поражаются микрососуды</a:t>
            </a:r>
          </a:p>
          <a:p>
            <a:pPr marL="314982" indent="-314982">
              <a:buFont typeface="Arial" pitchFamily="34" charset="0"/>
              <a:buChar char="•"/>
              <a:defRPr/>
            </a:pPr>
            <a:r>
              <a:rPr lang="ru-RU" altLang="ru-RU" sz="1984" b="1" dirty="0">
                <a:latin typeface="Arial" charset="0"/>
                <a:cs typeface="Arial" charset="0"/>
              </a:rPr>
              <a:t>кожи, </a:t>
            </a:r>
          </a:p>
          <a:p>
            <a:pPr marL="314982" indent="-314982">
              <a:buFont typeface="Arial" pitchFamily="34" charset="0"/>
              <a:buChar char="•"/>
              <a:defRPr/>
            </a:pPr>
            <a:r>
              <a:rPr lang="ru-RU" altLang="ru-RU" sz="1984" b="1" dirty="0">
                <a:latin typeface="Arial" charset="0"/>
                <a:cs typeface="Arial" charset="0"/>
              </a:rPr>
              <a:t>желудочно-кишечного тракта,</a:t>
            </a:r>
          </a:p>
          <a:p>
            <a:pPr marL="314982" indent="-314982">
              <a:buFont typeface="Arial" pitchFamily="34" charset="0"/>
              <a:buChar char="•"/>
              <a:defRPr/>
            </a:pPr>
            <a:r>
              <a:rPr lang="ru-RU" altLang="ru-RU" sz="1984" b="1" dirty="0">
                <a:latin typeface="Arial" charset="0"/>
                <a:cs typeface="Arial" charset="0"/>
              </a:rPr>
              <a:t>суставов и, </a:t>
            </a:r>
          </a:p>
          <a:p>
            <a:pPr marL="314982" indent="-314982">
              <a:buFont typeface="Arial" pitchFamily="34" charset="0"/>
              <a:buChar char="•"/>
              <a:defRPr/>
            </a:pPr>
            <a:r>
              <a:rPr lang="ru-RU" altLang="ru-RU" sz="1984" b="1" dirty="0">
                <a:latin typeface="Arial" charset="0"/>
                <a:cs typeface="Arial" charset="0"/>
              </a:rPr>
              <a:t>почти у 15% наиболее тяжелых больных - сосуды почечных клубочков,</a:t>
            </a:r>
            <a:r>
              <a:rPr lang="ru-RU" altLang="ru-RU" sz="1984" dirty="0">
                <a:latin typeface="Arial" charset="0"/>
                <a:cs typeface="Arial" charset="0"/>
              </a:rPr>
              <a:t> </a:t>
            </a:r>
          </a:p>
          <a:p>
            <a:pPr marL="314982" indent="-314982">
              <a:buFont typeface="Arial" pitchFamily="34" charset="0"/>
              <a:buChar char="•"/>
              <a:defRPr/>
            </a:pPr>
            <a:endParaRPr lang="ru-RU" altLang="ru-RU" sz="1984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sz="1984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altLang="ru-RU" sz="1984" dirty="0">
                <a:latin typeface="Arial" charset="0"/>
                <a:cs typeface="Arial" charset="0"/>
              </a:rPr>
              <a:t>что ведёт к очаговому или диффузному </a:t>
            </a:r>
            <a:r>
              <a:rPr lang="ru-RU" altLang="ru-RU" sz="1984" dirty="0" err="1">
                <a:latin typeface="Arial" charset="0"/>
                <a:cs typeface="Arial" charset="0"/>
              </a:rPr>
              <a:t>гломерулонефриту</a:t>
            </a:r>
            <a:r>
              <a:rPr lang="ru-RU" altLang="ru-RU" sz="1984" dirty="0">
                <a:latin typeface="Arial" charset="0"/>
                <a:cs typeface="Arial" charset="0"/>
              </a:rPr>
              <a:t> с </a:t>
            </a:r>
            <a:r>
              <a:rPr lang="ru-RU" altLang="ru-RU" sz="1984" dirty="0" err="1">
                <a:latin typeface="Arial" charset="0"/>
                <a:cs typeface="Arial" charset="0"/>
              </a:rPr>
              <a:t>мезангиальным</a:t>
            </a:r>
            <a:r>
              <a:rPr lang="ru-RU" altLang="ru-RU" sz="1984" dirty="0">
                <a:latin typeface="Arial" charset="0"/>
                <a:cs typeface="Arial" charset="0"/>
              </a:rPr>
              <a:t> отложением в почках комплемента и </a:t>
            </a:r>
            <a:r>
              <a:rPr lang="de-DE" altLang="ru-RU" sz="1984" dirty="0" err="1">
                <a:latin typeface="Arial" charset="0"/>
                <a:cs typeface="Arial" charset="0"/>
              </a:rPr>
              <a:t>IgA</a:t>
            </a:r>
            <a:r>
              <a:rPr lang="de-DE" altLang="ru-RU" sz="1984" dirty="0">
                <a:latin typeface="Arial" charset="0"/>
                <a:cs typeface="Arial" charset="0"/>
              </a:rPr>
              <a:t>.</a:t>
            </a:r>
            <a:endParaRPr lang="ru-RU" altLang="ru-RU" sz="1984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984" dirty="0">
              <a:latin typeface="Arial" charset="0"/>
              <a:cs typeface="Arial" charset="0"/>
            </a:endParaRP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06E1C486-52FE-4CFE-B292-406F1009A16F}"/>
              </a:ext>
            </a:extLst>
          </p:cNvPr>
          <p:cNvSpPr/>
          <p:nvPr/>
        </p:nvSpPr>
        <p:spPr>
          <a:xfrm>
            <a:off x="7115214" y="5543763"/>
            <a:ext cx="839964" cy="50397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709616-0EB2-4F5D-8908-4EEAC644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71" y="134422"/>
            <a:ext cx="1402202" cy="1365622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ED7DFD4-16E5-4877-8C18-1B286671F1B5}"/>
              </a:ext>
            </a:extLst>
          </p:cNvPr>
          <p:cNvSpPr/>
          <p:nvPr/>
        </p:nvSpPr>
        <p:spPr>
          <a:xfrm>
            <a:off x="7115214" y="3177915"/>
            <a:ext cx="569626" cy="601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B7634B-6ED8-445F-B6F1-8B1DD077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1"/>
            <a:ext cx="8493103" cy="1091953"/>
          </a:xfrm>
        </p:spPr>
        <p:txBody>
          <a:bodyPr/>
          <a:lstStyle/>
          <a:p>
            <a:pPr algn="ctr">
              <a:defRPr/>
            </a:pPr>
            <a:r>
              <a:rPr lang="ru-RU" altLang="ru-RU" sz="3086" b="1" dirty="0"/>
              <a:t>Понятие о ведущих синдромах в системе гемостаза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C9695BE-509C-4D0A-9762-ED9FF308D5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6090" y="3129778"/>
            <a:ext cx="4619801" cy="4095480"/>
          </a:xfrm>
          <a:solidFill>
            <a:srgbClr val="99CC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1" dirty="0"/>
              <a:t>	</a:t>
            </a:r>
            <a:r>
              <a:rPr lang="ru-RU" altLang="ru-RU" dirty="0"/>
              <a:t>то есть 	</a:t>
            </a:r>
            <a:r>
              <a:rPr lang="ru-RU" altLang="ru-RU" dirty="0" err="1"/>
              <a:t>Тромбофилический</a:t>
            </a:r>
            <a:r>
              <a:rPr lang="ru-RU" altLang="ru-RU" dirty="0"/>
              <a:t> синдром  особенно актуален в </a:t>
            </a:r>
            <a:r>
              <a:rPr lang="ru-RU" altLang="ru-RU" b="1" u="sng" dirty="0"/>
              <a:t>гериатрии, так как равновесие гемостаза и </a:t>
            </a:r>
            <a:r>
              <a:rPr lang="ru-RU" altLang="ru-RU" b="1" u="sng" dirty="0" err="1"/>
              <a:t>антигемостаза</a:t>
            </a:r>
            <a:r>
              <a:rPr lang="ru-RU" altLang="ru-RU" b="1" u="sng" dirty="0"/>
              <a:t> с возрастом смещается в сторону преобладания первого</a:t>
            </a:r>
            <a:r>
              <a:rPr lang="ru-RU" altLang="ru-RU" dirty="0"/>
              <a:t>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3EF5B-3112-4330-BFEF-C2BFD47373A2}"/>
              </a:ext>
            </a:extLst>
          </p:cNvPr>
          <p:cNvSpPr txBox="1"/>
          <p:nvPr/>
        </p:nvSpPr>
        <p:spPr>
          <a:xfrm>
            <a:off x="1764101" y="1053336"/>
            <a:ext cx="3611845" cy="21281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646" dirty="0">
                <a:latin typeface="Arial" charset="0"/>
                <a:cs typeface="Arial" charset="0"/>
              </a:rPr>
              <a:t>Стойкое преобладание гемостаза над </a:t>
            </a:r>
            <a:r>
              <a:rPr lang="ru-RU" sz="2646" dirty="0" err="1">
                <a:latin typeface="Arial" charset="0"/>
                <a:cs typeface="Arial" charset="0"/>
              </a:rPr>
              <a:t>антигемостазом</a:t>
            </a:r>
            <a:r>
              <a:rPr lang="ru-RU" sz="2646" dirty="0">
                <a:latin typeface="Arial" charset="0"/>
                <a:cs typeface="Arial" charset="0"/>
              </a:rPr>
              <a:t> приводит к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52F7C61B-1FA6-46D7-9CC0-9B2B1097369A}"/>
              </a:ext>
            </a:extLst>
          </p:cNvPr>
          <p:cNvSpPr/>
          <p:nvPr/>
        </p:nvSpPr>
        <p:spPr>
          <a:xfrm>
            <a:off x="5660757" y="1674024"/>
            <a:ext cx="1259946" cy="530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2294" name="TextBox 4">
            <a:extLst>
              <a:ext uri="{FF2B5EF4-FFF2-40B4-BE49-F238E27FC236}">
                <a16:creationId xmlns:a16="http://schemas.microsoft.com/office/drawing/2014/main" id="{CBE4CFC7-288D-48BF-9901-D2D487CC4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516" y="1897145"/>
            <a:ext cx="4031827" cy="409548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86" dirty="0" err="1"/>
              <a:t>тромбофилическому</a:t>
            </a:r>
            <a:r>
              <a:rPr lang="ru-RU" altLang="ru-RU" sz="3086" dirty="0"/>
              <a:t> синдрому</a:t>
            </a:r>
            <a:r>
              <a:rPr lang="ru-RU" altLang="ru-RU" sz="1984" dirty="0"/>
              <a:t>, </a:t>
            </a:r>
          </a:p>
          <a:p>
            <a:pPr eaLnBrk="1" hangingPunct="1"/>
            <a:r>
              <a:rPr lang="ru-RU" altLang="ru-RU" sz="1984" dirty="0"/>
              <a:t>обильному и частому избыточному формированию тромбов и сгустков. Примерами могут служить инфаркты и инсульты, тромбофлебит и флеботромбоз вен нижних конечностей, а также тромбоэмболия лёгочной артерии.</a:t>
            </a:r>
          </a:p>
          <a:p>
            <a:pPr eaLnBrk="1" hangingPunct="1"/>
            <a:endParaRPr lang="ru-RU" altLang="ru-RU" sz="1984" dirty="0"/>
          </a:p>
        </p:txBody>
      </p: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923EBAA5-59EA-4D70-BC4E-C600081227F7}"/>
              </a:ext>
            </a:extLst>
          </p:cNvPr>
          <p:cNvCxnSpPr/>
          <p:nvPr/>
        </p:nvCxnSpPr>
        <p:spPr>
          <a:xfrm rot="10800000" flipV="1">
            <a:off x="6569421" y="5992626"/>
            <a:ext cx="2015913" cy="850463"/>
          </a:xfrm>
          <a:prstGeom prst="bentConnector3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FD855F-8343-4878-8878-2FC82CC4B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6213" y="305469"/>
            <a:ext cx="1405131" cy="136855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86963" y="536529"/>
            <a:ext cx="10026009" cy="7796360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0" marR="5078" indent="0">
              <a:lnSpc>
                <a:spcPts val="2699"/>
              </a:lnSpc>
              <a:spcBef>
                <a:spcPts val="190"/>
              </a:spcBef>
              <a:buNone/>
            </a:pPr>
            <a:r>
              <a:rPr sz="2499" dirty="0" err="1"/>
              <a:t>Термином</a:t>
            </a:r>
            <a:r>
              <a:rPr sz="2499" spc="-125" dirty="0"/>
              <a:t> </a:t>
            </a:r>
            <a:r>
              <a:rPr sz="3200" dirty="0"/>
              <a:t>«тромбофилии»</a:t>
            </a:r>
            <a:r>
              <a:rPr sz="3200" spc="-114" dirty="0"/>
              <a:t> </a:t>
            </a:r>
            <a:r>
              <a:rPr sz="2499" dirty="0"/>
              <a:t>обозначаются</a:t>
            </a:r>
            <a:r>
              <a:rPr sz="2499" spc="-90" dirty="0"/>
              <a:t> </a:t>
            </a:r>
            <a:r>
              <a:rPr sz="2499" dirty="0" err="1"/>
              <a:t>все</a:t>
            </a:r>
            <a:r>
              <a:rPr sz="2499" spc="-110" dirty="0"/>
              <a:t> </a:t>
            </a:r>
            <a:endParaRPr lang="ru-RU" sz="2499" spc="-110" dirty="0"/>
          </a:p>
          <a:p>
            <a:pPr marL="0" marR="5078" indent="0">
              <a:lnSpc>
                <a:spcPts val="2699"/>
              </a:lnSpc>
              <a:spcBef>
                <a:spcPts val="190"/>
              </a:spcBef>
              <a:buNone/>
            </a:pPr>
            <a:r>
              <a:rPr sz="2499" spc="-10" dirty="0" err="1"/>
              <a:t>наследственные</a:t>
            </a:r>
            <a:r>
              <a:rPr sz="2499" spc="-10" dirty="0"/>
              <a:t> (генетически</a:t>
            </a:r>
            <a:r>
              <a:rPr sz="2499" spc="-45" dirty="0"/>
              <a:t> </a:t>
            </a:r>
            <a:r>
              <a:rPr sz="2499" spc="-10" dirty="0"/>
              <a:t>обусловленные)</a:t>
            </a:r>
            <a:r>
              <a:rPr sz="2499" spc="-20" dirty="0"/>
              <a:t> </a:t>
            </a:r>
            <a:r>
              <a:rPr sz="2499" dirty="0"/>
              <a:t>и</a:t>
            </a:r>
            <a:r>
              <a:rPr sz="2499" spc="-65" dirty="0"/>
              <a:t> </a:t>
            </a:r>
            <a:r>
              <a:rPr sz="2499" spc="-10" dirty="0" err="1"/>
              <a:t>приобретённые</a:t>
            </a:r>
            <a:r>
              <a:rPr sz="2499" spc="-30" dirty="0"/>
              <a:t> </a:t>
            </a:r>
            <a:r>
              <a:rPr sz="2499" spc="-10" dirty="0" err="1"/>
              <a:t>нарушения</a:t>
            </a:r>
            <a:r>
              <a:rPr sz="2499" spc="-55" dirty="0"/>
              <a:t> </a:t>
            </a:r>
            <a:r>
              <a:rPr sz="2499" spc="-10" dirty="0"/>
              <a:t>гемостаза, </a:t>
            </a:r>
            <a:r>
              <a:rPr sz="2499" dirty="0"/>
              <a:t>которым</a:t>
            </a:r>
            <a:r>
              <a:rPr sz="2499" spc="-80" dirty="0"/>
              <a:t> </a:t>
            </a:r>
            <a:r>
              <a:rPr sz="2499" dirty="0" err="1"/>
              <a:t>свойственна</a:t>
            </a:r>
            <a:r>
              <a:rPr sz="2499" spc="-85" dirty="0"/>
              <a:t> </a:t>
            </a:r>
            <a:r>
              <a:rPr sz="2499" spc="-10" dirty="0" err="1"/>
              <a:t>предрасположенность</a:t>
            </a:r>
            <a:endParaRPr lang="ru-RU" sz="2499" spc="-10" dirty="0"/>
          </a:p>
          <a:p>
            <a:pPr marL="0" marR="5078" indent="0">
              <a:lnSpc>
                <a:spcPts val="2699"/>
              </a:lnSpc>
              <a:spcBef>
                <a:spcPts val="190"/>
              </a:spcBef>
              <a:buNone/>
            </a:pPr>
            <a:r>
              <a:rPr sz="2499" spc="-40" dirty="0"/>
              <a:t> </a:t>
            </a:r>
            <a:r>
              <a:rPr sz="2499" dirty="0"/>
              <a:t>к</a:t>
            </a:r>
            <a:r>
              <a:rPr sz="2499" spc="-100" dirty="0"/>
              <a:t> </a:t>
            </a:r>
            <a:r>
              <a:rPr sz="2499" dirty="0" err="1"/>
              <a:t>раннему</a:t>
            </a:r>
            <a:r>
              <a:rPr sz="2499" spc="-85" dirty="0"/>
              <a:t> </a:t>
            </a:r>
            <a:r>
              <a:rPr sz="2499" spc="-10" dirty="0" err="1"/>
              <a:t>появлению</a:t>
            </a:r>
            <a:r>
              <a:rPr lang="ru-RU" sz="2499" spc="-10" dirty="0"/>
              <a:t> </a:t>
            </a:r>
            <a:r>
              <a:rPr sz="2499" dirty="0"/>
              <a:t>и</a:t>
            </a:r>
            <a:r>
              <a:rPr sz="2499" spc="-60" dirty="0"/>
              <a:t> </a:t>
            </a:r>
            <a:r>
              <a:rPr sz="2499" spc="-10" dirty="0"/>
              <a:t>рецидивированию</a:t>
            </a:r>
            <a:r>
              <a:rPr sz="2499" spc="-40" dirty="0"/>
              <a:t> </a:t>
            </a:r>
            <a:r>
              <a:rPr sz="2499" dirty="0"/>
              <a:t>тромбозов</a:t>
            </a:r>
            <a:r>
              <a:rPr sz="2499" spc="-35" dirty="0"/>
              <a:t> </a:t>
            </a:r>
            <a:r>
              <a:rPr sz="2499" dirty="0"/>
              <a:t>и</a:t>
            </a:r>
            <a:r>
              <a:rPr sz="2499" spc="-55" dirty="0"/>
              <a:t> </a:t>
            </a:r>
            <a:r>
              <a:rPr sz="2499" spc="-10" dirty="0"/>
              <a:t>облитераций</a:t>
            </a:r>
            <a:r>
              <a:rPr sz="2499" spc="-55" dirty="0"/>
              <a:t> </a:t>
            </a:r>
            <a:r>
              <a:rPr sz="2499" spc="-10" dirty="0"/>
              <a:t>кровеносных</a:t>
            </a:r>
            <a:r>
              <a:rPr sz="2499" spc="-20" dirty="0"/>
              <a:t> </a:t>
            </a:r>
            <a:r>
              <a:rPr sz="2499" spc="-10" dirty="0"/>
              <a:t>сосудов, </a:t>
            </a:r>
            <a:r>
              <a:rPr sz="2499" dirty="0"/>
              <a:t>ишемиям</a:t>
            </a:r>
            <a:r>
              <a:rPr sz="2499" spc="-65" dirty="0"/>
              <a:t> </a:t>
            </a:r>
            <a:r>
              <a:rPr sz="2499" dirty="0"/>
              <a:t>и</a:t>
            </a:r>
            <a:r>
              <a:rPr sz="2499" spc="-40" dirty="0"/>
              <a:t> </a:t>
            </a:r>
            <a:r>
              <a:rPr sz="2499" spc="-10" dirty="0"/>
              <a:t>инфарктам</a:t>
            </a:r>
            <a:r>
              <a:rPr sz="2499" spc="-45" dirty="0"/>
              <a:t> </a:t>
            </a:r>
            <a:r>
              <a:rPr sz="2499" spc="-10" dirty="0" err="1"/>
              <a:t>органов</a:t>
            </a:r>
            <a:r>
              <a:rPr sz="2499" spc="-10" dirty="0"/>
              <a:t>.</a:t>
            </a:r>
            <a:endParaRPr lang="ru-RU" sz="2499" spc="-10" dirty="0"/>
          </a:p>
          <a:p>
            <a:pPr marL="0" marR="5078" indent="0">
              <a:lnSpc>
                <a:spcPts val="2699"/>
              </a:lnSpc>
              <a:spcBef>
                <a:spcPts val="190"/>
              </a:spcBef>
              <a:buNone/>
            </a:pPr>
            <a:r>
              <a:rPr lang="ru-RU" sz="2499" spc="-10" dirty="0">
                <a:latin typeface="Calibri Light"/>
                <a:cs typeface="Calibri Light"/>
              </a:rPr>
              <a:t>	</a:t>
            </a:r>
            <a:r>
              <a:rPr lang="ru-RU" sz="2800" b="1" u="sng" dirty="0">
                <a:latin typeface="Calibri Light"/>
                <a:cs typeface="Calibri Light"/>
              </a:rPr>
              <a:t>В</a:t>
            </a:r>
            <a:r>
              <a:rPr lang="ru-RU" sz="2800" b="1" u="sng" spc="-20" dirty="0">
                <a:latin typeface="Calibri Light"/>
                <a:cs typeface="Calibri Light"/>
              </a:rPr>
              <a:t> </a:t>
            </a:r>
            <a:r>
              <a:rPr lang="ru-RU" sz="2800" b="1" u="sng" spc="-10" dirty="0">
                <a:latin typeface="Calibri Light"/>
                <a:cs typeface="Calibri Light"/>
              </a:rPr>
              <a:t>первую</a:t>
            </a:r>
            <a:r>
              <a:rPr lang="ru-RU" sz="2800" b="1" u="sng" spc="-80" dirty="0">
                <a:latin typeface="Calibri Light"/>
                <a:cs typeface="Calibri Light"/>
              </a:rPr>
              <a:t> </a:t>
            </a:r>
            <a:r>
              <a:rPr lang="ru-RU" sz="2800" b="1" u="sng" spc="-10" dirty="0">
                <a:latin typeface="Calibri Light"/>
                <a:cs typeface="Calibri Light"/>
              </a:rPr>
              <a:t>группу</a:t>
            </a:r>
            <a:r>
              <a:rPr lang="ru-RU" sz="2800" b="1" u="sng" spc="-95" dirty="0">
                <a:latin typeface="Calibri Light"/>
                <a:cs typeface="Calibri Light"/>
              </a:rPr>
              <a:t> </a:t>
            </a:r>
            <a:r>
              <a:rPr lang="ru-RU" sz="2800" b="1" u="sng" spc="-10" dirty="0">
                <a:latin typeface="Calibri Light"/>
                <a:cs typeface="Calibri Light"/>
              </a:rPr>
              <a:t>гематогенных </a:t>
            </a:r>
            <a:r>
              <a:rPr lang="ru-RU" sz="2800" b="1" u="sng" dirty="0" err="1">
                <a:latin typeface="Calibri Light"/>
                <a:cs typeface="Calibri Light"/>
              </a:rPr>
              <a:t>тромбофилий</a:t>
            </a:r>
            <a:r>
              <a:rPr lang="ru-RU" sz="2800" b="1" u="sng" spc="-55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включаются</a:t>
            </a:r>
            <a:r>
              <a:rPr lang="ru-RU" sz="2800" spc="-90" dirty="0">
                <a:latin typeface="Calibri Light"/>
                <a:cs typeface="Calibri Light"/>
              </a:rPr>
              <a:t> </a:t>
            </a:r>
            <a:r>
              <a:rPr lang="ru-RU" sz="2800" spc="-25" dirty="0">
                <a:latin typeface="Calibri Light"/>
                <a:cs typeface="Calibri Light"/>
              </a:rPr>
              <a:t>все </a:t>
            </a:r>
            <a:r>
              <a:rPr lang="ru-RU" sz="2800" spc="-10" dirty="0" err="1">
                <a:latin typeface="Calibri Light"/>
                <a:cs typeface="Calibri Light"/>
              </a:rPr>
              <a:t>гемореологические</a:t>
            </a:r>
            <a:r>
              <a:rPr lang="ru-RU" sz="2800" spc="-10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формы,</a:t>
            </a:r>
            <a:r>
              <a:rPr lang="ru-RU" sz="2800" spc="-35" dirty="0">
                <a:latin typeface="Calibri Light"/>
                <a:cs typeface="Calibri Light"/>
              </a:rPr>
              <a:t> </a:t>
            </a:r>
            <a:r>
              <a:rPr lang="ru-RU" sz="2800" spc="-25" dirty="0">
                <a:latin typeface="Calibri Light"/>
                <a:cs typeface="Calibri Light"/>
              </a:rPr>
              <a:t>при </a:t>
            </a:r>
            <a:r>
              <a:rPr lang="ru-RU" sz="2800" dirty="0">
                <a:latin typeface="Calibri Light"/>
                <a:cs typeface="Calibri Light"/>
              </a:rPr>
              <a:t>которых</a:t>
            </a:r>
            <a:r>
              <a:rPr lang="ru-RU" sz="2800" spc="-60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склонность</a:t>
            </a:r>
            <a:r>
              <a:rPr lang="ru-RU" sz="2800" spc="-65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к </a:t>
            </a:r>
            <a:r>
              <a:rPr lang="ru-RU" sz="2800" spc="-10" dirty="0">
                <a:latin typeface="Calibri Light"/>
                <a:cs typeface="Calibri Light"/>
              </a:rPr>
              <a:t>тромбозам </a:t>
            </a:r>
            <a:r>
              <a:rPr lang="ru-RU" sz="2800" dirty="0">
                <a:latin typeface="Calibri Light"/>
                <a:cs typeface="Calibri Light"/>
              </a:rPr>
              <a:t>связана</a:t>
            </a:r>
            <a:r>
              <a:rPr lang="ru-RU" sz="2800" spc="-75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со</a:t>
            </a:r>
            <a:r>
              <a:rPr lang="ru-RU" sz="2800" spc="-75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сгущением</a:t>
            </a:r>
            <a:r>
              <a:rPr lang="ru-RU" sz="2800" spc="-45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крови, </a:t>
            </a:r>
            <a:r>
              <a:rPr lang="ru-RU" sz="2800" dirty="0">
                <a:latin typeface="Calibri Light"/>
                <a:cs typeface="Calibri Light"/>
              </a:rPr>
              <a:t>повышением</a:t>
            </a:r>
            <a:r>
              <a:rPr lang="ru-RU" sz="2800" spc="-50" dirty="0">
                <a:latin typeface="Calibri Light"/>
                <a:cs typeface="Calibri Light"/>
              </a:rPr>
              <a:t> </a:t>
            </a:r>
            <a:r>
              <a:rPr lang="ru-RU" sz="2800" dirty="0">
                <a:latin typeface="Calibri Light"/>
                <a:cs typeface="Calibri Light"/>
              </a:rPr>
              <a:t>её</a:t>
            </a:r>
            <a:r>
              <a:rPr lang="ru-RU" sz="2800" spc="-100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вязкости, </a:t>
            </a:r>
            <a:r>
              <a:rPr lang="ru-RU" sz="2800" spc="-10" dirty="0" err="1">
                <a:latin typeface="Calibri Light"/>
                <a:cs typeface="Calibri Light"/>
              </a:rPr>
              <a:t>гематокритного</a:t>
            </a:r>
            <a:r>
              <a:rPr lang="ru-RU" sz="2800" spc="-5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показателя, </a:t>
            </a:r>
            <a:r>
              <a:rPr lang="ru-RU" sz="2800" dirty="0">
                <a:latin typeface="Calibri Light"/>
                <a:cs typeface="Calibri Light"/>
              </a:rPr>
              <a:t>содержания</a:t>
            </a:r>
            <a:r>
              <a:rPr lang="ru-RU" sz="2800" spc="-80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гемоглобина </a:t>
            </a:r>
            <a:r>
              <a:rPr lang="ru-RU" sz="2800" dirty="0">
                <a:latin typeface="Calibri Light"/>
                <a:cs typeface="Calibri Light"/>
              </a:rPr>
              <a:t>и</a:t>
            </a:r>
            <a:r>
              <a:rPr lang="ru-RU" sz="2800" spc="-5" dirty="0">
                <a:latin typeface="Calibri Light"/>
                <a:cs typeface="Calibri Light"/>
              </a:rPr>
              <a:t> </a:t>
            </a:r>
            <a:r>
              <a:rPr lang="ru-RU" sz="2800" spc="-10" dirty="0">
                <a:latin typeface="Calibri Light"/>
                <a:cs typeface="Calibri Light"/>
              </a:rPr>
              <a:t>эритроцитов.</a:t>
            </a:r>
            <a:endParaRPr lang="ru-RU" sz="2800" dirty="0">
              <a:latin typeface="Calibri Light"/>
              <a:cs typeface="Calibri Light"/>
            </a:endParaRPr>
          </a:p>
          <a:p>
            <a:pPr marL="517463" indent="-342900">
              <a:lnSpc>
                <a:spcPts val="2204"/>
              </a:lnSpc>
            </a:pPr>
            <a:r>
              <a:rPr lang="ru-RU" sz="2000" spc="-10" dirty="0">
                <a:latin typeface="Calibri Light"/>
                <a:cs typeface="Calibri Light"/>
              </a:rPr>
              <a:t>истинной полицитемии </a:t>
            </a:r>
            <a:r>
              <a:rPr lang="ru-RU" sz="2000" dirty="0">
                <a:latin typeface="Calibri Light"/>
                <a:cs typeface="Calibri Light"/>
              </a:rPr>
              <a:t>–</a:t>
            </a:r>
            <a:r>
              <a:rPr lang="ru-RU" sz="2000" spc="-5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идиопатических</a:t>
            </a:r>
            <a:r>
              <a:rPr lang="ru-RU" sz="2000" spc="1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и</a:t>
            </a:r>
            <a:r>
              <a:rPr lang="ru-RU" sz="2000" spc="-4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вторичных,</a:t>
            </a:r>
            <a:r>
              <a:rPr lang="ru-RU" sz="2000" spc="-25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развивающихся</a:t>
            </a:r>
            <a:r>
              <a:rPr lang="ru-RU" sz="2000" spc="-5" dirty="0">
                <a:latin typeface="Calibri Light"/>
                <a:cs typeface="Calibri Light"/>
              </a:rPr>
              <a:t> </a:t>
            </a:r>
            <a:r>
              <a:rPr lang="ru-RU" sz="2000" spc="-25" dirty="0">
                <a:latin typeface="Calibri Light"/>
                <a:cs typeface="Calibri Light"/>
              </a:rPr>
              <a:t>при </a:t>
            </a:r>
            <a:r>
              <a:rPr lang="ru-RU" sz="2000" dirty="0">
                <a:latin typeface="Calibri Light"/>
                <a:cs typeface="Calibri Light"/>
              </a:rPr>
              <a:t>гипоксии,</a:t>
            </a:r>
            <a:r>
              <a:rPr lang="ru-RU" sz="2000" spc="-5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обильной</a:t>
            </a:r>
            <a:r>
              <a:rPr lang="ru-RU" sz="2000" spc="-7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потере</a:t>
            </a:r>
            <a:r>
              <a:rPr lang="ru-RU" sz="2000" spc="-9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организмом</a:t>
            </a:r>
            <a:r>
              <a:rPr lang="ru-RU" sz="2000" spc="-6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воды</a:t>
            </a:r>
            <a:r>
              <a:rPr lang="ru-RU" sz="2000" spc="-8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(интенсивное</a:t>
            </a:r>
            <a:r>
              <a:rPr lang="ru-RU" sz="2000" spc="-6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потоотделение, </a:t>
            </a:r>
            <a:r>
              <a:rPr lang="ru-RU" sz="2000" dirty="0">
                <a:latin typeface="Calibri Light"/>
                <a:cs typeface="Calibri Light"/>
              </a:rPr>
              <a:t>профузные</a:t>
            </a:r>
            <a:r>
              <a:rPr lang="ru-RU" sz="2000" spc="-8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поносы</a:t>
            </a:r>
            <a:r>
              <a:rPr lang="ru-RU" sz="2000" spc="-8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и</a:t>
            </a:r>
            <a:r>
              <a:rPr lang="ru-RU" sz="2000" spc="-10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т.п.),</a:t>
            </a:r>
            <a:r>
              <a:rPr lang="ru-RU" sz="2000" spc="-100" dirty="0">
                <a:latin typeface="Calibri Light"/>
                <a:cs typeface="Calibri Light"/>
              </a:rPr>
              <a:t> </a:t>
            </a:r>
          </a:p>
          <a:p>
            <a:pPr marL="517463" indent="-342900">
              <a:lnSpc>
                <a:spcPts val="2204"/>
              </a:lnSpc>
            </a:pPr>
            <a:r>
              <a:rPr lang="ru-RU" sz="2000" dirty="0">
                <a:latin typeface="Calibri Light"/>
                <a:cs typeface="Calibri Light"/>
              </a:rPr>
              <a:t>нарушении</a:t>
            </a:r>
            <a:r>
              <a:rPr lang="ru-RU" sz="2000" spc="-7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физиологической</a:t>
            </a:r>
            <a:r>
              <a:rPr lang="ru-RU" sz="2000" spc="-20" dirty="0">
                <a:latin typeface="Calibri Light"/>
                <a:cs typeface="Calibri Light"/>
              </a:rPr>
              <a:t> </a:t>
            </a:r>
            <a:r>
              <a:rPr lang="ru-RU" sz="2000" spc="-10" dirty="0" err="1">
                <a:latin typeface="Calibri Light"/>
                <a:cs typeface="Calibri Light"/>
              </a:rPr>
              <a:t>гемодилюции</a:t>
            </a:r>
            <a:r>
              <a:rPr lang="ru-RU" sz="2000" spc="-50" dirty="0">
                <a:latin typeface="Calibri Light"/>
                <a:cs typeface="Calibri Light"/>
              </a:rPr>
              <a:t> </a:t>
            </a:r>
            <a:r>
              <a:rPr lang="ru-RU" sz="2000" spc="-20" dirty="0">
                <a:latin typeface="Calibri Light"/>
                <a:cs typeface="Calibri Light"/>
              </a:rPr>
              <a:t>(при </a:t>
            </a:r>
            <a:r>
              <a:rPr lang="ru-RU" sz="2000" dirty="0">
                <a:latin typeface="Calibri Light"/>
                <a:cs typeface="Calibri Light"/>
              </a:rPr>
              <a:t>токсикозах</a:t>
            </a:r>
            <a:r>
              <a:rPr lang="ru-RU" sz="2000" spc="-10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беременности),</a:t>
            </a:r>
            <a:r>
              <a:rPr lang="ru-RU" sz="2000" spc="-85" dirty="0">
                <a:latin typeface="Calibri Light"/>
                <a:cs typeface="Calibri Light"/>
              </a:rPr>
              <a:t> </a:t>
            </a:r>
          </a:p>
          <a:p>
            <a:pPr marL="517463" indent="-342900">
              <a:lnSpc>
                <a:spcPts val="2204"/>
              </a:lnSpc>
            </a:pPr>
            <a:r>
              <a:rPr lang="ru-RU" sz="2000" dirty="0">
                <a:latin typeface="Calibri Light"/>
                <a:cs typeface="Calibri Light"/>
              </a:rPr>
              <a:t>увеличении</a:t>
            </a:r>
            <a:r>
              <a:rPr lang="ru-RU" sz="2000" spc="-9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концентрации</a:t>
            </a:r>
            <a:r>
              <a:rPr lang="ru-RU" sz="2000" spc="-105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белка (</a:t>
            </a:r>
            <a:r>
              <a:rPr lang="ru-RU" sz="2000" spc="-10" dirty="0" err="1">
                <a:latin typeface="Calibri Light"/>
                <a:cs typeface="Calibri Light"/>
              </a:rPr>
              <a:t>гиперфибриногенемия</a:t>
            </a:r>
            <a:r>
              <a:rPr lang="ru-RU" sz="2000" spc="-10" dirty="0">
                <a:latin typeface="Calibri Light"/>
                <a:cs typeface="Calibri Light"/>
              </a:rPr>
              <a:t>)</a:t>
            </a:r>
            <a:r>
              <a:rPr lang="ru-RU" sz="2000" spc="-3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и</a:t>
            </a:r>
            <a:r>
              <a:rPr lang="ru-RU" sz="2000" spc="-7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появлении</a:t>
            </a:r>
            <a:r>
              <a:rPr lang="ru-RU" sz="2000" spc="-5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аномальных</a:t>
            </a:r>
            <a:r>
              <a:rPr lang="ru-RU" sz="2000" spc="-5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протеинов</a:t>
            </a:r>
            <a:r>
              <a:rPr lang="ru-RU" sz="2000" spc="-65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(</a:t>
            </a:r>
            <a:r>
              <a:rPr lang="ru-RU" sz="2000" spc="-10" dirty="0" err="1">
                <a:latin typeface="Calibri Light"/>
                <a:cs typeface="Calibri Light"/>
              </a:rPr>
              <a:t>парапротеинов</a:t>
            </a:r>
            <a:r>
              <a:rPr lang="ru-RU" sz="2000" spc="-10" dirty="0">
                <a:latin typeface="Calibri Light"/>
                <a:cs typeface="Calibri Light"/>
              </a:rPr>
              <a:t>)</a:t>
            </a:r>
            <a:r>
              <a:rPr lang="ru-RU" sz="2000" spc="-40" dirty="0">
                <a:latin typeface="Calibri Light"/>
                <a:cs typeface="Calibri Light"/>
              </a:rPr>
              <a:t> </a:t>
            </a:r>
            <a:r>
              <a:rPr lang="ru-RU" sz="2000" spc="-50" dirty="0">
                <a:latin typeface="Calibri Light"/>
                <a:cs typeface="Calibri Light"/>
              </a:rPr>
              <a:t>в </a:t>
            </a:r>
            <a:r>
              <a:rPr lang="ru-RU" sz="2000" dirty="0">
                <a:latin typeface="Calibri Light"/>
                <a:cs typeface="Calibri Light"/>
              </a:rPr>
              <a:t>крови.</a:t>
            </a:r>
            <a:r>
              <a:rPr lang="ru-RU" sz="2000" spc="-40" dirty="0">
                <a:latin typeface="Calibri Light"/>
                <a:cs typeface="Calibri Light"/>
              </a:rPr>
              <a:t> </a:t>
            </a:r>
          </a:p>
          <a:p>
            <a:pPr marL="517463" indent="-342900">
              <a:lnSpc>
                <a:spcPts val="2204"/>
              </a:lnSpc>
            </a:pPr>
            <a:r>
              <a:rPr lang="ru-RU" sz="2000" dirty="0">
                <a:latin typeface="Calibri Light"/>
                <a:cs typeface="Calibri Light"/>
              </a:rPr>
              <a:t>К</a:t>
            </a:r>
            <a:r>
              <a:rPr lang="ru-RU" sz="2000" spc="-6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этой</a:t>
            </a:r>
            <a:r>
              <a:rPr lang="ru-RU" sz="2000" spc="-5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группе</a:t>
            </a:r>
            <a:r>
              <a:rPr lang="ru-RU" sz="2000" spc="-6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относятся</a:t>
            </a:r>
            <a:r>
              <a:rPr lang="ru-RU" sz="2000" spc="-45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также</a:t>
            </a:r>
            <a:r>
              <a:rPr lang="ru-RU" sz="2000" spc="-40" dirty="0">
                <a:latin typeface="Calibri Light"/>
                <a:cs typeface="Calibri Light"/>
              </a:rPr>
              <a:t> </a:t>
            </a:r>
            <a:r>
              <a:rPr lang="ru-RU" sz="2000" spc="-10" dirty="0" err="1">
                <a:latin typeface="Calibri Light"/>
                <a:cs typeface="Calibri Light"/>
              </a:rPr>
              <a:t>тромбофилии</a:t>
            </a:r>
            <a:r>
              <a:rPr lang="ru-RU" sz="2000" spc="-10" dirty="0">
                <a:latin typeface="Calibri Light"/>
                <a:cs typeface="Calibri Light"/>
              </a:rPr>
              <a:t>, обусловленные </a:t>
            </a:r>
            <a:r>
              <a:rPr lang="ru-RU" sz="2000" dirty="0">
                <a:latin typeface="Calibri Light"/>
                <a:cs typeface="Calibri Light"/>
              </a:rPr>
              <a:t>изменениями</a:t>
            </a:r>
            <a:r>
              <a:rPr lang="ru-RU" sz="2000" spc="-3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формы</a:t>
            </a:r>
            <a:r>
              <a:rPr lang="ru-RU" sz="2000" spc="-6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и</a:t>
            </a:r>
            <a:r>
              <a:rPr lang="ru-RU" sz="2000" spc="-7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деформируемости</a:t>
            </a:r>
            <a:r>
              <a:rPr lang="ru-RU" sz="2000" spc="-2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эритроцитов</a:t>
            </a:r>
            <a:r>
              <a:rPr lang="ru-RU" sz="2000" spc="-50" dirty="0">
                <a:latin typeface="Calibri Light"/>
                <a:cs typeface="Calibri Light"/>
              </a:rPr>
              <a:t> </a:t>
            </a:r>
            <a:r>
              <a:rPr lang="ru-RU" sz="2000" dirty="0">
                <a:latin typeface="Calibri Light"/>
                <a:cs typeface="Calibri Light"/>
              </a:rPr>
              <a:t>(при</a:t>
            </a:r>
            <a:r>
              <a:rPr lang="ru-RU" sz="2000" spc="-80" dirty="0">
                <a:latin typeface="Calibri Light"/>
                <a:cs typeface="Calibri Light"/>
              </a:rPr>
              <a:t> </a:t>
            </a:r>
            <a:r>
              <a:rPr lang="ru-RU" sz="2000" spc="-10" dirty="0" err="1">
                <a:latin typeface="Calibri Light"/>
                <a:cs typeface="Calibri Light"/>
              </a:rPr>
              <a:t>мембранопатиях</a:t>
            </a:r>
            <a:r>
              <a:rPr lang="ru-RU" sz="2000" spc="-10" dirty="0">
                <a:latin typeface="Calibri Light"/>
                <a:cs typeface="Calibri Light"/>
              </a:rPr>
              <a:t>, гемоглобинопатиях,</a:t>
            </a:r>
            <a:r>
              <a:rPr lang="ru-RU" sz="2000" spc="-20" dirty="0">
                <a:latin typeface="Calibri Light"/>
                <a:cs typeface="Calibri Light"/>
              </a:rPr>
              <a:t> </a:t>
            </a:r>
            <a:r>
              <a:rPr lang="ru-RU" sz="2000" spc="-10" dirty="0">
                <a:latin typeface="Calibri Light"/>
                <a:cs typeface="Calibri Light"/>
              </a:rPr>
              <a:t>ферментопатиях).</a:t>
            </a:r>
            <a:endParaRPr lang="ru-RU" sz="2000" dirty="0">
              <a:latin typeface="Calibri Light"/>
              <a:cs typeface="Calibri Light"/>
            </a:endParaRPr>
          </a:p>
          <a:p>
            <a:pPr marL="0" marR="5078" indent="0">
              <a:lnSpc>
                <a:spcPts val="2699"/>
              </a:lnSpc>
              <a:spcBef>
                <a:spcPts val="190"/>
              </a:spcBef>
              <a:buNone/>
            </a:pPr>
            <a:endParaRPr sz="2400" dirty="0"/>
          </a:p>
          <a:p>
            <a:pPr marL="0" marR="4289613" indent="0">
              <a:lnSpc>
                <a:spcPts val="2699"/>
              </a:lnSpc>
              <a:buNone/>
            </a:pPr>
            <a:r>
              <a:rPr lang="ru-RU" sz="2400" dirty="0"/>
              <a:t>	</a:t>
            </a:r>
            <a:endParaRPr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1519" y="1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29" y="229661"/>
            <a:ext cx="7963859" cy="9816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>
                <a:solidFill>
                  <a:srgbClr val="078877"/>
                </a:solidFill>
                <a:latin typeface="Austin Cyr Bold" panose="02020803070702030403" pitchFamily="18" charset="-52"/>
              </a:rPr>
              <a:t>Роль тромбоцитов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6620" y="40659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733492" y="1708392"/>
            <a:ext cx="9781744" cy="4830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61954-CAA5-4C65-A0EE-F21E3546681A}"/>
              </a:ext>
            </a:extLst>
          </p:cNvPr>
          <p:cNvSpPr txBox="1"/>
          <p:nvPr/>
        </p:nvSpPr>
        <p:spPr>
          <a:xfrm>
            <a:off x="594447" y="1123055"/>
            <a:ext cx="95947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 dirty="0"/>
              <a:t>	Тромбоциты</a:t>
            </a:r>
            <a:r>
              <a:rPr lang="ru-RU" altLang="ru-RU" sz="2800" dirty="0"/>
              <a:t> - важный и сложный компонент системы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dirty="0"/>
              <a:t>гемостаза.  Они имеют «периферическую зону», состоящую из наружного </a:t>
            </a:r>
            <a:r>
              <a:rPr lang="ru-RU" altLang="ru-RU" sz="2800" dirty="0" err="1"/>
              <a:t>гликокаликса</a:t>
            </a:r>
            <a:r>
              <a:rPr lang="ru-RU" altLang="ru-RU" sz="2800" dirty="0"/>
              <a:t>, плазматической мембраны и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dirty="0"/>
              <a:t>открытой </a:t>
            </a:r>
            <a:r>
              <a:rPr lang="ru-RU" altLang="ru-RU" sz="2800" dirty="0" err="1"/>
              <a:t>каналикулярной</a:t>
            </a:r>
            <a:r>
              <a:rPr lang="ru-RU" altLang="ru-RU" sz="2800" dirty="0"/>
              <a:t> системы. Тромбоциты усиливают агрегацию и делают ее необратимой.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C1BFA7B-9221-4531-ABAB-CBF59C90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71" y="2948763"/>
            <a:ext cx="5836804" cy="35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5DD7A02E-88E9-4BEB-8793-605AC6A98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3" t="19915" r="11981"/>
          <a:stretch/>
        </p:blipFill>
        <p:spPr>
          <a:xfrm>
            <a:off x="263424" y="3154380"/>
            <a:ext cx="7307283" cy="44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0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728520" y="362651"/>
            <a:ext cx="9883743" cy="5858052"/>
          </a:xfrm>
          <a:prstGeom prst="rect">
            <a:avLst/>
          </a:prstGeom>
        </p:spPr>
        <p:txBody>
          <a:bodyPr vert="horz" wrap="square" lIns="0" tIns="60934" rIns="0" bIns="0" rtlCol="0">
            <a:spAutoFit/>
          </a:bodyPr>
          <a:lstStyle/>
          <a:p>
            <a:pPr marL="0" marR="462730" indent="0">
              <a:lnSpc>
                <a:spcPts val="3019"/>
              </a:lnSpc>
              <a:spcBef>
                <a:spcPts val="480"/>
              </a:spcBef>
              <a:buNone/>
            </a:pPr>
            <a:r>
              <a:rPr lang="ru-RU" sz="2799" dirty="0"/>
              <a:t>	</a:t>
            </a:r>
            <a:r>
              <a:rPr sz="3600" b="1" u="sng" dirty="0" err="1"/>
              <a:t>Во</a:t>
            </a:r>
            <a:r>
              <a:rPr sz="3600" b="1" u="sng" spc="-90" dirty="0"/>
              <a:t> </a:t>
            </a:r>
            <a:r>
              <a:rPr sz="3600" b="1" u="sng" spc="-20" dirty="0"/>
              <a:t>вторую</a:t>
            </a:r>
            <a:r>
              <a:rPr sz="3600" b="1" u="sng" spc="-140" dirty="0"/>
              <a:t> </a:t>
            </a:r>
            <a:r>
              <a:rPr sz="3600" b="1" u="sng" spc="-10" dirty="0"/>
              <a:t>группу</a:t>
            </a:r>
            <a:r>
              <a:rPr sz="3600" spc="-145" dirty="0"/>
              <a:t> </a:t>
            </a:r>
            <a:r>
              <a:rPr sz="3600" dirty="0"/>
              <a:t>включаются</a:t>
            </a:r>
            <a:r>
              <a:rPr sz="3600" spc="-80" dirty="0"/>
              <a:t> </a:t>
            </a:r>
            <a:r>
              <a:rPr sz="3600" dirty="0"/>
              <a:t>тромбофилии,</a:t>
            </a:r>
            <a:r>
              <a:rPr sz="3600" spc="-90" dirty="0"/>
              <a:t> </a:t>
            </a:r>
            <a:r>
              <a:rPr sz="3600" spc="-10" dirty="0"/>
              <a:t>обусловленные </a:t>
            </a:r>
            <a:r>
              <a:rPr sz="3600" dirty="0" err="1"/>
              <a:t>нарушениями</a:t>
            </a:r>
            <a:r>
              <a:rPr sz="3600" spc="-10" dirty="0"/>
              <a:t> </a:t>
            </a:r>
            <a:r>
              <a:rPr sz="3600" spc="-20" dirty="0" err="1"/>
              <a:t>сосудисто</a:t>
            </a:r>
            <a:r>
              <a:rPr lang="ru-RU" sz="3600" spc="-20" dirty="0"/>
              <a:t>-</a:t>
            </a:r>
            <a:r>
              <a:rPr sz="3600" spc="-10" dirty="0" err="1"/>
              <a:t>тромбоцитарного</a:t>
            </a:r>
            <a:r>
              <a:rPr sz="3600" spc="-15" dirty="0"/>
              <a:t> </a:t>
            </a:r>
            <a:r>
              <a:rPr sz="3600" spc="-10" dirty="0" err="1"/>
              <a:t>гемостаза</a:t>
            </a:r>
            <a:r>
              <a:rPr lang="ru-RU" sz="3600" spc="-10" dirty="0"/>
              <a:t> </a:t>
            </a:r>
            <a:r>
              <a:rPr sz="3600" dirty="0" err="1"/>
              <a:t>вследствие</a:t>
            </a:r>
            <a:r>
              <a:rPr sz="3600" spc="-75" dirty="0"/>
              <a:t> </a:t>
            </a:r>
            <a:r>
              <a:rPr sz="3600" dirty="0"/>
              <a:t>значительного</a:t>
            </a:r>
            <a:r>
              <a:rPr sz="3600" spc="-60" dirty="0"/>
              <a:t> </a:t>
            </a:r>
            <a:r>
              <a:rPr sz="3600" dirty="0"/>
              <a:t>(до</a:t>
            </a:r>
            <a:r>
              <a:rPr sz="3600" spc="-60" dirty="0"/>
              <a:t> </a:t>
            </a:r>
            <a:r>
              <a:rPr sz="3600" dirty="0"/>
              <a:t>1200</a:t>
            </a:r>
            <a:r>
              <a:rPr sz="3600" spc="-35" dirty="0"/>
              <a:t> </a:t>
            </a:r>
            <a:r>
              <a:rPr sz="3600" dirty="0"/>
              <a:t>х</a:t>
            </a:r>
            <a:r>
              <a:rPr sz="3600" spc="-65" dirty="0"/>
              <a:t> </a:t>
            </a:r>
            <a:r>
              <a:rPr sz="3600" dirty="0"/>
              <a:t>10</a:t>
            </a:r>
            <a:r>
              <a:rPr sz="3600" baseline="25525" dirty="0"/>
              <a:t>9</a:t>
            </a:r>
            <a:r>
              <a:rPr sz="3600" dirty="0"/>
              <a:t>/л)</a:t>
            </a:r>
            <a:r>
              <a:rPr sz="3600" spc="-40" dirty="0"/>
              <a:t> </a:t>
            </a:r>
            <a:r>
              <a:rPr sz="3600" spc="-10" dirty="0"/>
              <a:t>повышения </a:t>
            </a:r>
            <a:r>
              <a:rPr sz="3600" dirty="0"/>
              <a:t>количества</a:t>
            </a:r>
            <a:r>
              <a:rPr sz="3600" spc="-50" dirty="0"/>
              <a:t> </a:t>
            </a:r>
            <a:r>
              <a:rPr sz="3600" spc="-10" dirty="0"/>
              <a:t>тромбоцитов</a:t>
            </a:r>
            <a:r>
              <a:rPr sz="3600" spc="-45" dirty="0"/>
              <a:t> </a:t>
            </a:r>
            <a:r>
              <a:rPr sz="3600" dirty="0"/>
              <a:t>в</a:t>
            </a:r>
            <a:r>
              <a:rPr sz="3600" spc="-45" dirty="0"/>
              <a:t> </a:t>
            </a:r>
            <a:r>
              <a:rPr sz="3600" dirty="0"/>
              <a:t>крови</a:t>
            </a:r>
            <a:r>
              <a:rPr sz="3600" spc="-50" dirty="0"/>
              <a:t> </a:t>
            </a:r>
            <a:r>
              <a:rPr sz="3600" spc="-10" dirty="0"/>
              <a:t>(</a:t>
            </a:r>
            <a:r>
              <a:rPr sz="3600" spc="-10" dirty="0" err="1"/>
              <a:t>первичные</a:t>
            </a:r>
            <a:r>
              <a:rPr sz="3600" spc="-50" dirty="0"/>
              <a:t> и</a:t>
            </a:r>
            <a:r>
              <a:rPr lang="ru-RU" sz="3600" spc="-50" dirty="0"/>
              <a:t> </a:t>
            </a:r>
            <a:r>
              <a:rPr sz="3600" spc="-10" dirty="0" err="1"/>
              <a:t>симптоматические</a:t>
            </a:r>
            <a:r>
              <a:rPr sz="3600" spc="-45" dirty="0"/>
              <a:t> </a:t>
            </a:r>
            <a:r>
              <a:rPr sz="3600" spc="-10" dirty="0"/>
              <a:t>тромбоцитозы),</a:t>
            </a:r>
            <a:r>
              <a:rPr sz="3600" spc="-40" dirty="0"/>
              <a:t> </a:t>
            </a:r>
            <a:r>
              <a:rPr sz="3600" dirty="0"/>
              <a:t>а</a:t>
            </a:r>
            <a:r>
              <a:rPr sz="3600" spc="-65" dirty="0"/>
              <a:t> </a:t>
            </a:r>
            <a:r>
              <a:rPr sz="3600" dirty="0"/>
              <a:t>также</a:t>
            </a:r>
            <a:r>
              <a:rPr sz="3600" spc="-60" dirty="0"/>
              <a:t> </a:t>
            </a:r>
            <a:r>
              <a:rPr sz="3600" spc="-10" dirty="0"/>
              <a:t>тромбозы, </a:t>
            </a:r>
            <a:r>
              <a:rPr sz="3600" dirty="0"/>
              <a:t>связанные</a:t>
            </a:r>
            <a:r>
              <a:rPr sz="3600" spc="-75" dirty="0"/>
              <a:t> </a:t>
            </a:r>
            <a:r>
              <a:rPr sz="3600" dirty="0"/>
              <a:t>с</a:t>
            </a:r>
            <a:r>
              <a:rPr sz="3600" spc="-70" dirty="0"/>
              <a:t> </a:t>
            </a:r>
            <a:r>
              <a:rPr sz="3600" dirty="0"/>
              <a:t>повышенной</a:t>
            </a:r>
            <a:r>
              <a:rPr sz="3600" spc="-50" dirty="0"/>
              <a:t> </a:t>
            </a:r>
            <a:r>
              <a:rPr sz="3600" dirty="0"/>
              <a:t>адгезивностью</a:t>
            </a:r>
            <a:r>
              <a:rPr sz="3600" spc="-75" dirty="0"/>
              <a:t> </a:t>
            </a:r>
            <a:r>
              <a:rPr sz="3600" dirty="0"/>
              <a:t>и</a:t>
            </a:r>
            <a:r>
              <a:rPr sz="3600" spc="-65" dirty="0"/>
              <a:t> </a:t>
            </a:r>
            <a:r>
              <a:rPr sz="3600" spc="-10" dirty="0"/>
              <a:t>агрегацией тромбоцитов</a:t>
            </a:r>
            <a:r>
              <a:rPr sz="3600" spc="-90" dirty="0"/>
              <a:t> </a:t>
            </a:r>
            <a:r>
              <a:rPr sz="3600" dirty="0"/>
              <a:t>(синдром</a:t>
            </a:r>
            <a:r>
              <a:rPr sz="3600" spc="-95" dirty="0"/>
              <a:t> </a:t>
            </a:r>
            <a:r>
              <a:rPr sz="3600" dirty="0"/>
              <a:t>вязких</a:t>
            </a:r>
            <a:r>
              <a:rPr sz="3600" spc="-95" dirty="0"/>
              <a:t> </a:t>
            </a:r>
            <a:r>
              <a:rPr sz="3600" dirty="0"/>
              <a:t>тромбоцитов</a:t>
            </a:r>
            <a:r>
              <a:rPr sz="3600" spc="-50" dirty="0"/>
              <a:t> </a:t>
            </a:r>
            <a:r>
              <a:rPr sz="3600" dirty="0"/>
              <a:t>–</a:t>
            </a:r>
            <a:r>
              <a:rPr sz="3600" spc="-85" dirty="0"/>
              <a:t> </a:t>
            </a:r>
            <a:r>
              <a:rPr sz="3600" dirty="0"/>
              <a:t>первичный</a:t>
            </a:r>
            <a:r>
              <a:rPr sz="3600" spc="-85" dirty="0"/>
              <a:t> </a:t>
            </a:r>
            <a:r>
              <a:rPr sz="3600" dirty="0"/>
              <a:t>и</a:t>
            </a:r>
            <a:r>
              <a:rPr sz="3600" spc="-95" dirty="0"/>
              <a:t> </a:t>
            </a:r>
            <a:r>
              <a:rPr sz="3600" spc="-25" dirty="0"/>
              <a:t>при </a:t>
            </a:r>
            <a:r>
              <a:rPr sz="3600" spc="-10" dirty="0"/>
              <a:t>атеросклерозе,</a:t>
            </a:r>
            <a:r>
              <a:rPr sz="3600" spc="-80" dirty="0"/>
              <a:t> </a:t>
            </a:r>
            <a:r>
              <a:rPr sz="3600" dirty="0"/>
              <a:t>диабете,</a:t>
            </a:r>
            <a:r>
              <a:rPr sz="3600" spc="-70" dirty="0"/>
              <a:t> </a:t>
            </a:r>
            <a:r>
              <a:rPr sz="3600" dirty="0" err="1"/>
              <a:t>приёме</a:t>
            </a:r>
            <a:r>
              <a:rPr sz="3600" spc="-75" dirty="0"/>
              <a:t> </a:t>
            </a:r>
            <a:r>
              <a:rPr sz="3600" spc="-10" dirty="0" err="1"/>
              <a:t>противозачаточных</a:t>
            </a:r>
            <a:r>
              <a:rPr lang="ru-RU" sz="3600" spc="-10" dirty="0"/>
              <a:t> </a:t>
            </a:r>
            <a:r>
              <a:rPr sz="3600" dirty="0" err="1"/>
              <a:t>гормональных</a:t>
            </a:r>
            <a:r>
              <a:rPr sz="3600" spc="-65" dirty="0"/>
              <a:t> </a:t>
            </a:r>
            <a:r>
              <a:rPr sz="3600" dirty="0"/>
              <a:t>препаратов</a:t>
            </a:r>
            <a:r>
              <a:rPr sz="3600" spc="-60" dirty="0"/>
              <a:t> </a:t>
            </a:r>
            <a:r>
              <a:rPr sz="3600" dirty="0"/>
              <a:t>и</a:t>
            </a:r>
            <a:r>
              <a:rPr sz="3600" spc="-60" dirty="0"/>
              <a:t> </a:t>
            </a:r>
            <a:r>
              <a:rPr sz="3600" dirty="0"/>
              <a:t>др.).</a:t>
            </a:r>
            <a:r>
              <a:rPr sz="3600" spc="-60" dirty="0"/>
              <a:t> </a:t>
            </a:r>
            <a:r>
              <a:rPr sz="3600" dirty="0"/>
              <a:t>В</a:t>
            </a:r>
            <a:r>
              <a:rPr sz="3600" spc="-50" dirty="0"/>
              <a:t> </a:t>
            </a:r>
            <a:r>
              <a:rPr sz="3600" dirty="0"/>
              <a:t>эту</a:t>
            </a:r>
            <a:r>
              <a:rPr sz="3600" spc="-40" dirty="0"/>
              <a:t> </a:t>
            </a:r>
            <a:r>
              <a:rPr sz="3600" dirty="0"/>
              <a:t>же</a:t>
            </a:r>
            <a:r>
              <a:rPr sz="3600" spc="-60" dirty="0"/>
              <a:t> </a:t>
            </a:r>
            <a:r>
              <a:rPr sz="3600" dirty="0"/>
              <a:t>группу</a:t>
            </a:r>
            <a:r>
              <a:rPr sz="3600" spc="-55" dirty="0"/>
              <a:t> </a:t>
            </a:r>
            <a:r>
              <a:rPr sz="3600" spc="-10" dirty="0"/>
              <a:t>входят </a:t>
            </a:r>
            <a:r>
              <a:rPr sz="3600" dirty="0"/>
              <a:t>тромбофилии,</a:t>
            </a:r>
            <a:r>
              <a:rPr sz="3600" spc="-130" dirty="0"/>
              <a:t> </a:t>
            </a:r>
            <a:r>
              <a:rPr sz="3600" spc="-10" dirty="0" err="1"/>
              <a:t>связанные</a:t>
            </a:r>
            <a:r>
              <a:rPr lang="ru-RU" sz="3600" spc="-10" dirty="0"/>
              <a:t> </a:t>
            </a:r>
            <a:r>
              <a:rPr sz="3600" dirty="0"/>
              <a:t>с</a:t>
            </a:r>
            <a:r>
              <a:rPr sz="3600" spc="-5" dirty="0"/>
              <a:t> </a:t>
            </a:r>
            <a:r>
              <a:rPr sz="3600" spc="-10" dirty="0" err="1"/>
              <a:t>гиперпродукцией</a:t>
            </a:r>
            <a:r>
              <a:rPr lang="ru-RU" sz="3600" spc="-10" dirty="0"/>
              <a:t> </a:t>
            </a:r>
            <a:r>
              <a:rPr sz="3600" dirty="0"/>
              <a:t>и</a:t>
            </a:r>
            <a:r>
              <a:rPr sz="3600" spc="-100" dirty="0"/>
              <a:t> </a:t>
            </a:r>
            <a:r>
              <a:rPr sz="3600" dirty="0"/>
              <a:t>повышением</a:t>
            </a:r>
            <a:r>
              <a:rPr sz="3600" spc="-65" dirty="0"/>
              <a:t> </a:t>
            </a:r>
            <a:r>
              <a:rPr sz="3600" spc="-10" dirty="0"/>
              <a:t>мультимерности </a:t>
            </a:r>
            <a:r>
              <a:rPr sz="3600" dirty="0"/>
              <a:t>фактора</a:t>
            </a:r>
            <a:r>
              <a:rPr sz="3600" spc="-85" dirty="0"/>
              <a:t> </a:t>
            </a:r>
            <a:r>
              <a:rPr sz="3600" spc="-10" dirty="0"/>
              <a:t>Виллебранда</a:t>
            </a:r>
            <a:r>
              <a:rPr sz="2799" spc="-10" dirty="0"/>
              <a:t>.</a:t>
            </a:r>
            <a:endParaRPr sz="2799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460" y="12619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29427" y="617483"/>
            <a:ext cx="9217818" cy="6268356"/>
          </a:xfrm>
          <a:prstGeom prst="rect">
            <a:avLst/>
          </a:prstGeom>
        </p:spPr>
        <p:txBody>
          <a:bodyPr vert="horz" wrap="square" lIns="0" tIns="60934" rIns="0" bIns="0" rtlCol="0">
            <a:spAutoFit/>
          </a:bodyPr>
          <a:lstStyle/>
          <a:p>
            <a:pPr marL="0" marR="583966" indent="0">
              <a:lnSpc>
                <a:spcPts val="3019"/>
              </a:lnSpc>
              <a:spcBef>
                <a:spcPts val="480"/>
              </a:spcBef>
              <a:buNone/>
            </a:pPr>
            <a:r>
              <a:rPr lang="ru-RU" sz="2799" dirty="0"/>
              <a:t>	</a:t>
            </a:r>
            <a:r>
              <a:rPr sz="3200" b="1" u="sng" dirty="0"/>
              <a:t>В</a:t>
            </a:r>
            <a:r>
              <a:rPr sz="3200" b="1" u="sng" spc="-85" dirty="0"/>
              <a:t> </a:t>
            </a:r>
            <a:r>
              <a:rPr sz="3200" b="1" u="sng" spc="-20" dirty="0"/>
              <a:t>третью</a:t>
            </a:r>
            <a:r>
              <a:rPr sz="3200" b="1" u="sng" spc="-140" dirty="0"/>
              <a:t> </a:t>
            </a:r>
            <a:r>
              <a:rPr sz="3200" b="1" u="sng" spc="-10" dirty="0"/>
              <a:t>группу</a:t>
            </a:r>
            <a:r>
              <a:rPr sz="3200" b="1" u="sng" spc="-135" dirty="0"/>
              <a:t> </a:t>
            </a:r>
            <a:r>
              <a:rPr sz="3200" dirty="0"/>
              <a:t>тромбофилий</a:t>
            </a:r>
            <a:r>
              <a:rPr sz="3200" spc="-70" dirty="0"/>
              <a:t> </a:t>
            </a:r>
            <a:r>
              <a:rPr sz="3200" dirty="0"/>
              <a:t>включают</a:t>
            </a:r>
            <a:r>
              <a:rPr sz="3200" spc="-60" dirty="0"/>
              <a:t> </a:t>
            </a:r>
            <a:r>
              <a:rPr sz="3200" dirty="0"/>
              <a:t>все</a:t>
            </a:r>
            <a:r>
              <a:rPr sz="3200" spc="-80" dirty="0"/>
              <a:t> </a:t>
            </a:r>
            <a:r>
              <a:rPr sz="3200" spc="-10" dirty="0"/>
              <a:t>формы, обусловленные</a:t>
            </a:r>
            <a:r>
              <a:rPr sz="3200" spc="-90" dirty="0"/>
              <a:t> </a:t>
            </a:r>
            <a:r>
              <a:rPr sz="3200" spc="-10" dirty="0"/>
              <a:t>наследственным</a:t>
            </a:r>
            <a:r>
              <a:rPr sz="3200" spc="-85" dirty="0"/>
              <a:t> </a:t>
            </a:r>
            <a:r>
              <a:rPr sz="3200" dirty="0"/>
              <a:t>или</a:t>
            </a:r>
            <a:r>
              <a:rPr sz="3200" spc="-85" dirty="0"/>
              <a:t> </a:t>
            </a:r>
            <a:r>
              <a:rPr sz="3200" spc="-10" dirty="0"/>
              <a:t>приобретённым </a:t>
            </a:r>
            <a:r>
              <a:rPr sz="3200" dirty="0"/>
              <a:t>дефицитом</a:t>
            </a:r>
            <a:r>
              <a:rPr sz="3200" spc="-85" dirty="0"/>
              <a:t> </a:t>
            </a:r>
            <a:r>
              <a:rPr sz="3200" dirty="0"/>
              <a:t>или</a:t>
            </a:r>
            <a:r>
              <a:rPr sz="3200" spc="-85" dirty="0"/>
              <a:t> </a:t>
            </a:r>
            <a:r>
              <a:rPr sz="3200" dirty="0"/>
              <a:t>аномалиями</a:t>
            </a:r>
            <a:r>
              <a:rPr sz="3200" spc="-114" dirty="0"/>
              <a:t> </a:t>
            </a:r>
            <a:r>
              <a:rPr sz="3200" spc="-10" dirty="0" err="1"/>
              <a:t>важнейших</a:t>
            </a:r>
            <a:r>
              <a:rPr sz="3200" spc="-90" dirty="0"/>
              <a:t> </a:t>
            </a:r>
            <a:r>
              <a:rPr sz="3200" spc="-10" dirty="0" err="1"/>
              <a:t>физиологических</a:t>
            </a:r>
            <a:r>
              <a:rPr lang="ru-RU" sz="3200" spc="-10" dirty="0"/>
              <a:t> </a:t>
            </a:r>
            <a:r>
              <a:rPr sz="3200" dirty="0" err="1"/>
              <a:t>антикоагулянтов</a:t>
            </a:r>
            <a:r>
              <a:rPr sz="3200" spc="-65" dirty="0"/>
              <a:t> </a:t>
            </a:r>
            <a:r>
              <a:rPr sz="3200" dirty="0"/>
              <a:t>–</a:t>
            </a:r>
            <a:r>
              <a:rPr sz="3200" spc="-35" dirty="0"/>
              <a:t> </a:t>
            </a:r>
            <a:r>
              <a:rPr sz="3200" dirty="0"/>
              <a:t>антитромбина</a:t>
            </a:r>
            <a:r>
              <a:rPr sz="3200" spc="-45" dirty="0"/>
              <a:t> </a:t>
            </a:r>
            <a:r>
              <a:rPr sz="3200" dirty="0"/>
              <a:t>III,</a:t>
            </a:r>
            <a:r>
              <a:rPr sz="3200" spc="-30" dirty="0"/>
              <a:t> </a:t>
            </a:r>
            <a:r>
              <a:rPr sz="3200" dirty="0"/>
              <a:t>протеина</a:t>
            </a:r>
            <a:r>
              <a:rPr sz="3200" spc="-45" dirty="0"/>
              <a:t> </a:t>
            </a:r>
            <a:r>
              <a:rPr sz="3200" dirty="0"/>
              <a:t>С,</a:t>
            </a:r>
            <a:r>
              <a:rPr sz="3200" spc="-35" dirty="0"/>
              <a:t> </a:t>
            </a:r>
            <a:r>
              <a:rPr sz="3200" dirty="0"/>
              <a:t>протеина</a:t>
            </a:r>
            <a:r>
              <a:rPr sz="3200" spc="-45" dirty="0"/>
              <a:t> </a:t>
            </a:r>
            <a:r>
              <a:rPr sz="3200" spc="-25" dirty="0"/>
              <a:t>S,</a:t>
            </a:r>
            <a:r>
              <a:rPr lang="ru-RU" sz="3200" spc="-25" dirty="0"/>
              <a:t> </a:t>
            </a:r>
            <a:r>
              <a:rPr sz="3200" dirty="0"/>
              <a:t>TFPI</a:t>
            </a:r>
            <a:r>
              <a:rPr sz="3200" spc="-75" dirty="0"/>
              <a:t> </a:t>
            </a:r>
            <a:r>
              <a:rPr sz="3200" dirty="0"/>
              <a:t>(tissue</a:t>
            </a:r>
            <a:r>
              <a:rPr sz="3200" spc="-65" dirty="0"/>
              <a:t> </a:t>
            </a:r>
            <a:r>
              <a:rPr sz="3200" dirty="0"/>
              <a:t>factor</a:t>
            </a:r>
            <a:r>
              <a:rPr sz="3200" spc="-85" dirty="0"/>
              <a:t> </a:t>
            </a:r>
            <a:r>
              <a:rPr sz="3200" spc="-10" dirty="0"/>
              <a:t>pathway</a:t>
            </a:r>
            <a:r>
              <a:rPr sz="3200" spc="-85" dirty="0"/>
              <a:t> </a:t>
            </a:r>
            <a:r>
              <a:rPr sz="3200" dirty="0"/>
              <a:t>inhibitor</a:t>
            </a:r>
            <a:r>
              <a:rPr sz="3200" spc="-75" dirty="0"/>
              <a:t> </a:t>
            </a:r>
            <a:r>
              <a:rPr sz="3200" dirty="0"/>
              <a:t>–</a:t>
            </a:r>
            <a:r>
              <a:rPr sz="3200" spc="-70" dirty="0"/>
              <a:t> </a:t>
            </a:r>
            <a:r>
              <a:rPr sz="3200" dirty="0"/>
              <a:t>ингибитор</a:t>
            </a:r>
            <a:r>
              <a:rPr sz="3200" spc="-95" dirty="0"/>
              <a:t> </a:t>
            </a:r>
            <a:r>
              <a:rPr sz="3200" dirty="0"/>
              <a:t>пути</a:t>
            </a:r>
            <a:r>
              <a:rPr sz="3200" spc="-65" dirty="0"/>
              <a:t> </a:t>
            </a:r>
            <a:r>
              <a:rPr sz="3200" spc="-10" dirty="0"/>
              <a:t>тканевого </a:t>
            </a:r>
            <a:r>
              <a:rPr sz="3200" spc="-10" dirty="0" err="1"/>
              <a:t>фактора</a:t>
            </a:r>
            <a:r>
              <a:rPr sz="3200" spc="-10" dirty="0"/>
              <a:t>),</a:t>
            </a:r>
            <a:r>
              <a:rPr lang="ru-RU" sz="3200" spc="-10" dirty="0"/>
              <a:t> комбинированные формы </a:t>
            </a:r>
            <a:r>
              <a:rPr sz="3200" spc="-10" dirty="0" err="1"/>
              <a:t>антикоагулянтной</a:t>
            </a:r>
            <a:r>
              <a:rPr lang="ru-RU" sz="3200" spc="-10" dirty="0"/>
              <a:t> </a:t>
            </a:r>
            <a:r>
              <a:rPr sz="3200" spc="-10" dirty="0" err="1"/>
              <a:t>недостаточности</a:t>
            </a:r>
            <a:r>
              <a:rPr sz="3200" spc="-10" dirty="0"/>
              <a:t>.</a:t>
            </a:r>
            <a:endParaRPr lang="ru-RU" sz="3200" spc="-10" dirty="0"/>
          </a:p>
          <a:p>
            <a:pPr marL="12695" algn="just">
              <a:lnSpc>
                <a:spcPts val="2279"/>
              </a:lnSpc>
              <a:spcBef>
                <a:spcPts val="105"/>
              </a:spcBef>
            </a:pPr>
            <a:endParaRPr lang="ru-RU" sz="3200" dirty="0"/>
          </a:p>
          <a:p>
            <a:pPr marL="0" indent="0" algn="just">
              <a:lnSpc>
                <a:spcPts val="2279"/>
              </a:lnSpc>
              <a:spcBef>
                <a:spcPts val="105"/>
              </a:spcBef>
              <a:buNone/>
            </a:pPr>
            <a:r>
              <a:rPr lang="ru-RU" sz="3200" dirty="0"/>
              <a:t>	</a:t>
            </a:r>
            <a:r>
              <a:rPr lang="ru-RU" sz="3200" b="1" u="sng" dirty="0"/>
              <a:t>К</a:t>
            </a:r>
            <a:r>
              <a:rPr lang="ru-RU" sz="3200" b="1" u="sng" spc="-30" dirty="0"/>
              <a:t> </a:t>
            </a:r>
            <a:r>
              <a:rPr lang="ru-RU" sz="3200" b="1" u="sng" spc="-10" dirty="0"/>
              <a:t>четвёртой</a:t>
            </a:r>
            <a:r>
              <a:rPr lang="ru-RU" sz="3200" b="1" u="sng" spc="-95" dirty="0"/>
              <a:t> </a:t>
            </a:r>
            <a:r>
              <a:rPr lang="ru-RU" sz="3200" b="1" u="sng" dirty="0"/>
              <a:t>группе</a:t>
            </a:r>
            <a:r>
              <a:rPr lang="ru-RU" sz="3200" b="1" spc="-65" dirty="0"/>
              <a:t> </a:t>
            </a:r>
            <a:r>
              <a:rPr lang="ru-RU" sz="3200" dirty="0" err="1"/>
              <a:t>тромбофилий</a:t>
            </a:r>
            <a:r>
              <a:rPr lang="ru-RU" sz="3200" spc="-55" dirty="0"/>
              <a:t> </a:t>
            </a:r>
            <a:r>
              <a:rPr lang="ru-RU" sz="3200" dirty="0"/>
              <a:t>относят</a:t>
            </a:r>
            <a:r>
              <a:rPr lang="ru-RU" sz="3200" spc="-35" dirty="0"/>
              <a:t> </a:t>
            </a:r>
            <a:r>
              <a:rPr lang="ru-RU" sz="3200" dirty="0"/>
              <a:t>формы,</a:t>
            </a:r>
            <a:r>
              <a:rPr lang="ru-RU" sz="3200" spc="-40" dirty="0"/>
              <a:t> </a:t>
            </a:r>
            <a:r>
              <a:rPr lang="ru-RU" sz="3200" spc="-10" dirty="0"/>
              <a:t>обусловленные</a:t>
            </a:r>
            <a:r>
              <a:rPr lang="ru-RU" sz="3200" spc="-50" dirty="0"/>
              <a:t> </a:t>
            </a:r>
            <a:r>
              <a:rPr lang="ru-RU" sz="3200" spc="-10" dirty="0"/>
              <a:t>дефицитом, гиперпродукцией</a:t>
            </a:r>
            <a:r>
              <a:rPr lang="ru-RU" sz="3200" spc="-55" dirty="0"/>
              <a:t> </a:t>
            </a:r>
            <a:r>
              <a:rPr lang="ru-RU" sz="3200" dirty="0"/>
              <a:t>или</a:t>
            </a:r>
            <a:r>
              <a:rPr lang="ru-RU" sz="3200" spc="-30" dirty="0"/>
              <a:t> </a:t>
            </a:r>
            <a:r>
              <a:rPr lang="ru-RU" sz="3200" dirty="0"/>
              <a:t>наследственными</a:t>
            </a:r>
            <a:r>
              <a:rPr lang="ru-RU" sz="3200" spc="-40" dirty="0"/>
              <a:t> </a:t>
            </a:r>
            <a:r>
              <a:rPr lang="ru-RU" sz="3200" dirty="0"/>
              <a:t>аномалиями</a:t>
            </a:r>
            <a:r>
              <a:rPr lang="ru-RU" sz="3200" spc="-50" dirty="0"/>
              <a:t> </a:t>
            </a:r>
            <a:r>
              <a:rPr lang="ru-RU" sz="3200" dirty="0"/>
              <a:t>плазменных</a:t>
            </a:r>
            <a:r>
              <a:rPr lang="ru-RU" sz="3200" spc="-30" dirty="0"/>
              <a:t> </a:t>
            </a:r>
            <a:r>
              <a:rPr lang="ru-RU" sz="3200" dirty="0"/>
              <a:t>факторов</a:t>
            </a:r>
            <a:r>
              <a:rPr lang="ru-RU" sz="3200" spc="-60" dirty="0"/>
              <a:t> </a:t>
            </a:r>
            <a:r>
              <a:rPr lang="ru-RU" sz="3200" spc="-10" dirty="0"/>
              <a:t>свёртывания </a:t>
            </a:r>
            <a:r>
              <a:rPr lang="ru-RU" sz="3200" dirty="0"/>
              <a:t>крови.</a:t>
            </a:r>
            <a:r>
              <a:rPr lang="ru-RU" sz="3200" spc="-60" dirty="0"/>
              <a:t> </a:t>
            </a:r>
            <a:r>
              <a:rPr lang="ru-RU" sz="3200" dirty="0"/>
              <a:t>В</a:t>
            </a:r>
            <a:r>
              <a:rPr lang="ru-RU" sz="3200" spc="-30" dirty="0"/>
              <a:t> </a:t>
            </a:r>
            <a:r>
              <a:rPr lang="ru-RU" sz="3200" dirty="0"/>
              <a:t>последнем</a:t>
            </a:r>
            <a:r>
              <a:rPr lang="ru-RU" sz="3200" spc="-70" dirty="0"/>
              <a:t> </a:t>
            </a:r>
            <a:r>
              <a:rPr lang="ru-RU" sz="3200" dirty="0"/>
              <a:t>случае</a:t>
            </a:r>
            <a:r>
              <a:rPr lang="ru-RU" sz="3200" spc="-45" dirty="0"/>
              <a:t> </a:t>
            </a:r>
            <a:r>
              <a:rPr lang="ru-RU" sz="3200" dirty="0"/>
              <a:t>эти</a:t>
            </a:r>
            <a:r>
              <a:rPr lang="ru-RU" sz="3200" spc="-55" dirty="0"/>
              <a:t> </a:t>
            </a:r>
            <a:r>
              <a:rPr lang="ru-RU" sz="3200" dirty="0"/>
              <a:t>факторы</a:t>
            </a:r>
            <a:r>
              <a:rPr lang="ru-RU" sz="3200" spc="-45" dirty="0"/>
              <a:t> </a:t>
            </a:r>
            <a:r>
              <a:rPr lang="ru-RU" sz="3200" dirty="0"/>
              <a:t>утрачивают</a:t>
            </a:r>
            <a:r>
              <a:rPr lang="ru-RU" sz="3200" spc="-65" dirty="0"/>
              <a:t> </a:t>
            </a:r>
            <a:r>
              <a:rPr lang="ru-RU" sz="3200" dirty="0"/>
              <a:t>чувствительность</a:t>
            </a:r>
            <a:r>
              <a:rPr lang="ru-RU" sz="3200" spc="-60" dirty="0"/>
              <a:t> </a:t>
            </a:r>
            <a:r>
              <a:rPr lang="ru-RU" sz="3200" dirty="0"/>
              <a:t>к</a:t>
            </a:r>
            <a:r>
              <a:rPr lang="ru-RU" sz="3200" spc="-30" dirty="0"/>
              <a:t> </a:t>
            </a:r>
            <a:r>
              <a:rPr lang="ru-RU" sz="3200" spc="-10" dirty="0"/>
              <a:t>физиологическим антикоагулянтам</a:t>
            </a:r>
            <a:r>
              <a:rPr lang="ru-RU" sz="3200" spc="-45" dirty="0"/>
              <a:t> </a:t>
            </a:r>
            <a:r>
              <a:rPr lang="ru-RU" sz="3200" dirty="0"/>
              <a:t>или</a:t>
            </a:r>
            <a:r>
              <a:rPr lang="ru-RU" sz="3200" spc="-20" dirty="0"/>
              <a:t> </a:t>
            </a:r>
            <a:r>
              <a:rPr lang="ru-RU" sz="3200" dirty="0"/>
              <a:t>компонентам</a:t>
            </a:r>
            <a:r>
              <a:rPr lang="ru-RU" sz="3200" spc="-45" dirty="0"/>
              <a:t> </a:t>
            </a:r>
            <a:r>
              <a:rPr lang="ru-RU" sz="3200" dirty="0"/>
              <a:t>системы</a:t>
            </a:r>
            <a:r>
              <a:rPr lang="ru-RU" sz="3200" spc="-5" dirty="0"/>
              <a:t> </a:t>
            </a:r>
            <a:r>
              <a:rPr lang="ru-RU" sz="3200" spc="-10" dirty="0" err="1"/>
              <a:t>фибринолиза</a:t>
            </a:r>
            <a:r>
              <a:rPr lang="ru-RU" sz="3200" spc="-10" dirty="0"/>
              <a:t>.</a:t>
            </a:r>
            <a:endParaRPr lang="ru-RU" sz="3200" dirty="0"/>
          </a:p>
          <a:p>
            <a:pPr marL="0" marR="583966" indent="0">
              <a:lnSpc>
                <a:spcPts val="3019"/>
              </a:lnSpc>
              <a:spcBef>
                <a:spcPts val="480"/>
              </a:spcBef>
              <a:buNone/>
            </a:pPr>
            <a:endParaRPr sz="2799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29427" y="795193"/>
            <a:ext cx="9217818" cy="5103186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0" indent="0" algn="just">
              <a:lnSpc>
                <a:spcPts val="2009"/>
              </a:lnSpc>
              <a:buNone/>
            </a:pPr>
            <a:r>
              <a:rPr lang="ru-RU" sz="1999" dirty="0"/>
              <a:t>	</a:t>
            </a:r>
            <a:r>
              <a:rPr sz="2800" dirty="0" err="1"/>
              <a:t>Наиболее</a:t>
            </a:r>
            <a:r>
              <a:rPr sz="2800" spc="-65" dirty="0"/>
              <a:t> </a:t>
            </a:r>
            <a:r>
              <a:rPr sz="2800" dirty="0"/>
              <a:t>частая</a:t>
            </a:r>
            <a:r>
              <a:rPr sz="2800" spc="-40" dirty="0"/>
              <a:t> </a:t>
            </a:r>
            <a:r>
              <a:rPr sz="2800" dirty="0"/>
              <a:t>из</a:t>
            </a:r>
            <a:r>
              <a:rPr sz="2800" spc="-40" dirty="0"/>
              <a:t> </a:t>
            </a:r>
            <a:r>
              <a:rPr sz="2800" dirty="0"/>
              <a:t>этих</a:t>
            </a:r>
            <a:r>
              <a:rPr sz="2800" spc="-35" dirty="0"/>
              <a:t> </a:t>
            </a:r>
            <a:r>
              <a:rPr sz="2800" dirty="0"/>
              <a:t>форм</a:t>
            </a:r>
            <a:r>
              <a:rPr sz="2800" spc="-40" dirty="0"/>
              <a:t> </a:t>
            </a:r>
            <a:r>
              <a:rPr sz="2800" dirty="0"/>
              <a:t>–</a:t>
            </a:r>
            <a:r>
              <a:rPr sz="2800" spc="-20" dirty="0"/>
              <a:t> </a:t>
            </a:r>
            <a:r>
              <a:rPr sz="2800" dirty="0" err="1"/>
              <a:t>аномалия</a:t>
            </a:r>
            <a:endParaRPr lang="ru-RU" sz="2800" dirty="0"/>
          </a:p>
          <a:p>
            <a:pPr marL="0" indent="0" algn="just">
              <a:lnSpc>
                <a:spcPts val="2009"/>
              </a:lnSpc>
              <a:buNone/>
            </a:pPr>
            <a:r>
              <a:rPr sz="2800" spc="-65" dirty="0"/>
              <a:t> </a:t>
            </a:r>
            <a:r>
              <a:rPr sz="2800" dirty="0"/>
              <a:t>Лейден,</a:t>
            </a:r>
            <a:r>
              <a:rPr sz="2800" spc="-45" dirty="0"/>
              <a:t> </a:t>
            </a:r>
            <a:r>
              <a:rPr sz="2800" dirty="0" err="1"/>
              <a:t>при</a:t>
            </a:r>
            <a:r>
              <a:rPr sz="2800" spc="-35" dirty="0"/>
              <a:t> </a:t>
            </a:r>
            <a:r>
              <a:rPr sz="2800" dirty="0" err="1"/>
              <a:t>которой</a:t>
            </a:r>
            <a:r>
              <a:rPr sz="2800" spc="-60" dirty="0"/>
              <a:t> </a:t>
            </a:r>
            <a:r>
              <a:rPr sz="2800" dirty="0"/>
              <a:t>фактор</a:t>
            </a:r>
            <a:r>
              <a:rPr sz="2800" spc="-40" dirty="0"/>
              <a:t> </a:t>
            </a:r>
            <a:r>
              <a:rPr sz="2800" spc="-20" dirty="0" err="1"/>
              <a:t>Va</a:t>
            </a:r>
            <a:r>
              <a:rPr sz="2800" spc="-35" dirty="0"/>
              <a:t> </a:t>
            </a:r>
            <a:r>
              <a:rPr sz="2800" spc="-10" dirty="0" err="1"/>
              <a:t>утрачивает</a:t>
            </a:r>
            <a:r>
              <a:rPr lang="ru-RU" sz="2800" spc="-10" dirty="0"/>
              <a:t> </a:t>
            </a:r>
          </a:p>
          <a:p>
            <a:pPr marL="0" indent="0" algn="just">
              <a:lnSpc>
                <a:spcPts val="2009"/>
              </a:lnSpc>
              <a:buNone/>
            </a:pPr>
            <a:r>
              <a:rPr sz="2800" dirty="0" err="1"/>
              <a:t>способность</a:t>
            </a:r>
            <a:r>
              <a:rPr sz="2800" spc="-70" dirty="0"/>
              <a:t> </a:t>
            </a:r>
            <a:r>
              <a:rPr sz="2800" dirty="0"/>
              <a:t>инактивироваться</a:t>
            </a:r>
            <a:r>
              <a:rPr sz="2800" spc="-60" dirty="0"/>
              <a:t> </a:t>
            </a:r>
            <a:r>
              <a:rPr sz="2800" dirty="0"/>
              <a:t>протеином</a:t>
            </a:r>
            <a:r>
              <a:rPr sz="2800" spc="-70" dirty="0"/>
              <a:t> </a:t>
            </a:r>
            <a:r>
              <a:rPr sz="2800" dirty="0"/>
              <a:t>С.</a:t>
            </a:r>
            <a:r>
              <a:rPr sz="2800" spc="-25" dirty="0"/>
              <a:t> </a:t>
            </a:r>
            <a:endParaRPr lang="ru-RU" sz="2800" spc="-25" dirty="0"/>
          </a:p>
          <a:p>
            <a:pPr marL="0" indent="0" algn="just">
              <a:lnSpc>
                <a:spcPts val="2009"/>
              </a:lnSpc>
              <a:buNone/>
            </a:pPr>
            <a:r>
              <a:rPr lang="ru-RU" sz="2800" dirty="0"/>
              <a:t>Э</a:t>
            </a:r>
            <a:r>
              <a:rPr sz="2800" dirty="0" err="1"/>
              <a:t>та</a:t>
            </a:r>
            <a:r>
              <a:rPr lang="ru-RU" sz="2800" dirty="0"/>
              <a:t> </a:t>
            </a:r>
            <a:r>
              <a:rPr sz="2800" spc="-35" dirty="0"/>
              <a:t> </a:t>
            </a:r>
            <a:r>
              <a:rPr sz="2800" dirty="0"/>
              <a:t>форма</a:t>
            </a:r>
            <a:r>
              <a:rPr sz="2800" spc="-55" dirty="0"/>
              <a:t> </a:t>
            </a:r>
            <a:r>
              <a:rPr sz="2800" dirty="0"/>
              <a:t>обозначается</a:t>
            </a:r>
            <a:r>
              <a:rPr sz="2800" spc="-65" dirty="0"/>
              <a:t> </a:t>
            </a:r>
            <a:r>
              <a:rPr sz="2800" dirty="0" err="1"/>
              <a:t>как</a:t>
            </a:r>
            <a:r>
              <a:rPr sz="2800" spc="-35" dirty="0"/>
              <a:t> </a:t>
            </a:r>
            <a:r>
              <a:rPr sz="2800" spc="-10" dirty="0" err="1"/>
              <a:t>резистентность</a:t>
            </a:r>
            <a:r>
              <a:rPr lang="ru-RU" sz="2800" spc="-10" dirty="0"/>
              <a:t> </a:t>
            </a:r>
            <a:r>
              <a:rPr sz="2800" dirty="0" err="1"/>
              <a:t>фактора</a:t>
            </a:r>
            <a:r>
              <a:rPr sz="2800" spc="-65" dirty="0"/>
              <a:t> </a:t>
            </a:r>
            <a:r>
              <a:rPr sz="2800" spc="-20" dirty="0"/>
              <a:t>Va</a:t>
            </a:r>
            <a:r>
              <a:rPr sz="2800" spc="-50" dirty="0"/>
              <a:t> </a:t>
            </a:r>
            <a:r>
              <a:rPr sz="2800" dirty="0"/>
              <a:t>к</a:t>
            </a:r>
            <a:r>
              <a:rPr sz="2800" spc="-25" dirty="0"/>
              <a:t> </a:t>
            </a:r>
            <a:r>
              <a:rPr sz="2800" dirty="0"/>
              <a:t>активированному</a:t>
            </a:r>
            <a:r>
              <a:rPr sz="2800" spc="-65" dirty="0"/>
              <a:t> </a:t>
            </a:r>
            <a:r>
              <a:rPr sz="2800" dirty="0"/>
              <a:t>протеину</a:t>
            </a:r>
            <a:r>
              <a:rPr sz="2800" spc="-60" dirty="0"/>
              <a:t> </a:t>
            </a:r>
            <a:r>
              <a:rPr sz="2800" dirty="0"/>
              <a:t>С.</a:t>
            </a:r>
            <a:r>
              <a:rPr sz="2800" spc="-30" dirty="0"/>
              <a:t> </a:t>
            </a:r>
            <a:r>
              <a:rPr sz="2800" dirty="0"/>
              <a:t>Она</a:t>
            </a:r>
            <a:r>
              <a:rPr sz="2800" spc="-30" dirty="0"/>
              <a:t> </a:t>
            </a:r>
            <a:r>
              <a:rPr sz="2800" dirty="0"/>
              <a:t>очень</a:t>
            </a:r>
            <a:r>
              <a:rPr sz="2800" spc="-45" dirty="0"/>
              <a:t> </a:t>
            </a:r>
            <a:r>
              <a:rPr sz="2800" dirty="0"/>
              <a:t>распространена</a:t>
            </a:r>
            <a:r>
              <a:rPr sz="2800" spc="-70" dirty="0"/>
              <a:t> </a:t>
            </a:r>
            <a:r>
              <a:rPr sz="2800" dirty="0"/>
              <a:t>у</a:t>
            </a:r>
            <a:r>
              <a:rPr sz="2800" spc="-30" dirty="0"/>
              <a:t> </a:t>
            </a:r>
            <a:r>
              <a:rPr sz="2800" spc="-10" dirty="0"/>
              <a:t>европейцев </a:t>
            </a:r>
            <a:r>
              <a:rPr sz="2800" dirty="0"/>
              <a:t>и</a:t>
            </a:r>
            <a:r>
              <a:rPr sz="2800" spc="-30" dirty="0"/>
              <a:t> </a:t>
            </a:r>
            <a:r>
              <a:rPr sz="2800" dirty="0"/>
              <a:t>нередко</a:t>
            </a:r>
            <a:r>
              <a:rPr sz="2800" spc="-50" dirty="0"/>
              <a:t> </a:t>
            </a:r>
            <a:r>
              <a:rPr sz="2800" dirty="0"/>
              <a:t>встречается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25" dirty="0"/>
              <a:t> </a:t>
            </a:r>
            <a:r>
              <a:rPr sz="2800" dirty="0"/>
              <a:t>российской</a:t>
            </a:r>
            <a:r>
              <a:rPr sz="2800" spc="-65" dirty="0"/>
              <a:t> </a:t>
            </a:r>
            <a:r>
              <a:rPr sz="2800" spc="-10" dirty="0"/>
              <a:t>популяции.</a:t>
            </a:r>
            <a:endParaRPr sz="2800" dirty="0"/>
          </a:p>
          <a:p>
            <a:pPr marL="0" marR="24755" indent="0">
              <a:lnSpc>
                <a:spcPts val="2159"/>
              </a:lnSpc>
              <a:buNone/>
            </a:pPr>
            <a:r>
              <a:rPr lang="ru-RU" sz="2800" dirty="0"/>
              <a:t>	</a:t>
            </a:r>
            <a:r>
              <a:rPr sz="2800" dirty="0" err="1"/>
              <a:t>Другими</a:t>
            </a:r>
            <a:r>
              <a:rPr sz="2800" spc="-55" dirty="0"/>
              <a:t> </a:t>
            </a:r>
            <a:r>
              <a:rPr sz="2800" dirty="0"/>
              <a:t>достаточно</a:t>
            </a:r>
            <a:r>
              <a:rPr sz="2800" spc="-70" dirty="0"/>
              <a:t> </a:t>
            </a:r>
            <a:r>
              <a:rPr sz="2800" dirty="0"/>
              <a:t>частыми</a:t>
            </a:r>
            <a:r>
              <a:rPr sz="2800" spc="-45" dirty="0"/>
              <a:t> </a:t>
            </a:r>
            <a:r>
              <a:rPr sz="2800" dirty="0"/>
              <a:t>тромбофилиями</a:t>
            </a:r>
            <a:r>
              <a:rPr sz="2800" spc="-60" dirty="0"/>
              <a:t> </a:t>
            </a:r>
            <a:r>
              <a:rPr sz="2800" dirty="0"/>
              <a:t>этой</a:t>
            </a:r>
            <a:r>
              <a:rPr sz="2800" spc="-55" dirty="0"/>
              <a:t> </a:t>
            </a:r>
            <a:r>
              <a:rPr sz="2800" dirty="0"/>
              <a:t>группы</a:t>
            </a:r>
            <a:r>
              <a:rPr sz="2800" spc="-50" dirty="0"/>
              <a:t> </a:t>
            </a:r>
            <a:r>
              <a:rPr sz="2800" dirty="0"/>
              <a:t>являются</a:t>
            </a:r>
            <a:r>
              <a:rPr sz="2800" spc="-45" dirty="0"/>
              <a:t> </a:t>
            </a:r>
            <a:r>
              <a:rPr sz="2800" dirty="0"/>
              <a:t>аномалии</a:t>
            </a:r>
            <a:r>
              <a:rPr sz="2800" spc="-70" dirty="0"/>
              <a:t> </a:t>
            </a:r>
            <a:r>
              <a:rPr sz="2800" dirty="0"/>
              <a:t>фактора</a:t>
            </a:r>
            <a:r>
              <a:rPr sz="2800" spc="-50" dirty="0"/>
              <a:t> </a:t>
            </a:r>
            <a:r>
              <a:rPr sz="2800" spc="-25" dirty="0"/>
              <a:t>II </a:t>
            </a:r>
            <a:r>
              <a:rPr sz="2800" dirty="0"/>
              <a:t>и</a:t>
            </a:r>
            <a:r>
              <a:rPr sz="2800" spc="-10" dirty="0"/>
              <a:t> </a:t>
            </a:r>
            <a:r>
              <a:rPr sz="2800" dirty="0"/>
              <a:t>ряд</a:t>
            </a:r>
            <a:r>
              <a:rPr sz="2800" spc="-20" dirty="0"/>
              <a:t> </a:t>
            </a:r>
            <a:r>
              <a:rPr sz="2800" dirty="0" err="1"/>
              <a:t>аномалий</a:t>
            </a:r>
            <a:r>
              <a:rPr sz="2800" spc="-50" dirty="0"/>
              <a:t> </a:t>
            </a:r>
            <a:r>
              <a:rPr sz="2800" spc="-10" dirty="0" err="1"/>
              <a:t>фибриногена</a:t>
            </a:r>
            <a:r>
              <a:rPr lang="ru-RU" sz="2800" spc="-10" dirty="0"/>
              <a:t> </a:t>
            </a:r>
            <a:r>
              <a:rPr sz="2800" spc="-10" dirty="0"/>
              <a:t>(дисфибриногенемии),</a:t>
            </a:r>
            <a:r>
              <a:rPr sz="2800" spc="75" dirty="0"/>
              <a:t> </a:t>
            </a:r>
            <a:r>
              <a:rPr sz="2800" spc="-10" dirty="0" err="1"/>
              <a:t>гиперпродукция</a:t>
            </a:r>
            <a:r>
              <a:rPr lang="ru-RU" sz="2800" spc="-10" dirty="0"/>
              <a:t> </a:t>
            </a:r>
            <a:r>
              <a:rPr sz="2800" dirty="0" err="1"/>
              <a:t>повышение</a:t>
            </a:r>
            <a:r>
              <a:rPr sz="2800" spc="-65" dirty="0"/>
              <a:t> </a:t>
            </a:r>
            <a:r>
              <a:rPr sz="2800" dirty="0"/>
              <a:t>активности</a:t>
            </a:r>
            <a:r>
              <a:rPr sz="2800" spc="-65" dirty="0"/>
              <a:t> </a:t>
            </a:r>
            <a:r>
              <a:rPr sz="2800" dirty="0"/>
              <a:t>факторов</a:t>
            </a:r>
            <a:r>
              <a:rPr sz="2800" spc="-60" dirty="0"/>
              <a:t> </a:t>
            </a:r>
            <a:r>
              <a:rPr sz="2800" dirty="0"/>
              <a:t>VII</a:t>
            </a:r>
            <a:r>
              <a:rPr sz="2800" spc="-40" dirty="0"/>
              <a:t> </a:t>
            </a:r>
            <a:r>
              <a:rPr sz="2800" spc="-20" dirty="0"/>
              <a:t>(</a:t>
            </a:r>
            <a:r>
              <a:rPr sz="2800" spc="-20" dirty="0" err="1"/>
              <a:t>при</a:t>
            </a:r>
            <a:r>
              <a:rPr lang="ru-RU" sz="2800" spc="-20" dirty="0"/>
              <a:t> </a:t>
            </a:r>
            <a:r>
              <a:rPr sz="2800" dirty="0" err="1"/>
              <a:t>гестозе</a:t>
            </a:r>
            <a:r>
              <a:rPr sz="2800" dirty="0"/>
              <a:t>,</a:t>
            </a:r>
            <a:r>
              <a:rPr sz="2800" spc="-60" dirty="0"/>
              <a:t> </a:t>
            </a:r>
            <a:r>
              <a:rPr sz="2800" dirty="0"/>
              <a:t>преэклампсии)</a:t>
            </a:r>
            <a:r>
              <a:rPr sz="2800" spc="-70" dirty="0"/>
              <a:t> </a:t>
            </a:r>
            <a:r>
              <a:rPr sz="2800" dirty="0"/>
              <a:t>и</a:t>
            </a:r>
            <a:r>
              <a:rPr sz="2800" spc="-25" dirty="0"/>
              <a:t> </a:t>
            </a:r>
            <a:r>
              <a:rPr sz="2800" spc="-20" dirty="0"/>
              <a:t>VIII.</a:t>
            </a:r>
            <a:r>
              <a:rPr lang="ru-RU" sz="2800" dirty="0"/>
              <a:t>	</a:t>
            </a:r>
          </a:p>
          <a:p>
            <a:pPr marL="0" marR="24755" indent="0">
              <a:lnSpc>
                <a:spcPts val="2159"/>
              </a:lnSpc>
              <a:buNone/>
            </a:pPr>
            <a:r>
              <a:rPr lang="ru-RU" sz="2800" dirty="0"/>
              <a:t>	</a:t>
            </a:r>
            <a:r>
              <a:rPr sz="2800" dirty="0" err="1"/>
              <a:t>Намного</a:t>
            </a:r>
            <a:r>
              <a:rPr sz="2800" spc="-50" dirty="0"/>
              <a:t> </a:t>
            </a:r>
            <a:r>
              <a:rPr sz="2800" dirty="0" err="1"/>
              <a:t>реже</a:t>
            </a:r>
            <a:r>
              <a:rPr sz="2800" spc="-45" dirty="0"/>
              <a:t> </a:t>
            </a:r>
            <a:r>
              <a:rPr sz="2800" dirty="0" err="1"/>
              <a:t>тромбозы</a:t>
            </a:r>
            <a:r>
              <a:rPr lang="ru-RU" sz="2800" dirty="0"/>
              <a:t> </a:t>
            </a:r>
            <a:r>
              <a:rPr sz="2800" dirty="0" err="1"/>
              <a:t>бывают</a:t>
            </a:r>
            <a:r>
              <a:rPr sz="2800" spc="-45" dirty="0"/>
              <a:t> </a:t>
            </a:r>
            <a:r>
              <a:rPr sz="2800" spc="-10" dirty="0"/>
              <a:t>связаны </a:t>
            </a:r>
            <a:r>
              <a:rPr sz="2800" dirty="0"/>
              <a:t>с</a:t>
            </a:r>
            <a:r>
              <a:rPr sz="2800" spc="-25" dirty="0"/>
              <a:t> </a:t>
            </a:r>
            <a:r>
              <a:rPr sz="2800" dirty="0"/>
              <a:t>дефицитом</a:t>
            </a:r>
            <a:r>
              <a:rPr sz="2800" spc="-50" dirty="0"/>
              <a:t> </a:t>
            </a:r>
            <a:r>
              <a:rPr sz="2800" dirty="0"/>
              <a:t>или</a:t>
            </a:r>
            <a:r>
              <a:rPr sz="2800" spc="-30" dirty="0"/>
              <a:t> </a:t>
            </a:r>
            <a:r>
              <a:rPr sz="2800" dirty="0"/>
              <a:t>аномалиями</a:t>
            </a:r>
            <a:r>
              <a:rPr sz="2800" spc="-50" dirty="0"/>
              <a:t> </a:t>
            </a:r>
            <a:r>
              <a:rPr sz="2800" dirty="0"/>
              <a:t>фактора</a:t>
            </a:r>
            <a:r>
              <a:rPr sz="2800" spc="-50" dirty="0"/>
              <a:t> </a:t>
            </a:r>
            <a:r>
              <a:rPr sz="2800" spc="-25" dirty="0"/>
              <a:t>XII </a:t>
            </a:r>
            <a:r>
              <a:rPr sz="2800" dirty="0"/>
              <a:t>(фактор</a:t>
            </a:r>
            <a:r>
              <a:rPr sz="2800" spc="-40" dirty="0"/>
              <a:t> </a:t>
            </a:r>
            <a:r>
              <a:rPr sz="2800" dirty="0"/>
              <a:t>Хагемана),</a:t>
            </a:r>
            <a:r>
              <a:rPr sz="2800" spc="-55" dirty="0"/>
              <a:t> </a:t>
            </a:r>
            <a:r>
              <a:rPr sz="2800" dirty="0"/>
              <a:t>при</a:t>
            </a:r>
            <a:r>
              <a:rPr sz="2800" spc="-25" dirty="0"/>
              <a:t> </a:t>
            </a:r>
            <a:r>
              <a:rPr sz="2800" dirty="0"/>
              <a:t>которых,</a:t>
            </a:r>
            <a:r>
              <a:rPr sz="2800" spc="-25" dirty="0"/>
              <a:t> </a:t>
            </a:r>
            <a:r>
              <a:rPr sz="2800" dirty="0"/>
              <a:t>как</a:t>
            </a:r>
            <a:r>
              <a:rPr sz="2800" spc="-30" dirty="0"/>
              <a:t> </a:t>
            </a:r>
            <a:r>
              <a:rPr sz="2800" dirty="0"/>
              <a:t>и</a:t>
            </a:r>
            <a:r>
              <a:rPr sz="2800" spc="-10" dirty="0"/>
              <a:t> </a:t>
            </a:r>
            <a:r>
              <a:rPr sz="2800" spc="-25" dirty="0" err="1"/>
              <a:t>при</a:t>
            </a:r>
            <a:r>
              <a:rPr lang="ru-RU" sz="2800" spc="-25" dirty="0"/>
              <a:t> </a:t>
            </a:r>
            <a:r>
              <a:rPr sz="2800" spc="-10" dirty="0" err="1"/>
              <a:t>дисфибриногенемиях</a:t>
            </a:r>
            <a:r>
              <a:rPr sz="2800" spc="-10" dirty="0"/>
              <a:t>,</a:t>
            </a:r>
            <a:r>
              <a:rPr sz="2800" dirty="0"/>
              <a:t> </a:t>
            </a:r>
            <a:r>
              <a:rPr sz="2800" dirty="0" err="1"/>
              <a:t>наблюдается</a:t>
            </a:r>
            <a:r>
              <a:rPr sz="2800" spc="10" dirty="0"/>
              <a:t> </a:t>
            </a:r>
            <a:r>
              <a:rPr sz="2800" spc="-10" dirty="0" err="1"/>
              <a:t>сочетание</a:t>
            </a:r>
            <a:r>
              <a:rPr lang="ru-RU" sz="2800" spc="-10" dirty="0"/>
              <a:t> </a:t>
            </a:r>
            <a:r>
              <a:rPr sz="2800" dirty="0" err="1"/>
              <a:t>гипокоагуляции</a:t>
            </a:r>
            <a:r>
              <a:rPr sz="2800" spc="-75" dirty="0"/>
              <a:t> </a:t>
            </a:r>
            <a:r>
              <a:rPr sz="2800" dirty="0"/>
              <a:t>с</a:t>
            </a:r>
            <a:r>
              <a:rPr sz="2800" spc="-40" dirty="0"/>
              <a:t> </a:t>
            </a:r>
            <a:r>
              <a:rPr sz="2800" dirty="0"/>
              <a:t>нарушениями</a:t>
            </a:r>
            <a:r>
              <a:rPr sz="2800" spc="-55" dirty="0"/>
              <a:t> </a:t>
            </a:r>
            <a:r>
              <a:rPr sz="2800" spc="-10" dirty="0" err="1"/>
              <a:t>фибринолиза</a:t>
            </a:r>
            <a:r>
              <a:rPr sz="2800" spc="-10" dirty="0"/>
              <a:t>,</a:t>
            </a:r>
            <a:r>
              <a:rPr lang="ru-RU" sz="2800" spc="-10" dirty="0"/>
              <a:t> </a:t>
            </a:r>
            <a:r>
              <a:rPr sz="2800" dirty="0" err="1"/>
              <a:t>формирующими</a:t>
            </a:r>
            <a:r>
              <a:rPr sz="2800" spc="-10" dirty="0"/>
              <a:t> тромбофилическое</a:t>
            </a:r>
            <a:r>
              <a:rPr sz="2800" spc="-25" dirty="0"/>
              <a:t> </a:t>
            </a:r>
            <a:r>
              <a:rPr sz="2800" spc="-10" dirty="0"/>
              <a:t>состояние.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3160" y="630109"/>
            <a:ext cx="9819733" cy="5806951"/>
          </a:xfrm>
          <a:prstGeom prst="rect">
            <a:avLst/>
          </a:prstGeom>
        </p:spPr>
        <p:txBody>
          <a:bodyPr vert="horz" wrap="square" lIns="0" tIns="53952" rIns="0" bIns="0" rtlCol="0">
            <a:spAutoFit/>
          </a:bodyPr>
          <a:lstStyle/>
          <a:p>
            <a:pPr marL="12695" marR="5078">
              <a:lnSpc>
                <a:spcPct val="90200"/>
              </a:lnSpc>
              <a:spcBef>
                <a:spcPts val="425"/>
              </a:spcBef>
            </a:pPr>
            <a:r>
              <a:rPr lang="ru-RU" sz="2799" spc="-10" dirty="0">
                <a:latin typeface="Calibri Light"/>
                <a:cs typeface="Calibri Light"/>
              </a:rPr>
              <a:t>	</a:t>
            </a:r>
            <a:r>
              <a:rPr sz="2799" b="1" spc="-10" dirty="0" err="1">
                <a:latin typeface="Calibri Light"/>
                <a:cs typeface="Calibri Light"/>
              </a:rPr>
              <a:t>Пятая</a:t>
            </a:r>
            <a:r>
              <a:rPr sz="2799" b="1" spc="-150" dirty="0">
                <a:latin typeface="Calibri Light"/>
                <a:cs typeface="Calibri Light"/>
              </a:rPr>
              <a:t> </a:t>
            </a:r>
            <a:r>
              <a:rPr sz="2799" b="1" spc="-10" dirty="0">
                <a:latin typeface="Calibri Light"/>
                <a:cs typeface="Calibri Light"/>
              </a:rPr>
              <a:t>группа</a:t>
            </a:r>
            <a:r>
              <a:rPr sz="2799" b="1" spc="-150" dirty="0">
                <a:latin typeface="Calibri Light"/>
                <a:cs typeface="Calibri Light"/>
              </a:rPr>
              <a:t> </a:t>
            </a:r>
            <a:r>
              <a:rPr sz="2799" b="1" dirty="0">
                <a:latin typeface="Calibri Light"/>
                <a:cs typeface="Calibri Light"/>
              </a:rPr>
              <a:t>тромбофилий</a:t>
            </a:r>
            <a:r>
              <a:rPr sz="2799" b="1" spc="-95" dirty="0">
                <a:latin typeface="Calibri Light"/>
                <a:cs typeface="Calibri Light"/>
              </a:rPr>
              <a:t> </a:t>
            </a:r>
            <a:r>
              <a:rPr sz="2799" dirty="0" err="1">
                <a:latin typeface="Calibri Light"/>
                <a:cs typeface="Calibri Light"/>
              </a:rPr>
              <a:t>представлена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spc="-10" dirty="0" err="1">
                <a:latin typeface="Calibri Light"/>
                <a:cs typeface="Calibri Light"/>
              </a:rPr>
              <a:t>генетически</a:t>
            </a:r>
            <a:endParaRPr lang="ru-RU" sz="2799" spc="-10" dirty="0">
              <a:latin typeface="Calibri Light"/>
              <a:cs typeface="Calibri Light"/>
            </a:endParaRPr>
          </a:p>
          <a:p>
            <a:pPr marL="12695" marR="5078">
              <a:lnSpc>
                <a:spcPct val="90200"/>
              </a:lnSpc>
              <a:spcBef>
                <a:spcPts val="425"/>
              </a:spcBef>
            </a:pPr>
            <a:r>
              <a:rPr sz="2799" spc="-10" dirty="0">
                <a:latin typeface="Calibri Light"/>
                <a:cs typeface="Calibri Light"/>
              </a:rPr>
              <a:t> обусловленными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или</a:t>
            </a:r>
            <a:r>
              <a:rPr sz="2799" spc="-8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приобретёнными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нарушениями </a:t>
            </a:r>
            <a:r>
              <a:rPr sz="2799" dirty="0">
                <a:latin typeface="Calibri Light"/>
                <a:cs typeface="Calibri Light"/>
              </a:rPr>
              <a:t>фибринолиза,</a:t>
            </a:r>
            <a:r>
              <a:rPr sz="2799" spc="-8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основе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которых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лежат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недостаточная </a:t>
            </a:r>
            <a:r>
              <a:rPr sz="2799" dirty="0">
                <a:latin typeface="Calibri Light"/>
                <a:cs typeface="Calibri Light"/>
              </a:rPr>
              <a:t>продукция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8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эндотелии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тканевого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плазминогенового </a:t>
            </a:r>
            <a:r>
              <a:rPr sz="2799" dirty="0">
                <a:latin typeface="Calibri Light"/>
                <a:cs typeface="Calibri Light"/>
              </a:rPr>
              <a:t>активатора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или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повышение</a:t>
            </a:r>
            <a:r>
              <a:rPr sz="2799" spc="-4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содержания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плазме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его </a:t>
            </a:r>
            <a:r>
              <a:rPr sz="2799" dirty="0">
                <a:latin typeface="Calibri Light"/>
                <a:cs typeface="Calibri Light"/>
              </a:rPr>
              <a:t>ингибиторов,</a:t>
            </a:r>
            <a:r>
              <a:rPr sz="2799" spc="-8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дефицит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или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аномалии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spc="-10" dirty="0" err="1">
                <a:latin typeface="Calibri Light"/>
                <a:cs typeface="Calibri Light"/>
              </a:rPr>
              <a:t>плазминогена</a:t>
            </a:r>
            <a:r>
              <a:rPr sz="2799" spc="-10" dirty="0">
                <a:latin typeface="Calibri Light"/>
                <a:cs typeface="Calibri Light"/>
              </a:rPr>
              <a:t>.</a:t>
            </a:r>
            <a:endParaRPr lang="ru-RU" sz="2799" spc="-10" dirty="0">
              <a:latin typeface="Calibri Light"/>
              <a:cs typeface="Calibri Light"/>
            </a:endParaRPr>
          </a:p>
          <a:p>
            <a:pPr marL="12695" marR="5078">
              <a:spcBef>
                <a:spcPts val="430"/>
              </a:spcBef>
            </a:pPr>
            <a:r>
              <a:rPr lang="ru-RU" sz="2799" dirty="0"/>
              <a:t>	</a:t>
            </a:r>
            <a:r>
              <a:rPr lang="ru-RU" sz="2400" b="1" u="sng" dirty="0"/>
              <a:t>К</a:t>
            </a:r>
            <a:r>
              <a:rPr lang="ru-RU" sz="2400" b="1" u="sng" spc="-80" dirty="0"/>
              <a:t> </a:t>
            </a:r>
            <a:r>
              <a:rPr lang="ru-RU" sz="2400" b="1" u="sng" spc="-20" dirty="0"/>
              <a:t>шестой</a:t>
            </a:r>
            <a:r>
              <a:rPr lang="ru-RU" sz="2400" b="1" u="sng" spc="-135" dirty="0"/>
              <a:t> </a:t>
            </a:r>
            <a:r>
              <a:rPr lang="ru-RU" sz="2400" b="1" u="sng" spc="-10" dirty="0"/>
              <a:t>группе</a:t>
            </a:r>
            <a:r>
              <a:rPr lang="ru-RU" sz="2400" b="1" u="sng" spc="-140" dirty="0"/>
              <a:t> </a:t>
            </a:r>
            <a:r>
              <a:rPr lang="ru-RU" sz="2400" dirty="0"/>
              <a:t>относят</a:t>
            </a:r>
            <a:r>
              <a:rPr lang="ru-RU" sz="2400" spc="-55" dirty="0"/>
              <a:t> </a:t>
            </a:r>
            <a:r>
              <a:rPr lang="ru-RU" sz="2400" dirty="0" err="1"/>
              <a:t>тромбофилии</a:t>
            </a:r>
            <a:r>
              <a:rPr lang="ru-RU" sz="2400" spc="-70" dirty="0"/>
              <a:t> </a:t>
            </a:r>
            <a:r>
              <a:rPr lang="ru-RU" sz="2400" spc="-10" dirty="0"/>
              <a:t>метаболического</a:t>
            </a:r>
            <a:r>
              <a:rPr lang="ru-RU" sz="2400" spc="-75" dirty="0"/>
              <a:t> </a:t>
            </a:r>
            <a:r>
              <a:rPr lang="ru-RU" sz="2400" spc="-10" dirty="0"/>
              <a:t>генеза, </a:t>
            </a:r>
            <a:r>
              <a:rPr lang="ru-RU" sz="2400" dirty="0"/>
              <a:t>связанные</a:t>
            </a:r>
            <a:r>
              <a:rPr lang="ru-RU" sz="2400" spc="-60" dirty="0"/>
              <a:t> </a:t>
            </a:r>
            <a:r>
              <a:rPr lang="ru-RU" sz="2400" dirty="0"/>
              <a:t>со</a:t>
            </a:r>
            <a:r>
              <a:rPr lang="ru-RU" sz="2400" spc="-65" dirty="0"/>
              <a:t> </a:t>
            </a:r>
            <a:r>
              <a:rPr lang="ru-RU" sz="2400" dirty="0"/>
              <a:t>снижением</a:t>
            </a:r>
            <a:r>
              <a:rPr lang="ru-RU" sz="2400" spc="-25" dirty="0"/>
              <a:t> </a:t>
            </a:r>
            <a:r>
              <a:rPr lang="ru-RU" sz="2400" spc="-10" dirty="0" err="1"/>
              <a:t>антитромботического</a:t>
            </a:r>
            <a:r>
              <a:rPr lang="ru-RU" sz="2400" spc="-50" dirty="0"/>
              <a:t> </a:t>
            </a:r>
            <a:r>
              <a:rPr lang="ru-RU" sz="2400" spc="-10" dirty="0"/>
              <a:t>потенциала </a:t>
            </a:r>
            <a:r>
              <a:rPr lang="ru-RU" sz="2400" dirty="0"/>
              <a:t>эндотелия</a:t>
            </a:r>
            <a:r>
              <a:rPr lang="ru-RU" sz="2400" spc="-70" dirty="0"/>
              <a:t> </a:t>
            </a:r>
            <a:r>
              <a:rPr lang="ru-RU" sz="2400" dirty="0"/>
              <a:t>и</a:t>
            </a:r>
            <a:r>
              <a:rPr lang="ru-RU" sz="2400" spc="-80" dirty="0"/>
              <a:t> </a:t>
            </a:r>
          </a:p>
          <a:p>
            <a:pPr marL="12695" marR="5078">
              <a:spcBef>
                <a:spcPts val="430"/>
              </a:spcBef>
            </a:pPr>
            <a:r>
              <a:rPr lang="ru-RU" sz="2400" spc="-10" dirty="0"/>
              <a:t>комплексными</a:t>
            </a:r>
            <a:r>
              <a:rPr lang="ru-RU" sz="2400" spc="-50" dirty="0"/>
              <a:t> </a:t>
            </a:r>
            <a:r>
              <a:rPr lang="ru-RU" sz="2400" dirty="0"/>
              <a:t>нарушениями</a:t>
            </a:r>
            <a:r>
              <a:rPr lang="ru-RU" sz="2400" spc="-60" dirty="0"/>
              <a:t> </a:t>
            </a:r>
            <a:r>
              <a:rPr lang="ru-RU" sz="2400" dirty="0"/>
              <a:t>во</a:t>
            </a:r>
            <a:r>
              <a:rPr lang="ru-RU" sz="2400" spc="-70" dirty="0"/>
              <a:t> </a:t>
            </a:r>
            <a:r>
              <a:rPr lang="ru-RU" sz="2400" dirty="0"/>
              <a:t>всех</a:t>
            </a:r>
          </a:p>
          <a:p>
            <a:pPr marL="12695" marR="5078">
              <a:spcBef>
                <a:spcPts val="430"/>
              </a:spcBef>
            </a:pPr>
            <a:r>
              <a:rPr lang="ru-RU" sz="2400" spc="-75" dirty="0"/>
              <a:t> </a:t>
            </a:r>
            <a:r>
              <a:rPr lang="ru-RU" sz="2400" spc="-10" dirty="0"/>
              <a:t>звеньях </a:t>
            </a:r>
            <a:r>
              <a:rPr lang="ru-RU" sz="2400" dirty="0"/>
              <a:t>системы</a:t>
            </a:r>
            <a:r>
              <a:rPr lang="ru-RU" sz="2400" spc="-55" dirty="0"/>
              <a:t> </a:t>
            </a:r>
            <a:r>
              <a:rPr lang="ru-RU" sz="2400" dirty="0"/>
              <a:t>гемостаза.</a:t>
            </a:r>
            <a:r>
              <a:rPr lang="ru-RU" sz="2400" spc="-65" dirty="0"/>
              <a:t> </a:t>
            </a:r>
            <a:r>
              <a:rPr lang="ru-RU" sz="2400" dirty="0"/>
              <a:t>В</a:t>
            </a:r>
            <a:r>
              <a:rPr lang="ru-RU" sz="2400" spc="-60" dirty="0"/>
              <a:t> </a:t>
            </a:r>
            <a:r>
              <a:rPr lang="ru-RU" sz="2400" dirty="0"/>
              <a:t>эту</a:t>
            </a:r>
            <a:r>
              <a:rPr lang="ru-RU" sz="2400" spc="-55" dirty="0"/>
              <a:t> </a:t>
            </a:r>
            <a:r>
              <a:rPr lang="ru-RU" sz="2400" dirty="0"/>
              <a:t>группу</a:t>
            </a:r>
            <a:r>
              <a:rPr lang="ru-RU" sz="2400" spc="-65" dirty="0"/>
              <a:t> </a:t>
            </a:r>
          </a:p>
          <a:p>
            <a:pPr marL="12695" marR="5078">
              <a:spcBef>
                <a:spcPts val="430"/>
              </a:spcBef>
            </a:pPr>
            <a:r>
              <a:rPr lang="ru-RU" sz="2400" dirty="0"/>
              <a:t>входят</a:t>
            </a:r>
            <a:r>
              <a:rPr lang="ru-RU" sz="2400" spc="-60" dirty="0"/>
              <a:t> </a:t>
            </a:r>
            <a:r>
              <a:rPr lang="ru-RU" sz="2400" dirty="0" err="1"/>
              <a:t>тромбофилии</a:t>
            </a:r>
            <a:r>
              <a:rPr lang="ru-RU" sz="2400" spc="-45" dirty="0"/>
              <a:t> </a:t>
            </a:r>
            <a:r>
              <a:rPr lang="ru-RU" sz="2400" spc="-25" dirty="0"/>
              <a:t>при </a:t>
            </a:r>
            <a:r>
              <a:rPr lang="ru-RU" sz="2400" spc="-10" dirty="0"/>
              <a:t>атеросклерозе,</a:t>
            </a:r>
            <a:r>
              <a:rPr lang="ru-RU" sz="2400" spc="-50" dirty="0"/>
              <a:t> </a:t>
            </a:r>
          </a:p>
          <a:p>
            <a:pPr marL="12695" marR="5078">
              <a:spcBef>
                <a:spcPts val="430"/>
              </a:spcBef>
            </a:pPr>
            <a:r>
              <a:rPr lang="ru-RU" sz="2400" spc="-10" dirty="0"/>
              <a:t>гиперлипидемиях,</a:t>
            </a:r>
            <a:r>
              <a:rPr lang="ru-RU" sz="2400" spc="-55" dirty="0"/>
              <a:t> </a:t>
            </a:r>
            <a:r>
              <a:rPr lang="ru-RU" sz="2400" spc="-10" dirty="0" err="1"/>
              <a:t>гипергомоцистеинемии</a:t>
            </a:r>
            <a:r>
              <a:rPr lang="ru-RU" sz="2400" spc="-10" dirty="0"/>
              <a:t>,</a:t>
            </a:r>
          </a:p>
          <a:p>
            <a:pPr marL="12695" marR="5078">
              <a:spcBef>
                <a:spcPts val="430"/>
              </a:spcBef>
            </a:pPr>
            <a:r>
              <a:rPr lang="ru-RU" sz="2400" spc="-10" dirty="0"/>
              <a:t> диабетической</a:t>
            </a:r>
            <a:r>
              <a:rPr lang="ru-RU" sz="2400" spc="-30" dirty="0"/>
              <a:t> </a:t>
            </a:r>
            <a:r>
              <a:rPr lang="ru-RU" sz="2400" dirty="0"/>
              <a:t>ангиопатии</a:t>
            </a:r>
            <a:r>
              <a:rPr lang="ru-RU" sz="2400" spc="-60" dirty="0"/>
              <a:t> </a:t>
            </a:r>
            <a:r>
              <a:rPr lang="ru-RU" sz="2400" dirty="0"/>
              <a:t>и</a:t>
            </a:r>
            <a:r>
              <a:rPr lang="ru-RU" sz="2400" spc="-60" dirty="0"/>
              <a:t> </a:t>
            </a:r>
            <a:r>
              <a:rPr lang="ru-RU" sz="2400" dirty="0"/>
              <a:t>ряде</a:t>
            </a:r>
            <a:r>
              <a:rPr lang="ru-RU" sz="2400" spc="-45" dirty="0"/>
              <a:t> </a:t>
            </a:r>
          </a:p>
          <a:p>
            <a:pPr marL="12695" marR="5078">
              <a:spcBef>
                <a:spcPts val="430"/>
              </a:spcBef>
            </a:pPr>
            <a:r>
              <a:rPr lang="ru-RU" sz="2400" dirty="0"/>
              <a:t>других</a:t>
            </a:r>
            <a:r>
              <a:rPr lang="ru-RU" sz="2400" spc="-60" dirty="0"/>
              <a:t> </a:t>
            </a:r>
            <a:r>
              <a:rPr lang="ru-RU" sz="2400" spc="-10" dirty="0"/>
              <a:t>эндокринных нарушений.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753BA180-D829-46DE-B9B5-066C21EE26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4841" y="4077325"/>
            <a:ext cx="4272197" cy="32395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96806" y="476052"/>
            <a:ext cx="9246162" cy="6453667"/>
          </a:xfrm>
          <a:prstGeom prst="rect">
            <a:avLst/>
          </a:prstGeom>
        </p:spPr>
        <p:txBody>
          <a:bodyPr vert="horz" wrap="square" lIns="0" tIns="53952" rIns="0" bIns="0" rtlCol="0">
            <a:spAutoFit/>
          </a:bodyPr>
          <a:lstStyle/>
          <a:p>
            <a:pPr marL="12695" marR="265959">
              <a:lnSpc>
                <a:spcPts val="2589"/>
              </a:lnSpc>
              <a:spcBef>
                <a:spcPts val="425"/>
              </a:spcBef>
            </a:pPr>
            <a:r>
              <a:rPr lang="ru-RU" sz="2399" dirty="0">
                <a:latin typeface="Calibri Light"/>
                <a:cs typeface="Calibri Light"/>
              </a:rPr>
              <a:t>	</a:t>
            </a:r>
            <a:r>
              <a:rPr sz="2399" b="1" dirty="0">
                <a:latin typeface="Calibri Light"/>
                <a:cs typeface="Calibri Light"/>
              </a:rPr>
              <a:t>К</a:t>
            </a:r>
            <a:r>
              <a:rPr sz="2399" b="1" spc="-60" dirty="0">
                <a:latin typeface="Calibri Light"/>
                <a:cs typeface="Calibri Light"/>
              </a:rPr>
              <a:t> </a:t>
            </a:r>
            <a:r>
              <a:rPr lang="ru-RU" sz="2399" b="1" spc="-20" dirty="0">
                <a:latin typeface="Calibri Light"/>
                <a:cs typeface="Calibri Light"/>
              </a:rPr>
              <a:t>седьмой</a:t>
            </a:r>
            <a:r>
              <a:rPr sz="2399" b="1" spc="-114" dirty="0">
                <a:latin typeface="Calibri Light"/>
                <a:cs typeface="Calibri Light"/>
              </a:rPr>
              <a:t> </a:t>
            </a:r>
            <a:r>
              <a:rPr sz="2399" b="1" spc="-20" dirty="0">
                <a:latin typeface="Calibri Light"/>
                <a:cs typeface="Calibri Light"/>
              </a:rPr>
              <a:t>группе</a:t>
            </a:r>
            <a:r>
              <a:rPr sz="2399" b="1" spc="-10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относятся</a:t>
            </a:r>
            <a:r>
              <a:rPr sz="2399" spc="-3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паранеопластические</a:t>
            </a:r>
            <a:r>
              <a:rPr sz="2399" spc="-3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тромбофилические </a:t>
            </a:r>
            <a:r>
              <a:rPr sz="2399" dirty="0">
                <a:latin typeface="Calibri Light"/>
                <a:cs typeface="Calibri Light"/>
              </a:rPr>
              <a:t>синдромы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при</a:t>
            </a:r>
            <a:r>
              <a:rPr sz="2399" spc="-6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всех</a:t>
            </a:r>
            <a:r>
              <a:rPr sz="2399" spc="-7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формах</a:t>
            </a:r>
            <a:r>
              <a:rPr sz="2399" spc="-6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опухолевых</a:t>
            </a:r>
            <a:r>
              <a:rPr sz="2399" spc="-7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заболеваний.</a:t>
            </a:r>
            <a:endParaRPr sz="2399" dirty="0">
              <a:latin typeface="Calibri Light"/>
              <a:cs typeface="Calibri Light"/>
            </a:endParaRPr>
          </a:p>
          <a:p>
            <a:pPr marL="12695" marR="5078">
              <a:lnSpc>
                <a:spcPts val="2589"/>
              </a:lnSpc>
              <a:spcBef>
                <a:spcPts val="5"/>
              </a:spcBef>
            </a:pPr>
            <a:r>
              <a:rPr lang="ru-RU" sz="2399" dirty="0">
                <a:latin typeface="Calibri Light"/>
                <a:cs typeface="Calibri Light"/>
              </a:rPr>
              <a:t>	</a:t>
            </a:r>
            <a:r>
              <a:rPr sz="2399" dirty="0">
                <a:latin typeface="Calibri Light"/>
                <a:cs typeface="Calibri Light"/>
              </a:rPr>
              <a:t>В</a:t>
            </a:r>
            <a:r>
              <a:rPr sz="2399" spc="-40" dirty="0">
                <a:latin typeface="Calibri Light"/>
                <a:cs typeface="Calibri Light"/>
              </a:rPr>
              <a:t> </a:t>
            </a:r>
            <a:r>
              <a:rPr sz="2399" dirty="0" err="1">
                <a:latin typeface="Calibri Light"/>
                <a:cs typeface="Calibri Light"/>
              </a:rPr>
              <a:t>особую</a:t>
            </a:r>
            <a:r>
              <a:rPr sz="2399" spc="-35" dirty="0">
                <a:latin typeface="Calibri Light"/>
                <a:cs typeface="Calibri Light"/>
              </a:rPr>
              <a:t> </a:t>
            </a:r>
            <a:r>
              <a:rPr lang="ru-RU" sz="2399" b="1" u="sng" spc="-20" dirty="0">
                <a:latin typeface="Calibri Light"/>
                <a:cs typeface="Calibri Light"/>
              </a:rPr>
              <a:t>восьмую</a:t>
            </a:r>
            <a:r>
              <a:rPr sz="2399" b="1" u="sng" spc="-105" dirty="0">
                <a:latin typeface="Calibri Light"/>
                <a:cs typeface="Calibri Light"/>
              </a:rPr>
              <a:t> </a:t>
            </a:r>
            <a:r>
              <a:rPr sz="2399" spc="-20" dirty="0">
                <a:latin typeface="Calibri Light"/>
                <a:cs typeface="Calibri Light"/>
              </a:rPr>
              <a:t>группу</a:t>
            </a:r>
            <a:r>
              <a:rPr sz="2399" spc="-9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включены</a:t>
            </a:r>
            <a:r>
              <a:rPr sz="2399" spc="-4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медикаментозные</a:t>
            </a:r>
            <a:r>
              <a:rPr sz="2399" spc="-2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и</a:t>
            </a:r>
            <a:r>
              <a:rPr sz="2399" spc="-4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другие ятрогенные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тромбофилии,</a:t>
            </a:r>
            <a:r>
              <a:rPr sz="2399" spc="-6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патогенез</a:t>
            </a:r>
            <a:r>
              <a:rPr sz="2399" spc="-7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которых</a:t>
            </a:r>
            <a:r>
              <a:rPr sz="2399" spc="-7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весьма</a:t>
            </a:r>
            <a:r>
              <a:rPr sz="2399" spc="-7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неоднороден.</a:t>
            </a:r>
            <a:r>
              <a:rPr sz="2399" spc="-50" dirty="0">
                <a:latin typeface="Calibri Light"/>
                <a:cs typeface="Calibri Light"/>
              </a:rPr>
              <a:t> В </a:t>
            </a:r>
            <a:r>
              <a:rPr sz="2399" dirty="0">
                <a:latin typeface="Calibri Light"/>
                <a:cs typeface="Calibri Light"/>
              </a:rPr>
              <a:t>частности,</a:t>
            </a:r>
            <a:r>
              <a:rPr sz="2399" spc="-4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сюда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входят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частые</a:t>
            </a:r>
            <a:r>
              <a:rPr sz="2399" spc="-3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тромбозы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при</a:t>
            </a:r>
            <a:r>
              <a:rPr sz="2399" spc="-4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лечении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L-аспарагиназой,</a:t>
            </a:r>
            <a:endParaRPr sz="2399" dirty="0">
              <a:latin typeface="Calibri Light"/>
              <a:cs typeface="Calibri Light"/>
            </a:endParaRPr>
          </a:p>
          <a:p>
            <a:pPr marL="12695" marR="2448215">
              <a:lnSpc>
                <a:spcPts val="2589"/>
              </a:lnSpc>
              <a:spcBef>
                <a:spcPts val="10"/>
              </a:spcBef>
            </a:pPr>
            <a:r>
              <a:rPr sz="2399" dirty="0">
                <a:latin typeface="Calibri Light"/>
                <a:cs typeface="Calibri Light"/>
              </a:rPr>
              <a:t>приёме</a:t>
            </a:r>
            <a:r>
              <a:rPr sz="2399" spc="-9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эстрогенных</a:t>
            </a:r>
            <a:r>
              <a:rPr sz="2399" spc="-6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противозачаточных</a:t>
            </a:r>
            <a:r>
              <a:rPr sz="2399" spc="-9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препаратов </a:t>
            </a:r>
            <a:r>
              <a:rPr sz="2399" dirty="0">
                <a:latin typeface="Calibri Light"/>
                <a:cs typeface="Calibri Light"/>
              </a:rPr>
              <a:t>и</a:t>
            </a:r>
            <a:r>
              <a:rPr sz="2399" spc="-10" dirty="0">
                <a:latin typeface="Calibri Light"/>
                <a:cs typeface="Calibri Light"/>
              </a:rPr>
              <a:t> полихимиотерапии,</a:t>
            </a:r>
            <a:endParaRPr sz="2399" dirty="0">
              <a:latin typeface="Calibri Light"/>
              <a:cs typeface="Calibri Light"/>
            </a:endParaRPr>
          </a:p>
          <a:p>
            <a:pPr marL="12695" marR="5208726">
              <a:lnSpc>
                <a:spcPts val="2589"/>
              </a:lnSpc>
            </a:pPr>
            <a:r>
              <a:rPr sz="2399" dirty="0">
                <a:latin typeface="Calibri Light"/>
                <a:cs typeface="Calibri Light"/>
              </a:rPr>
              <a:t>гепариновая</a:t>
            </a:r>
            <a:r>
              <a:rPr sz="2399" spc="-13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тромбоцитопения </a:t>
            </a:r>
            <a:r>
              <a:rPr sz="2399" dirty="0">
                <a:latin typeface="Calibri Light"/>
                <a:cs typeface="Calibri Light"/>
              </a:rPr>
              <a:t>с</a:t>
            </a:r>
            <a:r>
              <a:rPr sz="2399" spc="-6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рикошетными</a:t>
            </a:r>
            <a:r>
              <a:rPr sz="2399" spc="-4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тромбозами, </a:t>
            </a:r>
            <a:r>
              <a:rPr sz="2399" dirty="0">
                <a:latin typeface="Calibri Light"/>
                <a:cs typeface="Calibri Light"/>
              </a:rPr>
              <a:t>тромбозы</a:t>
            </a:r>
            <a:r>
              <a:rPr sz="2399" spc="-9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сосудов</a:t>
            </a:r>
            <a:r>
              <a:rPr sz="2399" spc="-60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печени</a:t>
            </a:r>
            <a:endParaRPr sz="2399" dirty="0">
              <a:latin typeface="Calibri Light"/>
              <a:cs typeface="Calibri Light"/>
            </a:endParaRPr>
          </a:p>
          <a:p>
            <a:pPr marL="12695">
              <a:lnSpc>
                <a:spcPts val="2429"/>
              </a:lnSpc>
            </a:pPr>
            <a:r>
              <a:rPr sz="2399" dirty="0">
                <a:latin typeface="Calibri Light"/>
                <a:cs typeface="Calibri Light"/>
              </a:rPr>
              <a:t>при</a:t>
            </a:r>
            <a:r>
              <a:rPr sz="2399" spc="-7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трансплантациях</a:t>
            </a:r>
            <a:r>
              <a:rPr sz="2399" spc="-65" dirty="0">
                <a:latin typeface="Calibri Light"/>
                <a:cs typeface="Calibri Light"/>
              </a:rPr>
              <a:t> </a:t>
            </a:r>
            <a:r>
              <a:rPr sz="2399" spc="-10" dirty="0">
                <a:latin typeface="Calibri Light"/>
                <a:cs typeface="Calibri Light"/>
              </a:rPr>
              <a:t>костного</a:t>
            </a:r>
            <a:endParaRPr sz="2399" dirty="0">
              <a:latin typeface="Calibri Light"/>
              <a:cs typeface="Calibri Light"/>
            </a:endParaRPr>
          </a:p>
          <a:p>
            <a:pPr marL="12695">
              <a:lnSpc>
                <a:spcPts val="2749"/>
              </a:lnSpc>
            </a:pPr>
            <a:r>
              <a:rPr sz="2399" dirty="0">
                <a:latin typeface="Calibri Light"/>
                <a:cs typeface="Calibri Light"/>
              </a:rPr>
              <a:t>мозга</a:t>
            </a:r>
            <a:r>
              <a:rPr sz="2399" spc="-50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и</a:t>
            </a:r>
            <a:r>
              <a:rPr sz="2399" spc="-5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ряд</a:t>
            </a:r>
            <a:r>
              <a:rPr sz="2399" spc="-55" dirty="0">
                <a:latin typeface="Calibri Light"/>
                <a:cs typeface="Calibri Light"/>
              </a:rPr>
              <a:t> </a:t>
            </a:r>
            <a:r>
              <a:rPr sz="2399" dirty="0">
                <a:latin typeface="Calibri Light"/>
                <a:cs typeface="Calibri Light"/>
              </a:rPr>
              <a:t>других</a:t>
            </a:r>
            <a:r>
              <a:rPr sz="2399" spc="-45" dirty="0">
                <a:latin typeface="Calibri Light"/>
                <a:cs typeface="Calibri Light"/>
              </a:rPr>
              <a:t> </a:t>
            </a:r>
            <a:r>
              <a:rPr sz="2399" spc="-10" dirty="0" err="1">
                <a:latin typeface="Calibri Light"/>
                <a:cs typeface="Calibri Light"/>
              </a:rPr>
              <a:t>форм</a:t>
            </a:r>
            <a:r>
              <a:rPr sz="2399" spc="-10" dirty="0">
                <a:latin typeface="Calibri Light"/>
                <a:cs typeface="Calibri Light"/>
              </a:rPr>
              <a:t>.</a:t>
            </a:r>
            <a:endParaRPr lang="ru-RU" sz="2399" spc="-10" dirty="0">
              <a:latin typeface="Calibri Light"/>
              <a:cs typeface="Calibri Light"/>
            </a:endParaRPr>
          </a:p>
          <a:p>
            <a:pPr marL="12695">
              <a:lnSpc>
                <a:spcPts val="2749"/>
              </a:lnSpc>
            </a:pPr>
            <a:r>
              <a:rPr lang="ru-RU" sz="2400" dirty="0">
                <a:latin typeface="Calibri Light"/>
                <a:cs typeface="Calibri Light"/>
              </a:rPr>
              <a:t>	</a:t>
            </a:r>
            <a:r>
              <a:rPr lang="ru-RU" sz="2400" b="1" u="sng" dirty="0">
                <a:latin typeface="Calibri Light"/>
                <a:cs typeface="Calibri Light"/>
              </a:rPr>
              <a:t>К</a:t>
            </a:r>
            <a:r>
              <a:rPr lang="ru-RU" sz="2400" b="1" u="sng" spc="-65" dirty="0">
                <a:latin typeface="Calibri Light"/>
                <a:cs typeface="Calibri Light"/>
              </a:rPr>
              <a:t> </a:t>
            </a:r>
            <a:r>
              <a:rPr lang="ru-RU" sz="2400" b="1" u="sng" spc="-20" dirty="0">
                <a:latin typeface="Calibri Light"/>
                <a:cs typeface="Calibri Light"/>
              </a:rPr>
              <a:t>девятой</a:t>
            </a:r>
            <a:r>
              <a:rPr lang="ru-RU" sz="2400" b="1" u="sng" spc="-130" dirty="0">
                <a:latin typeface="Calibri Light"/>
                <a:cs typeface="Calibri Light"/>
              </a:rPr>
              <a:t> </a:t>
            </a:r>
            <a:r>
              <a:rPr lang="ru-RU" sz="2400" b="1" u="sng" spc="-10" dirty="0">
                <a:latin typeface="Calibri Light"/>
                <a:cs typeface="Calibri Light"/>
              </a:rPr>
              <a:t>группе</a:t>
            </a:r>
            <a:r>
              <a:rPr lang="ru-RU" sz="2400" b="1" u="sng" spc="-120" dirty="0">
                <a:latin typeface="Calibri Light"/>
                <a:cs typeface="Calibri Light"/>
              </a:rPr>
              <a:t> </a:t>
            </a:r>
            <a:r>
              <a:rPr lang="ru-RU" sz="2400" dirty="0">
                <a:latin typeface="Calibri Light"/>
                <a:cs typeface="Calibri Light"/>
              </a:rPr>
              <a:t>относятся</a:t>
            </a:r>
            <a:r>
              <a:rPr lang="ru-RU" sz="2400" spc="-50" dirty="0">
                <a:latin typeface="Calibri Light"/>
                <a:cs typeface="Calibri Light"/>
              </a:rPr>
              <a:t> </a:t>
            </a:r>
          </a:p>
          <a:p>
            <a:pPr marL="12695">
              <a:lnSpc>
                <a:spcPts val="2749"/>
              </a:lnSpc>
            </a:pPr>
            <a:r>
              <a:rPr lang="ru-RU" sz="2400" spc="-10" dirty="0">
                <a:latin typeface="Calibri Light"/>
                <a:cs typeface="Calibri Light"/>
              </a:rPr>
              <a:t>комбинированные</a:t>
            </a:r>
            <a:r>
              <a:rPr lang="ru-RU" sz="2400" spc="-75" dirty="0">
                <a:latin typeface="Calibri Light"/>
                <a:cs typeface="Calibri Light"/>
              </a:rPr>
              <a:t> </a:t>
            </a:r>
            <a:r>
              <a:rPr lang="ru-RU" sz="2400" spc="-10" dirty="0">
                <a:latin typeface="Calibri Light"/>
                <a:cs typeface="Calibri Light"/>
              </a:rPr>
              <a:t>формы </a:t>
            </a:r>
          </a:p>
          <a:p>
            <a:pPr marL="12695">
              <a:lnSpc>
                <a:spcPts val="2749"/>
              </a:lnSpc>
            </a:pPr>
            <a:r>
              <a:rPr lang="ru-RU" sz="2400" dirty="0" err="1">
                <a:latin typeface="Calibri Light"/>
                <a:cs typeface="Calibri Light"/>
              </a:rPr>
              <a:t>тромбофилий</a:t>
            </a:r>
            <a:r>
              <a:rPr lang="ru-RU" sz="2400" dirty="0">
                <a:latin typeface="Calibri Light"/>
                <a:cs typeface="Calibri Light"/>
              </a:rPr>
              <a:t>,</a:t>
            </a:r>
            <a:r>
              <a:rPr lang="ru-RU" sz="2400" spc="-140" dirty="0">
                <a:latin typeface="Calibri Light"/>
                <a:cs typeface="Calibri Light"/>
              </a:rPr>
              <a:t> </a:t>
            </a:r>
            <a:r>
              <a:rPr lang="ru-RU" sz="2400" spc="-10" dirty="0">
                <a:latin typeface="Calibri Light"/>
                <a:cs typeface="Calibri Light"/>
              </a:rPr>
              <a:t>представленные</a:t>
            </a:r>
          </a:p>
          <a:p>
            <a:pPr marL="12695">
              <a:lnSpc>
                <a:spcPts val="2749"/>
              </a:lnSpc>
            </a:pPr>
            <a:r>
              <a:rPr lang="ru-RU" sz="2400" spc="-125" dirty="0">
                <a:latin typeface="Calibri Light"/>
                <a:cs typeface="Calibri Light"/>
              </a:rPr>
              <a:t> </a:t>
            </a:r>
            <a:r>
              <a:rPr lang="ru-RU" sz="2400" dirty="0">
                <a:latin typeface="Calibri Light"/>
                <a:cs typeface="Calibri Light"/>
              </a:rPr>
              <a:t>сочетанием</a:t>
            </a:r>
            <a:r>
              <a:rPr lang="ru-RU" sz="2400" spc="-110" dirty="0">
                <a:latin typeface="Calibri Light"/>
                <a:cs typeface="Calibri Light"/>
              </a:rPr>
              <a:t> </a:t>
            </a:r>
            <a:r>
              <a:rPr lang="ru-RU" sz="2400" spc="-20" dirty="0">
                <a:latin typeface="Calibri Light"/>
                <a:cs typeface="Calibri Light"/>
              </a:rPr>
              <a:t>двух </a:t>
            </a:r>
          </a:p>
          <a:p>
            <a:pPr marL="12695">
              <a:lnSpc>
                <a:spcPts val="2749"/>
              </a:lnSpc>
            </a:pPr>
            <a:r>
              <a:rPr lang="ru-RU" sz="2400" spc="-10" dirty="0">
                <a:latin typeface="Calibri Light"/>
                <a:cs typeface="Calibri Light"/>
              </a:rPr>
              <a:t>вышеуказанных</a:t>
            </a:r>
            <a:r>
              <a:rPr lang="ru-RU" sz="2400" spc="-50" dirty="0">
                <a:latin typeface="Calibri Light"/>
                <a:cs typeface="Calibri Light"/>
              </a:rPr>
              <a:t> </a:t>
            </a:r>
            <a:r>
              <a:rPr lang="ru-RU" sz="2400" dirty="0">
                <a:latin typeface="Calibri Light"/>
                <a:cs typeface="Calibri Light"/>
              </a:rPr>
              <a:t>нарушений</a:t>
            </a:r>
            <a:r>
              <a:rPr lang="ru-RU" sz="2400" spc="-45" dirty="0">
                <a:latin typeface="Calibri Light"/>
                <a:cs typeface="Calibri Light"/>
              </a:rPr>
              <a:t> </a:t>
            </a:r>
            <a:r>
              <a:rPr lang="ru-RU" sz="2400" dirty="0">
                <a:latin typeface="Calibri Light"/>
                <a:cs typeface="Calibri Light"/>
              </a:rPr>
              <a:t>и</a:t>
            </a:r>
            <a:r>
              <a:rPr lang="ru-RU" sz="2400" spc="-65" dirty="0">
                <a:latin typeface="Calibri Light"/>
                <a:cs typeface="Calibri Light"/>
              </a:rPr>
              <a:t> </a:t>
            </a:r>
            <a:r>
              <a:rPr lang="ru-RU" sz="2400" spc="-10" dirty="0">
                <a:latin typeface="Calibri Light"/>
                <a:cs typeface="Calibri Light"/>
              </a:rPr>
              <a:t>более.</a:t>
            </a:r>
            <a:endParaRPr lang="ru-RU" sz="2400" dirty="0">
              <a:latin typeface="Calibri Light"/>
              <a:cs typeface="Calibri Light"/>
            </a:endParaRPr>
          </a:p>
          <a:p>
            <a:pPr marL="12695">
              <a:lnSpc>
                <a:spcPts val="2749"/>
              </a:lnSpc>
            </a:pPr>
            <a:endParaRPr sz="2399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0194" y="2959538"/>
            <a:ext cx="5875600" cy="330569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B62F6-0300-45DF-ABCC-965F0343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78777"/>
                </a:solidFill>
              </a:rPr>
              <a:t>Причины</a:t>
            </a:r>
            <a:r>
              <a:rPr lang="ru-RU" sz="5400" spc="-70" dirty="0">
                <a:solidFill>
                  <a:srgbClr val="078777"/>
                </a:solidFill>
              </a:rPr>
              <a:t> </a:t>
            </a:r>
            <a:r>
              <a:rPr lang="ru-RU" sz="5400" dirty="0">
                <a:solidFill>
                  <a:srgbClr val="078777"/>
                </a:solidFill>
              </a:rPr>
              <a:t>и</a:t>
            </a:r>
            <a:r>
              <a:rPr lang="ru-RU" sz="5400" spc="-70" dirty="0">
                <a:solidFill>
                  <a:srgbClr val="078777"/>
                </a:solidFill>
              </a:rPr>
              <a:t> </a:t>
            </a:r>
            <a:r>
              <a:rPr lang="ru-RU" sz="5400" dirty="0">
                <a:solidFill>
                  <a:srgbClr val="078777"/>
                </a:solidFill>
              </a:rPr>
              <a:t>механизмы</a:t>
            </a:r>
            <a:r>
              <a:rPr lang="ru-RU" sz="5400" spc="-85" dirty="0">
                <a:solidFill>
                  <a:srgbClr val="078777"/>
                </a:solidFill>
              </a:rPr>
              <a:t> </a:t>
            </a:r>
            <a:r>
              <a:rPr lang="ru-RU" sz="5400" spc="-10" dirty="0">
                <a:solidFill>
                  <a:srgbClr val="078777"/>
                </a:solidFill>
              </a:rPr>
              <a:t>развития </a:t>
            </a:r>
            <a:r>
              <a:rPr lang="ru-RU" sz="5400" spc="-20" dirty="0">
                <a:solidFill>
                  <a:srgbClr val="078777"/>
                </a:solidFill>
              </a:rPr>
              <a:t>тромбогеморрагического</a:t>
            </a:r>
            <a:r>
              <a:rPr lang="ru-RU" sz="5400" spc="-30" dirty="0">
                <a:solidFill>
                  <a:srgbClr val="078777"/>
                </a:solidFill>
              </a:rPr>
              <a:t> </a:t>
            </a:r>
            <a:r>
              <a:rPr lang="ru-RU" sz="5400" spc="-10" dirty="0">
                <a:solidFill>
                  <a:srgbClr val="078777"/>
                </a:solidFill>
              </a:rPr>
              <a:t>синдрома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2DA38-306B-4BC8-A52B-E9C5AB95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043" y="2360647"/>
            <a:ext cx="9221689" cy="4796544"/>
          </a:xfrm>
        </p:spPr>
        <p:txBody>
          <a:bodyPr/>
          <a:lstStyle/>
          <a:p>
            <a:pPr marL="0" indent="0">
              <a:lnSpc>
                <a:spcPts val="2619"/>
              </a:lnSpc>
              <a:spcBef>
                <a:spcPts val="105"/>
              </a:spcBef>
              <a:buNone/>
            </a:pPr>
            <a:r>
              <a:rPr lang="ru-RU" sz="3200" i="1" spc="-10" dirty="0">
                <a:latin typeface="Calibri Light"/>
                <a:cs typeface="Calibri Light"/>
              </a:rPr>
              <a:t>	</a:t>
            </a:r>
            <a:r>
              <a:rPr lang="ru-RU" sz="3200" i="1" spc="-10" dirty="0">
                <a:cs typeface="Calibri Light"/>
              </a:rPr>
              <a:t>ДВС-</a:t>
            </a:r>
            <a:r>
              <a:rPr lang="ru-RU" sz="3200" i="1" dirty="0">
                <a:cs typeface="Calibri Light"/>
              </a:rPr>
              <a:t>синдром</a:t>
            </a:r>
            <a:r>
              <a:rPr lang="ru-RU" sz="3200" i="1" spc="-75" dirty="0">
                <a:cs typeface="Calibri Light"/>
              </a:rPr>
              <a:t> </a:t>
            </a:r>
            <a:r>
              <a:rPr lang="ru-RU" sz="3200" i="1" dirty="0">
                <a:cs typeface="Calibri Light"/>
              </a:rPr>
              <a:t>(синдром</a:t>
            </a:r>
            <a:r>
              <a:rPr lang="ru-RU" sz="3200" i="1" spc="-50" dirty="0">
                <a:cs typeface="Calibri Light"/>
              </a:rPr>
              <a:t> </a:t>
            </a:r>
            <a:r>
              <a:rPr lang="ru-RU" sz="3200" i="1" dirty="0">
                <a:cs typeface="Calibri Light"/>
              </a:rPr>
              <a:t>диссеминированного</a:t>
            </a:r>
            <a:r>
              <a:rPr lang="ru-RU" sz="3200" i="1" spc="-50" dirty="0">
                <a:cs typeface="Calibri Light"/>
              </a:rPr>
              <a:t> </a:t>
            </a:r>
            <a:r>
              <a:rPr lang="ru-RU" sz="3200" i="1" spc="-10" dirty="0">
                <a:cs typeface="Calibri Light"/>
              </a:rPr>
              <a:t>внутрисосудистого </a:t>
            </a:r>
            <a:r>
              <a:rPr lang="ru-RU" sz="3200" i="1" dirty="0">
                <a:cs typeface="Calibri Light"/>
              </a:rPr>
              <a:t>свёртывания</a:t>
            </a:r>
            <a:r>
              <a:rPr lang="ru-RU" sz="3200" dirty="0">
                <a:cs typeface="Calibri Light"/>
              </a:rPr>
              <a:t>,</a:t>
            </a:r>
            <a:r>
              <a:rPr lang="ru-RU" sz="3200" spc="-15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тромбогеморрагический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синдром)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– одна</a:t>
            </a:r>
            <a:r>
              <a:rPr lang="ru-RU" sz="3200" spc="-3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из</a:t>
            </a:r>
            <a:r>
              <a:rPr lang="ru-RU" sz="3200" spc="-2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наиболее</a:t>
            </a:r>
            <a:r>
              <a:rPr lang="ru-RU" sz="3200" spc="-25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частых </a:t>
            </a:r>
            <a:r>
              <a:rPr lang="ru-RU" sz="3200" dirty="0">
                <a:cs typeface="Calibri Light"/>
              </a:rPr>
              <a:t>форм</a:t>
            </a:r>
            <a:r>
              <a:rPr lang="ru-RU" sz="3200" spc="-4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патологии</a:t>
            </a:r>
            <a:r>
              <a:rPr lang="ru-RU" sz="3200" spc="-4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гемостаза,</a:t>
            </a:r>
            <a:r>
              <a:rPr lang="ru-RU" sz="3200" spc="-40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характеризующаяся</a:t>
            </a:r>
            <a:r>
              <a:rPr lang="ru-RU" sz="3200" spc="-40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распространённым </a:t>
            </a:r>
            <a:r>
              <a:rPr lang="ru-RU" sz="3200" dirty="0">
                <a:cs typeface="Calibri Light"/>
              </a:rPr>
              <a:t>внутрисосудистым</a:t>
            </a:r>
            <a:r>
              <a:rPr lang="ru-RU" sz="3200" spc="-8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свёртыванием</a:t>
            </a:r>
            <a:r>
              <a:rPr lang="ru-RU" sz="3200" spc="-5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крови</a:t>
            </a:r>
            <a:r>
              <a:rPr lang="ru-RU" sz="3200" spc="-5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с</a:t>
            </a:r>
            <a:r>
              <a:rPr lang="ru-RU" sz="3200" spc="-4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образованием</a:t>
            </a:r>
            <a:r>
              <a:rPr lang="ru-RU" sz="3200" spc="-5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в</a:t>
            </a:r>
            <a:r>
              <a:rPr lang="ru-RU" sz="3200" spc="-4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ней</a:t>
            </a:r>
            <a:r>
              <a:rPr lang="ru-RU" sz="3200" spc="-65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множества </a:t>
            </a:r>
            <a:r>
              <a:rPr lang="ru-RU" sz="3200" dirty="0" err="1">
                <a:cs typeface="Calibri Light"/>
              </a:rPr>
              <a:t>микросгустков</a:t>
            </a:r>
            <a:r>
              <a:rPr lang="ru-RU" sz="3200" spc="-4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фибрина</a:t>
            </a:r>
            <a:r>
              <a:rPr lang="ru-RU" sz="3200" spc="-3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и</a:t>
            </a:r>
            <a:r>
              <a:rPr lang="ru-RU" sz="3200" spc="-2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агрегатов</a:t>
            </a:r>
            <a:r>
              <a:rPr lang="ru-RU" sz="3200" spc="-2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клеток</a:t>
            </a:r>
            <a:r>
              <a:rPr lang="ru-RU" sz="3200" spc="-5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крови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(тромбоцитов,</a:t>
            </a:r>
            <a:endParaRPr lang="ru-RU" sz="3200" dirty="0">
              <a:cs typeface="Calibri Light"/>
            </a:endParaRPr>
          </a:p>
          <a:p>
            <a:pPr marL="0" marR="76804" indent="0">
              <a:lnSpc>
                <a:spcPts val="2479"/>
              </a:lnSpc>
              <a:spcBef>
                <a:spcPts val="20"/>
              </a:spcBef>
              <a:buNone/>
            </a:pPr>
            <a:r>
              <a:rPr lang="ru-RU" sz="3200" spc="-10" dirty="0">
                <a:cs typeface="Calibri Light"/>
              </a:rPr>
              <a:t>эритроцитов),</a:t>
            </a:r>
            <a:r>
              <a:rPr lang="ru-RU" sz="3200" spc="-4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блокирующих</a:t>
            </a:r>
            <a:r>
              <a:rPr lang="ru-RU" sz="3200" spc="-5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микроциркуляцию</a:t>
            </a:r>
            <a:r>
              <a:rPr lang="ru-RU" sz="3200" spc="-6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в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жизненно</a:t>
            </a:r>
            <a:r>
              <a:rPr lang="ru-RU" sz="3200" spc="-7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важных</a:t>
            </a:r>
            <a:r>
              <a:rPr lang="ru-RU" sz="3200" spc="-50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органах </a:t>
            </a:r>
            <a:r>
              <a:rPr lang="ru-RU" sz="3200" dirty="0">
                <a:cs typeface="Calibri Light"/>
              </a:rPr>
              <a:t>и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вызывающих</a:t>
            </a:r>
            <a:r>
              <a:rPr lang="ru-RU" sz="3200" spc="-1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в</a:t>
            </a:r>
            <a:r>
              <a:rPr lang="ru-RU" sz="3200" spc="-3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них</a:t>
            </a:r>
            <a:r>
              <a:rPr lang="ru-RU" sz="3200" spc="-40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глубокие</a:t>
            </a:r>
            <a:r>
              <a:rPr lang="ru-RU" sz="3200" spc="-55" dirty="0">
                <a:cs typeface="Calibri Light"/>
              </a:rPr>
              <a:t> </a:t>
            </a:r>
            <a:r>
              <a:rPr lang="ru-RU" sz="3200" dirty="0">
                <a:cs typeface="Calibri Light"/>
              </a:rPr>
              <a:t>дистрофические</a:t>
            </a:r>
            <a:r>
              <a:rPr lang="ru-RU" sz="3200" spc="-55" dirty="0">
                <a:cs typeface="Calibri Light"/>
              </a:rPr>
              <a:t> </a:t>
            </a:r>
            <a:r>
              <a:rPr lang="ru-RU" sz="3200" spc="-10" dirty="0">
                <a:cs typeface="Calibri Light"/>
              </a:rPr>
              <a:t>изменения.</a:t>
            </a:r>
            <a:endParaRPr lang="ru-RU" sz="3200" dirty="0">
              <a:cs typeface="Calibri Light"/>
            </a:endParaRPr>
          </a:p>
          <a:p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E3223B9F-7CB2-40D7-A309-2B0CCC4C4A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6509" y="570067"/>
            <a:ext cx="1371294" cy="1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61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06883" y="111206"/>
            <a:ext cx="9866296" cy="6940979"/>
          </a:xfrm>
          <a:prstGeom prst="rect">
            <a:avLst/>
          </a:prstGeom>
        </p:spPr>
        <p:txBody>
          <a:bodyPr vert="horz" wrap="square" lIns="0" tIns="53952" rIns="0" bIns="0" rtlCol="0">
            <a:spAutoFit/>
          </a:bodyPr>
          <a:lstStyle/>
          <a:p>
            <a:pPr marL="426549" marR="818822">
              <a:lnSpc>
                <a:spcPts val="2589"/>
              </a:lnSpc>
              <a:spcBef>
                <a:spcPts val="425"/>
              </a:spcBef>
            </a:pPr>
            <a:r>
              <a:rPr sz="2000" i="1" spc="-20" dirty="0">
                <a:latin typeface="Calibri Light"/>
                <a:cs typeface="Calibri Light"/>
              </a:rPr>
              <a:t>ДВС-</a:t>
            </a:r>
            <a:r>
              <a:rPr sz="2000" i="1" dirty="0">
                <a:latin typeface="Calibri Light"/>
                <a:cs typeface="Calibri Light"/>
              </a:rPr>
              <a:t>синдром</a:t>
            </a:r>
            <a:r>
              <a:rPr sz="2000" i="1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неспецифичен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универсален.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Процесс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имеет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endParaRPr lang="ru-RU" sz="2000" spc="-45" dirty="0">
              <a:latin typeface="Calibri Light"/>
              <a:cs typeface="Calibri Light"/>
            </a:endParaRPr>
          </a:p>
          <a:p>
            <a:pPr marL="769449" marR="818822" indent="-342900">
              <a:lnSpc>
                <a:spcPts val="2589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sz="2000" spc="-10" dirty="0" err="1">
                <a:latin typeface="Calibri Light"/>
                <a:cs typeface="Calibri Light"/>
              </a:rPr>
              <a:t>острое</a:t>
            </a:r>
            <a:r>
              <a:rPr sz="2000" spc="-10" dirty="0">
                <a:latin typeface="Calibri Light"/>
                <a:cs typeface="Calibri Light"/>
              </a:rPr>
              <a:t> (молниеносное),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endParaRPr lang="ru-RU" sz="2000" spc="-20" dirty="0">
              <a:latin typeface="Calibri Light"/>
              <a:cs typeface="Calibri Light"/>
            </a:endParaRPr>
          </a:p>
          <a:p>
            <a:pPr marL="769449" marR="818822" indent="-342900">
              <a:lnSpc>
                <a:spcPts val="2589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sz="2000" spc="-10" dirty="0" err="1">
                <a:latin typeface="Calibri Light"/>
                <a:cs typeface="Calibri Light"/>
              </a:rPr>
              <a:t>подострое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endParaRPr lang="ru-RU" sz="2000" spc="-35" dirty="0">
              <a:latin typeface="Calibri Light"/>
              <a:cs typeface="Calibri Light"/>
            </a:endParaRPr>
          </a:p>
          <a:p>
            <a:pPr marL="769449" marR="818822" indent="-342900">
              <a:lnSpc>
                <a:spcPts val="2589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sz="2000" spc="-10" dirty="0" err="1">
                <a:latin typeface="Calibri Light"/>
                <a:cs typeface="Calibri Light"/>
              </a:rPr>
              <a:t>хроническое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(затяжное)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течение.</a:t>
            </a:r>
            <a:endParaRPr sz="2000" dirty="0">
              <a:latin typeface="Calibri Light"/>
              <a:cs typeface="Calibri Light"/>
            </a:endParaRPr>
          </a:p>
          <a:p>
            <a:pPr marL="426549" marR="5078">
              <a:lnSpc>
                <a:spcPts val="2589"/>
              </a:lnSpc>
              <a:spcBef>
                <a:spcPts val="5"/>
              </a:spcBef>
            </a:pPr>
            <a:r>
              <a:rPr sz="2000" spc="-20" dirty="0">
                <a:latin typeface="Calibri Light"/>
                <a:cs typeface="Calibri Light"/>
              </a:rPr>
              <a:t>Острое</a:t>
            </a:r>
            <a:r>
              <a:rPr sz="2000" spc="-9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подострое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течение</a:t>
            </a:r>
            <a:r>
              <a:rPr sz="2000" spc="-8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наблюдается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при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всех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видах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шока,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травмах </a:t>
            </a:r>
            <a:r>
              <a:rPr sz="2000" dirty="0">
                <a:latin typeface="Calibri Light"/>
                <a:cs typeface="Calibri Light"/>
              </a:rPr>
              <a:t>(например,</a:t>
            </a:r>
            <a:r>
              <a:rPr sz="2000" spc="-11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при</a:t>
            </a:r>
            <a:r>
              <a:rPr sz="2000" spc="-11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синдроме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длительного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сдавления),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термических</a:t>
            </a:r>
            <a:r>
              <a:rPr sz="2000" spc="-100" dirty="0">
                <a:latin typeface="Calibri Light"/>
                <a:cs typeface="Calibri Light"/>
              </a:rPr>
              <a:t> </a:t>
            </a:r>
            <a:r>
              <a:rPr sz="2000" spc="-50" dirty="0">
                <a:latin typeface="Calibri Light"/>
                <a:cs typeface="Calibri Light"/>
              </a:rPr>
              <a:t>и </a:t>
            </a:r>
            <a:r>
              <a:rPr sz="2000" dirty="0">
                <a:latin typeface="Calibri Light"/>
                <a:cs typeface="Calibri Light"/>
              </a:rPr>
              <a:t>химических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ожогах,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остром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внутрисосудистом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гемолизе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(в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том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числе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25" dirty="0" err="1">
                <a:latin typeface="Calibri Light"/>
                <a:cs typeface="Calibri Light"/>
              </a:rPr>
              <a:t>при</a:t>
            </a:r>
            <a:r>
              <a:rPr lang="ru-RU" sz="2000" spc="-25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переливании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несовместимой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крови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массивных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гемотрансфузиях), </a:t>
            </a:r>
            <a:r>
              <a:rPr sz="2000" dirty="0">
                <a:latin typeface="Calibri Light"/>
                <a:cs typeface="Calibri Light"/>
              </a:rPr>
              <a:t>тяжелых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инфекциях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сепсисе,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массивных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деструкциях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некрозах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50" dirty="0">
                <a:latin typeface="Calibri Light"/>
                <a:cs typeface="Calibri Light"/>
              </a:rPr>
              <a:t>в </a:t>
            </a:r>
            <a:r>
              <a:rPr sz="2000" dirty="0">
                <a:latin typeface="Calibri Light"/>
                <a:cs typeface="Calibri Light"/>
              </a:rPr>
              <a:t>органах,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при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ряде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форм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 err="1">
                <a:latin typeface="Calibri Light"/>
                <a:cs typeface="Calibri Light"/>
              </a:rPr>
              <a:t>акушерско-гинекологической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патологии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(</a:t>
            </a:r>
            <a:r>
              <a:rPr sz="2000" spc="-10" dirty="0" err="1">
                <a:latin typeface="Calibri Light"/>
                <a:cs typeface="Calibri Light"/>
              </a:rPr>
              <a:t>эмболия</a:t>
            </a:r>
            <a:r>
              <a:rPr lang="ru-RU" sz="2000" spc="-10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сосудов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матери</a:t>
            </a:r>
            <a:r>
              <a:rPr sz="2000" spc="-8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околоплодными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водами, криминальные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аборты,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инфекционно- септические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осложнения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в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родах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при </a:t>
            </a:r>
            <a:r>
              <a:rPr sz="2000" i="1" dirty="0">
                <a:latin typeface="Calibri Light"/>
                <a:cs typeface="Calibri Light"/>
              </a:rPr>
              <a:t>прерывании</a:t>
            </a:r>
            <a:r>
              <a:rPr sz="2000" i="1" spc="-40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беременности</a:t>
            </a:r>
            <a:r>
              <a:rPr sz="2000" i="1" spc="-4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и</a:t>
            </a:r>
            <a:r>
              <a:rPr sz="2000" i="1" spc="-45" dirty="0">
                <a:latin typeface="Calibri Light"/>
                <a:cs typeface="Calibri Light"/>
              </a:rPr>
              <a:t> </a:t>
            </a:r>
            <a:r>
              <a:rPr sz="2000" i="1" spc="-10" dirty="0" err="1">
                <a:latin typeface="Calibri Light"/>
                <a:cs typeface="Calibri Light"/>
              </a:rPr>
              <a:t>др</a:t>
            </a:r>
            <a:r>
              <a:rPr sz="2000" i="1" spc="-10" dirty="0">
                <a:latin typeface="Calibri Light"/>
                <a:cs typeface="Calibri Light"/>
              </a:rPr>
              <a:t>.),</a:t>
            </a:r>
            <a:r>
              <a:rPr sz="2000" i="1" dirty="0" err="1">
                <a:latin typeface="Calibri Light"/>
                <a:cs typeface="Calibri Light"/>
              </a:rPr>
              <a:t>при</a:t>
            </a:r>
            <a:r>
              <a:rPr sz="2000" i="1" spc="-7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травматичных</a:t>
            </a:r>
            <a:r>
              <a:rPr sz="2000" i="1" spc="-70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хирургических </a:t>
            </a:r>
            <a:r>
              <a:rPr sz="2000" spc="-10" dirty="0">
                <a:latin typeface="Calibri Light"/>
                <a:cs typeface="Calibri Light"/>
              </a:rPr>
              <a:t>вмешательствах,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большинстве терминальных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состояний,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а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10" dirty="0" err="1">
                <a:latin typeface="Calibri Light"/>
                <a:cs typeface="Calibri Light"/>
              </a:rPr>
              <a:t>также</a:t>
            </a:r>
            <a:r>
              <a:rPr lang="ru-RU" sz="2000" spc="-10" dirty="0">
                <a:latin typeface="Calibri Light"/>
                <a:cs typeface="Calibri Light"/>
              </a:rPr>
              <a:t> </a:t>
            </a:r>
            <a:r>
              <a:rPr sz="2000" dirty="0" err="1">
                <a:latin typeface="Calibri Light"/>
                <a:cs typeface="Calibri Light"/>
              </a:rPr>
              <a:t>при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укусах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ядовитых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 err="1">
                <a:latin typeface="Calibri Light"/>
                <a:cs typeface="Calibri Light"/>
              </a:rPr>
              <a:t>змей</a:t>
            </a:r>
            <a:r>
              <a:rPr sz="2000" spc="-10" dirty="0">
                <a:latin typeface="Calibri Light"/>
                <a:cs typeface="Calibri Light"/>
              </a:rPr>
              <a:t>.</a:t>
            </a:r>
            <a:endParaRPr lang="ru-RU" sz="2000" spc="-10" dirty="0">
              <a:latin typeface="Calibri Light"/>
              <a:cs typeface="Calibri Light"/>
            </a:endParaRPr>
          </a:p>
          <a:p>
            <a:pPr marL="12695">
              <a:lnSpc>
                <a:spcPts val="3189"/>
              </a:lnSpc>
              <a:spcBef>
                <a:spcPts val="95"/>
              </a:spcBef>
            </a:pPr>
            <a:r>
              <a:rPr lang="ru-RU" sz="2000" spc="-25" dirty="0"/>
              <a:t>	Хроническое</a:t>
            </a:r>
            <a:r>
              <a:rPr lang="ru-RU" sz="2000" spc="-125" dirty="0"/>
              <a:t> </a:t>
            </a:r>
            <a:r>
              <a:rPr lang="ru-RU" sz="2000" spc="-20" dirty="0"/>
              <a:t>течение</a:t>
            </a:r>
            <a:r>
              <a:rPr lang="ru-RU" sz="2000" spc="-130" dirty="0"/>
              <a:t> </a:t>
            </a:r>
            <a:r>
              <a:rPr lang="ru-RU" sz="2000" dirty="0"/>
              <a:t>отмечается</a:t>
            </a:r>
            <a:r>
              <a:rPr lang="ru-RU" sz="2000" spc="-30" dirty="0"/>
              <a:t> </a:t>
            </a:r>
            <a:r>
              <a:rPr lang="ru-RU" sz="2000" dirty="0"/>
              <a:t>при</a:t>
            </a:r>
            <a:r>
              <a:rPr lang="ru-RU" sz="2000" spc="-70" dirty="0"/>
              <a:t> </a:t>
            </a:r>
            <a:r>
              <a:rPr lang="ru-RU" sz="2000" spc="-10" dirty="0"/>
              <a:t>инфекционных (</a:t>
            </a:r>
            <a:r>
              <a:rPr lang="ru-RU" sz="2000" spc="-10" dirty="0" err="1"/>
              <a:t>персистирующие</a:t>
            </a:r>
            <a:r>
              <a:rPr lang="ru-RU" sz="2000" spc="-55" dirty="0"/>
              <a:t> </a:t>
            </a:r>
            <a:r>
              <a:rPr lang="ru-RU" sz="2000" spc="-10" dirty="0"/>
              <a:t>бактериальные</a:t>
            </a:r>
            <a:r>
              <a:rPr lang="ru-RU" sz="2000" spc="-85" dirty="0"/>
              <a:t> </a:t>
            </a:r>
            <a:r>
              <a:rPr lang="ru-RU" sz="2000" dirty="0"/>
              <a:t>и</a:t>
            </a:r>
            <a:r>
              <a:rPr lang="ru-RU" sz="2000" spc="-100" dirty="0"/>
              <a:t> </a:t>
            </a:r>
            <a:r>
              <a:rPr lang="ru-RU" sz="2000" dirty="0"/>
              <a:t>вирусные</a:t>
            </a:r>
            <a:r>
              <a:rPr lang="ru-RU" sz="2000" spc="-85" dirty="0"/>
              <a:t> </a:t>
            </a:r>
            <a:r>
              <a:rPr lang="ru-RU" sz="2000" spc="-10" dirty="0"/>
              <a:t>инфекции), </a:t>
            </a:r>
            <a:r>
              <a:rPr lang="ru-RU" sz="2000" dirty="0"/>
              <a:t>иммунных</a:t>
            </a:r>
            <a:r>
              <a:rPr lang="ru-RU" sz="2000" spc="-70" dirty="0"/>
              <a:t> </a:t>
            </a:r>
            <a:r>
              <a:rPr lang="ru-RU" sz="2000" dirty="0"/>
              <a:t>(</a:t>
            </a:r>
            <a:r>
              <a:rPr lang="ru-RU" sz="2000" i="1" dirty="0">
                <a:latin typeface="Calibri Light"/>
                <a:cs typeface="Calibri Light"/>
              </a:rPr>
              <a:t>системная</a:t>
            </a:r>
            <a:r>
              <a:rPr lang="ru-RU" sz="2000" i="1" spc="-65" dirty="0">
                <a:latin typeface="Calibri Light"/>
                <a:cs typeface="Calibri Light"/>
              </a:rPr>
              <a:t> </a:t>
            </a:r>
            <a:r>
              <a:rPr lang="ru-RU" sz="2000" i="1" dirty="0">
                <a:latin typeface="Calibri Light"/>
                <a:cs typeface="Calibri Light"/>
              </a:rPr>
              <a:t>красная</a:t>
            </a:r>
            <a:r>
              <a:rPr lang="ru-RU" sz="2000" i="1" spc="-60" dirty="0">
                <a:latin typeface="Calibri Light"/>
                <a:cs typeface="Calibri Light"/>
              </a:rPr>
              <a:t> </a:t>
            </a:r>
            <a:r>
              <a:rPr lang="ru-RU" sz="2000" i="1" dirty="0">
                <a:latin typeface="Calibri Light"/>
                <a:cs typeface="Calibri Light"/>
              </a:rPr>
              <a:t>волчанка</a:t>
            </a:r>
            <a:r>
              <a:rPr lang="ru-RU" sz="2000" i="1" spc="-60" dirty="0">
                <a:latin typeface="Calibri Light"/>
                <a:cs typeface="Calibri Light"/>
              </a:rPr>
              <a:t> </a:t>
            </a:r>
            <a:r>
              <a:rPr lang="ru-RU" sz="2000" dirty="0"/>
              <a:t>и</a:t>
            </a:r>
            <a:r>
              <a:rPr lang="ru-RU" sz="2000" spc="-80" dirty="0"/>
              <a:t> </a:t>
            </a:r>
            <a:r>
              <a:rPr lang="ru-RU" sz="2000" dirty="0"/>
              <a:t>др.),</a:t>
            </a:r>
            <a:r>
              <a:rPr lang="ru-RU" sz="2000" spc="-75" dirty="0"/>
              <a:t> </a:t>
            </a:r>
            <a:r>
              <a:rPr lang="ru-RU" sz="2000" spc="-10" dirty="0"/>
              <a:t>опухолевых </a:t>
            </a:r>
            <a:r>
              <a:rPr lang="ru-RU" sz="2000" dirty="0"/>
              <a:t>заболеваниях</a:t>
            </a:r>
            <a:r>
              <a:rPr lang="ru-RU" sz="2000" spc="-70" dirty="0"/>
              <a:t> </a:t>
            </a:r>
            <a:r>
              <a:rPr lang="ru-RU" sz="2000" dirty="0"/>
              <a:t>(лейкозы,</a:t>
            </a:r>
            <a:r>
              <a:rPr lang="ru-RU" sz="2000" spc="-35" dirty="0"/>
              <a:t> </a:t>
            </a:r>
            <a:r>
              <a:rPr lang="ru-RU" sz="2000" dirty="0"/>
              <a:t>рак),</a:t>
            </a:r>
            <a:r>
              <a:rPr lang="ru-RU" sz="2000" spc="-60" dirty="0"/>
              <a:t> </a:t>
            </a:r>
            <a:r>
              <a:rPr lang="ru-RU" sz="2000" dirty="0"/>
              <a:t>при</a:t>
            </a:r>
            <a:r>
              <a:rPr lang="ru-RU" sz="2000" spc="-50" dirty="0"/>
              <a:t> </a:t>
            </a:r>
            <a:r>
              <a:rPr lang="ru-RU" sz="2000" dirty="0"/>
              <a:t>обезвоживании</a:t>
            </a:r>
            <a:r>
              <a:rPr lang="ru-RU" sz="2000" spc="-50" dirty="0"/>
              <a:t> </a:t>
            </a:r>
            <a:r>
              <a:rPr lang="ru-RU" sz="2000" spc="-10" dirty="0"/>
              <a:t>организма, </a:t>
            </a:r>
            <a:r>
              <a:rPr lang="ru-RU" sz="2000" dirty="0"/>
              <a:t>массивном</a:t>
            </a:r>
            <a:r>
              <a:rPr lang="ru-RU" sz="2000" spc="-65" dirty="0"/>
              <a:t> </a:t>
            </a:r>
            <a:r>
              <a:rPr lang="ru-RU" sz="2000" dirty="0"/>
              <a:t>контакте</a:t>
            </a:r>
            <a:r>
              <a:rPr lang="ru-RU" sz="2000" spc="-50" dirty="0"/>
              <a:t> </a:t>
            </a:r>
            <a:r>
              <a:rPr lang="ru-RU" sz="2000" dirty="0"/>
              <a:t>крови</a:t>
            </a:r>
            <a:r>
              <a:rPr lang="ru-RU" sz="2000" spc="-55" dirty="0"/>
              <a:t> </a:t>
            </a:r>
            <a:r>
              <a:rPr lang="ru-RU" sz="2000" dirty="0"/>
              <a:t>с</a:t>
            </a:r>
            <a:r>
              <a:rPr lang="ru-RU" sz="2000" spc="-60" dirty="0"/>
              <a:t> </a:t>
            </a:r>
            <a:r>
              <a:rPr lang="ru-RU" sz="2000" spc="-10" dirty="0"/>
              <a:t>чужеродной</a:t>
            </a:r>
            <a:r>
              <a:rPr lang="ru-RU" sz="2000" spc="-45" dirty="0"/>
              <a:t> </a:t>
            </a:r>
            <a:r>
              <a:rPr lang="ru-RU" sz="2000" spc="-10" dirty="0"/>
              <a:t>поверхностью (хронический </a:t>
            </a:r>
            <a:r>
              <a:rPr lang="ru-RU" sz="2000" dirty="0"/>
              <a:t>гемодиализ,</a:t>
            </a:r>
            <a:r>
              <a:rPr lang="ru-RU" sz="2000" spc="-114" dirty="0"/>
              <a:t> </a:t>
            </a:r>
            <a:r>
              <a:rPr lang="ru-RU" sz="2000" spc="-10" dirty="0"/>
              <a:t>протезы </a:t>
            </a:r>
            <a:r>
              <a:rPr lang="ru-RU" sz="2000" dirty="0"/>
              <a:t>магистральных</a:t>
            </a:r>
            <a:r>
              <a:rPr lang="ru-RU" sz="2000" spc="-60" dirty="0"/>
              <a:t> </a:t>
            </a:r>
            <a:r>
              <a:rPr lang="ru-RU" sz="2000" spc="-10" dirty="0"/>
              <a:t>сосудов </a:t>
            </a:r>
            <a:r>
              <a:rPr lang="ru-RU" sz="2000" dirty="0"/>
              <a:t>и</a:t>
            </a:r>
            <a:r>
              <a:rPr lang="ru-RU" sz="2000" spc="-35" dirty="0"/>
              <a:t> </a:t>
            </a:r>
            <a:r>
              <a:rPr lang="ru-RU" sz="2000" dirty="0"/>
              <a:t>клапанов</a:t>
            </a:r>
            <a:r>
              <a:rPr lang="ru-RU" sz="2000" spc="-45" dirty="0"/>
              <a:t> </a:t>
            </a:r>
            <a:r>
              <a:rPr lang="ru-RU" sz="2000" dirty="0"/>
              <a:t>сердца</a:t>
            </a:r>
            <a:r>
              <a:rPr lang="ru-RU" sz="2000" spc="-25" dirty="0"/>
              <a:t> </a:t>
            </a:r>
            <a:r>
              <a:rPr lang="ru-RU" sz="2000" dirty="0"/>
              <a:t>и </a:t>
            </a:r>
            <a:r>
              <a:rPr lang="ru-RU" sz="2000" spc="-10" dirty="0"/>
              <a:t>др.),хроническом</a:t>
            </a:r>
            <a:r>
              <a:rPr lang="ru-RU" sz="2000" spc="-70" dirty="0"/>
              <a:t> </a:t>
            </a:r>
            <a:r>
              <a:rPr lang="ru-RU" sz="2000" spc="-10" dirty="0"/>
              <a:t>гемолизе.</a:t>
            </a:r>
            <a:endParaRPr lang="ru-RU" sz="2000" dirty="0"/>
          </a:p>
          <a:p>
            <a:pPr marL="426549" marR="691873" algn="just">
              <a:lnSpc>
                <a:spcPts val="2589"/>
              </a:lnSpc>
              <a:spcBef>
                <a:spcPts val="10"/>
              </a:spcBef>
            </a:pPr>
            <a:endParaRPr sz="2399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89050" y="540411"/>
            <a:ext cx="9628906" cy="5589971"/>
          </a:xfrm>
          <a:prstGeom prst="rect">
            <a:avLst/>
          </a:prstGeom>
        </p:spPr>
        <p:txBody>
          <a:bodyPr vert="horz" wrap="square" lIns="0" tIns="49509" rIns="0" bIns="0" rtlCol="0">
            <a:spAutoFit/>
          </a:bodyPr>
          <a:lstStyle/>
          <a:p>
            <a:pPr marL="426549" marR="443053">
              <a:lnSpc>
                <a:spcPts val="2379"/>
              </a:lnSpc>
              <a:spcBef>
                <a:spcPts val="390"/>
              </a:spcBef>
            </a:pPr>
            <a:r>
              <a:rPr sz="2199" dirty="0">
                <a:latin typeface="Calibri Light"/>
                <a:cs typeface="Calibri Light"/>
              </a:rPr>
              <a:t>Для</a:t>
            </a:r>
            <a:r>
              <a:rPr sz="2199" spc="-85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ДВС-</a:t>
            </a:r>
            <a:r>
              <a:rPr sz="2199" dirty="0">
                <a:latin typeface="Calibri Light"/>
                <a:cs typeface="Calibri Light"/>
              </a:rPr>
              <a:t>синдрома</a:t>
            </a:r>
            <a:r>
              <a:rPr sz="2199" spc="-4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характерны</a:t>
            </a:r>
            <a:r>
              <a:rPr sz="2199" spc="-7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симптомы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полиорганной</a:t>
            </a:r>
            <a:r>
              <a:rPr sz="2199" spc="-4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недостаточности </a:t>
            </a:r>
            <a:r>
              <a:rPr sz="2199" dirty="0">
                <a:latin typeface="Calibri Light"/>
                <a:cs typeface="Calibri Light"/>
              </a:rPr>
              <a:t>в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результате</a:t>
            </a:r>
            <a:r>
              <a:rPr sz="2199" spc="-4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поражения</a:t>
            </a:r>
            <a:r>
              <a:rPr sz="2199" spc="-1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</a:t>
            </a:r>
            <a:r>
              <a:rPr sz="2199" spc="-4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дисфункции</a:t>
            </a:r>
            <a:r>
              <a:rPr sz="2199" spc="-15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органов-</a:t>
            </a:r>
            <a:r>
              <a:rPr sz="2199" spc="-10" dirty="0">
                <a:latin typeface="Calibri Light"/>
                <a:cs typeface="Calibri Light"/>
              </a:rPr>
              <a:t>мишеней:</a:t>
            </a:r>
            <a:endParaRPr sz="2199" dirty="0">
              <a:latin typeface="Calibri Light"/>
              <a:cs typeface="Calibri Light"/>
            </a:endParaRPr>
          </a:p>
          <a:p>
            <a:pPr marL="883565" indent="-457017">
              <a:lnSpc>
                <a:spcPts val="2204"/>
              </a:lnSpc>
              <a:buAutoNum type="arabicParenR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развитие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острой</a:t>
            </a:r>
            <a:r>
              <a:rPr sz="2199" spc="-8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лёгочной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недостаточности</a:t>
            </a:r>
            <a:r>
              <a:rPr sz="2199" spc="-6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(вплоть</a:t>
            </a:r>
            <a:endParaRPr sz="2199" dirty="0">
              <a:latin typeface="Calibri Light"/>
              <a:cs typeface="Calibri Light"/>
            </a:endParaRPr>
          </a:p>
          <a:p>
            <a:pPr marL="883565">
              <a:lnSpc>
                <a:spcPts val="2374"/>
              </a:lnSpc>
            </a:pPr>
            <a:r>
              <a:rPr sz="2199" dirty="0">
                <a:latin typeface="Calibri Light"/>
                <a:cs typeface="Calibri Light"/>
              </a:rPr>
              <a:t>до</a:t>
            </a:r>
            <a:r>
              <a:rPr sz="2199" spc="-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респираторного</a:t>
            </a:r>
            <a:r>
              <a:rPr sz="2199" spc="50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дистресс-</a:t>
            </a:r>
            <a:r>
              <a:rPr sz="2199" spc="-10" dirty="0">
                <a:latin typeface="Calibri Light"/>
                <a:cs typeface="Calibri Light"/>
              </a:rPr>
              <a:t>синдрома);</a:t>
            </a:r>
            <a:endParaRPr sz="2199" dirty="0">
              <a:latin typeface="Calibri Light"/>
              <a:cs typeface="Calibri Light"/>
            </a:endParaRPr>
          </a:p>
          <a:p>
            <a:pPr marL="883565" indent="-457017">
              <a:lnSpc>
                <a:spcPts val="2374"/>
              </a:lnSpc>
              <a:buAutoNum type="arabicParenR" startAt="2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острая</a:t>
            </a:r>
            <a:r>
              <a:rPr sz="2199" spc="-6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почечная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или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гепаторенальная</a:t>
            </a:r>
            <a:endParaRPr sz="2199" dirty="0">
              <a:latin typeface="Calibri Light"/>
              <a:cs typeface="Calibri Light"/>
            </a:endParaRPr>
          </a:p>
          <a:p>
            <a:pPr marL="883565">
              <a:lnSpc>
                <a:spcPts val="2374"/>
              </a:lnSpc>
            </a:pPr>
            <a:r>
              <a:rPr sz="2199" spc="-10" dirty="0">
                <a:latin typeface="Calibri Light"/>
                <a:cs typeface="Calibri Light"/>
              </a:rPr>
              <a:t>недостаточность</a:t>
            </a:r>
            <a:r>
              <a:rPr sz="2199" spc="-4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со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снижением</a:t>
            </a:r>
            <a:r>
              <a:rPr sz="2199" spc="-2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диуреза</a:t>
            </a:r>
            <a:r>
              <a:rPr sz="2199" spc="-4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уремией;</a:t>
            </a:r>
            <a:endParaRPr sz="2199" dirty="0">
              <a:latin typeface="Calibri Light"/>
              <a:cs typeface="Calibri Light"/>
            </a:endParaRPr>
          </a:p>
          <a:p>
            <a:pPr marL="883565" marR="4014134" indent="-457017">
              <a:lnSpc>
                <a:spcPts val="2379"/>
              </a:lnSpc>
              <a:spcBef>
                <a:spcPts val="165"/>
              </a:spcBef>
              <a:buAutoNum type="arabicParenR" startAt="3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церебральная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симптоматика,</a:t>
            </a:r>
            <a:r>
              <a:rPr sz="2199" spc="-35" dirty="0">
                <a:latin typeface="Calibri Light"/>
                <a:cs typeface="Calibri Light"/>
              </a:rPr>
              <a:t> </a:t>
            </a:r>
            <a:r>
              <a:rPr sz="2199" spc="-10" dirty="0" err="1">
                <a:latin typeface="Calibri Light"/>
                <a:cs typeface="Calibri Light"/>
              </a:rPr>
              <a:t>связанная</a:t>
            </a:r>
            <a:r>
              <a:rPr lang="ru-RU" sz="2199" spc="-1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</a:t>
            </a:r>
            <a:r>
              <a:rPr sz="2199" spc="-6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ишемией</a:t>
            </a:r>
            <a:r>
              <a:rPr sz="2199" spc="-2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мозга;</a:t>
            </a:r>
            <a:endParaRPr sz="2199" dirty="0">
              <a:latin typeface="Calibri Light"/>
              <a:cs typeface="Calibri Light"/>
            </a:endParaRPr>
          </a:p>
          <a:p>
            <a:pPr marL="883565" indent="-457017">
              <a:lnSpc>
                <a:spcPts val="2204"/>
              </a:lnSpc>
              <a:buAutoNum type="arabicParenR" startAt="3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поражение</a:t>
            </a:r>
            <a:r>
              <a:rPr sz="2199" spc="-9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слизистой</a:t>
            </a:r>
            <a:r>
              <a:rPr sz="2199" spc="-8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оболочки</a:t>
            </a:r>
            <a:r>
              <a:rPr sz="2199" spc="-9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желудка</a:t>
            </a:r>
            <a:endParaRPr sz="2199" dirty="0">
              <a:latin typeface="Calibri Light"/>
              <a:cs typeface="Calibri Light"/>
            </a:endParaRPr>
          </a:p>
          <a:p>
            <a:pPr marL="883565" marR="2236845">
              <a:lnSpc>
                <a:spcPts val="2379"/>
              </a:lnSpc>
              <a:spcBef>
                <a:spcPts val="165"/>
              </a:spcBef>
            </a:pPr>
            <a:r>
              <a:rPr sz="2199" dirty="0">
                <a:latin typeface="Calibri Light"/>
                <a:cs typeface="Calibri Light"/>
              </a:rPr>
              <a:t>и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кишечника,</a:t>
            </a:r>
            <a:r>
              <a:rPr sz="2199" spc="-2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сопровождающееся обильными кровотечениями,</a:t>
            </a:r>
            <a:r>
              <a:rPr sz="2199" spc="-4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развитием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острых</a:t>
            </a:r>
            <a:r>
              <a:rPr sz="2199" spc="-7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гипоксических</a:t>
            </a:r>
            <a:r>
              <a:rPr sz="2199" spc="-30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язв,</a:t>
            </a:r>
            <a:endParaRPr sz="2199" dirty="0">
              <a:latin typeface="Calibri Light"/>
              <a:cs typeface="Calibri Light"/>
            </a:endParaRPr>
          </a:p>
          <a:p>
            <a:pPr marL="883565">
              <a:lnSpc>
                <a:spcPts val="2204"/>
              </a:lnSpc>
            </a:pPr>
            <a:r>
              <a:rPr sz="2199" dirty="0">
                <a:latin typeface="Calibri Light"/>
                <a:cs typeface="Calibri Light"/>
              </a:rPr>
              <a:t>вторичным</a:t>
            </a:r>
            <a:r>
              <a:rPr sz="2199" spc="-9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инфицированием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организма</a:t>
            </a:r>
            <a:r>
              <a:rPr sz="2199" spc="-8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кишечной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микрофлорой;</a:t>
            </a:r>
            <a:endParaRPr sz="2199" dirty="0">
              <a:latin typeface="Calibri Light"/>
              <a:cs typeface="Calibri Light"/>
            </a:endParaRPr>
          </a:p>
          <a:p>
            <a:pPr marL="883565" marR="5078" indent="-457017">
              <a:lnSpc>
                <a:spcPts val="2379"/>
              </a:lnSpc>
              <a:spcBef>
                <a:spcPts val="160"/>
              </a:spcBef>
              <a:buAutoNum type="arabicParenR" startAt="5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надпочечниковая</a:t>
            </a:r>
            <a:r>
              <a:rPr sz="2199" spc="-4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или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плюригландулярная,</a:t>
            </a:r>
            <a:r>
              <a:rPr sz="2199" spc="-7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эндокринная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недостаточность </a:t>
            </a:r>
            <a:r>
              <a:rPr sz="2199" dirty="0">
                <a:latin typeface="Calibri Light"/>
                <a:cs typeface="Calibri Light"/>
              </a:rPr>
              <a:t>с</a:t>
            </a:r>
            <a:r>
              <a:rPr sz="2199" spc="-3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нестабильной</a:t>
            </a:r>
            <a:r>
              <a:rPr sz="2199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гемодинамикой;</a:t>
            </a:r>
            <a:endParaRPr sz="2199" dirty="0">
              <a:latin typeface="Calibri Light"/>
              <a:cs typeface="Calibri Light"/>
            </a:endParaRPr>
          </a:p>
          <a:p>
            <a:pPr marL="883565" indent="-457017">
              <a:lnSpc>
                <a:spcPts val="2204"/>
              </a:lnSpc>
              <a:buAutoNum type="arabicParenR" startAt="5"/>
              <a:tabLst>
                <a:tab pos="883565" algn="l"/>
              </a:tabLst>
            </a:pPr>
            <a:r>
              <a:rPr sz="2199" dirty="0">
                <a:latin typeface="Calibri Light"/>
                <a:cs typeface="Calibri Light"/>
              </a:rPr>
              <a:t>синдром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системной</a:t>
            </a:r>
            <a:r>
              <a:rPr sz="2199" spc="-3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воспалительной</a:t>
            </a:r>
            <a:r>
              <a:rPr sz="2199" spc="-3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реакции</a:t>
            </a:r>
            <a:r>
              <a:rPr sz="2199" spc="-5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с</a:t>
            </a:r>
            <a:r>
              <a:rPr sz="2199" spc="-6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накоплением</a:t>
            </a:r>
            <a:r>
              <a:rPr sz="2199" spc="-3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в</a:t>
            </a:r>
            <a:r>
              <a:rPr sz="2199" spc="-75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крови</a:t>
            </a:r>
            <a:endParaRPr sz="2199" dirty="0">
              <a:latin typeface="Calibri Light"/>
              <a:cs typeface="Calibri Light"/>
            </a:endParaRPr>
          </a:p>
          <a:p>
            <a:pPr marL="883565">
              <a:lnSpc>
                <a:spcPts val="2374"/>
              </a:lnSpc>
            </a:pPr>
            <a:r>
              <a:rPr sz="2199" dirty="0">
                <a:latin typeface="Calibri Light"/>
                <a:cs typeface="Calibri Light"/>
              </a:rPr>
              <a:t>цитокинов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и</a:t>
            </a:r>
            <a:r>
              <a:rPr sz="2199" spc="-6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других</a:t>
            </a:r>
            <a:r>
              <a:rPr sz="2199" spc="-60" dirty="0">
                <a:latin typeface="Calibri Light"/>
                <a:cs typeface="Calibri Light"/>
              </a:rPr>
              <a:t> </a:t>
            </a:r>
            <a:r>
              <a:rPr sz="2199" spc="-10" dirty="0">
                <a:latin typeface="Calibri Light"/>
                <a:cs typeface="Calibri Light"/>
              </a:rPr>
              <a:t>метаболитов.</a:t>
            </a:r>
            <a:endParaRPr sz="2199" dirty="0">
              <a:latin typeface="Calibri Light"/>
              <a:cs typeface="Calibri Light"/>
            </a:endParaRPr>
          </a:p>
          <a:p>
            <a:pPr marL="426549" marR="1403423">
              <a:lnSpc>
                <a:spcPts val="2389"/>
              </a:lnSpc>
              <a:spcBef>
                <a:spcPts val="160"/>
              </a:spcBef>
            </a:pPr>
            <a:r>
              <a:rPr sz="2199" dirty="0">
                <a:latin typeface="Calibri Light"/>
                <a:cs typeface="Calibri Light"/>
              </a:rPr>
              <a:t>В</a:t>
            </a:r>
            <a:r>
              <a:rPr sz="2199" spc="-6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целом,</a:t>
            </a:r>
            <a:r>
              <a:rPr sz="2199" spc="-5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клинические</a:t>
            </a:r>
            <a:r>
              <a:rPr sz="2199" spc="-3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проявления</a:t>
            </a:r>
            <a:r>
              <a:rPr sz="2199" spc="-35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ДВС-</a:t>
            </a:r>
            <a:r>
              <a:rPr sz="2199" dirty="0">
                <a:latin typeface="Calibri Light"/>
                <a:cs typeface="Calibri Light"/>
              </a:rPr>
              <a:t>синдрома</a:t>
            </a:r>
            <a:r>
              <a:rPr sz="2199" spc="-35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зависят</a:t>
            </a:r>
            <a:r>
              <a:rPr sz="2199" spc="-40" dirty="0">
                <a:latin typeface="Calibri Light"/>
                <a:cs typeface="Calibri Light"/>
              </a:rPr>
              <a:t> </a:t>
            </a:r>
            <a:r>
              <a:rPr sz="2199" dirty="0">
                <a:latin typeface="Calibri Light"/>
                <a:cs typeface="Calibri Light"/>
              </a:rPr>
              <a:t>от</a:t>
            </a:r>
            <a:r>
              <a:rPr sz="2199" spc="-60" dirty="0">
                <a:latin typeface="Calibri Light"/>
                <a:cs typeface="Calibri Light"/>
              </a:rPr>
              <a:t> </a:t>
            </a:r>
            <a:r>
              <a:rPr sz="2199" spc="-20" dirty="0">
                <a:latin typeface="Calibri Light"/>
                <a:cs typeface="Calibri Light"/>
              </a:rPr>
              <a:t>фазы </a:t>
            </a:r>
            <a:r>
              <a:rPr sz="2199" spc="-10" dirty="0">
                <a:latin typeface="Calibri Light"/>
                <a:cs typeface="Calibri Light"/>
              </a:rPr>
              <a:t>патологического</a:t>
            </a:r>
            <a:r>
              <a:rPr sz="2199" spc="-15" dirty="0">
                <a:latin typeface="Calibri Light"/>
                <a:cs typeface="Calibri Light"/>
              </a:rPr>
              <a:t> </a:t>
            </a:r>
            <a:r>
              <a:rPr sz="2199" spc="-10" dirty="0" err="1">
                <a:latin typeface="Calibri Light"/>
                <a:cs typeface="Calibri Light"/>
              </a:rPr>
              <a:t>процесса</a:t>
            </a:r>
            <a:r>
              <a:rPr sz="2199" spc="-10" dirty="0">
                <a:latin typeface="Calibri Light"/>
                <a:cs typeface="Calibri Light"/>
              </a:rPr>
              <a:t>.</a:t>
            </a:r>
            <a:endParaRPr sz="2199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2309" y="74530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185" y="862286"/>
            <a:ext cx="9217818" cy="540632"/>
          </a:xfrm>
          <a:prstGeom prst="rect">
            <a:avLst/>
          </a:prstGeom>
        </p:spPr>
        <p:txBody>
          <a:bodyPr vert="horz" wrap="square" lIns="0" tIns="67916" rIns="0" bIns="0" rtlCol="0" anchor="ctr">
            <a:spAutoFit/>
          </a:bodyPr>
          <a:lstStyle/>
          <a:p>
            <a:pPr marL="12695" marR="5078" algn="ctr">
              <a:lnSpc>
                <a:spcPts val="3459"/>
              </a:lnSpc>
              <a:spcBef>
                <a:spcPts val="535"/>
              </a:spcBef>
            </a:pPr>
            <a:r>
              <a:rPr lang="ru-RU" sz="4000" dirty="0">
                <a:solidFill>
                  <a:srgbClr val="078777"/>
                </a:solidFill>
              </a:rPr>
              <a:t>Фазы ДВС-</a:t>
            </a:r>
            <a:r>
              <a:rPr lang="ru-RU" sz="4000" dirty="0" err="1">
                <a:solidFill>
                  <a:srgbClr val="078777"/>
                </a:solidFill>
              </a:rPr>
              <a:t>синдома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868188" y="1619458"/>
            <a:ext cx="8777094" cy="4678177"/>
          </a:xfrm>
          <a:prstGeom prst="rect">
            <a:avLst/>
          </a:prstGeom>
        </p:spPr>
        <p:txBody>
          <a:bodyPr vert="horz" wrap="square" lIns="0" tIns="60934" rIns="0" bIns="0" rtlCol="0">
            <a:spAutoFit/>
          </a:bodyPr>
          <a:lstStyle/>
          <a:p>
            <a:pPr marL="12695" marR="636650">
              <a:lnSpc>
                <a:spcPts val="3019"/>
              </a:lnSpc>
              <a:spcBef>
                <a:spcPts val="480"/>
              </a:spcBef>
            </a:pPr>
            <a:r>
              <a:rPr lang="ru-RU" sz="2799" dirty="0">
                <a:latin typeface="Calibri Light"/>
                <a:cs typeface="Calibri Light"/>
              </a:rPr>
              <a:t>	</a:t>
            </a:r>
            <a:r>
              <a:rPr sz="2799" dirty="0" err="1">
                <a:latin typeface="Calibri Light"/>
                <a:cs typeface="Calibri Light"/>
              </a:rPr>
              <a:t>Острый</a:t>
            </a:r>
            <a:r>
              <a:rPr sz="2799" spc="-3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</a:t>
            </a:r>
            <a:r>
              <a:rPr sz="2799" spc="-7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подострый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spc="-20" dirty="0">
                <a:latin typeface="Calibri Light"/>
                <a:cs typeface="Calibri Light"/>
              </a:rPr>
              <a:t>ДВС-</a:t>
            </a:r>
            <a:r>
              <a:rPr sz="2799" dirty="0">
                <a:latin typeface="Calibri Light"/>
                <a:cs typeface="Calibri Light"/>
              </a:rPr>
              <a:t>синдромы</a:t>
            </a:r>
            <a:r>
              <a:rPr sz="2799" spc="-4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проходят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своей </a:t>
            </a:r>
            <a:r>
              <a:rPr sz="2799" dirty="0">
                <a:latin typeface="Calibri Light"/>
                <a:cs typeface="Calibri Light"/>
              </a:rPr>
              <a:t>эволюции</a:t>
            </a:r>
            <a:r>
              <a:rPr sz="2799" spc="-10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три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фазы:</a:t>
            </a:r>
            <a:endParaRPr sz="2799" dirty="0">
              <a:latin typeface="Calibri Light"/>
              <a:cs typeface="Calibri Light"/>
            </a:endParaRPr>
          </a:p>
          <a:p>
            <a:pPr marL="12695" marR="5078" indent="165034">
              <a:lnSpc>
                <a:spcPts val="3019"/>
              </a:lnSpc>
              <a:spcBef>
                <a:spcPts val="5"/>
              </a:spcBef>
              <a:buAutoNum type="romanUcPeriod"/>
              <a:tabLst>
                <a:tab pos="177729" algn="l"/>
              </a:tabLst>
            </a:pPr>
            <a:r>
              <a:rPr sz="2799" dirty="0">
                <a:latin typeface="Calibri Light"/>
                <a:cs typeface="Calibri Light"/>
              </a:rPr>
              <a:t>–</a:t>
            </a:r>
            <a:r>
              <a:rPr sz="2799" spc="-8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стадия</a:t>
            </a:r>
            <a:r>
              <a:rPr sz="2799" spc="-125" dirty="0">
                <a:latin typeface="Calibri Light"/>
                <a:cs typeface="Calibri Light"/>
              </a:rPr>
              <a:t> </a:t>
            </a:r>
            <a:r>
              <a:rPr sz="2799" spc="-30" dirty="0">
                <a:latin typeface="Calibri Light"/>
                <a:cs typeface="Calibri Light"/>
              </a:rPr>
              <a:t>гиперкоагуляции,</a:t>
            </a:r>
            <a:r>
              <a:rPr sz="2799" spc="-10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которая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тем</a:t>
            </a:r>
            <a:r>
              <a:rPr sz="2799" spc="-2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короче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(вплоть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до </a:t>
            </a:r>
            <a:r>
              <a:rPr sz="2799" dirty="0">
                <a:latin typeface="Calibri Light"/>
                <a:cs typeface="Calibri Light"/>
              </a:rPr>
              <a:t>нескольких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минут),</a:t>
            </a:r>
            <a:r>
              <a:rPr sz="2799" spc="-10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чем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острее</a:t>
            </a:r>
            <a:r>
              <a:rPr sz="2799" spc="-10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протекает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процесс;</a:t>
            </a:r>
            <a:endParaRPr sz="2799" dirty="0">
              <a:latin typeface="Calibri Light"/>
              <a:cs typeface="Calibri Light"/>
            </a:endParaRPr>
          </a:p>
          <a:p>
            <a:pPr marL="12695" marR="4737109" indent="251359">
              <a:lnSpc>
                <a:spcPts val="3019"/>
              </a:lnSpc>
              <a:spcBef>
                <a:spcPts val="10"/>
              </a:spcBef>
              <a:buAutoNum type="romanUcPeriod"/>
              <a:tabLst>
                <a:tab pos="264054" algn="l"/>
              </a:tabLst>
            </a:pPr>
            <a:r>
              <a:rPr sz="2799" dirty="0">
                <a:latin typeface="Calibri Light"/>
                <a:cs typeface="Calibri Light"/>
              </a:rPr>
              <a:t>–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переходная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spc="-20" dirty="0">
                <a:latin typeface="Calibri Light"/>
                <a:cs typeface="Calibri Light"/>
              </a:rPr>
              <a:t>стадия,</a:t>
            </a:r>
            <a:r>
              <a:rPr sz="2799" spc="-80" dirty="0">
                <a:latin typeface="Calibri Light"/>
                <a:cs typeface="Calibri Light"/>
              </a:rPr>
              <a:t> </a:t>
            </a:r>
            <a:r>
              <a:rPr sz="2799" spc="-25" dirty="0" err="1">
                <a:latin typeface="Calibri Light"/>
                <a:cs typeface="Calibri Light"/>
              </a:rPr>
              <a:t>при</a:t>
            </a:r>
            <a:r>
              <a:rPr lang="ru-RU" sz="2799" spc="-25" dirty="0">
                <a:latin typeface="Calibri Light"/>
                <a:cs typeface="Calibri Light"/>
              </a:rPr>
              <a:t> </a:t>
            </a:r>
            <a:r>
              <a:rPr lang="ru-RU" sz="2799" dirty="0">
                <a:latin typeface="Calibri Light"/>
                <a:cs typeface="Calibri Light"/>
              </a:rPr>
              <a:t>которой</a:t>
            </a:r>
            <a:r>
              <a:rPr lang="ru-RU" sz="2799" spc="-120" dirty="0">
                <a:latin typeface="Calibri Light"/>
                <a:cs typeface="Calibri Light"/>
              </a:rPr>
              <a:t> </a:t>
            </a:r>
            <a:r>
              <a:rPr lang="ru-RU" sz="2799" spc="-10" dirty="0">
                <a:latin typeface="Calibri Light"/>
                <a:cs typeface="Calibri Light"/>
              </a:rPr>
              <a:t>показания</a:t>
            </a:r>
            <a:endParaRPr sz="2799" dirty="0">
              <a:latin typeface="Calibri Light"/>
              <a:cs typeface="Calibri Light"/>
            </a:endParaRPr>
          </a:p>
          <a:p>
            <a:pPr marL="12695" marR="5118592">
              <a:lnSpc>
                <a:spcPts val="3019"/>
              </a:lnSpc>
              <a:spcBef>
                <a:spcPts val="10"/>
              </a:spcBef>
            </a:pPr>
            <a:r>
              <a:rPr sz="2799" spc="-10" dirty="0">
                <a:latin typeface="Calibri Light"/>
                <a:cs typeface="Calibri Light"/>
              </a:rPr>
              <a:t>коагуляционных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тестов </a:t>
            </a:r>
            <a:r>
              <a:rPr sz="2799" dirty="0">
                <a:latin typeface="Calibri Light"/>
                <a:cs typeface="Calibri Light"/>
              </a:rPr>
              <a:t>разнонаправлены</a:t>
            </a:r>
            <a:r>
              <a:rPr sz="2799" spc="-13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(одни</a:t>
            </a:r>
            <a:endParaRPr sz="2799" dirty="0">
              <a:latin typeface="Calibri Light"/>
              <a:cs typeface="Calibri Light"/>
            </a:endParaRPr>
          </a:p>
          <a:p>
            <a:pPr marL="12695" marR="4387364">
              <a:lnSpc>
                <a:spcPts val="3019"/>
              </a:lnSpc>
              <a:spcBef>
                <a:spcPts val="10"/>
              </a:spcBef>
            </a:pPr>
            <a:r>
              <a:rPr sz="2799" dirty="0">
                <a:latin typeface="Calibri Light"/>
                <a:cs typeface="Calibri Light"/>
              </a:rPr>
              <a:t>из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них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продолжают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выявлять гиперкоагуляцию,</a:t>
            </a:r>
            <a:endParaRPr sz="2799" dirty="0">
              <a:latin typeface="Calibri Light"/>
              <a:cs typeface="Calibri Light"/>
            </a:endParaRPr>
          </a:p>
          <a:p>
            <a:pPr marL="12695">
              <a:lnSpc>
                <a:spcPts val="2829"/>
              </a:lnSpc>
            </a:pPr>
            <a:r>
              <a:rPr sz="2799" dirty="0">
                <a:latin typeface="Calibri Light"/>
                <a:cs typeface="Calibri Light"/>
              </a:rPr>
              <a:t>а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другие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обнаруживают</a:t>
            </a:r>
            <a:endParaRPr sz="2799" dirty="0">
              <a:latin typeface="Calibri Light"/>
              <a:cs typeface="Calibri Light"/>
            </a:endParaRPr>
          </a:p>
          <a:p>
            <a:pPr marL="12695">
              <a:lnSpc>
                <a:spcPts val="3203"/>
              </a:lnSpc>
            </a:pPr>
            <a:r>
              <a:rPr sz="2799" spc="-10" dirty="0">
                <a:latin typeface="Calibri Light"/>
                <a:cs typeface="Calibri Light"/>
              </a:rPr>
              <a:t>гипокоагуляцию);</a:t>
            </a:r>
            <a:endParaRPr sz="2799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2789F7-07FB-44A6-8762-5994A77A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35" y="3148740"/>
            <a:ext cx="5740448" cy="429973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8188" y="1619457"/>
            <a:ext cx="9119850" cy="5127018"/>
          </a:xfrm>
          <a:prstGeom prst="rect">
            <a:avLst/>
          </a:prstGeom>
        </p:spPr>
        <p:txBody>
          <a:bodyPr vert="horz" wrap="square" lIns="0" tIns="60934" rIns="0" bIns="0" rtlCol="0">
            <a:spAutoFit/>
          </a:bodyPr>
          <a:lstStyle/>
          <a:p>
            <a:pPr marL="12695" marR="715359">
              <a:lnSpc>
                <a:spcPts val="3019"/>
              </a:lnSpc>
              <a:spcBef>
                <a:spcPts val="480"/>
              </a:spcBef>
            </a:pPr>
            <a:r>
              <a:rPr sz="2799" dirty="0">
                <a:latin typeface="Calibri Light"/>
                <a:cs typeface="Calibri Light"/>
              </a:rPr>
              <a:t>III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–</a:t>
            </a:r>
            <a:r>
              <a:rPr sz="2799" spc="-7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стадия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резко</a:t>
            </a:r>
            <a:r>
              <a:rPr sz="2799" spc="-100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выраженной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spc="-30" dirty="0">
                <a:latin typeface="Calibri Light"/>
                <a:cs typeface="Calibri Light"/>
              </a:rPr>
              <a:t>гипокоагуляции</a:t>
            </a:r>
            <a:r>
              <a:rPr sz="2799" spc="-90" dirty="0">
                <a:latin typeface="Calibri Light"/>
                <a:cs typeface="Calibri Light"/>
              </a:rPr>
              <a:t> </a:t>
            </a:r>
            <a:r>
              <a:rPr sz="2799" spc="-20" dirty="0">
                <a:latin typeface="Calibri Light"/>
                <a:cs typeface="Calibri Light"/>
              </a:rPr>
              <a:t>вплоть</a:t>
            </a:r>
            <a:r>
              <a:rPr sz="2799" spc="-95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до </a:t>
            </a:r>
            <a:r>
              <a:rPr sz="2799" spc="-30" dirty="0">
                <a:latin typeface="Calibri Light"/>
                <a:cs typeface="Calibri Light"/>
              </a:rPr>
              <a:t>несвёртываемости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spc="-10" dirty="0" err="1">
                <a:latin typeface="Calibri Light"/>
                <a:cs typeface="Calibri Light"/>
              </a:rPr>
              <a:t>крови</a:t>
            </a:r>
            <a:r>
              <a:rPr sz="2799" spc="-10" dirty="0">
                <a:latin typeface="Calibri Light"/>
                <a:cs typeface="Calibri Light"/>
              </a:rPr>
              <a:t>.</a:t>
            </a:r>
            <a:endParaRPr lang="ru-RU" sz="2799" spc="-10" dirty="0">
              <a:latin typeface="Calibri Light"/>
              <a:cs typeface="Calibri Light"/>
            </a:endParaRPr>
          </a:p>
          <a:p>
            <a:pPr marL="12695" marR="715359">
              <a:lnSpc>
                <a:spcPts val="3019"/>
              </a:lnSpc>
              <a:spcBef>
                <a:spcPts val="480"/>
              </a:spcBef>
            </a:pPr>
            <a:endParaRPr sz="2799" dirty="0">
              <a:latin typeface="Calibri Light"/>
              <a:cs typeface="Calibri Light"/>
            </a:endParaRPr>
          </a:p>
          <a:p>
            <a:pPr marL="12695" marR="5078">
              <a:lnSpc>
                <a:spcPts val="3019"/>
              </a:lnSpc>
              <a:spcBef>
                <a:spcPts val="5"/>
              </a:spcBef>
            </a:pPr>
            <a:r>
              <a:rPr sz="2799" dirty="0">
                <a:latin typeface="Calibri Light"/>
                <a:cs typeface="Calibri Light"/>
              </a:rPr>
              <a:t>Острый</a:t>
            </a:r>
            <a:r>
              <a:rPr sz="2799" spc="-40" dirty="0">
                <a:latin typeface="Calibri Light"/>
                <a:cs typeface="Calibri Light"/>
              </a:rPr>
              <a:t> </a:t>
            </a:r>
            <a:r>
              <a:rPr sz="2799" spc="-25" dirty="0">
                <a:latin typeface="Calibri Light"/>
                <a:cs typeface="Calibri Light"/>
              </a:rPr>
              <a:t>ДВС-</a:t>
            </a:r>
            <a:r>
              <a:rPr sz="2799" dirty="0">
                <a:latin typeface="Calibri Light"/>
                <a:cs typeface="Calibri Light"/>
              </a:rPr>
              <a:t>синдром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имеет,</a:t>
            </a:r>
            <a:r>
              <a:rPr sz="2799" spc="-4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как</a:t>
            </a:r>
            <a:r>
              <a:rPr sz="2799" spc="-8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правило,</a:t>
            </a:r>
            <a:r>
              <a:rPr sz="2799" spc="-8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кратковременные </a:t>
            </a:r>
            <a:r>
              <a:rPr sz="2799" dirty="0">
                <a:latin typeface="Calibri Light"/>
                <a:cs typeface="Calibri Light"/>
              </a:rPr>
              <a:t>первую</a:t>
            </a:r>
            <a:r>
              <a:rPr sz="2799" spc="-7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отчасти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вторую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фазы,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диагностируется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spc="-20" dirty="0">
                <a:latin typeface="Calibri Light"/>
                <a:cs typeface="Calibri Light"/>
              </a:rPr>
              <a:t>фазе</a:t>
            </a:r>
            <a:endParaRPr sz="2799" dirty="0">
              <a:latin typeface="Calibri Light"/>
              <a:cs typeface="Calibri Light"/>
            </a:endParaRPr>
          </a:p>
          <a:p>
            <a:pPr marL="12695" marR="4741553">
              <a:lnSpc>
                <a:spcPts val="3019"/>
              </a:lnSpc>
              <a:spcBef>
                <a:spcPts val="10"/>
              </a:spcBef>
            </a:pPr>
            <a:r>
              <a:rPr sz="2799" spc="-10" dirty="0">
                <a:latin typeface="Calibri Light"/>
                <a:cs typeface="Calibri Light"/>
              </a:rPr>
              <a:t>гипокоагуляции</a:t>
            </a:r>
            <a:r>
              <a:rPr sz="2799" spc="-4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и</a:t>
            </a:r>
            <a:r>
              <a:rPr sz="2799" spc="-10" dirty="0">
                <a:latin typeface="Calibri Light"/>
                <a:cs typeface="Calibri Light"/>
              </a:rPr>
              <a:t> профузных геморрагий.</a:t>
            </a:r>
            <a:endParaRPr sz="2799" dirty="0">
              <a:latin typeface="Calibri Light"/>
              <a:cs typeface="Calibri Light"/>
            </a:endParaRPr>
          </a:p>
          <a:p>
            <a:pPr marL="12695" marR="5241732">
              <a:lnSpc>
                <a:spcPts val="3019"/>
              </a:lnSpc>
              <a:spcBef>
                <a:spcPts val="10"/>
              </a:spcBef>
            </a:pPr>
            <a:r>
              <a:rPr sz="2799" dirty="0">
                <a:latin typeface="Calibri Light"/>
                <a:cs typeface="Calibri Light"/>
              </a:rPr>
              <a:t>При</a:t>
            </a:r>
            <a:r>
              <a:rPr sz="2799" spc="-8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подостром</a:t>
            </a:r>
            <a:r>
              <a:rPr sz="2799" spc="-7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течении </a:t>
            </a:r>
            <a:r>
              <a:rPr sz="2799" spc="-25" dirty="0">
                <a:latin typeface="Calibri Light"/>
                <a:cs typeface="Calibri Light"/>
              </a:rPr>
              <a:t>ДВС-</a:t>
            </a:r>
            <a:r>
              <a:rPr sz="2799" dirty="0">
                <a:latin typeface="Calibri Light"/>
                <a:cs typeface="Calibri Light"/>
              </a:rPr>
              <a:t>синдрома</a:t>
            </a:r>
            <a:r>
              <a:rPr sz="2799" spc="3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возможны</a:t>
            </a:r>
            <a:endParaRPr sz="2799" dirty="0">
              <a:latin typeface="Calibri Light"/>
              <a:cs typeface="Calibri Light"/>
            </a:endParaRPr>
          </a:p>
          <a:p>
            <a:pPr marL="12695">
              <a:lnSpc>
                <a:spcPts val="2819"/>
              </a:lnSpc>
            </a:pPr>
            <a:r>
              <a:rPr sz="2799" dirty="0">
                <a:latin typeface="Calibri Light"/>
                <a:cs typeface="Calibri Light"/>
              </a:rPr>
              <a:t>повторные</a:t>
            </a:r>
            <a:r>
              <a:rPr sz="2799" spc="-12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чередования</a:t>
            </a:r>
            <a:r>
              <a:rPr sz="2799" spc="-130" dirty="0">
                <a:latin typeface="Calibri Light"/>
                <a:cs typeface="Calibri Light"/>
              </a:rPr>
              <a:t> </a:t>
            </a:r>
            <a:r>
              <a:rPr sz="2799" spc="-20" dirty="0">
                <a:latin typeface="Calibri Light"/>
                <a:cs typeface="Calibri Light"/>
              </a:rPr>
              <a:t>фаз,</a:t>
            </a:r>
            <a:endParaRPr sz="2799" dirty="0">
              <a:latin typeface="Calibri Light"/>
              <a:cs typeface="Calibri Light"/>
            </a:endParaRPr>
          </a:p>
          <a:p>
            <a:pPr marL="12695" marR="4181072">
              <a:lnSpc>
                <a:spcPts val="3019"/>
              </a:lnSpc>
              <a:spcBef>
                <a:spcPts val="215"/>
              </a:spcBef>
            </a:pPr>
            <a:r>
              <a:rPr sz="2799" dirty="0">
                <a:latin typeface="Calibri Light"/>
                <a:cs typeface="Calibri Light"/>
              </a:rPr>
              <a:t>а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при</a:t>
            </a:r>
            <a:r>
              <a:rPr sz="2799" spc="-6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хроническом</a:t>
            </a:r>
            <a:r>
              <a:rPr sz="2799" spc="-3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–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длительная стабилизация</a:t>
            </a:r>
            <a:r>
              <a:rPr sz="2799" spc="-8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процесса</a:t>
            </a:r>
            <a:endParaRPr sz="2799" dirty="0">
              <a:latin typeface="Calibri Light"/>
              <a:cs typeface="Calibri Light"/>
            </a:endParaRPr>
          </a:p>
          <a:p>
            <a:pPr marL="12695">
              <a:lnSpc>
                <a:spcPts val="3009"/>
              </a:lnSpc>
            </a:pPr>
            <a:r>
              <a:rPr sz="2799" dirty="0">
                <a:latin typeface="Calibri Light"/>
                <a:cs typeface="Calibri Light"/>
              </a:rPr>
              <a:t>в</a:t>
            </a:r>
            <a:r>
              <a:rPr sz="2799" spc="-65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первых</a:t>
            </a:r>
            <a:r>
              <a:rPr sz="2799" spc="-50" dirty="0">
                <a:latin typeface="Calibri Light"/>
                <a:cs typeface="Calibri Light"/>
              </a:rPr>
              <a:t> </a:t>
            </a:r>
            <a:r>
              <a:rPr sz="2799" dirty="0">
                <a:latin typeface="Calibri Light"/>
                <a:cs typeface="Calibri Light"/>
              </a:rPr>
              <a:t>двух</a:t>
            </a:r>
            <a:r>
              <a:rPr sz="2799" spc="-55" dirty="0">
                <a:latin typeface="Calibri Light"/>
                <a:cs typeface="Calibri Light"/>
              </a:rPr>
              <a:t> </a:t>
            </a:r>
            <a:r>
              <a:rPr sz="2799" spc="-10" dirty="0">
                <a:latin typeface="Calibri Light"/>
                <a:cs typeface="Calibri Light"/>
              </a:rPr>
              <a:t>фазах.</a:t>
            </a:r>
            <a:endParaRPr sz="2799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928" y="3908305"/>
            <a:ext cx="3823850" cy="324888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025DCA5-21A3-4310-AD0D-F179B9C9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44" y="402484"/>
            <a:ext cx="6175404" cy="1076698"/>
          </a:xfrm>
        </p:spPr>
        <p:txBody>
          <a:bodyPr/>
          <a:lstStyle/>
          <a:p>
            <a:r>
              <a:rPr lang="ru-RU" sz="5400" dirty="0">
                <a:solidFill>
                  <a:srgbClr val="078777"/>
                </a:solidFill>
              </a:rPr>
              <a:t>Фазы ДВС-</a:t>
            </a:r>
            <a:r>
              <a:rPr lang="ru-RU" sz="5400" dirty="0" err="1">
                <a:solidFill>
                  <a:srgbClr val="078777"/>
                </a:solidFill>
              </a:rPr>
              <a:t>синдома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36" y="406590"/>
            <a:ext cx="7963859" cy="9816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>
                <a:solidFill>
                  <a:srgbClr val="078877"/>
                </a:solidFill>
                <a:latin typeface="Austin Cyr Bold" panose="02020803070702030403" pitchFamily="18" charset="-52"/>
              </a:rPr>
              <a:t>Роль тромбоцитов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1149" y="406591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733492" y="1708392"/>
            <a:ext cx="9781744" cy="4830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61954-CAA5-4C65-A0EE-F21E3546681A}"/>
              </a:ext>
            </a:extLst>
          </p:cNvPr>
          <p:cNvSpPr txBox="1"/>
          <p:nvPr/>
        </p:nvSpPr>
        <p:spPr>
          <a:xfrm>
            <a:off x="1920534" y="1388242"/>
            <a:ext cx="9594703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4000" b="1" dirty="0"/>
              <a:t>	</a:t>
            </a:r>
            <a:r>
              <a:rPr lang="ru-RU" altLang="ru-RU" sz="4000" b="1" u="sng" dirty="0"/>
              <a:t>Роль тромбоцитов больше, чем участие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4000" b="1" u="sng" dirty="0"/>
              <a:t>их в образовании белого тромба</a:t>
            </a:r>
            <a:r>
              <a:rPr lang="ru-RU" altLang="ru-RU" sz="2800" b="1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dirty="0"/>
              <a:t>	Они обеспечивают ретракцию красного тромба за счет </a:t>
            </a:r>
            <a:r>
              <a:rPr lang="ru-RU" altLang="ru-RU" sz="2800" b="1" dirty="0" err="1"/>
              <a:t>фибринстабизизирующего</a:t>
            </a:r>
            <a:r>
              <a:rPr lang="ru-RU" altLang="ru-RU" sz="2800" b="1" dirty="0"/>
              <a:t> фактора </a:t>
            </a:r>
            <a:r>
              <a:rPr lang="en-US" altLang="ru-RU" sz="2800" b="1" dirty="0"/>
              <a:t>XIII</a:t>
            </a:r>
            <a:r>
              <a:rPr lang="ru-RU" altLang="ru-RU" sz="2800" b="1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dirty="0"/>
              <a:t>	Они стимулируют пролиферацию клеток сосудистого русла. Гранулы  тромбоцитов включают факторы роста, антикоагулянтные  белки типа протеин </a:t>
            </a:r>
            <a:r>
              <a:rPr lang="en-US" altLang="ru-RU" sz="2800" b="1" dirty="0"/>
              <a:t>S </a:t>
            </a:r>
            <a:r>
              <a:rPr lang="ru-RU" altLang="ru-RU" sz="2800" b="1" dirty="0"/>
              <a:t>      и антитромбин 	 Тромбоциты включают факторы гемостаза: </a:t>
            </a:r>
            <a:r>
              <a:rPr lang="en-US" altLang="ru-RU" sz="2800" b="1" dirty="0"/>
              <a:t>V</a:t>
            </a:r>
            <a:r>
              <a:rPr lang="ru-RU" altLang="ru-RU" sz="2800" b="1" dirty="0"/>
              <a:t>-</a:t>
            </a:r>
            <a:r>
              <a:rPr lang="ru-RU" altLang="ru-RU" sz="2800" b="1" dirty="0" err="1"/>
              <a:t>ый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фосфолипопротеин</a:t>
            </a:r>
            <a:r>
              <a:rPr lang="ru-RU" altLang="ru-RU" sz="2800" b="1" dirty="0"/>
              <a:t> (</a:t>
            </a:r>
            <a:r>
              <a:rPr lang="ru-RU" altLang="ru-RU" sz="2800" b="1" dirty="0" err="1"/>
              <a:t>тромбопластин</a:t>
            </a:r>
            <a:r>
              <a:rPr lang="ru-RU" altLang="ru-RU" sz="2800" b="1" dirty="0"/>
              <a:t>), </a:t>
            </a:r>
            <a:r>
              <a:rPr lang="ru-RU" altLang="ru-RU" sz="2800" b="1" dirty="0" err="1"/>
              <a:t>антигепариновый</a:t>
            </a:r>
            <a:r>
              <a:rPr lang="ru-RU" altLang="ru-RU" sz="2800" b="1" dirty="0"/>
              <a:t> фактор, фибриноген  и др.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C7E6551C-AF39-4118-AB1B-1F6835C93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46792" r="16717" b="10518"/>
          <a:stretch/>
        </p:blipFill>
        <p:spPr bwMode="auto">
          <a:xfrm>
            <a:off x="6928246" y="5348477"/>
            <a:ext cx="4586990" cy="20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33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1810DE-BDFF-4420-A0A8-1669951FE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982" y="0"/>
            <a:ext cx="10056731" cy="753272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D7F5B75A-FA74-441B-9276-818DBFB26D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49426" y="141186"/>
            <a:ext cx="1371294" cy="1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8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185" y="649660"/>
            <a:ext cx="9217818" cy="965884"/>
          </a:xfrm>
          <a:prstGeom prst="rect">
            <a:avLst/>
          </a:prstGeom>
        </p:spPr>
        <p:txBody>
          <a:bodyPr vert="horz" wrap="square" lIns="0" tIns="67916" rIns="0" bIns="0" rtlCol="0" anchor="ctr">
            <a:spAutoFit/>
          </a:bodyPr>
          <a:lstStyle/>
          <a:p>
            <a:pPr marL="12695" marR="5078">
              <a:lnSpc>
                <a:spcPts val="3459"/>
              </a:lnSpc>
              <a:spcBef>
                <a:spcPts val="535"/>
              </a:spcBef>
            </a:pPr>
            <a:r>
              <a:rPr sz="3199" dirty="0" err="1">
                <a:solidFill>
                  <a:srgbClr val="078777"/>
                </a:solidFill>
              </a:rPr>
              <a:t>Причины</a:t>
            </a:r>
            <a:r>
              <a:rPr sz="3199" spc="-70" dirty="0">
                <a:solidFill>
                  <a:srgbClr val="078777"/>
                </a:solidFill>
              </a:rPr>
              <a:t> </a:t>
            </a:r>
            <a:r>
              <a:rPr sz="3199" dirty="0">
                <a:solidFill>
                  <a:srgbClr val="078777"/>
                </a:solidFill>
              </a:rPr>
              <a:t>и</a:t>
            </a:r>
            <a:r>
              <a:rPr sz="3199" spc="-70" dirty="0">
                <a:solidFill>
                  <a:srgbClr val="078777"/>
                </a:solidFill>
              </a:rPr>
              <a:t> </a:t>
            </a:r>
            <a:r>
              <a:rPr sz="3199" dirty="0">
                <a:solidFill>
                  <a:srgbClr val="078777"/>
                </a:solidFill>
              </a:rPr>
              <a:t>механизмы</a:t>
            </a:r>
            <a:r>
              <a:rPr sz="3199" spc="-85" dirty="0">
                <a:solidFill>
                  <a:srgbClr val="078777"/>
                </a:solidFill>
              </a:rPr>
              <a:t> </a:t>
            </a:r>
            <a:r>
              <a:rPr sz="3199" spc="-10" dirty="0">
                <a:solidFill>
                  <a:srgbClr val="078777"/>
                </a:solidFill>
              </a:rPr>
              <a:t>развития </a:t>
            </a:r>
            <a:r>
              <a:rPr sz="3199" spc="-20" dirty="0">
                <a:solidFill>
                  <a:srgbClr val="078777"/>
                </a:solidFill>
              </a:rPr>
              <a:t>тромбогеморрагического</a:t>
            </a:r>
            <a:r>
              <a:rPr sz="3199" spc="-30" dirty="0">
                <a:solidFill>
                  <a:srgbClr val="078777"/>
                </a:solidFill>
              </a:rPr>
              <a:t> </a:t>
            </a:r>
            <a:r>
              <a:rPr sz="3199" spc="-10" dirty="0">
                <a:solidFill>
                  <a:srgbClr val="078777"/>
                </a:solidFill>
              </a:rPr>
              <a:t>синдрома</a:t>
            </a:r>
            <a:endParaRPr sz="3199" dirty="0"/>
          </a:p>
        </p:txBody>
      </p:sp>
      <p:sp>
        <p:nvSpPr>
          <p:cNvPr id="4" name="object 4"/>
          <p:cNvSpPr txBox="1"/>
          <p:nvPr/>
        </p:nvSpPr>
        <p:spPr>
          <a:xfrm>
            <a:off x="1817793" y="1615545"/>
            <a:ext cx="9510211" cy="4503775"/>
          </a:xfrm>
          <a:prstGeom prst="rect">
            <a:avLst/>
          </a:prstGeom>
        </p:spPr>
        <p:txBody>
          <a:bodyPr vert="horz" wrap="square" lIns="0" tIns="53318" rIns="0" bIns="0" rtlCol="0">
            <a:spAutoFit/>
          </a:bodyPr>
          <a:lstStyle/>
          <a:p>
            <a:pPr marL="12695" marR="67918">
              <a:lnSpc>
                <a:spcPts val="2479"/>
              </a:lnSpc>
              <a:spcBef>
                <a:spcPts val="420"/>
              </a:spcBef>
            </a:pPr>
            <a:r>
              <a:rPr sz="2299" dirty="0">
                <a:latin typeface="Calibri Light"/>
                <a:cs typeface="Calibri Light"/>
              </a:rPr>
              <a:t>При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остром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подостром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течении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активируются</a:t>
            </a:r>
            <a:r>
              <a:rPr sz="2299" spc="-1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3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прогрессивно</a:t>
            </a:r>
            <a:r>
              <a:rPr sz="2299" spc="-5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истощаются </a:t>
            </a:r>
            <a:r>
              <a:rPr sz="2299" dirty="0">
                <a:latin typeface="Calibri Light"/>
                <a:cs typeface="Calibri Light"/>
              </a:rPr>
              <a:t>не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только</a:t>
            </a:r>
            <a:r>
              <a:rPr sz="2299" spc="-5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факторы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свёртывания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крови,</a:t>
            </a:r>
            <a:r>
              <a:rPr sz="2299" spc="-3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но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важнейшие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физиологические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314"/>
              </a:lnSpc>
            </a:pPr>
            <a:r>
              <a:rPr sz="2299" dirty="0">
                <a:latin typeface="Calibri Light"/>
                <a:cs typeface="Calibri Light"/>
              </a:rPr>
              <a:t>антикоагулянты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(антитромбин</a:t>
            </a:r>
            <a:r>
              <a:rPr sz="2299" spc="-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III,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протеины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С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S),</a:t>
            </a:r>
            <a:r>
              <a:rPr sz="2299" spc="-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компоненты</a:t>
            </a:r>
            <a:r>
              <a:rPr sz="2299" spc="-5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фибринолиза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484"/>
              </a:lnSpc>
            </a:pPr>
            <a:r>
              <a:rPr sz="2299" dirty="0">
                <a:latin typeface="Calibri Light"/>
                <a:cs typeface="Calibri Light"/>
              </a:rPr>
              <a:t>(плазминоген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его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активаторы)</a:t>
            </a:r>
            <a:r>
              <a:rPr sz="2299" spc="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калликреин-</a:t>
            </a:r>
            <a:r>
              <a:rPr sz="2299" dirty="0">
                <a:latin typeface="Calibri Light"/>
                <a:cs typeface="Calibri Light"/>
              </a:rPr>
              <a:t>кининовой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системы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484"/>
              </a:lnSpc>
            </a:pPr>
            <a:r>
              <a:rPr sz="2299" dirty="0">
                <a:latin typeface="Calibri Light"/>
                <a:cs typeface="Calibri Light"/>
              </a:rPr>
              <a:t>(прекалликреин,</a:t>
            </a:r>
            <a:r>
              <a:rPr sz="2299" spc="-9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высокомолекулярный</a:t>
            </a:r>
            <a:r>
              <a:rPr sz="2299" spc="-7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кининоген),</a:t>
            </a:r>
            <a:r>
              <a:rPr sz="2299" spc="-8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прогрессирует</a:t>
            </a:r>
            <a:endParaRPr sz="2299" dirty="0">
              <a:latin typeface="Calibri Light"/>
              <a:cs typeface="Calibri Light"/>
            </a:endParaRPr>
          </a:p>
          <a:p>
            <a:pPr marL="12695" marR="259611">
              <a:lnSpc>
                <a:spcPts val="2479"/>
              </a:lnSpc>
              <a:spcBef>
                <a:spcPts val="180"/>
              </a:spcBef>
            </a:pPr>
            <a:r>
              <a:rPr sz="2299" dirty="0">
                <a:latin typeface="Calibri Light"/>
                <a:cs typeface="Calibri Light"/>
              </a:rPr>
              <a:t>тромбоцитопения</a:t>
            </a:r>
            <a:r>
              <a:rPr sz="2299" spc="-5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потребления,</a:t>
            </a:r>
            <a:r>
              <a:rPr sz="2299" spc="-5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содержание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фибриногена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снижается, </a:t>
            </a:r>
            <a:r>
              <a:rPr sz="2299" dirty="0">
                <a:latin typeface="Calibri Light"/>
                <a:cs typeface="Calibri Light"/>
              </a:rPr>
              <a:t>нарастает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концентрация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продуктов</a:t>
            </a:r>
            <a:r>
              <a:rPr sz="2299" spc="-6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расщепления</a:t>
            </a:r>
            <a:r>
              <a:rPr sz="2299" spc="-5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фибриногена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фибрина, D-</a:t>
            </a:r>
            <a:r>
              <a:rPr sz="2299" dirty="0">
                <a:latin typeface="Calibri Light"/>
                <a:cs typeface="Calibri Light"/>
              </a:rPr>
              <a:t>димеров,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количество</a:t>
            </a:r>
            <a:r>
              <a:rPr sz="2299" spc="-3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фрагментированных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эритроцитов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(шизоциты)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319"/>
              </a:lnSpc>
            </a:pPr>
            <a:r>
              <a:rPr sz="2299" dirty="0">
                <a:latin typeface="Calibri Light"/>
                <a:cs typeface="Calibri Light"/>
              </a:rPr>
              <a:t>в</a:t>
            </a:r>
            <a:r>
              <a:rPr sz="2299" spc="-1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крови.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484"/>
              </a:lnSpc>
            </a:pPr>
            <a:r>
              <a:rPr sz="2299" dirty="0">
                <a:latin typeface="Calibri Light"/>
                <a:cs typeface="Calibri Light"/>
              </a:rPr>
              <a:t>В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виду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этого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специфическим</a:t>
            </a:r>
            <a:r>
              <a:rPr sz="2299" spc="-55" dirty="0">
                <a:latin typeface="Calibri Light"/>
                <a:cs typeface="Calibri Light"/>
              </a:rPr>
              <a:t> </a:t>
            </a:r>
            <a:r>
              <a:rPr sz="2299" spc="-10" dirty="0" err="1">
                <a:latin typeface="Calibri Light"/>
                <a:cs typeface="Calibri Light"/>
              </a:rPr>
              <a:t>признаком</a:t>
            </a:r>
            <a:r>
              <a:rPr lang="ru-RU" sz="2299" spc="-10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острого</a:t>
            </a:r>
            <a:r>
              <a:rPr sz="2299" spc="-2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подострого</a:t>
            </a:r>
            <a:r>
              <a:rPr sz="2299" spc="-5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ДВС-</a:t>
            </a:r>
            <a:r>
              <a:rPr sz="2299" spc="-10" dirty="0">
                <a:latin typeface="Calibri Light"/>
                <a:cs typeface="Calibri Light"/>
              </a:rPr>
              <a:t>синдрома</a:t>
            </a:r>
            <a:endParaRPr sz="2299" dirty="0">
              <a:latin typeface="Calibri Light"/>
              <a:cs typeface="Calibri Light"/>
            </a:endParaRPr>
          </a:p>
          <a:p>
            <a:pPr marL="12695">
              <a:lnSpc>
                <a:spcPts val="2484"/>
              </a:lnSpc>
            </a:pPr>
            <a:r>
              <a:rPr sz="2299" dirty="0">
                <a:latin typeface="Calibri Light"/>
                <a:cs typeface="Calibri Light"/>
              </a:rPr>
              <a:t>в</a:t>
            </a:r>
            <a:r>
              <a:rPr sz="2299" spc="-2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отличие</a:t>
            </a:r>
            <a:r>
              <a:rPr sz="2299" spc="-2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от</a:t>
            </a:r>
            <a:r>
              <a:rPr sz="2299" spc="-15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хронического</a:t>
            </a:r>
            <a:r>
              <a:rPr sz="2299" spc="-5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ДВС-</a:t>
            </a:r>
            <a:r>
              <a:rPr sz="2299" spc="-10" dirty="0" err="1">
                <a:latin typeface="Calibri Light"/>
                <a:cs typeface="Calibri Light"/>
              </a:rPr>
              <a:t>синдрома</a:t>
            </a:r>
            <a:r>
              <a:rPr lang="ru-RU"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1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тромбозов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иного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генеза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является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spc="-10" dirty="0">
                <a:latin typeface="Calibri Light"/>
                <a:cs typeface="Calibri Light"/>
              </a:rPr>
              <a:t>обязательное </a:t>
            </a:r>
            <a:r>
              <a:rPr sz="2299" dirty="0">
                <a:latin typeface="Calibri Light"/>
                <a:cs typeface="Calibri Light"/>
              </a:rPr>
              <a:t>сочетание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тромбоцитопении</a:t>
            </a:r>
            <a:r>
              <a:rPr sz="2299" spc="-4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и</a:t>
            </a:r>
            <a:r>
              <a:rPr sz="2299" spc="-25" dirty="0">
                <a:latin typeface="Calibri Light"/>
                <a:cs typeface="Calibri Light"/>
              </a:rPr>
              <a:t> </a:t>
            </a:r>
            <a:r>
              <a:rPr sz="2299" spc="-10" dirty="0" err="1">
                <a:latin typeface="Calibri Light"/>
                <a:cs typeface="Calibri Light"/>
              </a:rPr>
              <a:t>дефицита</a:t>
            </a:r>
            <a:r>
              <a:rPr lang="ru-RU" sz="2299" spc="-10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антитромбина</a:t>
            </a:r>
            <a:r>
              <a:rPr sz="2299" spc="-3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III,</a:t>
            </a:r>
            <a:r>
              <a:rPr sz="2299" spc="5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часто</a:t>
            </a:r>
            <a:r>
              <a:rPr sz="2299" spc="-10" dirty="0">
                <a:latin typeface="Calibri Light"/>
                <a:cs typeface="Calibri Light"/>
              </a:rPr>
              <a:t> </a:t>
            </a:r>
            <a:r>
              <a:rPr sz="2299" spc="-10" dirty="0" err="1">
                <a:latin typeface="Calibri Light"/>
                <a:cs typeface="Calibri Light"/>
              </a:rPr>
              <a:t>сопровождающееся</a:t>
            </a:r>
            <a:r>
              <a:rPr lang="ru-RU" sz="2299" spc="-10" dirty="0">
                <a:latin typeface="Calibri Light"/>
                <a:cs typeface="Calibri Light"/>
              </a:rPr>
              <a:t> </a:t>
            </a:r>
            <a:r>
              <a:rPr sz="2299" dirty="0" err="1">
                <a:latin typeface="Calibri Light"/>
                <a:cs typeface="Calibri Light"/>
              </a:rPr>
              <a:t>снижением</a:t>
            </a:r>
            <a:r>
              <a:rPr sz="2299" spc="-3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уровня</a:t>
            </a:r>
            <a:r>
              <a:rPr sz="2299" spc="-15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плазминогена</a:t>
            </a:r>
            <a:r>
              <a:rPr sz="2299" spc="-40" dirty="0">
                <a:latin typeface="Calibri Light"/>
                <a:cs typeface="Calibri Light"/>
              </a:rPr>
              <a:t> </a:t>
            </a:r>
            <a:r>
              <a:rPr sz="2299" dirty="0">
                <a:latin typeface="Calibri Light"/>
                <a:cs typeface="Calibri Light"/>
              </a:rPr>
              <a:t>в</a:t>
            </a:r>
            <a:r>
              <a:rPr sz="2299" spc="-10" dirty="0">
                <a:latin typeface="Calibri Light"/>
                <a:cs typeface="Calibri Light"/>
              </a:rPr>
              <a:t> крови.</a:t>
            </a:r>
            <a:endParaRPr sz="2299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185" y="649660"/>
            <a:ext cx="9217818" cy="965884"/>
          </a:xfrm>
          <a:prstGeom prst="rect">
            <a:avLst/>
          </a:prstGeom>
        </p:spPr>
        <p:txBody>
          <a:bodyPr vert="horz" wrap="square" lIns="0" tIns="67916" rIns="0" bIns="0" rtlCol="0" anchor="ctr">
            <a:spAutoFit/>
          </a:bodyPr>
          <a:lstStyle/>
          <a:p>
            <a:pPr marL="12695" marR="5078">
              <a:lnSpc>
                <a:spcPts val="3459"/>
              </a:lnSpc>
              <a:spcBef>
                <a:spcPts val="535"/>
              </a:spcBef>
            </a:pPr>
            <a:r>
              <a:rPr sz="3199" dirty="0" err="1">
                <a:solidFill>
                  <a:srgbClr val="078777"/>
                </a:solidFill>
              </a:rPr>
              <a:t>Причины</a:t>
            </a:r>
            <a:r>
              <a:rPr sz="3199" spc="-70" dirty="0">
                <a:solidFill>
                  <a:srgbClr val="078777"/>
                </a:solidFill>
              </a:rPr>
              <a:t> </a:t>
            </a:r>
            <a:r>
              <a:rPr sz="3199" dirty="0">
                <a:solidFill>
                  <a:srgbClr val="078777"/>
                </a:solidFill>
              </a:rPr>
              <a:t>и</a:t>
            </a:r>
            <a:r>
              <a:rPr sz="3199" spc="-70" dirty="0">
                <a:solidFill>
                  <a:srgbClr val="078777"/>
                </a:solidFill>
              </a:rPr>
              <a:t> </a:t>
            </a:r>
            <a:r>
              <a:rPr sz="3199" dirty="0">
                <a:solidFill>
                  <a:srgbClr val="078777"/>
                </a:solidFill>
              </a:rPr>
              <a:t>механизмы</a:t>
            </a:r>
            <a:r>
              <a:rPr sz="3199" spc="-85" dirty="0">
                <a:solidFill>
                  <a:srgbClr val="078777"/>
                </a:solidFill>
              </a:rPr>
              <a:t> </a:t>
            </a:r>
            <a:r>
              <a:rPr sz="3199" spc="-10" dirty="0">
                <a:solidFill>
                  <a:srgbClr val="078777"/>
                </a:solidFill>
              </a:rPr>
              <a:t>развития </a:t>
            </a:r>
            <a:r>
              <a:rPr sz="3199" spc="-20" dirty="0">
                <a:solidFill>
                  <a:srgbClr val="078777"/>
                </a:solidFill>
              </a:rPr>
              <a:t>тромбогеморрагического</a:t>
            </a:r>
            <a:r>
              <a:rPr sz="3199" spc="-30" dirty="0">
                <a:solidFill>
                  <a:srgbClr val="078777"/>
                </a:solidFill>
              </a:rPr>
              <a:t> </a:t>
            </a:r>
            <a:r>
              <a:rPr sz="3199" spc="-10" dirty="0">
                <a:solidFill>
                  <a:srgbClr val="078777"/>
                </a:solidFill>
              </a:rPr>
              <a:t>синдрома</a:t>
            </a:r>
            <a:endParaRPr sz="3199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71326" y="1801708"/>
            <a:ext cx="9217818" cy="3395775"/>
          </a:xfrm>
          <a:prstGeom prst="rect">
            <a:avLst/>
          </a:prstGeom>
        </p:spPr>
        <p:txBody>
          <a:bodyPr vert="horz" wrap="square" lIns="0" tIns="60934" rIns="0" bIns="0" rtlCol="0">
            <a:spAutoFit/>
          </a:bodyPr>
          <a:lstStyle/>
          <a:p>
            <a:pPr marL="12695" marR="5078">
              <a:lnSpc>
                <a:spcPts val="3019"/>
              </a:lnSpc>
              <a:spcBef>
                <a:spcPts val="480"/>
              </a:spcBef>
            </a:pPr>
            <a:r>
              <a:rPr sz="2799" dirty="0"/>
              <a:t>При</a:t>
            </a:r>
            <a:r>
              <a:rPr sz="2799" spc="-80" dirty="0"/>
              <a:t> </a:t>
            </a:r>
            <a:r>
              <a:rPr sz="2799" dirty="0"/>
              <a:t>хроническом</a:t>
            </a:r>
            <a:r>
              <a:rPr sz="2799" spc="-65" dirty="0"/>
              <a:t> </a:t>
            </a:r>
            <a:r>
              <a:rPr sz="2799" spc="-20" dirty="0"/>
              <a:t>ДВС-</a:t>
            </a:r>
            <a:r>
              <a:rPr sz="2799" dirty="0"/>
              <a:t>синдроме</a:t>
            </a:r>
            <a:r>
              <a:rPr sz="2799" spc="-35" dirty="0"/>
              <a:t> </a:t>
            </a:r>
            <a:r>
              <a:rPr sz="2799" dirty="0"/>
              <a:t>(к</a:t>
            </a:r>
            <a:r>
              <a:rPr sz="2799" spc="-75" dirty="0"/>
              <a:t> </a:t>
            </a:r>
            <a:r>
              <a:rPr sz="2799" dirty="0"/>
              <a:t>примеру,</a:t>
            </a:r>
            <a:r>
              <a:rPr sz="2799" spc="-75" dirty="0"/>
              <a:t> </a:t>
            </a:r>
            <a:r>
              <a:rPr sz="2799" dirty="0"/>
              <a:t>на</a:t>
            </a:r>
            <a:r>
              <a:rPr sz="2799" spc="-65" dirty="0"/>
              <a:t> </a:t>
            </a:r>
            <a:r>
              <a:rPr sz="2799" spc="-20" dirty="0"/>
              <a:t>фоне </a:t>
            </a:r>
            <a:r>
              <a:rPr sz="2799" spc="-10" dirty="0"/>
              <a:t>антифосфолипидного</a:t>
            </a:r>
            <a:r>
              <a:rPr sz="2799" spc="-65" dirty="0"/>
              <a:t> </a:t>
            </a:r>
            <a:r>
              <a:rPr sz="2799" dirty="0"/>
              <a:t>синдрома,</a:t>
            </a:r>
            <a:r>
              <a:rPr sz="2799" spc="-20" dirty="0"/>
              <a:t> </a:t>
            </a:r>
            <a:r>
              <a:rPr sz="2799" spc="-10" dirty="0"/>
              <a:t>гипергомоцистеинемии </a:t>
            </a:r>
            <a:r>
              <a:rPr sz="2799" dirty="0"/>
              <a:t>и</a:t>
            </a:r>
            <a:r>
              <a:rPr sz="2799" spc="-30" dirty="0"/>
              <a:t> </a:t>
            </a:r>
            <a:r>
              <a:rPr sz="2799" spc="-20" dirty="0"/>
              <a:t>др.) </a:t>
            </a:r>
            <a:r>
              <a:rPr sz="2799" dirty="0"/>
              <a:t>количество</a:t>
            </a:r>
            <a:r>
              <a:rPr sz="2799" spc="-70" dirty="0"/>
              <a:t> </a:t>
            </a:r>
            <a:r>
              <a:rPr sz="2799" spc="-10" dirty="0"/>
              <a:t>тромбоцитов</a:t>
            </a:r>
            <a:r>
              <a:rPr sz="2799" spc="-75" dirty="0"/>
              <a:t> </a:t>
            </a:r>
            <a:r>
              <a:rPr sz="2799" dirty="0"/>
              <a:t>сохраняется</a:t>
            </a:r>
            <a:r>
              <a:rPr sz="2799" spc="-75" dirty="0"/>
              <a:t> </a:t>
            </a:r>
            <a:r>
              <a:rPr sz="2799" dirty="0"/>
              <a:t>в</a:t>
            </a:r>
            <a:r>
              <a:rPr sz="2799" spc="-80" dirty="0"/>
              <a:t> </a:t>
            </a:r>
            <a:r>
              <a:rPr sz="2799" dirty="0"/>
              <a:t>норме</a:t>
            </a:r>
            <a:r>
              <a:rPr sz="2799" spc="-75" dirty="0"/>
              <a:t> </a:t>
            </a:r>
            <a:r>
              <a:rPr sz="2799" dirty="0"/>
              <a:t>или</a:t>
            </a:r>
            <a:r>
              <a:rPr sz="2799" spc="-75" dirty="0"/>
              <a:t> </a:t>
            </a:r>
            <a:r>
              <a:rPr sz="2799" spc="-10" dirty="0"/>
              <a:t>повышается </a:t>
            </a:r>
            <a:r>
              <a:rPr sz="2799" dirty="0"/>
              <a:t>за</a:t>
            </a:r>
            <a:r>
              <a:rPr sz="2799" spc="-35" dirty="0"/>
              <a:t> </a:t>
            </a:r>
            <a:r>
              <a:rPr sz="2799" dirty="0" err="1"/>
              <a:t>счёт</a:t>
            </a:r>
            <a:r>
              <a:rPr sz="2799" spc="-15" dirty="0"/>
              <a:t> </a:t>
            </a:r>
            <a:endParaRPr lang="ru-RU" sz="2799" spc="-15" dirty="0"/>
          </a:p>
          <a:p>
            <a:pPr marL="0" marR="5078" indent="0">
              <a:lnSpc>
                <a:spcPts val="3019"/>
              </a:lnSpc>
              <a:spcBef>
                <a:spcPts val="480"/>
              </a:spcBef>
              <a:buNone/>
            </a:pPr>
            <a:r>
              <a:rPr lang="ru-RU" sz="2799" spc="-10" dirty="0"/>
              <a:t>К</a:t>
            </a:r>
            <a:r>
              <a:rPr sz="2799" spc="-10" dirty="0" err="1"/>
              <a:t>омпенсаторной</a:t>
            </a:r>
            <a:r>
              <a:rPr lang="ru-RU" sz="2799" spc="-10" dirty="0"/>
              <a:t> </a:t>
            </a:r>
            <a:r>
              <a:rPr lang="ru-RU" sz="2799" dirty="0"/>
              <a:t>а</a:t>
            </a:r>
            <a:r>
              <a:rPr sz="2799" dirty="0" err="1"/>
              <a:t>ктивации</a:t>
            </a:r>
            <a:r>
              <a:rPr lang="ru-RU" sz="2799" spc="-130" dirty="0"/>
              <a:t> </a:t>
            </a:r>
          </a:p>
          <a:p>
            <a:pPr marL="0" marR="5078" indent="0">
              <a:lnSpc>
                <a:spcPts val="3019"/>
              </a:lnSpc>
              <a:spcBef>
                <a:spcPts val="480"/>
              </a:spcBef>
              <a:buNone/>
            </a:pPr>
            <a:r>
              <a:rPr lang="ru-RU" sz="2799" spc="-10" dirty="0"/>
              <a:t>т</a:t>
            </a:r>
            <a:r>
              <a:rPr sz="2799" spc="-10" dirty="0" err="1"/>
              <a:t>ромбоцитопоэза</a:t>
            </a:r>
            <a:r>
              <a:rPr sz="2799" spc="-10" dirty="0"/>
              <a:t> </a:t>
            </a:r>
            <a:r>
              <a:rPr sz="2799" dirty="0" err="1"/>
              <a:t>вследствие</a:t>
            </a:r>
            <a:r>
              <a:rPr sz="2799" spc="-140" dirty="0"/>
              <a:t> </a:t>
            </a:r>
            <a:endParaRPr lang="ru-RU" sz="2799" spc="-140" dirty="0"/>
          </a:p>
          <a:p>
            <a:pPr marL="0" marR="5078" indent="0">
              <a:lnSpc>
                <a:spcPts val="3019"/>
              </a:lnSpc>
              <a:spcBef>
                <a:spcPts val="480"/>
              </a:spcBef>
              <a:buNone/>
            </a:pPr>
            <a:r>
              <a:rPr lang="ru-RU" sz="2799" spc="-10" dirty="0"/>
              <a:t>д</a:t>
            </a:r>
            <a:r>
              <a:rPr sz="2799" spc="-10" dirty="0" err="1"/>
              <a:t>лительного</a:t>
            </a:r>
            <a:r>
              <a:rPr lang="ru-RU" sz="2799" spc="-10" dirty="0"/>
              <a:t> </a:t>
            </a:r>
            <a:r>
              <a:rPr sz="2799" dirty="0" err="1"/>
              <a:t>потребления</a:t>
            </a:r>
            <a:r>
              <a:rPr sz="2799" spc="-150" dirty="0"/>
              <a:t> </a:t>
            </a:r>
            <a:endParaRPr lang="ru-RU" sz="2799" spc="-150" dirty="0"/>
          </a:p>
          <a:p>
            <a:pPr marL="0" marR="5078" indent="0">
              <a:lnSpc>
                <a:spcPts val="3019"/>
              </a:lnSpc>
              <a:spcBef>
                <a:spcPts val="480"/>
              </a:spcBef>
              <a:buNone/>
            </a:pPr>
            <a:r>
              <a:rPr sz="2799" i="1" spc="-10" dirty="0" err="1">
                <a:latin typeface="Calibri Light"/>
                <a:cs typeface="Calibri Light"/>
              </a:rPr>
              <a:t>тромбоцитов</a:t>
            </a:r>
            <a:r>
              <a:rPr sz="2799" spc="-10" dirty="0"/>
              <a:t>.</a:t>
            </a:r>
            <a:endParaRPr sz="2799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16" y="3123765"/>
            <a:ext cx="4725941" cy="41474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9006" y="3257551"/>
            <a:ext cx="7422952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1" y="523819"/>
            <a:ext cx="4553936" cy="1543106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3DAC3961-A94D-4305-8ECC-081E190DD8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1598" y="111206"/>
            <a:ext cx="1371294" cy="1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E91C987-2859-46B5-9048-A63748C78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0105" y="-1"/>
            <a:ext cx="10079567" cy="1259946"/>
          </a:xfrm>
        </p:spPr>
        <p:txBody>
          <a:bodyPr/>
          <a:lstStyle/>
          <a:p>
            <a:pPr>
              <a:defRPr/>
            </a:pPr>
            <a:r>
              <a:rPr lang="ru-RU" altLang="ru-RU" b="1" u="sng"/>
              <a:t>пусковой механизм гемостаза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40D866-5054-4DC9-9F96-999A6CAEE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5018" y="2719026"/>
            <a:ext cx="4444261" cy="48717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		</a:t>
            </a:r>
            <a:r>
              <a:rPr lang="ru-RU" altLang="ru-RU" b="1" u="sng" dirty="0"/>
              <a:t>Главным пусковым механизмом</a:t>
            </a:r>
            <a:r>
              <a:rPr lang="ru-RU" altLang="ru-RU" b="1" dirty="0"/>
              <a:t>, по крайней мере, </a:t>
            </a:r>
            <a:r>
              <a:rPr lang="ru-RU" altLang="ru-RU" b="1" u="sng" dirty="0"/>
              <a:t>для клеточного и фибринового звена, служит контакт крови с повреждённой стенкой сосуда</a:t>
            </a:r>
            <a:r>
              <a:rPr lang="ru-RU" altLang="ru-RU" b="1" dirty="0"/>
              <a:t> или иными отрицательно заряженными полимерными молекулами и поверхностями</a:t>
            </a:r>
            <a:r>
              <a:rPr lang="ru-RU" altLang="ru-RU" dirty="0"/>
              <a:t>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800A428-6826-452E-9396-E6706D6F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2970" r="26546" b="13335"/>
          <a:stretch>
            <a:fillRect/>
          </a:stretch>
        </p:blipFill>
        <p:spPr bwMode="auto">
          <a:xfrm>
            <a:off x="1718604" y="1991415"/>
            <a:ext cx="5421267" cy="55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Box 2">
            <a:extLst>
              <a:ext uri="{FF2B5EF4-FFF2-40B4-BE49-F238E27FC236}">
                <a16:creationId xmlns:a16="http://schemas.microsoft.com/office/drawing/2014/main" id="{33FA204F-BDDA-4FED-837B-37863A15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03" y="1195199"/>
            <a:ext cx="9201104" cy="104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86">
                <a:solidFill>
                  <a:srgbClr val="FF0000"/>
                </a:solidFill>
              </a:rPr>
              <a:t>Все три звена гемостаза запускаются </a:t>
            </a:r>
          </a:p>
          <a:p>
            <a:pPr algn="ctr" eaLnBrk="1" hangingPunct="1"/>
            <a:r>
              <a:rPr lang="ru-RU" altLang="ru-RU" sz="3086">
                <a:solidFill>
                  <a:srgbClr val="FF0000"/>
                </a:solidFill>
              </a:rPr>
              <a:t>в момент повреждения сосуда одновременно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52562-3863-4B29-B6AD-176CB9C7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980" y="245184"/>
            <a:ext cx="1408298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B435-2930-44A9-982A-BF928952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78877"/>
                </a:solidFill>
              </a:rPr>
              <a:t>Схема свертывания крови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ADC695-7804-40A4-88F7-D6BA60B25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660" y="1768107"/>
            <a:ext cx="9253073" cy="5385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B7066-E069-4ABF-B51F-AEC8F6E6D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945" y="343257"/>
            <a:ext cx="140829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458EB3-3BD7-478E-A390-8810D9FE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569" y="674558"/>
            <a:ext cx="9327164" cy="6134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формирование активного фактора Ха;</a:t>
            </a:r>
          </a:p>
          <a:p>
            <a:pPr marL="0" indent="0">
              <a:buNone/>
            </a:pPr>
            <a:r>
              <a:rPr lang="ru-RU" dirty="0"/>
              <a:t>2. формирование тромбина; </a:t>
            </a:r>
          </a:p>
          <a:p>
            <a:pPr marL="0" indent="0">
              <a:buNone/>
            </a:pPr>
            <a:r>
              <a:rPr lang="ru-RU" dirty="0"/>
              <a:t>3. формирование фибрина.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	Контактная активация первой фазы приводит к инициации первой ключевой реакции, формированию фактора Ха. </a:t>
            </a:r>
          </a:p>
          <a:p>
            <a:pPr marL="0" indent="0">
              <a:buNone/>
            </a:pPr>
            <a:r>
              <a:rPr lang="ru-RU" dirty="0"/>
              <a:t>	Активация XII фактора кроме свертывающей системы активирует сторожевую </a:t>
            </a:r>
            <a:r>
              <a:rPr lang="ru-RU" dirty="0" err="1"/>
              <a:t>полисистему</a:t>
            </a:r>
            <a:r>
              <a:rPr lang="ru-RU" dirty="0"/>
              <a:t> плазмы, включающую </a:t>
            </a:r>
            <a:r>
              <a:rPr lang="ru-RU" dirty="0" err="1"/>
              <a:t>кининовую</a:t>
            </a:r>
            <a:r>
              <a:rPr lang="ru-RU" dirty="0"/>
              <a:t> систему, </a:t>
            </a:r>
            <a:r>
              <a:rPr lang="ru-RU" dirty="0" err="1"/>
              <a:t>фибринолиз</a:t>
            </a:r>
            <a:r>
              <a:rPr lang="ru-RU" dirty="0"/>
              <a:t> и систему комплемента.</a:t>
            </a:r>
          </a:p>
          <a:p>
            <a:pPr marL="0" indent="0">
              <a:buNone/>
            </a:pPr>
            <a:r>
              <a:rPr lang="ru-RU" dirty="0"/>
              <a:t>	Фермент тромбин, образуемый в ходе второй ключевой реакции, важнейший медиатор воспаления, активатор репарации и вазоконстриктор, ответственен за формирование фибрина из его предшественника фибриногена.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35" y="406591"/>
            <a:ext cx="4920856" cy="840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err="1">
                <a:solidFill>
                  <a:srgbClr val="078877"/>
                </a:solidFill>
                <a:latin typeface="Austin Cyr Bold" panose="02020803070702030403" pitchFamily="18" charset="-52"/>
              </a:rPr>
              <a:t>Антигемостаз</a:t>
            </a: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561649" y="7000823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1190559" y="7014677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1149" y="406591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924535" y="280254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F400-F826-424C-85B2-24C2715D00A1}"/>
              </a:ext>
            </a:extLst>
          </p:cNvPr>
          <p:cNvSpPr txBox="1"/>
          <p:nvPr/>
        </p:nvSpPr>
        <p:spPr>
          <a:xfrm>
            <a:off x="2734188" y="1753364"/>
            <a:ext cx="8456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/>
              <a:t>- </a:t>
            </a:r>
            <a:r>
              <a:rPr lang="ru-RU" altLang="ru-RU" sz="4000" b="1" dirty="0"/>
              <a:t>комплекс механизмов, обеспечивающих жидкое состояние крови в неповрежденных сосудах, а также локальный характер и обратимость тромбоза.	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254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3299</Words>
  <Application>Microsoft Office PowerPoint</Application>
  <PresentationFormat>Произвольный</PresentationFormat>
  <Paragraphs>285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Alegreya Sans</vt:lpstr>
      <vt:lpstr>Alegreya Sans Medium</vt:lpstr>
      <vt:lpstr>Arial</vt:lpstr>
      <vt:lpstr>Austin Cyr Bold</vt:lpstr>
      <vt:lpstr>Calibri</vt:lpstr>
      <vt:lpstr>Calibri Light</vt:lpstr>
      <vt:lpstr>Cambria</vt:lpstr>
      <vt:lpstr>Microsoft Sans Serif</vt:lpstr>
      <vt:lpstr>Тема Office</vt:lpstr>
      <vt:lpstr>Типовые формы нарушений системы гемостаза</vt:lpstr>
      <vt:lpstr>Гемостаз</vt:lpstr>
      <vt:lpstr>Три основных звена гемостаза </vt:lpstr>
      <vt:lpstr>Роль тромбоцитов</vt:lpstr>
      <vt:lpstr>Роль тромбоцитов</vt:lpstr>
      <vt:lpstr>пусковой механизм гемостаза</vt:lpstr>
      <vt:lpstr>Схема свертывания крови</vt:lpstr>
      <vt:lpstr>Презентация PowerPoint</vt:lpstr>
      <vt:lpstr>Антигемостаз</vt:lpstr>
      <vt:lpstr>Антигемостаз</vt:lpstr>
      <vt:lpstr>Синдромы при нарушении гемостаза</vt:lpstr>
      <vt:lpstr>Понятие о ведущих синдромах в системе гемостаза</vt:lpstr>
      <vt:lpstr> Время проявления геморрагического синдрома</vt:lpstr>
      <vt:lpstr>Нарушение первичного и вторичного гемостаза </vt:lpstr>
      <vt:lpstr>Петехии</vt:lpstr>
      <vt:lpstr>Экхимоз </vt:lpstr>
      <vt:lpstr>Пурпура</vt:lpstr>
      <vt:lpstr>Гематома</vt:lpstr>
      <vt:lpstr>Кефалогематома</vt:lpstr>
      <vt:lpstr>Геморрагические диатезы</vt:lpstr>
      <vt:lpstr>Болезнь фон Виллебранда  (тромбоцитопатия) понятие, этиология</vt:lpstr>
      <vt:lpstr>Патогенез болезни фон Виллебранда (тромбоцитопатия)</vt:lpstr>
      <vt:lpstr>Болезнь фон Виллебранда (тромбоцитопатия)</vt:lpstr>
      <vt:lpstr>Приобретенные дефекты функции тромбоцитов</vt:lpstr>
      <vt:lpstr>Редкие наследственные  тромбоцитопатии</vt:lpstr>
      <vt:lpstr>Тромбастения Гланцманна</vt:lpstr>
      <vt:lpstr>Приобретенные дефекты функции тромбоцитов</vt:lpstr>
      <vt:lpstr>Болезнь Верльгофа</vt:lpstr>
      <vt:lpstr>Когулопатии</vt:lpstr>
      <vt:lpstr> Важнейшие наследственные   тромбопластинопатии —  гемофилии</vt:lpstr>
      <vt:lpstr>Гемофилия</vt:lpstr>
      <vt:lpstr>Патогенез гепатогенной коагулопатии </vt:lpstr>
      <vt:lpstr>Патогенез гепатогенной коагулопатии</vt:lpstr>
      <vt:lpstr>этиология приобретённых коагулопатий</vt:lpstr>
      <vt:lpstr>Вазопатии</vt:lpstr>
      <vt:lpstr>Болезнь Шенляйн-Геноха</vt:lpstr>
      <vt:lpstr>Ведущее звено болезни  Шенляйн-Геноха</vt:lpstr>
      <vt:lpstr>Понятие о ведущих синдромах в системе гемостаза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и механизмы развития тромбогеморрагического синдрома</vt:lpstr>
      <vt:lpstr>Презентация PowerPoint</vt:lpstr>
      <vt:lpstr>Презентация PowerPoint</vt:lpstr>
      <vt:lpstr>Фазы ДВС-синдома</vt:lpstr>
      <vt:lpstr>Фазы ДВС-синдома</vt:lpstr>
      <vt:lpstr>Презентация PowerPoint</vt:lpstr>
      <vt:lpstr>Причины и механизмы развития тромбогеморрагического синдрома</vt:lpstr>
      <vt:lpstr>Причины и механизмы развития тромбогеморрагического синдрома</vt:lpstr>
      <vt:lpstr>БЛАГОДАРЮ  ЗА УДЕЛЁННОЕ ВРЕМЯ!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NATASHA</cp:lastModifiedBy>
  <cp:revision>64</cp:revision>
  <dcterms:created xsi:type="dcterms:W3CDTF">2020-07-13T07:57:52Z</dcterms:created>
  <dcterms:modified xsi:type="dcterms:W3CDTF">2025-05-16T09:01:10Z</dcterms:modified>
</cp:coreProperties>
</file>