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6" r:id="rId3"/>
    <p:sldId id="277" r:id="rId4"/>
    <p:sldId id="281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8" r:id="rId13"/>
    <p:sldId id="279" r:id="rId14"/>
    <p:sldId id="280" r:id="rId15"/>
    <p:sldId id="282" r:id="rId16"/>
    <p:sldId id="283" r:id="rId17"/>
    <p:sldId id="284" r:id="rId18"/>
    <p:sldId id="285" r:id="rId19"/>
    <p:sldId id="286" r:id="rId20"/>
    <p:sldId id="28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851648" cy="4176464"/>
          </a:xfrm>
        </p:spPr>
        <p:txBody>
          <a:bodyPr>
            <a:normAutofit/>
          </a:bodyPr>
          <a:lstStyle/>
          <a:p>
            <a:r>
              <a:rPr lang="ru-RU" b="1" dirty="0" smtClean="0"/>
              <a:t>МОРФОЛОГИЧЕСКИЕ </a:t>
            </a:r>
            <a:r>
              <a:rPr lang="ru-RU" b="1" dirty="0" smtClean="0"/>
              <a:t>НОРМЫ. </a:t>
            </a:r>
            <a:r>
              <a:rPr lang="ru-RU" b="1" smtClean="0"/>
              <a:t>СИНТАКСИЧЕСКАЯ НОРМА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653136"/>
            <a:ext cx="7854696" cy="328000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9906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Существительные.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/>
              <a:t>Родительный падеж. Множественное число.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556792"/>
          <a:ext cx="8229600" cy="4729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Verdana"/>
                          <a:ea typeface="Times New Roman"/>
                          <a:cs typeface="Times New Roman"/>
                        </a:rPr>
                        <a:t>С окончанием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Verdana"/>
                          <a:ea typeface="Times New Roman"/>
                          <a:cs typeface="Times New Roman"/>
                        </a:rPr>
                        <a:t>Нулевое окончание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u="sng" dirty="0">
                          <a:latin typeface="Verdana"/>
                          <a:ea typeface="Times New Roman"/>
                          <a:cs typeface="Times New Roman"/>
                        </a:rPr>
                        <a:t>1)Фрукты и овощи</a:t>
                      </a:r>
                      <a:r>
                        <a:rPr lang="ru-RU" sz="2200" dirty="0">
                          <a:latin typeface="Verdana"/>
                          <a:ea typeface="Times New Roman"/>
                          <a:cs typeface="Times New Roman"/>
                        </a:rPr>
                        <a:t>: апельсинов, мандаринов, лимонов, помидоров, баклажанов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200" dirty="0">
                        <a:latin typeface="Verdana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Verdana"/>
                          <a:ea typeface="Times New Roman"/>
                          <a:cs typeface="Times New Roman"/>
                        </a:rPr>
                        <a:t>яблок, груш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Verdana"/>
                          <a:ea typeface="Times New Roman"/>
                          <a:cs typeface="Times New Roman"/>
                        </a:rPr>
                        <a:t>2) </a:t>
                      </a:r>
                      <a:r>
                        <a:rPr lang="ru-RU" sz="2200" u="sng" dirty="0">
                          <a:latin typeface="Verdana"/>
                          <a:ea typeface="Times New Roman"/>
                          <a:cs typeface="Times New Roman"/>
                        </a:rPr>
                        <a:t>Единицы измерения</a:t>
                      </a:r>
                      <a:r>
                        <a:rPr lang="ru-RU" sz="2200" dirty="0">
                          <a:latin typeface="Verdana"/>
                          <a:ea typeface="Times New Roman"/>
                          <a:cs typeface="Times New Roman"/>
                        </a:rPr>
                        <a:t>: граммов, килограммов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200" dirty="0">
                        <a:latin typeface="Verdana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Verdana"/>
                          <a:ea typeface="Times New Roman"/>
                          <a:cs typeface="Times New Roman"/>
                        </a:rPr>
                        <a:t>аршин, ампер, алтын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Verdana"/>
                          <a:ea typeface="Times New Roman"/>
                          <a:cs typeface="Times New Roman"/>
                        </a:rPr>
                        <a:t>3) </a:t>
                      </a:r>
                      <a:r>
                        <a:rPr lang="ru-RU" sz="2200" u="sng" dirty="0">
                          <a:latin typeface="Verdana"/>
                          <a:ea typeface="Times New Roman"/>
                          <a:cs typeface="Times New Roman"/>
                        </a:rPr>
                        <a:t>Парные предметы</a:t>
                      </a:r>
                      <a:r>
                        <a:rPr lang="ru-RU" sz="2200" dirty="0">
                          <a:latin typeface="Verdana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ru-RU" sz="2200" dirty="0" smtClean="0">
                          <a:latin typeface="Verdana"/>
                          <a:ea typeface="Times New Roman"/>
                          <a:cs typeface="Times New Roman"/>
                        </a:rPr>
                        <a:t>носков,</a:t>
                      </a:r>
                      <a:r>
                        <a:rPr lang="ru-RU" sz="2200" baseline="0" dirty="0" smtClean="0">
                          <a:latin typeface="Verdana"/>
                          <a:ea typeface="Times New Roman"/>
                          <a:cs typeface="Times New Roman"/>
                        </a:rPr>
                        <a:t> гольфов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Verdana"/>
                          <a:ea typeface="Times New Roman"/>
                          <a:cs typeface="Times New Roman"/>
                        </a:rPr>
                        <a:t>чулок, брюк, ботинок</a:t>
                      </a:r>
                      <a:r>
                        <a:rPr lang="ru-RU" sz="2200">
                          <a:latin typeface="Verdana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200" smtClean="0">
                          <a:latin typeface="Verdana"/>
                          <a:ea typeface="Times New Roman"/>
                          <a:cs typeface="Times New Roman"/>
                        </a:rPr>
                        <a:t>туфель, </a:t>
                      </a:r>
                      <a:r>
                        <a:rPr lang="ru-RU" sz="2200" dirty="0">
                          <a:latin typeface="Verdana"/>
                          <a:ea typeface="Times New Roman"/>
                          <a:cs typeface="Times New Roman"/>
                        </a:rPr>
                        <a:t>серёг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Verdana"/>
                          <a:ea typeface="Times New Roman"/>
                          <a:cs typeface="Times New Roman"/>
                        </a:rPr>
                        <a:t>4) </a:t>
                      </a:r>
                      <a:r>
                        <a:rPr lang="ru-RU" sz="2200" u="sng" dirty="0">
                          <a:latin typeface="Verdana"/>
                          <a:ea typeface="Times New Roman"/>
                          <a:cs typeface="Times New Roman"/>
                        </a:rPr>
                        <a:t>Лица по принадлежности к национальным группам</a:t>
                      </a:r>
                      <a:r>
                        <a:rPr lang="ru-RU" sz="2200" dirty="0">
                          <a:latin typeface="Verdana"/>
                          <a:ea typeface="Times New Roman"/>
                          <a:cs typeface="Times New Roman"/>
                        </a:rPr>
                        <a:t>: калмыков, казахов, монголов, курдов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200" dirty="0">
                        <a:latin typeface="Verdana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Verdana"/>
                          <a:ea typeface="Times New Roman"/>
                          <a:cs typeface="Times New Roman"/>
                        </a:rPr>
                        <a:t>грузин, осетин, армян, башкир, туркмен, молдаван, цыган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Глаголы: 1 лицо.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Настоящее и будущее время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663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Выздороветь – выздоровею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Лазить – лажу, лазишь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Ездить – езжу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Ощутить – ощущу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Вытереть – вытру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Опереться – обопрусь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Обезопасить –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обезопашу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Мучить–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мУчу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(-ишь) и мучаю(-ешь) 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Обогатить – обогащу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Пылесосить –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пылесошу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Преградить – прегражу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Двигаться – двигаюсь и движусь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Учредить – учрежу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Твердить – твержу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Мчаться – мчусь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Мутить –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мучУ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Упустить – упущу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Гасить – гашу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Мурлыкать – мурлычу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Мяукать – мяукаю (-ешь)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Мерить- мерю (-ишь)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СИНТАКСИЧЕСКИЕ НОРМЫ 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</a:t>
            </a:r>
            <a:r>
              <a:rPr lang="ru-RU" sz="4400" b="1" dirty="0" smtClean="0"/>
              <a:t>это нормы</a:t>
            </a:r>
            <a:r>
              <a:rPr lang="ru-RU" sz="4400" dirty="0" smtClean="0"/>
              <a:t>, которые </a:t>
            </a:r>
            <a:r>
              <a:rPr lang="ru-RU" sz="4400" dirty="0" err="1" smtClean="0"/>
              <a:t>регули-руют</a:t>
            </a:r>
            <a:r>
              <a:rPr lang="ru-RU" sz="4400" dirty="0" smtClean="0"/>
              <a:t> правила построения словосочетаний и </a:t>
            </a:r>
            <a:r>
              <a:rPr lang="ru-RU" sz="4400" dirty="0" err="1" smtClean="0"/>
              <a:t>предложе-ний</a:t>
            </a:r>
            <a:r>
              <a:rPr lang="ru-RU" sz="4400" dirty="0" smtClean="0"/>
              <a:t>. Соблюдение </a:t>
            </a:r>
            <a:r>
              <a:rPr lang="ru-RU" sz="4400" dirty="0" err="1" smtClean="0"/>
              <a:t>синтакси-ческих</a:t>
            </a:r>
            <a:r>
              <a:rPr lang="ru-RU" sz="4400" dirty="0" smtClean="0"/>
              <a:t> норм — важнейшее условие правильности речи.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3600" dirty="0" smtClean="0"/>
              <a:t>Синтаксические нормы включают правила </a:t>
            </a:r>
            <a:r>
              <a:rPr lang="ru-RU" sz="3600" u="sng" dirty="0" smtClean="0"/>
              <a:t>согласования</a:t>
            </a:r>
            <a:r>
              <a:rPr lang="ru-RU" sz="3600" dirty="0" smtClean="0"/>
              <a:t> слов и </a:t>
            </a:r>
            <a:r>
              <a:rPr lang="ru-RU" sz="3600" dirty="0" err="1" smtClean="0"/>
              <a:t>синта-ксического</a:t>
            </a:r>
            <a:r>
              <a:rPr lang="ru-RU" sz="3600" dirty="0" smtClean="0"/>
              <a:t> </a:t>
            </a:r>
            <a:r>
              <a:rPr lang="ru-RU" sz="3600" u="sng" dirty="0" smtClean="0"/>
              <a:t>управления, </a:t>
            </a:r>
            <a:r>
              <a:rPr lang="ru-RU" sz="3600" dirty="0" smtClean="0"/>
              <a:t>соотнесения частей предложения друг с другом с помощью грамматических форм слов </a:t>
            </a:r>
            <a:r>
              <a:rPr lang="ru-RU" sz="3600" b="1" dirty="0" smtClean="0"/>
              <a:t>с той целью, чтобы </a:t>
            </a:r>
            <a:r>
              <a:rPr lang="ru-RU" sz="3600" b="1" dirty="0" err="1" smtClean="0"/>
              <a:t>предло-жение</a:t>
            </a:r>
            <a:r>
              <a:rPr lang="ru-RU" sz="3600" b="1" dirty="0" smtClean="0"/>
              <a:t> было грамотным и </a:t>
            </a:r>
            <a:r>
              <a:rPr lang="ru-RU" sz="3600" b="1" dirty="0" err="1" smtClean="0"/>
              <a:t>осмыс-ленным</a:t>
            </a:r>
            <a:r>
              <a:rPr lang="ru-RU" sz="3600" b="1" dirty="0" smtClean="0"/>
              <a:t> высказыванием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СИНТАКСИЧЕСКИЕ ОШИБКИ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935480"/>
            <a:ext cx="7787208" cy="438912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4800" dirty="0" smtClean="0"/>
              <a:t>связаны с нарушением правил синтаксиса – конструирования предложений, правил сочетания слов. 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26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/>
              <a:t>1. </a:t>
            </a:r>
            <a:r>
              <a:rPr lang="ru-RU" sz="3600" i="1" dirty="0" smtClean="0"/>
              <a:t>Неправильное согласование: </a:t>
            </a:r>
          </a:p>
          <a:p>
            <a:pPr>
              <a:buNone/>
            </a:pPr>
            <a:r>
              <a:rPr lang="ru-RU" sz="3600" i="1" dirty="0" smtClean="0"/>
              <a:t>   </a:t>
            </a:r>
            <a:r>
              <a:rPr lang="ru-RU" sz="3600" dirty="0" smtClean="0"/>
              <a:t>Молодежь </a:t>
            </a:r>
            <a:r>
              <a:rPr lang="ru-RU" sz="3600" i="1" dirty="0" smtClean="0"/>
              <a:t>любят</a:t>
            </a:r>
            <a:r>
              <a:rPr lang="ru-RU" sz="3600" dirty="0" smtClean="0"/>
              <a:t> ходить в театр (любит); Собака Шарик </a:t>
            </a:r>
            <a:r>
              <a:rPr lang="ru-RU" sz="3600" i="1" dirty="0" smtClean="0"/>
              <a:t>увидел </a:t>
            </a:r>
          </a:p>
          <a:p>
            <a:pPr>
              <a:buNone/>
            </a:pPr>
            <a:r>
              <a:rPr lang="ru-RU" sz="3600" dirty="0" smtClean="0"/>
              <a:t>   кошку и</a:t>
            </a:r>
            <a:r>
              <a:rPr lang="ru-RU" sz="3600" i="1" dirty="0" smtClean="0"/>
              <a:t> погнался</a:t>
            </a:r>
            <a:r>
              <a:rPr lang="ru-RU" sz="3600" dirty="0" smtClean="0"/>
              <a:t> за ней (увидела и погналась); </a:t>
            </a:r>
            <a:r>
              <a:rPr lang="ru-RU" sz="3600" i="1" dirty="0" smtClean="0"/>
              <a:t>Молодая </a:t>
            </a:r>
            <a:r>
              <a:rPr lang="ru-RU" sz="3600" dirty="0" smtClean="0"/>
              <a:t>инженер Ирина Петровна вошла в цех (молодой); Я живу в городе </a:t>
            </a:r>
            <a:r>
              <a:rPr lang="ru-RU" sz="3600" i="1" dirty="0" smtClean="0"/>
              <a:t>Тюмень</a:t>
            </a:r>
            <a:r>
              <a:rPr lang="ru-RU" sz="3600" dirty="0" smtClean="0"/>
              <a:t> (Тюмени); Мальчик рос </a:t>
            </a:r>
            <a:r>
              <a:rPr lang="ru-RU" sz="3600" i="1" dirty="0" smtClean="0"/>
              <a:t>круглой</a:t>
            </a:r>
            <a:r>
              <a:rPr lang="ru-RU" sz="3600" dirty="0" smtClean="0"/>
              <a:t> сиротой (круглым).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46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   2. </a:t>
            </a:r>
            <a:r>
              <a:rPr lang="ru-RU" sz="3200" i="1" dirty="0" smtClean="0"/>
              <a:t>Неправильное управление:</a:t>
            </a:r>
            <a:r>
              <a:rPr lang="ru-RU" sz="3200" dirty="0" smtClean="0"/>
              <a:t> </a:t>
            </a:r>
          </a:p>
          <a:p>
            <a:pPr>
              <a:buNone/>
            </a:pPr>
            <a:r>
              <a:rPr lang="ru-RU" sz="3200" dirty="0" smtClean="0"/>
              <a:t>   Согласно </a:t>
            </a:r>
            <a:r>
              <a:rPr lang="ru-RU" sz="3200" i="1" dirty="0" smtClean="0"/>
              <a:t>приказа</a:t>
            </a:r>
            <a:r>
              <a:rPr lang="ru-RU" sz="3200" dirty="0" smtClean="0"/>
              <a:t> ректора (приказу), заведующий </a:t>
            </a:r>
            <a:r>
              <a:rPr lang="ru-RU" sz="3200" i="1" dirty="0" smtClean="0"/>
              <a:t>кафедры</a:t>
            </a:r>
            <a:r>
              <a:rPr lang="ru-RU" sz="3200" dirty="0" smtClean="0"/>
              <a:t> (кафедрой), оплатите </a:t>
            </a:r>
            <a:r>
              <a:rPr lang="ru-RU" sz="3200" i="1" dirty="0" smtClean="0"/>
              <a:t>за проезд</a:t>
            </a:r>
            <a:r>
              <a:rPr lang="ru-RU" sz="3200" dirty="0" smtClean="0"/>
              <a:t> (оплатите проезд, заплатите за проезд); тревожусь </a:t>
            </a:r>
            <a:r>
              <a:rPr lang="ru-RU" sz="3200" i="1" dirty="0" smtClean="0"/>
              <a:t>о тебе</a:t>
            </a:r>
            <a:r>
              <a:rPr lang="ru-RU" sz="3200" dirty="0" smtClean="0"/>
              <a:t> (за тебя), преимущество </a:t>
            </a:r>
            <a:r>
              <a:rPr lang="ru-RU" sz="3200" i="1" dirty="0" smtClean="0"/>
              <a:t>над врагом</a:t>
            </a:r>
            <a:r>
              <a:rPr lang="ru-RU" sz="3200" dirty="0" smtClean="0"/>
              <a:t> (перед), указать </a:t>
            </a:r>
            <a:r>
              <a:rPr lang="ru-RU" sz="3200" i="1" dirty="0" smtClean="0"/>
              <a:t>о недостатках</a:t>
            </a:r>
            <a:r>
              <a:rPr lang="ru-RU" sz="3200" dirty="0" smtClean="0"/>
              <a:t> </a:t>
            </a:r>
          </a:p>
          <a:p>
            <a:pPr>
              <a:buNone/>
            </a:pPr>
            <a:r>
              <a:rPr lang="ru-RU" sz="3200" dirty="0" smtClean="0"/>
              <a:t>   (на недостатки), отзыв </a:t>
            </a:r>
            <a:r>
              <a:rPr lang="ru-RU" sz="3200" i="1" dirty="0" smtClean="0"/>
              <a:t>на статью</a:t>
            </a:r>
            <a:r>
              <a:rPr lang="ru-RU" sz="3200" dirty="0" smtClean="0"/>
              <a:t> (о статье),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  недовольство </a:t>
            </a:r>
            <a:r>
              <a:rPr lang="ru-RU" sz="3600" i="1" dirty="0" smtClean="0"/>
              <a:t>на низкую зарплату</a:t>
            </a:r>
            <a:r>
              <a:rPr lang="ru-RU" sz="3600" dirty="0" smtClean="0"/>
              <a:t> (низкой зарплатой), пришел </a:t>
            </a:r>
            <a:r>
              <a:rPr lang="ru-RU" sz="3600" i="1" dirty="0" smtClean="0"/>
              <a:t>с университета</a:t>
            </a:r>
            <a:r>
              <a:rPr lang="ru-RU" sz="3600" dirty="0" smtClean="0"/>
              <a:t> (из), отметил </a:t>
            </a:r>
            <a:r>
              <a:rPr lang="ru-RU" sz="3600" i="1" dirty="0" smtClean="0"/>
              <a:t>об успехах</a:t>
            </a:r>
            <a:r>
              <a:rPr lang="ru-RU" sz="3600" dirty="0" smtClean="0"/>
              <a:t> (успехи), уверенность </a:t>
            </a:r>
            <a:r>
              <a:rPr lang="ru-RU" sz="3600" i="1" dirty="0" smtClean="0"/>
              <a:t>в победу</a:t>
            </a:r>
            <a:r>
              <a:rPr lang="ru-RU" sz="3600" dirty="0" smtClean="0"/>
              <a:t> (победе), сетует </a:t>
            </a:r>
            <a:r>
              <a:rPr lang="ru-RU" sz="3600" i="1" dirty="0" smtClean="0"/>
              <a:t>об этом</a:t>
            </a:r>
            <a:r>
              <a:rPr lang="ru-RU" sz="3600" dirty="0" smtClean="0"/>
              <a:t> (на это), </a:t>
            </a:r>
            <a:r>
              <a:rPr lang="ru-RU" sz="3600" i="1" dirty="0" smtClean="0"/>
              <a:t>по приезду</a:t>
            </a:r>
          </a:p>
          <a:p>
            <a:pPr>
              <a:buNone/>
            </a:pPr>
            <a:r>
              <a:rPr lang="ru-RU" sz="3600" i="1" dirty="0" smtClean="0"/>
              <a:t> </a:t>
            </a:r>
            <a:r>
              <a:rPr lang="ru-RU" sz="3600" dirty="0" smtClean="0"/>
              <a:t> вспомнил (по приезде).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06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/>
          <a:lstStyle/>
          <a:p>
            <a:pPr>
              <a:buNone/>
            </a:pPr>
            <a:r>
              <a:rPr lang="ru-RU" i="1" dirty="0" smtClean="0"/>
              <a:t>   </a:t>
            </a:r>
            <a:r>
              <a:rPr lang="ru-RU" sz="3600" i="1" dirty="0" smtClean="0"/>
              <a:t>3. Неправильный порядок слов</a:t>
            </a:r>
            <a:r>
              <a:rPr lang="ru-RU" sz="3600" dirty="0" smtClean="0"/>
              <a:t>: Жителям пострадавшего района от наводнения была своевременная помощь оказана; Мы увидели в шагах двадцати дерево; Умные нужны нашей стране люди; </a:t>
            </a:r>
            <a:r>
              <a:rPr lang="ru-RU" sz="3600" dirty="0" err="1" smtClean="0"/>
              <a:t>Рыбтрест</a:t>
            </a:r>
            <a:r>
              <a:rPr lang="ru-RU" sz="3600" dirty="0" smtClean="0"/>
              <a:t> начинает набор для экспедиционного лова юношей в возрасте до двадцати пяти лет;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06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  Лучшая доярка колхоза Козлова М.П. на двадцать восьмой день после отёла получила от коровы под кличкой Маруська 37 литров молока; Хозяин оттолкнул собаку ногой, которая сразу обиделась и убежала.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МОРФОЛОГИЧЕСКИЕ НОРМЫ –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 </a:t>
            </a:r>
            <a:r>
              <a:rPr lang="ru-RU" sz="4800" b="1" dirty="0" smtClean="0"/>
              <a:t>это</a:t>
            </a:r>
            <a:r>
              <a:rPr lang="ru-RU" sz="4800" dirty="0" smtClean="0"/>
              <a:t> правила использования грамматических форм разных частей речи.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06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  4. </a:t>
            </a:r>
            <a:r>
              <a:rPr lang="ru-RU" sz="3200" i="1" dirty="0" smtClean="0"/>
              <a:t>Свободный деепричастный оборот: Придя домой после школы</a:t>
            </a:r>
            <a:r>
              <a:rPr lang="ru-RU" sz="3200" dirty="0" smtClean="0"/>
              <a:t>, котенок встретит меня радостным мяуканьем; </a:t>
            </a:r>
          </a:p>
          <a:p>
            <a:pPr>
              <a:buNone/>
            </a:pPr>
            <a:r>
              <a:rPr lang="ru-RU" sz="3200" i="1" dirty="0" smtClean="0"/>
              <a:t>   Узнав о конкурсе</a:t>
            </a:r>
            <a:r>
              <a:rPr lang="ru-RU" sz="3200" dirty="0" smtClean="0"/>
              <a:t>, у меня появилось желание участвовать в нем; Мальчик вел собаку, </a:t>
            </a:r>
            <a:r>
              <a:rPr lang="ru-RU" sz="3200" i="1" dirty="0" smtClean="0"/>
              <a:t>весело виляя хвостом</a:t>
            </a:r>
            <a:r>
              <a:rPr lang="ru-RU" sz="3200" dirty="0" smtClean="0"/>
              <a:t>; </a:t>
            </a:r>
            <a:r>
              <a:rPr lang="ru-RU" sz="3200" i="1" dirty="0" smtClean="0"/>
              <a:t>Гуляя по коридору,</a:t>
            </a:r>
            <a:r>
              <a:rPr lang="ru-RU" sz="3200" dirty="0" smtClean="0"/>
              <a:t> нашелся карандаш; </a:t>
            </a:r>
            <a:r>
              <a:rPr lang="ru-RU" sz="3200" i="1" dirty="0" smtClean="0"/>
              <a:t>Прибежав под дерево</a:t>
            </a:r>
            <a:r>
              <a:rPr lang="ru-RU" sz="3200" dirty="0" smtClean="0"/>
              <a:t>, дождь кончился; </a:t>
            </a:r>
            <a:r>
              <a:rPr lang="ru-RU" sz="3200" i="1" dirty="0" smtClean="0"/>
              <a:t>Будучи без сознания</a:t>
            </a:r>
            <a:r>
              <a:rPr lang="ru-RU" sz="3200" dirty="0" smtClean="0"/>
              <a:t>, его отвезли в больницу.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26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/>
              <a:t>    </a:t>
            </a:r>
            <a:r>
              <a:rPr lang="ru-RU" sz="4000" b="1" dirty="0" smtClean="0"/>
              <a:t>Морфологические нормы</a:t>
            </a:r>
            <a:r>
              <a:rPr lang="ru-RU" sz="4000" dirty="0" smtClean="0"/>
              <a:t> </a:t>
            </a:r>
          </a:p>
          <a:p>
            <a:pPr>
              <a:buNone/>
            </a:pPr>
            <a:r>
              <a:rPr lang="ru-RU" sz="4000" dirty="0" smtClean="0"/>
              <a:t>   регулирует  </a:t>
            </a:r>
            <a:r>
              <a:rPr lang="ru-RU" sz="4000" b="1" dirty="0" smtClean="0"/>
              <a:t>морфология</a:t>
            </a:r>
            <a:r>
              <a:rPr lang="ru-RU" sz="4000" dirty="0" smtClean="0"/>
              <a:t> – раздел языкознания, </a:t>
            </a:r>
            <a:r>
              <a:rPr lang="ru-RU" sz="4000" dirty="0" err="1" smtClean="0"/>
              <a:t>включа-ющий</a:t>
            </a:r>
            <a:r>
              <a:rPr lang="ru-RU" sz="4000" dirty="0" smtClean="0"/>
              <a:t> в себя учение о частях речи и их признаках, о формах слова и </a:t>
            </a:r>
            <a:r>
              <a:rPr lang="ru-RU" sz="4000" smtClean="0"/>
              <a:t>способах выражения </a:t>
            </a:r>
            <a:r>
              <a:rPr lang="ru-RU" sz="4000" dirty="0" smtClean="0"/>
              <a:t>грамматических значений.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МОРФОЛОГИЧЕСКИЕ ОШИБКИ 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/>
              <a:t>– неправильное образование форм слова.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Существительные мужского рода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772815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9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06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82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аэрозоль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метастаз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кофе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банкнот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тюль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бренди (+с.р.)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ботинок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шампунь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буржуа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корректив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сулугуни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рефери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рельс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кенгуру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шевалье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погон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фламинго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хинди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пролежень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шимпанзе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Тбилиси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евро</a:t>
                      </a:r>
                      <a:endParaRPr lang="ru-RU" sz="28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пони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Капри 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боа (удав)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Существительные женского рода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6939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манжета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кольраби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73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сандалия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бакенбарда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салями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73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босоножка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туфля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пани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73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простыня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салями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цеце (муха)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авеню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иваси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брОня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травести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тапочка, тапка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73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мадемуазель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киви-киви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мозоль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73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миледи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73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оладья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заусеница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73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Миссисипи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73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гренка (+гренок)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плацкарта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735"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кроссовка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8735" algn="just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Существительные среднего рода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267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бра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факсимиле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цунами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щупальце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Verdana"/>
                          <a:ea typeface="Times New Roman"/>
                          <a:cs typeface="Times New Roman"/>
                        </a:rPr>
                        <a:t>алиби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кашпо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ура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боа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кашне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smtClean="0">
                          <a:latin typeface="Verdana"/>
                          <a:ea typeface="Times New Roman"/>
                          <a:cs typeface="Times New Roman"/>
                        </a:rPr>
                        <a:t>здравствуй</a:t>
                      </a:r>
                      <a:endParaRPr lang="ru-RU" sz="120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smtClean="0">
                          <a:latin typeface="Verdana"/>
                          <a:ea typeface="Times New Roman"/>
                          <a:cs typeface="Times New Roman"/>
                        </a:rPr>
                        <a:t>завтра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коммюнике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жалюзИ (+мн.ч)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клише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виски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алоэ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табу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арго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Verdana"/>
                          <a:ea typeface="Times New Roman"/>
                          <a:cs typeface="Times New Roman"/>
                        </a:rPr>
                        <a:t>киви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рагу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жюри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манго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авокадо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906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Существительные.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Именительный падеж. Множественное число.</a:t>
            </a:r>
            <a:r>
              <a:rPr lang="ru-RU" sz="2800" dirty="0" smtClean="0"/>
              <a:t> </a:t>
            </a:r>
            <a:br>
              <a:rPr lang="ru-RU" sz="2800" dirty="0" smtClean="0"/>
            </a:br>
            <a:r>
              <a:rPr lang="ru-RU" sz="2800" b="1" dirty="0" smtClean="0"/>
              <a:t>- а, - я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772816"/>
          <a:ext cx="8229600" cy="435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 dirty="0">
                          <a:latin typeface="Verdana"/>
                          <a:ea typeface="Times New Roman"/>
                          <a:cs typeface="Times New Roman"/>
                        </a:rPr>
                        <a:t>профессора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 dirty="0">
                          <a:latin typeface="Verdana"/>
                          <a:ea typeface="Times New Roman"/>
                          <a:cs typeface="Times New Roman"/>
                        </a:rPr>
                        <a:t>округа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доктора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кителя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директора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колокола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паспорта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якоря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черепа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сторожа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купола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паруса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катера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векселя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жемчуга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вензеля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веера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погреба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борта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 dirty="0">
                          <a:latin typeface="Verdana"/>
                          <a:ea typeface="Times New Roman"/>
                          <a:cs typeface="Times New Roman"/>
                        </a:rPr>
                        <a:t>хутора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 dirty="0">
                          <a:latin typeface="Verdana"/>
                          <a:ea typeface="Times New Roman"/>
                          <a:cs typeface="Times New Roman"/>
                        </a:rPr>
                        <a:t>повара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9906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Существительные.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Именительный падеж. Множественное число.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 </a:t>
            </a:r>
            <a:r>
              <a:rPr lang="ru-RU" sz="2800" b="1" dirty="0" smtClean="0"/>
              <a:t>- </a:t>
            </a:r>
            <a:r>
              <a:rPr lang="ru-RU" sz="2800" b="1" dirty="0" err="1" smtClean="0"/>
              <a:t>ы</a:t>
            </a:r>
            <a:r>
              <a:rPr lang="ru-RU" sz="2800" b="1" dirty="0" smtClean="0"/>
              <a:t>,- и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2348880"/>
          <a:ext cx="8229600" cy="34137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 dirty="0">
                          <a:latin typeface="Verdana"/>
                          <a:ea typeface="Times New Roman"/>
                          <a:cs typeface="Times New Roman"/>
                        </a:rPr>
                        <a:t>договоры</a:t>
                      </a:r>
                      <a:endParaRPr lang="ru-RU" sz="2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рапорты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Verdana"/>
                          <a:ea typeface="Times New Roman"/>
                          <a:cs typeface="Times New Roman"/>
                        </a:rPr>
                        <a:t>свитеры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 dirty="0">
                          <a:latin typeface="Verdana"/>
                          <a:ea typeface="Times New Roman"/>
                          <a:cs typeface="Times New Roman"/>
                        </a:rPr>
                        <a:t>шофёры</a:t>
                      </a:r>
                      <a:endParaRPr lang="ru-RU" sz="2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табели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Verdana"/>
                          <a:ea typeface="Times New Roman"/>
                          <a:cs typeface="Times New Roman"/>
                        </a:rPr>
                        <a:t>ворохи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 dirty="0">
                          <a:latin typeface="Verdana"/>
                          <a:ea typeface="Times New Roman"/>
                          <a:cs typeface="Times New Roman"/>
                        </a:rPr>
                        <a:t>ректоры</a:t>
                      </a:r>
                      <a:endParaRPr lang="ru-RU" sz="2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шкафЫ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слесари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 dirty="0">
                          <a:latin typeface="Verdana"/>
                          <a:ea typeface="Times New Roman"/>
                          <a:cs typeface="Times New Roman"/>
                        </a:rPr>
                        <a:t>проректоры</a:t>
                      </a:r>
                      <a:endParaRPr lang="ru-RU" sz="2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гробЫ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тракторы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 dirty="0">
                          <a:latin typeface="Verdana"/>
                          <a:ea typeface="Times New Roman"/>
                          <a:cs typeface="Times New Roman"/>
                        </a:rPr>
                        <a:t>инженеры</a:t>
                      </a:r>
                      <a:endParaRPr lang="ru-RU" sz="2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гербЫ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штОрмы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 dirty="0">
                          <a:latin typeface="Verdana"/>
                          <a:ea typeface="Times New Roman"/>
                          <a:cs typeface="Times New Roman"/>
                        </a:rPr>
                        <a:t>бухгалтеры</a:t>
                      </a:r>
                      <a:endParaRPr lang="ru-RU" sz="2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крЕмы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полисы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 dirty="0">
                          <a:latin typeface="Verdana"/>
                          <a:ea typeface="Times New Roman"/>
                          <a:cs typeface="Times New Roman"/>
                        </a:rPr>
                        <a:t>торты</a:t>
                      </a:r>
                      <a:endParaRPr lang="ru-RU" sz="2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возрасты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полюсы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600" dirty="0">
                          <a:latin typeface="Verdana"/>
                          <a:ea typeface="Times New Roman"/>
                          <a:cs typeface="Times New Roman"/>
                        </a:rPr>
                        <a:t>выговоры</a:t>
                      </a:r>
                      <a:endParaRPr lang="ru-RU" sz="2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бункеры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тренеры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119</TotalTime>
  <Words>474</Words>
  <Application>Microsoft Office PowerPoint</Application>
  <PresentationFormat>Экран (4:3)</PresentationFormat>
  <Paragraphs>184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Calibri</vt:lpstr>
      <vt:lpstr>Constantia</vt:lpstr>
      <vt:lpstr>Times New Roman</vt:lpstr>
      <vt:lpstr>Verdana</vt:lpstr>
      <vt:lpstr>Wingdings 2</vt:lpstr>
      <vt:lpstr>Поток</vt:lpstr>
      <vt:lpstr>МОРФОЛОГИЧЕСКИЕ НОРМЫ. СИНТАКСИЧЕСКАЯ НОРМА</vt:lpstr>
      <vt:lpstr>МОРФОЛОГИЧЕСКИЕ НОРМЫ – </vt:lpstr>
      <vt:lpstr>Презентация PowerPoint</vt:lpstr>
      <vt:lpstr>МОРФОЛОГИЧЕСКИЕ ОШИБКИ -</vt:lpstr>
      <vt:lpstr>Существительные мужского рода</vt:lpstr>
      <vt:lpstr>Существительные женского рода</vt:lpstr>
      <vt:lpstr>Существительные среднего рода</vt:lpstr>
      <vt:lpstr>Существительные.  Именительный падеж. Множественное число.  - а, - я</vt:lpstr>
      <vt:lpstr>Существительные.  Именительный падеж. Множественное число.  - ы,- и</vt:lpstr>
      <vt:lpstr>Существительные.  Родительный падеж. Множественное число.</vt:lpstr>
      <vt:lpstr>Глаголы: 1 лицо.  Настоящее и будущее время</vt:lpstr>
      <vt:lpstr>СИНТАКСИЧЕСКИЕ НОРМЫ -</vt:lpstr>
      <vt:lpstr>Презентация PowerPoint</vt:lpstr>
      <vt:lpstr>СИНТАКСИЧЕСКИЕ ОШИБКИ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ЯЗЫКОВЫЕ НОРМЫ</dc:title>
  <dc:creator>Хьюго</dc:creator>
  <cp:lastModifiedBy>Пользователь Windows</cp:lastModifiedBy>
  <cp:revision>27</cp:revision>
  <dcterms:created xsi:type="dcterms:W3CDTF">2014-11-30T19:28:04Z</dcterms:created>
  <dcterms:modified xsi:type="dcterms:W3CDTF">2019-04-01T06:34:25Z</dcterms:modified>
</cp:coreProperties>
</file>