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5" r:id="rId8"/>
    <p:sldId id="267" r:id="rId9"/>
    <p:sldId id="269" r:id="rId10"/>
    <p:sldId id="271" r:id="rId11"/>
    <p:sldId id="272" r:id="rId12"/>
    <p:sldId id="273" r:id="rId13"/>
    <p:sldId id="274" r:id="rId14"/>
    <p:sldId id="276" r:id="rId15"/>
    <p:sldId id="277" r:id="rId16"/>
    <p:sldId id="278" r:id="rId17"/>
    <p:sldId id="280" r:id="rId18"/>
    <p:sldId id="282" r:id="rId19"/>
    <p:sldId id="283" r:id="rId20"/>
    <p:sldId id="284" r:id="rId21"/>
    <p:sldId id="285" r:id="rId22"/>
    <p:sldId id="286" r:id="rId23"/>
    <p:sldId id="287" r:id="rId24"/>
    <p:sldId id="290" r:id="rId25"/>
    <p:sldId id="293" r:id="rId26"/>
    <p:sldId id="29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484784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РЕЧЕВОЙ </a:t>
            </a:r>
            <a:r>
              <a:rPr lang="ru-RU" sz="5400" dirty="0" smtClean="0">
                <a:solidFill>
                  <a:schemeClr val="tx1"/>
                </a:solidFill>
              </a:rPr>
              <a:t>   ЭТИКЕТ</a:t>
            </a:r>
            <a:endParaRPr lang="ru-RU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400" b="1" dirty="0" smtClean="0"/>
              <a:t>Формы речевого этикета </a:t>
            </a:r>
            <a:br>
              <a:rPr lang="ru-RU" sz="4400" b="1" dirty="0" smtClean="0"/>
            </a:br>
            <a:r>
              <a:rPr lang="ru-RU" sz="4400" b="1" dirty="0" smtClean="0"/>
              <a:t>(основные группы)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Основу речевого этикета составляют речевые формулы, характер которых зависит от особенностей общения. Любой акт общения имеет </a:t>
            </a:r>
            <a:r>
              <a:rPr lang="ru-RU" dirty="0" smtClean="0">
                <a:solidFill>
                  <a:srgbClr val="FF0000"/>
                </a:solidFill>
              </a:rPr>
              <a:t>начало, основную часть и заключительную</a:t>
            </a:r>
            <a:r>
              <a:rPr lang="ru-RU" dirty="0" smtClean="0"/>
              <a:t>. В связи с этим формулы речевого этикета разделяются  на 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3 </a:t>
            </a:r>
            <a:r>
              <a:rPr lang="ru-RU" dirty="0" smtClean="0">
                <a:solidFill>
                  <a:srgbClr val="FF0000"/>
                </a:solidFill>
              </a:rPr>
              <a:t>основные группы.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Речевые формулы, относящиеся к началу общения.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pPr lvl="0" algn="ctr">
              <a:buNone/>
            </a:pPr>
            <a:r>
              <a:rPr lang="ru-RU" dirty="0" smtClean="0"/>
              <a:t>    Если адресат </a:t>
            </a:r>
            <a:r>
              <a:rPr lang="ru-RU" dirty="0" smtClean="0">
                <a:solidFill>
                  <a:srgbClr val="FF0000"/>
                </a:solidFill>
              </a:rPr>
              <a:t>не знаком</a:t>
            </a:r>
            <a:r>
              <a:rPr lang="ru-RU" dirty="0" smtClean="0"/>
              <a:t> субъекту речи, то общение начинается со знакомства. Этикет предписывает следующие формулы: </a:t>
            </a:r>
            <a:endParaRPr lang="ru-RU" dirty="0" smtClean="0"/>
          </a:p>
          <a:p>
            <a:pPr lvl="0"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–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Разрешите с вами познакомиться.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Я хотел бы с вами познакомиться.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–  </a:t>
            </a:r>
            <a:r>
              <a:rPr lang="ru-RU" dirty="0" smtClean="0">
                <a:solidFill>
                  <a:srgbClr val="FF0000"/>
                </a:solidFill>
              </a:rPr>
              <a:t>Позвольте с вами познакомиться.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Давайте с вами познакомимся.</a:t>
            </a:r>
          </a:p>
          <a:p>
            <a:pPr algn="ctr"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Официальные и неофициальные встречи начинаются с приветствия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–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Здравствуйте!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Доброе утро! Добрый день!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(Очень) рад вас видеть!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Добро пожаловать!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Моё почтение.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 Речевой этикет приветствий предусматривает и характер поведения, т.е. очерёдность приветствия.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Первыми </a:t>
            </a:r>
            <a:r>
              <a:rPr lang="ru-RU" dirty="0" smtClean="0"/>
              <a:t>приветствуют: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мужчина – женщину;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младший (младшая) по возрасту – старшего (старшую</a:t>
            </a:r>
            <a:r>
              <a:rPr lang="ru-RU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младшая по возрасту женщина – мужчину, который значительно </a:t>
            </a:r>
            <a:r>
              <a:rPr lang="ru-RU" dirty="0" smtClean="0">
                <a:solidFill>
                  <a:srgbClr val="FF0000"/>
                </a:solidFill>
              </a:rPr>
              <a:t>старше </a:t>
            </a:r>
            <a:r>
              <a:rPr lang="ru-RU" dirty="0" smtClean="0">
                <a:solidFill>
                  <a:srgbClr val="FF0000"/>
                </a:solidFill>
              </a:rPr>
              <a:t>её;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младшей по должности – старшего</a:t>
            </a:r>
            <a:r>
              <a:rPr lang="ru-RU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член делегации – её руководителя (независимо от того, своя делегация или зарубежная).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Речевые формулы, характерные для основной части общения</a:t>
            </a:r>
            <a:r>
              <a:rPr lang="ru-RU" i="1" dirty="0" smtClean="0"/>
              <a:t>.</a:t>
            </a:r>
            <a:r>
              <a:rPr lang="ru-RU" dirty="0" smtClean="0"/>
              <a:t>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Наиболее </a:t>
            </a:r>
            <a:r>
              <a:rPr lang="ru-RU" dirty="0" smtClean="0"/>
              <a:t>типичны 3 ситуации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торжественная;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скорбная;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рабочая, деловая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	По любому  </a:t>
            </a:r>
            <a:r>
              <a:rPr lang="ru-RU" i="1" dirty="0" smtClean="0">
                <a:solidFill>
                  <a:srgbClr val="FF0000"/>
                </a:solidFill>
              </a:rPr>
              <a:t>торжественному поводу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smtClean="0"/>
              <a:t>знаменательному событию следуют приглашения и поздравления.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endParaRPr lang="ru-RU" i="1" dirty="0" smtClean="0"/>
          </a:p>
          <a:p>
            <a:pPr>
              <a:buNone/>
            </a:pPr>
            <a:r>
              <a:rPr lang="ru-RU" i="1" dirty="0" smtClean="0"/>
              <a:t>Приглашение: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Позвольте (разрешить) пригласить Вас…;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Приходите </a:t>
            </a:r>
            <a:r>
              <a:rPr lang="ru-RU" dirty="0" smtClean="0">
                <a:solidFill>
                  <a:srgbClr val="FF0000"/>
                </a:solidFill>
              </a:rPr>
              <a:t>на юбилей (встречу …), будем рады Вас видеть</a:t>
            </a:r>
            <a:r>
              <a:rPr lang="ru-RU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Поздравление: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Примите мои (самые) сердечные (тёплые, искренние) поздравления…; От имени (по поручению)… поздравляем… 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  </a:t>
            </a:r>
            <a:r>
              <a:rPr lang="ru-RU" i="1" dirty="0" smtClean="0"/>
              <a:t>   </a:t>
            </a:r>
            <a:r>
              <a:rPr lang="ru-RU" i="1" dirty="0" smtClean="0">
                <a:solidFill>
                  <a:srgbClr val="FF0000"/>
                </a:solidFill>
              </a:rPr>
              <a:t>Скорбная ситуация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связана со смертью, гибелью и  другими событиями, приносящими несчастье, горе. В таком случае выражается </a:t>
            </a:r>
            <a:r>
              <a:rPr lang="ru-RU" i="1" dirty="0" smtClean="0">
                <a:solidFill>
                  <a:srgbClr val="FF0000"/>
                </a:solidFill>
              </a:rPr>
              <a:t>соболезнование</a:t>
            </a:r>
            <a:r>
              <a:rPr lang="ru-RU" dirty="0" smtClean="0"/>
              <a:t>. Оно не должно быть сухим, казённым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Разрешите (позвольте) выразить (вам) мои глубокие (искренние) соболезнования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Приношу (вам) мои (примите мои, прошу принять мои) глубокие (искренние) соболезнования.  Разделяю (понимаю) вашу печаль (ваше горе, несчастье).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/>
              <a:t>Выражение благодарности</a:t>
            </a:r>
            <a:r>
              <a:rPr lang="ru-RU" i="1" dirty="0" smtClean="0"/>
              <a:t>: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Позвольте (разрешите) выразить (большую, огромную) благодарность … за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Фирма (дирекция, ректорат) выражает благодарность … за </a:t>
            </a:r>
            <a:r>
              <a:rPr lang="ru-RU" dirty="0" smtClean="0">
                <a:solidFill>
                  <a:srgbClr val="FF0000"/>
                </a:solidFill>
              </a:rPr>
              <a:t>…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/>
              <a:t>Замечание, предупреждение</a:t>
            </a:r>
            <a:r>
              <a:rPr lang="ru-RU" i="1" dirty="0" smtClean="0"/>
              <a:t>: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Фирма (редакция, дирекция) вынуждена сделать (серьёзное) предупреждение (замечание)…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К (большому) сожалению (ограничению), должен (вынужден) сделать замечание  (вынести порицание) …</a:t>
            </a: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Просьба: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Если Вам не трудно (Вас это не затруднит)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(Не)  могу ли я попросить вас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(Пожалуйста), (очень Вас прошу) разрешите мне </a:t>
            </a:r>
            <a:r>
              <a:rPr lang="ru-RU" dirty="0" smtClean="0">
                <a:solidFill>
                  <a:srgbClr val="FF0000"/>
                </a:solidFill>
              </a:rPr>
              <a:t>…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Просьба может быть выражена с некоторой категоричностью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Настоятельно (убедительно, очень) прошу Вас …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Отказ: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(Я) не могу (не в силах, не в состоянии) выполнить Вашу просьбу.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В настоящее время это (сделать) невозможно.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Поймите, сейчас не время просить (обращаться с такой просьбой).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Простите, но  мы (я) не можем  (могу) выполнить Вашу просьбу.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Я вынужден запретить (отказать, не разрешить).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Назначение речевого этикета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4" algn="ctr">
              <a:buNone/>
            </a:pPr>
            <a:endParaRPr lang="ru-RU" sz="1600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>
                <a:solidFill>
                  <a:srgbClr val="FF0000"/>
                </a:solidFill>
              </a:rPr>
              <a:t>Этикет</a:t>
            </a:r>
            <a:r>
              <a:rPr lang="ru-RU" dirty="0" smtClean="0"/>
              <a:t> по происхождению французское слово. Первоначально оно обозначало товарную бирку, ярлык, а затем так стали называть придворный церемониал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sz="2400" dirty="0" smtClean="0"/>
          </a:p>
          <a:p>
            <a:pPr algn="ctr">
              <a:buNone/>
            </a:pPr>
            <a:r>
              <a:rPr lang="ru-RU" dirty="0" smtClean="0"/>
              <a:t>	Этикет представляет собой совокупность принятых правил, определяющих порядок какой-либо деятельности. </a:t>
            </a:r>
            <a:endParaRPr lang="ru-RU" sz="2400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Немаловажным компонентом речевого этикета является </a:t>
            </a:r>
            <a:r>
              <a:rPr lang="ru-RU" i="1" dirty="0" smtClean="0">
                <a:solidFill>
                  <a:srgbClr val="FF0000"/>
                </a:solidFill>
              </a:rPr>
              <a:t>комплимент.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Тактично и вовремя сказанный, он поднимает настроение у адресата,  настраивает его на положительное отношение к оппоненту. Комплимент говорится в начале разговора, при встрече, при расставании. Опасен неискренний комплимент, комплимент ради комплимента, чрезвычайно восторженный комплимент.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Комплимент относится к внешнему виду, свидетельствует об отличных профессиональных способностях адресата, даёт общую положительную оценку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Вы (так, очень) умны (находчивы, рассудительны, практичны</a:t>
            </a:r>
            <a:r>
              <a:rPr lang="ru-RU" dirty="0" smtClean="0">
                <a:solidFill>
                  <a:srgbClr val="FF0000"/>
                </a:solidFill>
              </a:rPr>
              <a:t>).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Вы хороший (отличный, прекрасный, превосходный) партнёр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– </a:t>
            </a:r>
            <a:r>
              <a:rPr lang="ru-RU" dirty="0" smtClean="0">
                <a:solidFill>
                  <a:srgbClr val="FF0000"/>
                </a:solidFill>
              </a:rPr>
              <a:t>Вы умеете хорошо (прекрасно) руководить (управлять) людьми,  организовывать их.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Обращение в русском речевом этикете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543672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Обращение предполагает наличие ещё одного комплимента, который проявляет себя на всём протяжении общения, является его неотъемлемой частью. И в то же время  норма употребления и сама форма обращения окончательно не  установлены, вызывают разногласия,  являются «больным» местом русского речевого этикета.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    В последнее время обращение </a:t>
            </a:r>
            <a:r>
              <a:rPr lang="ru-RU" i="1" dirty="0" smtClean="0">
                <a:solidFill>
                  <a:srgbClr val="FF0000"/>
                </a:solidFill>
              </a:rPr>
              <a:t>господин, госпожа </a:t>
            </a:r>
            <a:r>
              <a:rPr lang="ru-RU" dirty="0" smtClean="0"/>
              <a:t> воспринимается как норма на заседаниях Думы, в передачах по телевидению, на различных симпозиумах, </a:t>
            </a:r>
            <a:r>
              <a:rPr lang="ru-RU" dirty="0" smtClean="0"/>
              <a:t>конференциях</a:t>
            </a:r>
            <a:r>
              <a:rPr lang="ru-RU" dirty="0" smtClean="0"/>
              <a:t>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Параллельно с этим на встречах представителей власти, политических деятелей с народом, а также на митингах выступающие с речью стали использовать обращение </a:t>
            </a:r>
            <a:r>
              <a:rPr lang="ru-RU" i="1" dirty="0" smtClean="0">
                <a:solidFill>
                  <a:srgbClr val="FF0000"/>
                </a:solidFill>
              </a:rPr>
              <a:t>россияне, сограждане, соотечественники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</a:p>
          <a:p>
            <a:pPr algn="ctr"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В среде государственных служащих бизнесменов, предпринимателей, преподавателей вузов нормой становится  обращение господин, госпожа в сочетании с фамилией, названием должности, звания.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Обращение </a:t>
            </a:r>
            <a:r>
              <a:rPr lang="ru-RU" i="1" dirty="0" smtClean="0">
                <a:solidFill>
                  <a:srgbClr val="FF0000"/>
                </a:solidFill>
              </a:rPr>
              <a:t>товарищ</a:t>
            </a:r>
            <a:r>
              <a:rPr lang="ru-RU" i="1" dirty="0" smtClean="0"/>
              <a:t> </a:t>
            </a:r>
            <a:r>
              <a:rPr lang="ru-RU" dirty="0" smtClean="0"/>
              <a:t>продолжают  использовать военные и члены партий коммунистического направления.  Учёные, преподаватели, врачи, юристы отдают предпочтение словам </a:t>
            </a:r>
            <a:r>
              <a:rPr lang="ru-RU" i="1" dirty="0" smtClean="0">
                <a:solidFill>
                  <a:srgbClr val="FF0000"/>
                </a:solidFill>
              </a:rPr>
              <a:t>коллеги, друзья</a:t>
            </a:r>
            <a:r>
              <a:rPr lang="ru-RU" i="1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	</a:t>
            </a:r>
            <a:r>
              <a:rPr lang="ru-RU" dirty="0" smtClean="0"/>
              <a:t>Обращение </a:t>
            </a:r>
            <a:r>
              <a:rPr lang="ru-RU" i="1" dirty="0" smtClean="0">
                <a:solidFill>
                  <a:srgbClr val="FF0000"/>
                </a:solidFill>
              </a:rPr>
              <a:t>уважаемый – уважаемая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встречается в речи старшего поколения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Слова </a:t>
            </a:r>
            <a:r>
              <a:rPr lang="ru-RU" i="1" dirty="0" smtClean="0">
                <a:solidFill>
                  <a:srgbClr val="FF0000"/>
                </a:solidFill>
              </a:rPr>
              <a:t>мужчина, женщина</a:t>
            </a:r>
            <a:r>
              <a:rPr lang="ru-RU" dirty="0" smtClean="0"/>
              <a:t>, получившие распространение в последнее время в роли обращений, нарушают норму речевого этикета, свидетельствуют о недостаточной  культуре говорящего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</a:t>
            </a:r>
          </a:p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/>
              <a:t>таком случае  предпочтительнее начинать разговор без обращений, используя этикетные формулы: </a:t>
            </a:r>
            <a:r>
              <a:rPr lang="ru-RU" i="1" dirty="0" smtClean="0">
                <a:solidFill>
                  <a:srgbClr val="FF0000"/>
                </a:solidFill>
              </a:rPr>
              <a:t>будьте любезны…, будьте добры…, извините…, простите</a:t>
            </a:r>
            <a:r>
              <a:rPr lang="ru-RU" i="1" dirty="0" smtClean="0"/>
              <a:t>…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Проблема общеупотребительного обращения в неофициальной обстановке остаётся открытой.</a:t>
            </a:r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1. Дайте определение речевому этикету.</a:t>
            </a:r>
          </a:p>
          <a:p>
            <a:pPr lvl="0">
              <a:buNone/>
            </a:pPr>
            <a:r>
              <a:rPr lang="ru-RU" dirty="0" smtClean="0"/>
              <a:t>2. Назовите факторы, определяющие формирование речевого этикета и его использования.</a:t>
            </a:r>
          </a:p>
          <a:p>
            <a:pPr lvl="0">
              <a:buNone/>
            </a:pPr>
            <a:r>
              <a:rPr lang="ru-RU" dirty="0" smtClean="0"/>
              <a:t>3. Назовите три основные группы форм речевого этикета.</a:t>
            </a:r>
          </a:p>
          <a:p>
            <a:pPr lvl="0">
              <a:buNone/>
            </a:pPr>
            <a:r>
              <a:rPr lang="ru-RU" dirty="0" smtClean="0"/>
              <a:t>4. Расскажите об обращении  в русском речевом этикете.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В деловых кругах всё большее распространение получает деловой этикет. Деловой этикет предусматривает соблюдение норм поведения и общения. Поскольку общение есть деятельность человека, то при общении в первую очередь учитываются особенности речевого этикета.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i="1" dirty="0" smtClean="0"/>
              <a:t>     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Речевой этикет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это сложившаяся в языке и речи система устойчивых выражений, применяемых в ситуациях установления и поддержания контакта. Это ситуации </a:t>
            </a:r>
            <a:r>
              <a:rPr lang="ru-RU" dirty="0" smtClean="0">
                <a:solidFill>
                  <a:srgbClr val="FF0000"/>
                </a:solidFill>
              </a:rPr>
              <a:t>обращения, приветствия, прощания, извинения, благодарности, поздравления, пожелания, сочувствия и соболезнования, одобрения и комплимента, приглашения, просьбы, совета</a:t>
            </a:r>
            <a:r>
              <a:rPr lang="ru-RU" dirty="0" smtClean="0"/>
              <a:t> и др.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Речевой этикет охватывает собой всё, что выражает доброжелательное отношение к собеседнику, что может создать благоприятный климат общения.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253216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Богатый набор языковых средств даёт возможность выбрать уместную для речевой ситуации и благоприятную для адресата </a:t>
            </a:r>
            <a:r>
              <a:rPr lang="ru-RU" i="1" dirty="0" smtClean="0">
                <a:solidFill>
                  <a:srgbClr val="FF0000"/>
                </a:solidFill>
              </a:rPr>
              <a:t>ты</a:t>
            </a:r>
            <a:r>
              <a:rPr lang="ru-RU" i="1" dirty="0" smtClean="0"/>
              <a:t> –</a:t>
            </a:r>
            <a:r>
              <a:rPr lang="ru-RU" dirty="0" smtClean="0"/>
              <a:t> или </a:t>
            </a:r>
            <a:r>
              <a:rPr lang="ru-RU" i="1" dirty="0" smtClean="0">
                <a:solidFill>
                  <a:srgbClr val="FF0000"/>
                </a:solidFill>
              </a:rPr>
              <a:t>Вы</a:t>
            </a:r>
            <a:r>
              <a:rPr lang="ru-RU" i="1" dirty="0" smtClean="0"/>
              <a:t> –</a:t>
            </a:r>
            <a:r>
              <a:rPr lang="ru-RU" dirty="0" smtClean="0"/>
              <a:t> форму общения, установить дружескую, непринуждённую или, напротив, официальную тональность разговора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Степень владения речевым этикетом определяет </a:t>
            </a:r>
            <a:r>
              <a:rPr lang="ru-RU" dirty="0" smtClean="0">
                <a:solidFill>
                  <a:srgbClr val="FF0000"/>
                </a:solidFill>
              </a:rPr>
              <a:t>степень профессиональной пригодности </a:t>
            </a:r>
            <a:r>
              <a:rPr lang="ru-RU" dirty="0" smtClean="0"/>
              <a:t>человека. Это прежде всего относится к государственным служащим, юристам, педагогам, врачам, т.е. к тем, кто по роду своей деятельности постоянно общается с людьми.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/>
            </a:r>
            <a:br>
              <a:rPr lang="ru-RU" sz="3100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sz="2800" b="1" dirty="0" smtClean="0"/>
              <a:t>Факторы, определяющие формирование речевого  этикета и его использования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algn="ctr">
              <a:buNone/>
            </a:pPr>
            <a:r>
              <a:rPr lang="ru-RU" dirty="0" smtClean="0"/>
              <a:t>    Речевой этикет строится с учётом особенностей партнёров, ведущих деловой разговор: </a:t>
            </a:r>
            <a:r>
              <a:rPr lang="ru-RU" dirty="0" smtClean="0">
                <a:solidFill>
                  <a:srgbClr val="FF0000"/>
                </a:solidFill>
              </a:rPr>
              <a:t>социального статуса </a:t>
            </a:r>
            <a:r>
              <a:rPr lang="ru-RU" dirty="0" smtClean="0"/>
              <a:t>субъекта и адресата общения, их </a:t>
            </a:r>
            <a:r>
              <a:rPr lang="ru-RU" dirty="0" smtClean="0">
                <a:solidFill>
                  <a:srgbClr val="FF0000"/>
                </a:solidFill>
              </a:rPr>
              <a:t>места в служебной иерархии, их профессии, национальности, вероисповедания, возраста, пола, </a:t>
            </a:r>
            <a:r>
              <a:rPr lang="ru-RU" dirty="0" smtClean="0">
                <a:solidFill>
                  <a:srgbClr val="FF0000"/>
                </a:solidFill>
              </a:rPr>
              <a:t>характера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 Таким образом, в речевом этикете передаётся социальная информация о говорящем и его адресате, о том, знакомы они или нет, об отношениях равенства/неравенства по возрасту, служебному положению, об их личных отношениях.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/>
              <a:t>Речевой этикет </a:t>
            </a:r>
            <a:r>
              <a:rPr lang="ru-RU" dirty="0" smtClean="0">
                <a:solidFill>
                  <a:srgbClr val="FF0000"/>
                </a:solidFill>
              </a:rPr>
              <a:t>определяется ситуацией</a:t>
            </a:r>
            <a:r>
              <a:rPr lang="ru-RU" dirty="0" smtClean="0"/>
              <a:t>, в которой происходит общение. </a:t>
            </a:r>
            <a:r>
              <a:rPr lang="ru-RU" dirty="0" smtClean="0"/>
              <a:t>Например</a:t>
            </a:r>
            <a:r>
              <a:rPr lang="ru-RU" dirty="0" smtClean="0"/>
              <a:t>. Если кто-то говорит: </a:t>
            </a:r>
            <a:r>
              <a:rPr lang="ru-RU" dirty="0" smtClean="0"/>
              <a:t>–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i="1" dirty="0" smtClean="0">
                <a:solidFill>
                  <a:srgbClr val="FF0000"/>
                </a:solidFill>
              </a:rPr>
              <a:t>Привет!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значит, обстановка неофициальная, люди находятся в равных, непринуждённых дружеских отношениях. Трудно представить, что </a:t>
            </a:r>
            <a:r>
              <a:rPr lang="ru-RU" i="1" dirty="0" smtClean="0"/>
              <a:t>«Привет!»</a:t>
            </a:r>
            <a:r>
              <a:rPr lang="ru-RU" dirty="0" smtClean="0"/>
              <a:t> ученик скажет учителю</a:t>
            </a:r>
            <a:r>
              <a:rPr lang="ru-RU" dirty="0" smtClean="0"/>
              <a:t>!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Кроме того речевой этике – это важный элемент </a:t>
            </a:r>
            <a:r>
              <a:rPr lang="ru-RU" dirty="0" smtClean="0">
                <a:solidFill>
                  <a:srgbClr val="FF0000"/>
                </a:solidFill>
              </a:rPr>
              <a:t>культуры народа</a:t>
            </a:r>
            <a:r>
              <a:rPr lang="ru-RU" dirty="0" smtClean="0"/>
              <a:t>, продукт культурной деятельности человека и инструмент такой деятельности.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В выражениях речевого этикета зафиксированы социальные отношения той или иной эпохи. Ср.: </a:t>
            </a:r>
            <a:r>
              <a:rPr lang="ru-RU" i="1" dirty="0" smtClean="0">
                <a:solidFill>
                  <a:srgbClr val="FF0000"/>
                </a:solidFill>
              </a:rPr>
              <a:t>Покорнейше благодарю;  Ваш покорный слуга; Нижайше кланяюсь; Бью челом,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с одной стороны, и  </a:t>
            </a:r>
            <a:r>
              <a:rPr lang="ru-RU" i="1" dirty="0" smtClean="0">
                <a:solidFill>
                  <a:srgbClr val="FF0000"/>
                </a:solidFill>
              </a:rPr>
              <a:t>Милостивый государь; Ваша светлость</a:t>
            </a:r>
            <a:r>
              <a:rPr lang="ru-RU" dirty="0" smtClean="0">
                <a:solidFill>
                  <a:srgbClr val="FF0000"/>
                </a:solidFill>
              </a:rPr>
              <a:t> и др</a:t>
            </a:r>
            <a:r>
              <a:rPr lang="ru-RU" dirty="0" smtClean="0"/>
              <a:t>. – с другой. </a:t>
            </a:r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dirty="0" smtClean="0"/>
              <a:t>Являясь элементом национальной культуры, речевой этикет отличается яркой национальной спецификой. </a:t>
            </a:r>
            <a:r>
              <a:rPr lang="ru-RU" dirty="0" smtClean="0"/>
              <a:t>Например</a:t>
            </a:r>
            <a:r>
              <a:rPr lang="ru-RU" dirty="0" smtClean="0"/>
              <a:t>, в русском языке обращение по имени-отчеству, которого нет у других народов, употребление местоимений </a:t>
            </a:r>
            <a:r>
              <a:rPr lang="ru-RU" i="1" dirty="0" smtClean="0">
                <a:solidFill>
                  <a:srgbClr val="FF0000"/>
                </a:solidFill>
              </a:rPr>
              <a:t>«ты» </a:t>
            </a:r>
            <a:r>
              <a:rPr lang="ru-RU" dirty="0" smtClean="0"/>
              <a:t>и</a:t>
            </a:r>
            <a:r>
              <a:rPr lang="ru-RU" i="1" dirty="0" smtClean="0">
                <a:solidFill>
                  <a:srgbClr val="FF0000"/>
                </a:solidFill>
              </a:rPr>
              <a:t> «вы».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832648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ВЫ</a:t>
            </a:r>
          </a:p>
          <a:p>
            <a:pPr lvl="0">
              <a:buNone/>
            </a:pPr>
            <a:r>
              <a:rPr lang="ru-RU" dirty="0" smtClean="0"/>
              <a:t>  1. К незнакомому, малознакомому адресату.</a:t>
            </a:r>
          </a:p>
          <a:p>
            <a:pPr lvl="0">
              <a:buNone/>
            </a:pPr>
            <a:r>
              <a:rPr lang="ru-RU" dirty="0" smtClean="0"/>
              <a:t>  2. В официальной обстановке общения.</a:t>
            </a:r>
          </a:p>
          <a:p>
            <a:pPr lvl="0">
              <a:buNone/>
            </a:pPr>
            <a:r>
              <a:rPr lang="ru-RU" dirty="0" smtClean="0"/>
              <a:t>  3. При подчёркнуто вежливом, сдержанном отношении к адресату.</a:t>
            </a:r>
          </a:p>
          <a:p>
            <a:pPr>
              <a:buNone/>
            </a:pPr>
            <a:r>
              <a:rPr lang="ru-RU" dirty="0" smtClean="0"/>
              <a:t>  4. К равному или старшему (по положению, возрасту) </a:t>
            </a:r>
            <a:r>
              <a:rPr lang="ru-RU" dirty="0" smtClean="0"/>
              <a:t>адресату.</a:t>
            </a:r>
          </a:p>
          <a:p>
            <a:pPr>
              <a:buNone/>
            </a:pPr>
            <a:endParaRPr lang="ru-RU" dirty="0" smtClean="0"/>
          </a:p>
          <a:p>
            <a:pPr lvl="0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ТЫ</a:t>
            </a:r>
          </a:p>
          <a:p>
            <a:pPr lvl="0">
              <a:buNone/>
            </a:pPr>
            <a:r>
              <a:rPr lang="ru-RU" dirty="0" smtClean="0"/>
              <a:t>1. К хорошо знакомому адресату.</a:t>
            </a:r>
          </a:p>
          <a:p>
            <a:pPr lvl="0">
              <a:buNone/>
            </a:pPr>
            <a:r>
              <a:rPr lang="ru-RU" dirty="0" smtClean="0"/>
              <a:t>2. В неофициальной обстановке общения.</a:t>
            </a:r>
          </a:p>
          <a:p>
            <a:pPr lvl="0">
              <a:buNone/>
            </a:pPr>
            <a:r>
              <a:rPr lang="ru-RU" dirty="0" smtClean="0"/>
              <a:t>3. При дружеском, фамильярном, интимном отношении к адресату.</a:t>
            </a:r>
          </a:p>
          <a:p>
            <a:pPr>
              <a:buNone/>
            </a:pPr>
            <a:r>
              <a:rPr lang="ru-RU" dirty="0" smtClean="0"/>
              <a:t>4. К равному и младшему (по положению, возрасту) адресату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</TotalTime>
  <Words>1278</Words>
  <Application>Microsoft Office PowerPoint</Application>
  <PresentationFormat>Экран (4:3)</PresentationFormat>
  <Paragraphs>150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Поток</vt:lpstr>
      <vt:lpstr>Слайд 1</vt:lpstr>
      <vt:lpstr>Назначение речевого этикета</vt:lpstr>
      <vt:lpstr>Слайд 3</vt:lpstr>
      <vt:lpstr>Слайд 4</vt:lpstr>
      <vt:lpstr>Слайд 5</vt:lpstr>
      <vt:lpstr> </vt:lpstr>
      <vt:lpstr>Слайд 7</vt:lpstr>
      <vt:lpstr>Слайд 8</vt:lpstr>
      <vt:lpstr>Слайд 9</vt:lpstr>
      <vt:lpstr>  Формы речевого этикета  (основные группы)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 Обращение в русском речевом этикете 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Пользователь Windows</cp:lastModifiedBy>
  <cp:revision>27</cp:revision>
  <dcterms:created xsi:type="dcterms:W3CDTF">2018-11-14T06:17:30Z</dcterms:created>
  <dcterms:modified xsi:type="dcterms:W3CDTF">2019-06-02T12:48:57Z</dcterms:modified>
</cp:coreProperties>
</file>