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256" r:id="rId2"/>
    <p:sldId id="661" r:id="rId3"/>
    <p:sldId id="766" r:id="rId4"/>
    <p:sldId id="767" r:id="rId5"/>
    <p:sldId id="739" r:id="rId6"/>
    <p:sldId id="768" r:id="rId7"/>
    <p:sldId id="770" r:id="rId8"/>
    <p:sldId id="706" r:id="rId9"/>
    <p:sldId id="743" r:id="rId10"/>
    <p:sldId id="744" r:id="rId11"/>
    <p:sldId id="745" r:id="rId12"/>
    <p:sldId id="746" r:id="rId13"/>
    <p:sldId id="747" r:id="rId14"/>
    <p:sldId id="748" r:id="rId15"/>
    <p:sldId id="749" r:id="rId16"/>
    <p:sldId id="750" r:id="rId17"/>
    <p:sldId id="751" r:id="rId18"/>
    <p:sldId id="752" r:id="rId19"/>
    <p:sldId id="753" r:id="rId20"/>
    <p:sldId id="754" r:id="rId21"/>
    <p:sldId id="730" r:id="rId22"/>
    <p:sldId id="735" r:id="rId23"/>
    <p:sldId id="755" r:id="rId24"/>
    <p:sldId id="756" r:id="rId25"/>
    <p:sldId id="757" r:id="rId26"/>
    <p:sldId id="758" r:id="rId27"/>
    <p:sldId id="759" r:id="rId28"/>
    <p:sldId id="761" r:id="rId29"/>
    <p:sldId id="762" r:id="rId30"/>
    <p:sldId id="771" r:id="rId31"/>
    <p:sldId id="763" r:id="rId32"/>
    <p:sldId id="765" r:id="rId33"/>
    <p:sldId id="738" r:id="rId34"/>
    <p:sldId id="772" r:id="rId35"/>
    <p:sldId id="773" r:id="rId36"/>
    <p:sldId id="693" r:id="rId37"/>
  </p:sldIdLst>
  <p:sldSz cx="9144000" cy="5143500" type="screen16x9"/>
  <p:notesSz cx="68580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5C78C"/>
    <a:srgbClr val="239079"/>
    <a:srgbClr val="EAE884"/>
    <a:srgbClr val="078877"/>
    <a:srgbClr val="FF3B3B"/>
    <a:srgbClr val="FF9393"/>
    <a:srgbClr val="FE6150"/>
    <a:srgbClr val="FFCE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91788" autoAdjust="0"/>
  </p:normalViewPr>
  <p:slideViewPr>
    <p:cSldViewPr snapToGrid="0">
      <p:cViewPr>
        <p:scale>
          <a:sx n="59" d="100"/>
          <a:sy n="59" d="100"/>
        </p:scale>
        <p:origin x="-408" y="-13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CD5CCD-14AF-426B-B28D-CAB618EEAE59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78" tIns="45889" rIns="91778" bIns="458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778" tIns="45889" rIns="91778" bIns="4588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778" tIns="45889" rIns="91778" bIns="458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0FA1EB-683F-4C3F-8A0C-E82446B80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/>
            </a:extLst>
          </p:cNvPr>
          <p:cNvCxnSpPr/>
          <p:nvPr/>
        </p:nvCxnSpPr>
        <p:spPr>
          <a:xfrm flipH="1">
            <a:off x="6171010" y="5954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/>
            </a:extLst>
          </p:cNvPr>
          <p:cNvCxnSpPr/>
          <p:nvPr/>
        </p:nvCxnSpPr>
        <p:spPr>
          <a:xfrm flipH="1">
            <a:off x="4581525" y="69057"/>
            <a:ext cx="4560094" cy="45600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/>
            </a:extLst>
          </p:cNvPr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/>
            </a:extLst>
          </p:cNvPr>
          <p:cNvCxnSpPr/>
          <p:nvPr/>
        </p:nvCxnSpPr>
        <p:spPr>
          <a:xfrm flipH="1">
            <a:off x="5501879" y="23813"/>
            <a:ext cx="3639740" cy="36397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/>
          <p:nvPr/>
        </p:nvCxnSpPr>
        <p:spPr>
          <a:xfrm flipH="1">
            <a:off x="5884069" y="457200"/>
            <a:ext cx="3257550" cy="32575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/>
          <a:lstStyle>
            <a:lvl1pPr algn="l">
              <a:defRPr sz="36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5EC0C-9D6F-4EDF-8E24-C05CBDA23547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10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D79D-B403-4E95-A735-4087E02BEE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380F-69FB-4A09-B2EB-D1B6337BE2C9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CCE8E-CC82-4376-878D-39EFF79128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49F0-DA52-419A-88E5-D7FF5C6B7A37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3FC3-0925-470A-BAAD-0137901739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6FAE2-693D-45EF-874B-C6394EFC5A40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D8F5C-3C03-4FCD-B726-6493548A5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D1E9-7977-46D2-AACC-BF0A45E688D4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14A5-1920-497D-A4AB-24F1E1B335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660F-8A76-4BC7-B137-064B237FE052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AC1E6-D5D6-45EB-8A87-BDD5BEC73B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5B7C-39F3-4D30-9F5D-918C03A91FE8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59FF-6795-497C-B3F6-00DC83B95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4B2F-04C3-4F01-B9C6-9C7B37FFAFE9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D964-B45C-49AA-BD82-05A27CBBE6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CFF73-C228-4CFF-9A0E-B36C74FCD36D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4FE96-06FC-4D30-AFEA-E994756BC7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A5A3-9554-4312-9E30-12096E7827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4502A-58AC-4A62-83B5-B75DC9778FB8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E7C6-F741-4AF3-A401-3579FF5EC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/>
          <a:lstStyle>
            <a:lvl1pPr algn="l">
              <a:defRPr sz="27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7537-30D5-48DA-BB6A-6E2CF7C1D559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91B6-7FFB-4A26-9773-F328611E8E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B4524-D3EC-4C00-AE74-996B08782E98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B59A-54FC-4F5D-865E-11B5DBF3DA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F7767-BAB4-4546-BBFA-8CA70A4FD8DF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D547-7F88-4ED3-8B53-FDC24A069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0CDA6-E4B1-4F7F-B74E-528B66BDBCD7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59AE-56DE-447F-BECA-3D05CCC100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/>
          <p:cNvPicPr>
            <a:picLocks noChangeAspect="1"/>
          </p:cNvPicPr>
          <p:nvPr userDrawn="1"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14312" y="225029"/>
            <a:ext cx="9096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500">
                <a:solidFill>
                  <a:srgbClr val="E5C78C"/>
                </a:solidFill>
              </a:defRPr>
            </a:lvl1pPr>
          </a:lstStyle>
          <a:p>
            <a:pPr>
              <a:defRPr/>
            </a:pPr>
            <a:r>
              <a:rPr lang="ru-RU"/>
              <a:t>2020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931A-7BE4-4F5B-8AEA-E900189FC537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49D70-7E97-49B9-AC0F-D78D8DF6D7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CBD9-621D-4814-8B95-9789FCC387EF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F007B-67AC-4C96-8331-06C8F3DC74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8877"/>
            </a:gs>
            <a:gs pos="35001">
              <a:srgbClr val="078877"/>
            </a:gs>
            <a:gs pos="97000">
              <a:srgbClr val="4BE7C8"/>
            </a:gs>
            <a:gs pos="100000">
              <a:srgbClr val="4BE7C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905625" y="2222898"/>
            <a:ext cx="2235994" cy="2406253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60" y="3365898"/>
            <a:ext cx="6400800" cy="112990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3160" y="514350"/>
            <a:ext cx="6400800" cy="27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8310" y="4629150"/>
            <a:ext cx="12001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5DAC4219-837F-48B6-BB73-7ADCF14FBF09}" type="datetimeFigureOut">
              <a:rPr lang="ru-RU"/>
              <a:pPr>
                <a:defRPr/>
              </a:pPr>
              <a:t>13.05.2025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160" y="4629150"/>
            <a:ext cx="56578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7250" cy="502444"/>
          </a:xfrm>
          <a:prstGeom prst="rect">
            <a:avLst/>
          </a:prstGeom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0A304A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C4C84D-3A4F-4194-AE13-9F9D403AD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8" r:id="rId7"/>
    <p:sldLayoutId id="2147483689" r:id="rId8"/>
    <p:sldLayoutId id="2147483690" r:id="rId9"/>
    <p:sldLayoutId id="2147483691" r:id="rId10"/>
    <p:sldLayoutId id="2147483692" r:id="rId11"/>
    <p:sldLayoutId id="2147483699" r:id="rId12"/>
    <p:sldLayoutId id="2147483693" r:id="rId13"/>
    <p:sldLayoutId id="2147483700" r:id="rId14"/>
    <p:sldLayoutId id="2147483694" r:id="rId15"/>
    <p:sldLayoutId id="2147483695" r:id="rId16"/>
    <p:sldLayoutId id="2147483696" r:id="rId17"/>
    <p:sldLayoutId id="2147483701" r:id="rId18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500" kern="1200">
          <a:solidFill>
            <a:srgbClr val="0F496F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200" kern="1200">
          <a:solidFill>
            <a:srgbClr val="0F496F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%D0%9F%D1%80%D0%B8%D0%BD%D1%86%D0%B8%D0%BF_%D0%BF%D0%BE%D0%BB%D0%B8%D0%BC%D0%B5%D1%80%D0%B8%D0%B7%D0%B0%D1%86%D0%B8%D0%B8_%D0%B3%D0%BE%D0%BC%D0%BE%D0%BB%D0%BE%D0%B3%D0%B8%D1%87%D0%BD%D1%8B%D1%85_%D0%BE%D1%80%D0%B3%D0%B0%D0%BD%D0%BE%D0%B2&amp;action=edit&amp;redlink=1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E%D1%80%D0%B3%D0%B0%D0%BD_(%D0%B1%D0%B8%D0%BE%D0%BB%D0%BE%D0%B3%D0%B8%D1%8F)" TargetMode="External"/><Relationship Id="rId5" Type="http://schemas.openxmlformats.org/officeDocument/2006/relationships/hyperlink" Target="https://ru.wikipedia.org/wiki/%D0%93%D0%BE%D0%BC%D0%BE%D0%BB%D0%BE%D0%B3%D0%B8%D1%8F_(%D0%B1%D0%B8%D0%BE%D0%BB%D0%BE%D0%B3%D0%B8%D1%8F)" TargetMode="External"/><Relationship Id="rId4" Type="http://schemas.openxmlformats.org/officeDocument/2006/relationships/hyperlink" Target="https://ru.wikipedia.org/wiki/%D0%9F%D1%80%D0%B8%D0%BD%D1%86%D0%B8%D0%BF_%D0%BE%D0%BB%D0%B8%D0%B3%D0%BE%D0%BC%D0%B5%D1%80%D0%B8%D0%B7%D0%B0%D1%86%D0%B8%D0%B8_%D0%B3%D0%BE%D0%BC%D0%BE%D0%BB%D0%BE%D0%B3%D0%B8%D1%87%D0%BD%D1%8B%D1%85_%D0%BE%D1%80%D0%B3%D0%B0%D0%BD%D0%BE%D0%B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D%D1%83%D1%8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volbiol.ru/evidence.htm" TargetMode="External"/><Relationship Id="rId7" Type="http://schemas.openxmlformats.org/officeDocument/2006/relationships/hyperlink" Target="http://bibl.volgmed.ru/MegaPro/Web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volution.powernet.ru/" TargetMode="External"/><Relationship Id="rId5" Type="http://schemas.openxmlformats.org/officeDocument/2006/relationships/hyperlink" Target="http://medicalplanet.su/" TargetMode="External"/><Relationship Id="rId4" Type="http://schemas.openxmlformats.org/officeDocument/2006/relationships/hyperlink" Target="http://antropogenez.ru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.lanbook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duport-global.com/catalog/show/MedicalScience/8" TargetMode="External"/><Relationship Id="rId5" Type="http://schemas.openxmlformats.org/officeDocument/2006/relationships/hyperlink" Target="http://elibrary.ru/" TargetMode="External"/><Relationship Id="rId4" Type="http://schemas.openxmlformats.org/officeDocument/2006/relationships/hyperlink" Target="http://dlib.eastview.co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2551510" y="1268017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endParaRPr lang="ru-RU" altLang="ru-RU">
              <a:solidFill>
                <a:srgbClr val="FFFFFF"/>
              </a:solidFill>
              <a:latin typeface="Palatino Linotype" pitchFamily="18" charset="0"/>
            </a:endParaRPr>
          </a:p>
        </p:txBody>
      </p:sp>
      <p:pic>
        <p:nvPicPr>
          <p:cNvPr id="2150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91" y="155972"/>
            <a:ext cx="27574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5557837" y="3979069"/>
            <a:ext cx="3506391" cy="238527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r"/>
            <a:endParaRPr lang="ru-RU" altLang="ru-RU" sz="1100" dirty="0">
              <a:solidFill>
                <a:srgbClr val="E5C78C"/>
              </a:solidFill>
            </a:endParaRPr>
          </a:p>
        </p:txBody>
      </p:sp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1167063" y="204788"/>
            <a:ext cx="7976937" cy="302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Кафедра биологии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Лекционный курс по дисциплине </a:t>
            </a:r>
            <a:r>
              <a:rPr lang="ru-RU" b="1" dirty="0" smtClean="0">
                <a:solidFill>
                  <a:srgbClr val="E5C78C"/>
                </a:solidFill>
              </a:rPr>
              <a:t>«Зоология</a:t>
            </a:r>
            <a:r>
              <a:rPr lang="ru-RU" b="1" dirty="0">
                <a:solidFill>
                  <a:srgbClr val="E5C78C"/>
                </a:solidFill>
              </a:rPr>
              <a:t>»</a:t>
            </a: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для </a:t>
            </a:r>
            <a:r>
              <a:rPr lang="ru-RU" b="1" dirty="0" err="1">
                <a:solidFill>
                  <a:srgbClr val="E5C78C"/>
                </a:solidFill>
              </a:rPr>
              <a:t>специалитета</a:t>
            </a:r>
            <a:r>
              <a:rPr lang="ru-RU" b="1" dirty="0">
                <a:solidFill>
                  <a:srgbClr val="E5C78C"/>
                </a:solidFill>
              </a:rPr>
              <a:t> по специальности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 smtClean="0">
                <a:solidFill>
                  <a:srgbClr val="E5C78C"/>
                </a:solidFill>
              </a:rPr>
              <a:t>06.03.01 Биология</a:t>
            </a:r>
            <a:endParaRPr lang="ru-RU" b="1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 (профиль) </a:t>
            </a:r>
            <a:r>
              <a:rPr lang="ru-RU" b="1" dirty="0" smtClean="0">
                <a:solidFill>
                  <a:srgbClr val="E5C78C"/>
                </a:solidFill>
              </a:rPr>
              <a:t>Биохимия</a:t>
            </a:r>
            <a:endParaRPr lang="ru-RU" dirty="0">
              <a:solidFill>
                <a:srgbClr val="E5C78C"/>
              </a:solidFill>
            </a:endParaRPr>
          </a:p>
          <a:p>
            <a:pPr algn="ctr"/>
            <a:endParaRPr lang="ru-RU" altLang="ru-RU" sz="2100" b="1" dirty="0">
              <a:solidFill>
                <a:srgbClr val="E5C78C"/>
              </a:solidFill>
              <a:latin typeface="Palatino Linotype" pitchFamily="18" charset="0"/>
            </a:endParaRPr>
          </a:p>
          <a:p>
            <a:pPr algn="ctr"/>
            <a:endParaRPr lang="ru-RU" altLang="ru-RU" sz="2100" b="1" dirty="0">
              <a:solidFill>
                <a:srgbClr val="E5C78C"/>
              </a:solidFill>
              <a:latin typeface="Palatino Linotype" pitchFamily="18" charset="0"/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Лекция </a:t>
            </a:r>
            <a:r>
              <a:rPr lang="ru-RU" b="1" dirty="0" smtClean="0">
                <a:solidFill>
                  <a:srgbClr val="E5C78C"/>
                </a:solidFill>
              </a:rPr>
              <a:t>№ 1</a:t>
            </a:r>
            <a:endParaRPr lang="ru-RU" b="1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</p:txBody>
      </p:sp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4122821" y="4210050"/>
            <a:ext cx="4846158" cy="900246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b="1" dirty="0" err="1" smtClean="0">
                <a:solidFill>
                  <a:srgbClr val="E5C78C"/>
                </a:solidFill>
              </a:rPr>
              <a:t>Постнова</a:t>
            </a:r>
            <a:r>
              <a:rPr lang="ru-RU" b="1" dirty="0" smtClean="0">
                <a:solidFill>
                  <a:srgbClr val="E5C78C"/>
                </a:solidFill>
              </a:rPr>
              <a:t> Маргарита Викторовна </a:t>
            </a:r>
            <a:endParaRPr lang="en-US" b="1" dirty="0" smtClean="0">
              <a:solidFill>
                <a:srgbClr val="E5C78C"/>
              </a:solidFill>
            </a:endParaRPr>
          </a:p>
          <a:p>
            <a:pPr algn="r"/>
            <a:r>
              <a:rPr lang="en-US" b="1" dirty="0" smtClean="0">
                <a:solidFill>
                  <a:srgbClr val="E5C78C"/>
                </a:solidFill>
              </a:rPr>
              <a:t>e-mail</a:t>
            </a:r>
            <a:r>
              <a:rPr lang="ru-RU" b="1" dirty="0" smtClean="0">
                <a:solidFill>
                  <a:srgbClr val="E5C78C"/>
                </a:solidFill>
              </a:rPr>
              <a:t>:</a:t>
            </a:r>
            <a:r>
              <a:rPr lang="en-US" b="1" dirty="0" smtClean="0">
                <a:solidFill>
                  <a:srgbClr val="E5C78C"/>
                </a:solidFill>
              </a:rPr>
              <a:t>margarita.postnova@volgmed.ru</a:t>
            </a:r>
            <a:endParaRPr lang="ru-RU" b="1" dirty="0" smtClean="0">
              <a:solidFill>
                <a:srgbClr val="E5C78C"/>
              </a:solidFill>
            </a:endParaRPr>
          </a:p>
          <a:p>
            <a:pPr algn="r"/>
            <a:endParaRPr lang="ru-RU" b="1" dirty="0">
              <a:solidFill>
                <a:srgbClr val="E5C78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0495" y="2838712"/>
            <a:ext cx="7495673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E5C78C"/>
                </a:solidFill>
              </a:rPr>
              <a:t>Зоология как наука. История зоологии. Система животного мира.</a:t>
            </a:r>
            <a:r>
              <a:rPr lang="ru-RU" sz="2100" dirty="0" smtClean="0">
                <a:solidFill>
                  <a:srgbClr val="E5C78C"/>
                </a:solidFill>
              </a:rPr>
              <a:t> </a:t>
            </a:r>
            <a:r>
              <a:rPr lang="ru-RU" sz="2100" b="1" dirty="0" smtClean="0">
                <a:solidFill>
                  <a:srgbClr val="E5C78C"/>
                </a:solidFill>
              </a:rPr>
              <a:t>Общая характеристика одноклеточных или Простейших (</a:t>
            </a:r>
            <a:r>
              <a:rPr lang="ru-RU" sz="2100" b="1" dirty="0" err="1" smtClean="0">
                <a:solidFill>
                  <a:srgbClr val="E5C78C"/>
                </a:solidFill>
              </a:rPr>
              <a:t>Protozoa</a:t>
            </a:r>
            <a:r>
              <a:rPr lang="ru-RU" sz="2100" b="1" dirty="0" smtClean="0">
                <a:solidFill>
                  <a:srgbClr val="E5C78C"/>
                </a:solidFill>
              </a:rPr>
              <a:t>, </a:t>
            </a:r>
            <a:r>
              <a:rPr lang="ru-RU" sz="2100" b="1" dirty="0" err="1" smtClean="0">
                <a:solidFill>
                  <a:srgbClr val="E5C78C"/>
                </a:solidFill>
              </a:rPr>
              <a:t>Protista</a:t>
            </a:r>
            <a:r>
              <a:rPr lang="ru-RU" sz="2100" b="1" dirty="0" smtClean="0">
                <a:solidFill>
                  <a:srgbClr val="E5C78C"/>
                </a:solidFill>
              </a:rPr>
              <a:t>)</a:t>
            </a:r>
            <a:endParaRPr lang="ru-RU" sz="2100" dirty="0" smtClean="0">
              <a:solidFill>
                <a:srgbClr val="E5C78C"/>
              </a:solidFill>
            </a:endParaRPr>
          </a:p>
          <a:p>
            <a:pPr algn="ctr"/>
            <a:r>
              <a:rPr lang="ru-RU" sz="2100" dirty="0" smtClean="0">
                <a:solidFill>
                  <a:srgbClr val="E5C7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E5C7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100" dirty="0">
              <a:solidFill>
                <a:srgbClr val="E5C78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1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4"/>
            <a:ext cx="283945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Леонардо да Винчи (1452—1519)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4431" y="753979"/>
            <a:ext cx="4752473" cy="41319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Изучая кости и суставы, установил сходство в строении костей конечности лошади и человека, несмотря на их внешнюю непохожесть. Тем самым он открыл явление гомологии, которое в дальнейшем объединило многих внешне различных животных и помогло заложить основу теории эволюц</a:t>
            </a:r>
            <a:r>
              <a:rPr lang="ru-RU" sz="2400" b="1" dirty="0" smtClean="0">
                <a:solidFill>
                  <a:schemeClr val="bg1"/>
                </a:solidFill>
              </a:rPr>
              <a:t>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Содержимое 5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82052" y="1070810"/>
            <a:ext cx="2201780" cy="2766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" y="1"/>
            <a:ext cx="834188" cy="81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4"/>
            <a:ext cx="283945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Антони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ван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Левенгук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(1632—1723)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2347" y="1427747"/>
            <a:ext cx="4752473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Изготовил микроскоп, дал первое описание кровяных телец и капилляров, его помощник первым увидел сперматозоиды, но главным было открытие простейших, сделанное при рассматривании под микроскопом капли воды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Содержимое 5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7568" y="974559"/>
            <a:ext cx="2430379" cy="2627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1"/>
            <a:ext cx="874141" cy="85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0264" y="1917032"/>
            <a:ext cx="4752473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Выполнил ряд тонких микроскопических работ и в 1665 г. опубликовал книгу «Микрография», в которой впервые в истории биологии была изображена клетка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Содержимое 5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22683" y="1283369"/>
            <a:ext cx="2249906" cy="2827421"/>
          </a:xfrm>
        </p:spPr>
      </p:pic>
      <p:sp>
        <p:nvSpPr>
          <p:cNvPr id="11" name="TextBox 10"/>
          <p:cNvSpPr txBox="1"/>
          <p:nvPr/>
        </p:nvSpPr>
        <p:spPr>
          <a:xfrm>
            <a:off x="409074" y="4090737"/>
            <a:ext cx="3490123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Роберт Гук (1635—1703)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" y="2"/>
            <a:ext cx="770020" cy="74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2749" y="1034716"/>
            <a:ext cx="4752473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Предложил классификацию животных, базирующуюся на совокупности внешних признаков, по наличию когтей и зубов. Так, млекопитающих он разделил на две группы: животных с пальцами и животных с копытами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075" y="4090737"/>
            <a:ext cx="329269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Джон Рей (1628—1705)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Содержимое 5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4031" y="1191126"/>
            <a:ext cx="2328550" cy="28447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1"/>
            <a:ext cx="610249" cy="59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0475" y="1556084"/>
            <a:ext cx="4752473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Высказал идею изменяемости видов под влиянием окружающей среды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074" y="4235116"/>
            <a:ext cx="3791038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Жорж Кювье (1769—1832)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61586" y="1203158"/>
            <a:ext cx="2520542" cy="28755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2"/>
            <a:ext cx="857647" cy="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0875" y="1540042"/>
            <a:ext cx="4752473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Ввел в употребление термины «беспозвоночные» и «позвоночные животные», много работал над систематизацией беспозвоночных, среди которых различал уже 10 классов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926" y="4235116"/>
            <a:ext cx="386614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Жан Батист Ламарк (1744—1829)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6620" y="1194323"/>
            <a:ext cx="2214563" cy="3006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5604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2"/>
            <a:ext cx="742195" cy="72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6885" y="3368842"/>
            <a:ext cx="470033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К.Ф. Рулье призывал изучать животных в их естественном окружении и во взаимодействии со средой обитания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4252" y="649704"/>
            <a:ext cx="5999748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К.М. Бэр — автор выдающихся исследований в области эмбриологии животных, создатель учения о зародышевых листках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06" y="2478506"/>
            <a:ext cx="338087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Карл Максимович Бэр (1792-1876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03346" y="859569"/>
            <a:ext cx="1214438" cy="1571625"/>
          </a:xfr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8926" y="2285750"/>
            <a:ext cx="1372603" cy="18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33105" y="4335587"/>
            <a:ext cx="3420938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Карп Францевич Рулье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(1814-1858)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1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0875" y="1540042"/>
            <a:ext cx="4752473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знаменитый труд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Происхождение видов»  в котором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изложено эволюционное учение и определен важнейший фактор эволюции — естественный отбор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994485"/>
            <a:ext cx="270710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Чарльз Дарвин</a:t>
            </a: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(1809— 1882)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3716" y="1155032"/>
            <a:ext cx="2044303" cy="28015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81275" y="-1"/>
            <a:ext cx="6400800" cy="68981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" y="2"/>
            <a:ext cx="758688" cy="73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326" y="757990"/>
            <a:ext cx="6352674" cy="48243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Им была открыта важная закономерность эволюции — </a:t>
            </a:r>
            <a:r>
              <a:rPr lang="ru-RU" sz="2400" b="1" u="sng" dirty="0" smtClean="0">
                <a:solidFill>
                  <a:schemeClr val="bg1"/>
                </a:solidFill>
                <a:hlinkClick r:id="rId3" tooltip="Принцип полимеризации гомологичных органов (страница отсутствует)"/>
              </a:rPr>
              <a:t>принцип полимеризации гомологичных органов</a:t>
            </a:r>
            <a:r>
              <a:rPr lang="ru-RU" sz="2400" b="1" u="sng" dirty="0" smtClean="0">
                <a:solidFill>
                  <a:schemeClr val="bg1"/>
                </a:solidFill>
              </a:rPr>
              <a:t> и </a:t>
            </a:r>
            <a:r>
              <a:rPr lang="ru-RU" sz="2400" b="1" u="sng" dirty="0" err="1" smtClean="0">
                <a:solidFill>
                  <a:schemeClr val="bg1"/>
                </a:solidFill>
                <a:hlinkClick r:id="rId4" tooltip="Принцип олигомеризации гомологичных органов"/>
              </a:rPr>
              <a:t>олигомеризации</a:t>
            </a:r>
            <a:r>
              <a:rPr lang="ru-RU" sz="2400" b="1" u="sng" dirty="0" smtClean="0">
                <a:solidFill>
                  <a:schemeClr val="bg1"/>
                </a:solidFill>
              </a:rPr>
              <a:t> </a:t>
            </a:r>
            <a:r>
              <a:rPr lang="ru-RU" sz="2400" b="1" u="sng" dirty="0" smtClean="0">
                <a:solidFill>
                  <a:schemeClr val="bg1"/>
                </a:solidFill>
                <a:hlinkClick r:id="rId5" tooltip="Гомология (биология)"/>
              </a:rPr>
              <a:t>гомологичных</a:t>
            </a:r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hlinkClick r:id="rId6" tooltip="Орган (биология)"/>
              </a:rPr>
              <a:t>органов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Знаменитый учебник В. А. </a:t>
            </a:r>
            <a:r>
              <a:rPr lang="ru-RU" sz="2400" b="1" dirty="0" err="1" smtClean="0">
                <a:solidFill>
                  <a:schemeClr val="bg1"/>
                </a:solidFill>
              </a:rPr>
              <a:t>Догеля</a:t>
            </a:r>
            <a:r>
              <a:rPr lang="ru-RU" sz="2400" b="1" dirty="0" smtClean="0">
                <a:solidFill>
                  <a:schemeClr val="bg1"/>
                </a:solidFill>
              </a:rPr>
              <a:t> «Зоология беспозвоночных» до настоящего времени используется студентами-биологами и является одним из основных учебников по данному курсу. </a:t>
            </a:r>
          </a:p>
          <a:p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3657601"/>
            <a:ext cx="308008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Валентин Александрович </a:t>
            </a:r>
          </a:p>
          <a:p>
            <a:pPr algn="ctr"/>
            <a:r>
              <a:rPr lang="ru-RU" alt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Догель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(1882 – 1955)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80987" y="807559"/>
            <a:ext cx="2093244" cy="28158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1"/>
            <a:ext cx="641683" cy="62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37812"/>
            <a:ext cx="363353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Константин Иванович Скрябин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(1878 - 1972)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288" y="1122389"/>
            <a:ext cx="1809750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465095" y="938464"/>
            <a:ext cx="5414211" cy="45012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Скрябин открыл и описал свыше 200 новых видов гельминтов,  дал обоснование 120 родам гельминтов, ввёл научные понятия: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дополнительные и резервуарные хозяева,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транзитный паразитизм,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симбиопаразитизм</a:t>
            </a:r>
            <a:r>
              <a:rPr lang="ru-RU" sz="2400" b="1" dirty="0" smtClean="0">
                <a:solidFill>
                  <a:schemeClr val="bg1"/>
                </a:solidFill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биогельминтоз</a:t>
            </a:r>
            <a:r>
              <a:rPr lang="ru-RU" sz="2400" b="1" dirty="0" smtClean="0">
                <a:solidFill>
                  <a:schemeClr val="bg1"/>
                </a:solidFill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геогельминтоз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67439" y="303422"/>
            <a:ext cx="307789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</a:rPr>
              <a:t>Зоология как наука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-818147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6884" y="950495"/>
            <a:ext cx="8025063" cy="45012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Зоология (от греч. </a:t>
            </a:r>
            <a:r>
              <a:rPr lang="ru-RU" sz="2400" b="1" dirty="0" err="1" smtClean="0">
                <a:solidFill>
                  <a:schemeClr val="bg1"/>
                </a:solidFill>
              </a:rPr>
              <a:t>zoon</a:t>
            </a:r>
            <a:r>
              <a:rPr lang="ru-RU" sz="2400" b="1" dirty="0" smtClean="0">
                <a:solidFill>
                  <a:schemeClr val="bg1"/>
                </a:solidFill>
              </a:rPr>
              <a:t> — животное 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 err="1" smtClean="0">
                <a:solidFill>
                  <a:schemeClr val="bg1"/>
                </a:solidFill>
              </a:rPr>
              <a:t>logos</a:t>
            </a:r>
            <a:r>
              <a:rPr lang="ru-RU" sz="2400" b="1" dirty="0" smtClean="0">
                <a:solidFill>
                  <a:schemeClr val="bg1"/>
                </a:solidFill>
              </a:rPr>
              <a:t> — наука, учение, слово) 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— наука, изучающая животный 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мир или животное царство. 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Зоология — наука, изучающая многообразие животного мира, строение и жизнедеятельность животных, их распространение,  связь со средой обитания, законо­мерности индивидуального и исторического развития.  Зоология связана с производственной деятельностью человека; она ставит задачу освоения, реконструкции и охраны животного мира Земли. </a:t>
            </a:r>
            <a:endParaRPr lang="ru-RU" sz="2400" b="1" dirty="0" smtClean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7873" y="228601"/>
            <a:ext cx="3008313" cy="2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2"/>
            <a:ext cx="775181" cy="7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4" y="3838073"/>
            <a:ext cx="283945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966255"/>
            <a:ext cx="363353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Евгений Никанорович Павловский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(1884 —1965)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9684" y="938463"/>
            <a:ext cx="5189622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Зоолог, паразитолог, специалист по гельминтозам, исследователь кровососущих двукрылых насекомых (</a:t>
            </a:r>
            <a:r>
              <a:rPr lang="ru-RU" sz="2400" b="1" dirty="0" smtClean="0">
                <a:solidFill>
                  <a:schemeClr val="bg1"/>
                </a:solidFill>
                <a:hlinkClick r:id="rId3" tooltip="Гнус"/>
              </a:rPr>
              <a:t>гнуса</a:t>
            </a:r>
            <a:r>
              <a:rPr lang="ru-RU" sz="2400" b="1" dirty="0" smtClean="0">
                <a:solidFill>
                  <a:schemeClr val="bg1"/>
                </a:solidFill>
              </a:rPr>
              <a:t>). 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Создатель учения о природной очаговости трансмиссивных болезней человека, впервые (1938) ввёл понятие «природной очаговости».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3289" y="1184484"/>
            <a:ext cx="1889522" cy="2506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379" y="1"/>
            <a:ext cx="6962086" cy="51735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Система животного мира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730919" cy="71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65483"/>
            <a:ext cx="3019927" cy="20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2294" y="613609"/>
            <a:ext cx="5017169" cy="434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422" y="2466474"/>
            <a:ext cx="3296652" cy="26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66274" y="240632"/>
            <a:ext cx="8277726" cy="56842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Общая характеристика одноклеточных или Простейших (</a:t>
            </a:r>
            <a:r>
              <a:rPr lang="ru-RU" sz="2400" b="1" dirty="0" err="1" smtClean="0">
                <a:solidFill>
                  <a:schemeClr val="bg1"/>
                </a:solidFill>
              </a:rPr>
              <a:t>Protozoa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Protista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200464"/>
            <a:ext cx="618560" cy="60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8568" y="3721768"/>
            <a:ext cx="7411453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 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подцарству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одноклеточных относят животных, тело которых состоит из одной клетки </a:t>
            </a:r>
            <a:endParaRPr lang="ru-RU" altLang="ru-RU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26" y="1187116"/>
            <a:ext cx="8197516" cy="2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547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148" y="469231"/>
            <a:ext cx="8325852" cy="3007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Общая характеристика типа простейшие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1896" y="685800"/>
            <a:ext cx="8253664" cy="2806304"/>
          </a:xfrm>
        </p:spPr>
        <p:txBody>
          <a:bodyPr/>
          <a:lstStyle/>
          <a:p>
            <a:pPr indent="337185" algn="just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Простейшие широко распространены в различных средах. Большинство простейших — обитатели морей и пресных вод. Некоторые виды обитают во влажной почве. Множество простейших паразитируют в других организмах.</a:t>
            </a:r>
            <a:endParaRPr lang="ru-RU" sz="2400" dirty="0" smtClean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indent="336947" algn="just">
              <a:lnSpc>
                <a:spcPct val="150000"/>
              </a:lnSpc>
              <a:buNone/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36947">
              <a:defRPr/>
            </a:pPr>
            <a:endParaRPr lang="ru-RU" sz="2300" dirty="0" smtClean="0"/>
          </a:p>
        </p:txBody>
      </p:sp>
      <p:pic>
        <p:nvPicPr>
          <p:cNvPr id="24581" name="Picture 2" descr="http://900igr.net/datai/biologija/Prostejshie-zhivotnye/0004-001-Prostejsh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558" y="2928312"/>
            <a:ext cx="3276349" cy="200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http://www.knowbiology.ru/pics/0eyztn6ct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2020" y="2454442"/>
            <a:ext cx="2661905" cy="2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/>
          <a:srcRect r="60941"/>
          <a:stretch>
            <a:fillRect/>
          </a:stretch>
        </p:blipFill>
        <p:spPr bwMode="auto">
          <a:xfrm>
            <a:off x="0" y="0"/>
            <a:ext cx="804046" cy="78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6432" y="878306"/>
            <a:ext cx="7938170" cy="166035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тела простейших чрезвычайно разнообразна. Среди них имеются виды с непостоянной формой тела, например амебы. </a:t>
            </a:r>
            <a:endParaRPr lang="ru-RU" sz="2700" dirty="0" smtClean="0">
              <a:solidFill>
                <a:schemeClr val="bg1"/>
              </a:solidFill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5578" y="2935519"/>
            <a:ext cx="5000625" cy="194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407" y="2947424"/>
            <a:ext cx="2159000" cy="19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/>
          <a:srcRect r="60941"/>
          <a:stretch>
            <a:fillRect/>
          </a:stretch>
        </p:blipFill>
        <p:spPr bwMode="auto">
          <a:xfrm>
            <a:off x="150020" y="176401"/>
            <a:ext cx="721643" cy="70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26432" y="213123"/>
            <a:ext cx="8061158" cy="11299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Общая характеристика типа простейшие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578517" cy="10739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план строения клетки Простейших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-1" y="1050759"/>
            <a:ext cx="7684170" cy="4092741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Клетка простейших типична для эукариотных организмов  и состоит из цитоплазмы и одного или нескольких ядер.  Цитоплазма ограничена снаружи  трехслойной мембраной.</a:t>
            </a:r>
            <a:r>
              <a:rPr lang="ru-RU" altLang="ru-RU" sz="2400" dirty="0" smtClean="0">
                <a:solidFill>
                  <a:schemeClr val="bg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 эндоплазме сосредоточены все основные  органеллы клетки: ядро, митохондрии, рибосомы, лизосомы, эндоплазматическая сеть, аппарат Гольджи и др.  Кроме того, у простейших имеются особые органеллы: опорные, сократительные фибриллы, пищеварительные и  сократительные вакуоли и др. Ядро покрыто двуслойной мембраной с порами. </a:t>
            </a:r>
            <a:endParaRPr lang="ru-RU" alt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775182" cy="75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9469" y="3853116"/>
            <a:ext cx="1157739" cy="108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317" y="1"/>
            <a:ext cx="7126893" cy="517358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Calibri" panose="020F0502020204030204" pitchFamily="34" charset="0"/>
              </a:rPr>
              <a:t>Покровные и опорные органеллы</a:t>
            </a:r>
            <a:endParaRPr lang="ru-RU" altLang="ru-RU" dirty="0" smtClean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887" y="1732423"/>
            <a:ext cx="7543800" cy="2286125"/>
          </a:xfrm>
        </p:spPr>
        <p:txBody>
          <a:bodyPr/>
          <a:lstStyle/>
          <a:p>
            <a:pPr algn="just">
              <a:buFont typeface="Wingdings" pitchFamily="2" charset="2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Часть видов одноклеточных не обладает покровными и опорными структурами. Клетка таких простейших ограничена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лишь мягкой цитоплазматической мембраной.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Такие виды не имеют постоянной формы тела (амебы).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 других видов имеется плотная э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ластичная оболочка — пелликула,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образующаяся за счет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уплотнения периферичекого слоя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эктоплазмы и наличия в нем различных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опорных фибрилл. </a:t>
            </a:r>
            <a:endParaRPr lang="ru-RU" altLang="ru-RU" sz="21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1"/>
            <a:ext cx="709863" cy="6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695" y="2707106"/>
            <a:ext cx="3597443" cy="21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4600" y="159280"/>
            <a:ext cx="560671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Покровные и опорные органеллы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463" y="689811"/>
            <a:ext cx="6444916" cy="425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086" y="177529"/>
            <a:ext cx="6400800" cy="480197"/>
          </a:xfrm>
        </p:spPr>
        <p:txBody>
          <a:bodyPr/>
          <a:lstStyle/>
          <a:p>
            <a:pPr>
              <a:defRPr/>
            </a:pP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Органеллы 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движения 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2925" y="1203157"/>
            <a:ext cx="5919538" cy="3288631"/>
          </a:xfrm>
        </p:spPr>
        <p:txBody>
          <a:bodyPr/>
          <a:lstStyle/>
          <a:p>
            <a:pPr algn="just">
              <a:spcAft>
                <a:spcPts val="0"/>
              </a:spcAft>
              <a:buNone/>
              <a:defRPr/>
            </a:pPr>
            <a:r>
              <a:rPr lang="ru-RU" sz="2100" dirty="0" smtClean="0"/>
              <a:t>	</a:t>
            </a:r>
            <a:r>
              <a:rPr lang="ru-RU" sz="21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Наиболее примитивным способом движения у простейших можно считать амебоидное движение при помощи ложных ножек, или псевдоподий. При этом образуются особые выступы клетки, в которые перетекает цитоплазма. Такие органеллы движения присущи одноклеточным с непостоянной формой тела. Более сложное движение свойственно простейшим, имеющим в качестве органелл движения жгутики или реснички.</a:t>
            </a:r>
            <a:endParaRPr lang="ru-RU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55544" y="208547"/>
            <a:ext cx="470100" cy="4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4147" y="156410"/>
            <a:ext cx="2632591" cy="154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4705" y="1843401"/>
            <a:ext cx="2509003" cy="143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knowbiology.ru/pics/koaeiy62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34946"/>
            <a:ext cx="2476166" cy="153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411958"/>
            <a:ext cx="7423150" cy="945356"/>
          </a:xfrm>
        </p:spPr>
        <p:txBody>
          <a:bodyPr/>
          <a:lstStyle/>
          <a:p>
            <a:pPr algn="ctr">
              <a:defRPr/>
            </a:pP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Типы питания</a:t>
            </a:r>
            <a:b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416" y="1461211"/>
            <a:ext cx="8137525" cy="3026569"/>
          </a:xfrm>
        </p:spPr>
        <p:txBody>
          <a:bodyPr/>
          <a:lstStyle/>
          <a:p>
            <a:pPr algn="just">
              <a:buFont typeface="Wingdings" pitchFamily="2" charset="2"/>
              <a:buNone/>
              <a:defRPr/>
            </a:pPr>
            <a:r>
              <a:rPr 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Автотрофный (одноклеточные водоросли)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Гетеротрофный (амеба)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путем фагоцитоза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путем </a:t>
            </a:r>
            <a:r>
              <a:rPr lang="ru-RU" sz="2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пиноцитоза</a:t>
            </a:r>
            <a:endParaRPr lang="ru-RU" sz="27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Миксотрофный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(эвглена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4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9165" y="2165685"/>
            <a:ext cx="4699063" cy="2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877302" y="267326"/>
            <a:ext cx="2787638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100" b="1" dirty="0" smtClean="0">
                <a:solidFill>
                  <a:schemeClr val="bg1"/>
                </a:solidFill>
              </a:rPr>
              <a:t>Зоология как наука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6884" y="950495"/>
            <a:ext cx="8025063" cy="41319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Объект исследования зоологии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— </a:t>
            </a:r>
            <a:r>
              <a:rPr lang="ru-RU" sz="2400" dirty="0" smtClean="0">
                <a:solidFill>
                  <a:schemeClr val="bg1"/>
                </a:solidFill>
              </a:rPr>
              <a:t>животные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предмет исследования —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все формы проявления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жизни животных: размножение,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питание, миграции,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распространение, численность,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линька, поведение, внешнее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 внутреннее строение и т. д. 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3859" y="2249905"/>
            <a:ext cx="2314952" cy="131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5261" y="3530329"/>
            <a:ext cx="2228265" cy="161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288" y="156411"/>
            <a:ext cx="3074239" cy="20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326" y="577515"/>
            <a:ext cx="6424864" cy="438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37347" y="192506"/>
            <a:ext cx="5799793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Органеллы выделения и осморегуляции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3968" y="9526"/>
            <a:ext cx="6096920" cy="1073944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Ядерный аппарат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0" y="1287379"/>
            <a:ext cx="5759116" cy="3405815"/>
          </a:xfrm>
        </p:spPr>
        <p:txBody>
          <a:bodyPr/>
          <a:lstStyle/>
          <a:p>
            <a:pPr indent="0" algn="just">
              <a:buNone/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Состоит из одного или нескольких ядер. Ядра регулируют обменные процессы клеток простейших и обеспечивают размножение. У некоторых многоядерных простейших различают два типа ядер: генеративные и вегетативные – </a:t>
            </a:r>
            <a:r>
              <a:rPr lang="ru-RU" altLang="ru-RU" sz="2400" b="1" u="sng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ядерный дуализм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(инфузории, некоторые формаиниферы). Вегетативные ядра регулируют все жизненные процессы в клетке, а генеративные участвуют в половом процессе</a:t>
            </a:r>
            <a:r>
              <a:rPr lang="ru-RU" altLang="ru-RU" sz="2400" dirty="0" smtClean="0"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altLang="ru-RU" sz="2400" dirty="0" smtClean="0"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200464"/>
            <a:ext cx="534402" cy="51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788" y="1913020"/>
            <a:ext cx="2947737" cy="25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540" y="0"/>
            <a:ext cx="4491977" cy="556397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Размножение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632" y="1017045"/>
            <a:ext cx="5181600" cy="3350419"/>
          </a:xfrm>
        </p:spPr>
        <p:txBody>
          <a:bodyPr/>
          <a:lstStyle/>
          <a:p>
            <a:pPr algn="just">
              <a:buFont typeface="Wingdings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Бесполое размножение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деление материнской клетки на две дочерних,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деление материнской клетки на множество дочерних (шизогония), в) почкование. В основе бесполого размножения лежит митоз.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Половое размножение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конъюгация (инфузории) и копуляция (споровики). 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5"/>
            <a:ext cx="454191" cy="44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695" y="144379"/>
            <a:ext cx="3471863" cy="100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0567" y="2314764"/>
            <a:ext cx="3424991" cy="26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6408" y="1267451"/>
            <a:ext cx="2793206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0640" y="4457700"/>
            <a:ext cx="28789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1285" y="201593"/>
            <a:ext cx="4271210" cy="1129903"/>
          </a:xfrm>
        </p:spPr>
        <p:txBody>
          <a:bodyPr>
            <a:norm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Основная литература</a:t>
            </a:r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4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568" y="2163747"/>
            <a:ext cx="1545812" cy="209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0716" y="224590"/>
            <a:ext cx="1539657" cy="197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67356" y="4295274"/>
            <a:ext cx="2082558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В.А. Догель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Зоология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беспозвоночных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9308" y="2013286"/>
            <a:ext cx="2055323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Г.Л.Снигур,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М.В.Постнова,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Э.Ю. Сахарова, Т.Н./Щербакова,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 Д.А..Кавалерова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 Зоология беспозвоночных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9431" y="1620270"/>
            <a:ext cx="1632158" cy="19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81463" y="3741821"/>
            <a:ext cx="2225843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В.К. Дмитриенко, Е.В. Борисова,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СП.Шулепина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Зоология беспозвоночных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6148" y="1121131"/>
            <a:ext cx="1471613" cy="22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010527" y="3689684"/>
            <a:ext cx="2622886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Гомыранов И. А.,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Полевод В.А.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Насекомые России: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5242" y="954506"/>
            <a:ext cx="1380911" cy="1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454316" y="2907632"/>
            <a:ext cx="2182200" cy="117724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Матекин П. В.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Основы зоологии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беспозвоночных</a:t>
            </a:r>
          </a:p>
          <a:p>
            <a:endParaRPr lang="ru-RU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21642" y="3809301"/>
            <a:ext cx="834190" cy="108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54768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9812" y="180474"/>
            <a:ext cx="7828546" cy="60452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Перечень профессиональных баз данных и информационных справочных систем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685800" cy="66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0738" y="821419"/>
            <a:ext cx="8638673" cy="477823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2400" u="sng" dirty="0" smtClean="0">
                <a:hlinkClick r:id="rId3" tooltip="http://evolbiol.ru/evidence.htm"/>
              </a:rPr>
              <a:t>http://evol-biol.ru/evidence.htm</a:t>
            </a:r>
            <a:r>
              <a:rPr lang="ru-RU" sz="2400" dirty="0" smtClean="0"/>
              <a:t> вопросы эволюции</a:t>
            </a:r>
          </a:p>
          <a:p>
            <a:pPr lvl="0"/>
            <a:r>
              <a:rPr lang="ru-RU" sz="2400" u="sng" dirty="0" smtClean="0">
                <a:hlinkClick r:id="rId4" tooltip="http://antropogenez.ru/"/>
              </a:rPr>
              <a:t>http://antropogenez.ru/</a:t>
            </a:r>
            <a:r>
              <a:rPr lang="ru-RU" sz="2400" dirty="0" smtClean="0"/>
              <a:t> – вопросы антропогенеза</a:t>
            </a:r>
          </a:p>
          <a:p>
            <a:pPr lvl="0"/>
            <a:r>
              <a:rPr lang="ru-RU" sz="2400" u="sng" dirty="0" smtClean="0">
                <a:hlinkClick r:id="rId5" tooltip="http://medicalplanet.su/"/>
              </a:rPr>
              <a:t>http://medicalplanet.su/</a:t>
            </a:r>
            <a:r>
              <a:rPr lang="ru-RU" sz="2400" dirty="0" smtClean="0"/>
              <a:t> – вопросы молекулярной генетики, общей генетики, генетики человека, популяционной генетики, методы изучения генетики человека.</a:t>
            </a:r>
          </a:p>
          <a:p>
            <a:pPr lvl="0"/>
            <a:r>
              <a:rPr lang="ru-RU" sz="2400" u="sng" dirty="0" smtClean="0">
                <a:hlinkClick r:id="rId6" tooltip="http://evolution.powernet.ru/"/>
              </a:rPr>
              <a:t>http://evolution.powernet.ru/</a:t>
            </a:r>
            <a:r>
              <a:rPr lang="ru-RU" sz="2400" dirty="0" smtClean="0"/>
              <a:t> – книги, </a:t>
            </a:r>
            <a:r>
              <a:rPr lang="ru-RU" sz="2400" dirty="0" err="1" smtClean="0"/>
              <a:t>статьи,интересные</a:t>
            </a:r>
            <a:r>
              <a:rPr lang="ru-RU" sz="2400" dirty="0" smtClean="0"/>
              <a:t> материалы по эволюции</a:t>
            </a:r>
          </a:p>
          <a:p>
            <a:pPr lvl="0"/>
            <a:r>
              <a:rPr lang="ru-RU" sz="2400" u="sng" dirty="0" smtClean="0">
                <a:hlinkClick r:id="rId7" tooltip="http://bibl.volgmed.ru/MegaPro/Web"/>
              </a:rPr>
              <a:t>http://bibl.volgmed.ru/MegaPro/Web</a:t>
            </a:r>
            <a:r>
              <a:rPr lang="ru-RU" sz="2400" dirty="0" smtClean="0"/>
              <a:t> – ЭБС </a:t>
            </a:r>
            <a:r>
              <a:rPr lang="ru-RU" sz="2400" dirty="0" err="1" smtClean="0"/>
              <a:t>ВолгГМУ</a:t>
            </a:r>
            <a:r>
              <a:rPr lang="ru-RU" sz="2400" dirty="0" smtClean="0"/>
              <a:t> (база данных изданий, созданных НПР и НС </a:t>
            </a:r>
            <a:r>
              <a:rPr lang="ru-RU" sz="2400" dirty="0" err="1" smtClean="0"/>
              <a:t>ВолгГМУ</a:t>
            </a:r>
            <a:r>
              <a:rPr lang="ru-RU" sz="2400" dirty="0" smtClean="0"/>
              <a:t>) (профессиональная база данных)</a:t>
            </a:r>
          </a:p>
          <a:p>
            <a:pPr lvl="0"/>
            <a:endParaRPr lang="ru-RU" sz="2400" dirty="0" smtClean="0"/>
          </a:p>
          <a:p>
            <a:r>
              <a:rPr lang="ru-RU" sz="2400" dirty="0" smtClean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4768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6432" y="0"/>
            <a:ext cx="7916779" cy="8341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Перечень профессиональных баз данных и информационных справочных систем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685800" cy="66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08547" y="814137"/>
            <a:ext cx="8935453" cy="46858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2400" u="sng" dirty="0" smtClean="0">
                <a:hlinkClick r:id="rId3" tooltip="https://e.lanbook.com/"/>
              </a:rPr>
              <a:t>https://e.lanbook.com</a:t>
            </a:r>
            <a:r>
              <a:rPr lang="ru-RU" sz="2400" dirty="0" smtClean="0"/>
              <a:t> – сетевая электронная библиотека (СЭБ) (база данных на платформе ЭБС «Издательство Лань») (профессиональная база данных)</a:t>
            </a:r>
          </a:p>
          <a:p>
            <a:pPr lvl="0"/>
            <a:r>
              <a:rPr lang="ru-RU" sz="2400" u="sng" dirty="0" smtClean="0">
                <a:hlinkClick r:id="rId4" tooltip="http://dlib.eastview.com/"/>
              </a:rPr>
              <a:t>http://dlib.eastview.com</a:t>
            </a:r>
            <a:r>
              <a:rPr lang="ru-RU" sz="2400" dirty="0" smtClean="0"/>
              <a:t> – универсальная база электронных периодических изданий</a:t>
            </a:r>
          </a:p>
          <a:p>
            <a:pPr lvl="0"/>
            <a:r>
              <a:rPr lang="ru-RU" sz="2400" dirty="0" smtClean="0"/>
              <a:t>(профессиональная база данных)</a:t>
            </a:r>
          </a:p>
          <a:p>
            <a:pPr lvl="0"/>
            <a:r>
              <a:rPr lang="ru-RU" sz="2400" u="sng" dirty="0" smtClean="0">
                <a:hlinkClick r:id="rId5" tooltip="http://elibrary.ru/"/>
              </a:rPr>
              <a:t>http://elibrary.ru</a:t>
            </a:r>
            <a:r>
              <a:rPr lang="ru-RU" sz="2400" dirty="0" smtClean="0"/>
              <a:t>– электронная база электронных версий периодических изданий (профессиональная база данных)</a:t>
            </a:r>
          </a:p>
          <a:p>
            <a:pPr lvl="0"/>
            <a:r>
              <a:rPr lang="ru-RU" sz="2400" u="sng" dirty="0" smtClean="0">
                <a:hlinkClick r:id="rId6" tooltip="https://eduport-global.com/catalog/show/MedicalScience/8"/>
              </a:rPr>
              <a:t>https://eduport-global.com/catalog/show/MedicalScience/8</a:t>
            </a:r>
            <a:r>
              <a:rPr lang="ru-RU" sz="2400" dirty="0" smtClean="0"/>
              <a:t> электронная библиотека англоязычной медицинской литературы (профессиональная база данных)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4768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44054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633100" y="2413083"/>
            <a:ext cx="4136231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Microsoft Sans Serif" pitchFamily="34" charset="0"/>
                <a:cs typeface="Times New Roman" pitchFamily="18" charset="0"/>
              </a:rPr>
              <a:t>Благодарю за внимание!</a:t>
            </a:r>
            <a:endParaRPr lang="ru-RU" sz="2400" dirty="0">
              <a:solidFill>
                <a:schemeClr val="bg1"/>
              </a:solidFill>
              <a:ea typeface="Microsoft Sans Serif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230" y="276196"/>
            <a:ext cx="7327044" cy="167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3104" y="3164306"/>
            <a:ext cx="7681966" cy="169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311818" y="267326"/>
            <a:ext cx="307789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</a:rPr>
              <a:t>Зоология как наука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6884" y="950495"/>
            <a:ext cx="8025063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Основные </a:t>
            </a:r>
            <a:r>
              <a:rPr lang="ru-RU" sz="2700" b="1" dirty="0" smtClean="0">
                <a:solidFill>
                  <a:schemeClr val="bg1"/>
                </a:solidFill>
              </a:rPr>
              <a:t>задачи</a:t>
            </a:r>
            <a:r>
              <a:rPr lang="ru-RU" sz="2700" dirty="0" smtClean="0">
                <a:solidFill>
                  <a:schemeClr val="bg1"/>
                </a:solidFill>
              </a:rPr>
              <a:t> зоологии — </a:t>
            </a:r>
          </a:p>
          <a:p>
            <a:r>
              <a:rPr lang="ru-RU" sz="2700" dirty="0" smtClean="0">
                <a:solidFill>
                  <a:schemeClr val="bg1"/>
                </a:solidFill>
              </a:rPr>
              <a:t>изучение закономерностей </a:t>
            </a:r>
          </a:p>
          <a:p>
            <a:r>
              <a:rPr lang="ru-RU" sz="2700" dirty="0" smtClean="0">
                <a:solidFill>
                  <a:schemeClr val="bg1"/>
                </a:solidFill>
              </a:rPr>
              <a:t>проявлений жизни животных </a:t>
            </a:r>
          </a:p>
          <a:p>
            <a:r>
              <a:rPr lang="ru-RU" sz="2700" dirty="0" smtClean="0">
                <a:solidFill>
                  <a:schemeClr val="bg1"/>
                </a:solidFill>
              </a:rPr>
              <a:t>и систематизация животных.</a:t>
            </a:r>
            <a:endParaRPr lang="ru-RU" sz="27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527" y="240631"/>
            <a:ext cx="3397832" cy="470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021" y="2664688"/>
            <a:ext cx="3765884" cy="231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887955" y="0"/>
            <a:ext cx="307789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</a:rPr>
              <a:t>Зоология как наука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10390" y="541420"/>
            <a:ext cx="7946855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Направления зоологии по предмету исследования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568" y="1070810"/>
            <a:ext cx="8737619" cy="46858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Зоологическая систематика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Анатомия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Эмбриология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Гистология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Цитология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Морфология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Физиология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Зоогеография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Экология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Этология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Палеозоология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5504" y="1010653"/>
            <a:ext cx="2550319" cy="397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36082" y="207169"/>
            <a:ext cx="307789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</a:rPr>
              <a:t>Зоология как наука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26696" y="589547"/>
            <a:ext cx="789271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Направления зоологии по объектам исследования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526" y="1183105"/>
            <a:ext cx="8737619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Протозоология (протистология) -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наука об одноклеточных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Зоология беспозвоночных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Зоология позвоночных</a:t>
            </a:r>
          </a:p>
          <a:p>
            <a:endParaRPr lang="ru-RU" b="1" i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885" y="1847922"/>
            <a:ext cx="3834064" cy="304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36082" y="207169"/>
            <a:ext cx="307789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</a:rPr>
              <a:t>Зоология как наука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6381" y="589548"/>
            <a:ext cx="873761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Методы зоологических исследований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63053"/>
            <a:ext cx="8197517" cy="41319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наблюдение,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описание,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измерение,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сравнение,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эксперимент,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фотографирование,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методы количественного анализа,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математические методы </a:t>
            </a:r>
          </a:p>
          <a:p>
            <a:endParaRPr lang="ru-RU" sz="2400" dirty="0" smtClean="0"/>
          </a:p>
          <a:p>
            <a:pPr lvl="0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Основные средства изучения животных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1043" y="978568"/>
            <a:ext cx="3017107" cy="173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4043" y="2768515"/>
            <a:ext cx="2029766" cy="216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24590" y="192507"/>
            <a:ext cx="692715" cy="67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9284" y="3500307"/>
            <a:ext cx="295976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Аристотель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(Древняя Греция,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384-332 гг. до н. э.)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Содержимое 4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63052" y="938463"/>
            <a:ext cx="1768643" cy="2405690"/>
          </a:xfrm>
        </p:spPr>
      </p:pic>
      <p:sp>
        <p:nvSpPr>
          <p:cNvPr id="7" name="TextBox 6"/>
          <p:cNvSpPr txBox="1"/>
          <p:nvPr/>
        </p:nvSpPr>
        <p:spPr>
          <a:xfrm>
            <a:off x="4315326" y="954505"/>
            <a:ext cx="4451684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Считается родоначальником ряда наук, в IV в. до н. э. впервые систематизировал накопленные знания о животных и разделил все известные ему виды на две группы — животных, имеющих кровь, и животных без крови</a:t>
            </a:r>
            <a:endParaRPr lang="ru-RU" altLang="ru-RU" sz="2400" b="1" dirty="0" smtClean="0">
              <a:solidFill>
                <a:schemeClr val="bg1"/>
              </a:solidFill>
            </a:endParaRP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233" y="225655"/>
            <a:ext cx="6400800" cy="71280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История зоологии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1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9073" y="3838074"/>
            <a:ext cx="3473115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Плиний Старший (Древнеримский ученый 23—79 гг. н.э.)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1979" y="1082842"/>
            <a:ext cx="4451684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Автор многотомной «Естественной истории» дал описание всех известных в то время животных</a:t>
            </a:r>
            <a:endParaRPr lang="ru-RU" sz="2700" b="1" dirty="0" smtClean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endParaRPr lang="ru-RU" sz="2700" b="1" dirty="0">
              <a:solidFill>
                <a:schemeClr val="bg1"/>
              </a:solidFill>
            </a:endParaRPr>
          </a:p>
        </p:txBody>
      </p:sp>
      <p:pic>
        <p:nvPicPr>
          <p:cNvPr id="11" name="Содержимое 5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990" y="1070810"/>
            <a:ext cx="2310062" cy="270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Paalaaatinoo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12776</TotalTime>
  <Words>1063</Words>
  <Application>Microsoft Office PowerPoint</Application>
  <PresentationFormat>Экран (16:9)</PresentationFormat>
  <Paragraphs>195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История зоологии</vt:lpstr>
      <vt:lpstr>Система животного мира</vt:lpstr>
      <vt:lpstr>Общая характеристика одноклеточных или Простейших (Protozoa, Protista)</vt:lpstr>
      <vt:lpstr>Общая характеристика типа простейшие </vt:lpstr>
      <vt:lpstr>Общая характеристика типа простейшие </vt:lpstr>
      <vt:lpstr>Общий план строения клетки Простейших</vt:lpstr>
      <vt:lpstr>Покровные и опорные органеллы</vt:lpstr>
      <vt:lpstr>Слайд 27</vt:lpstr>
      <vt:lpstr> Органеллы движения </vt:lpstr>
      <vt:lpstr>Типы питания </vt:lpstr>
      <vt:lpstr>Слайд 30</vt:lpstr>
      <vt:lpstr>Ядерный аппарат</vt:lpstr>
      <vt:lpstr>Размножение</vt:lpstr>
      <vt:lpstr>Основная литература</vt:lpstr>
      <vt:lpstr>Перечень профессиональных баз данных и информационных справочных систем</vt:lpstr>
      <vt:lpstr>Перечень профессиональных баз данных и информационных справочных систем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Магомедкамил</dc:creator>
  <cp:lastModifiedBy>Пользователь Windows</cp:lastModifiedBy>
  <cp:revision>1291</cp:revision>
  <cp:lastPrinted>2020-09-04T10:43:02Z</cp:lastPrinted>
  <dcterms:created xsi:type="dcterms:W3CDTF">2020-06-19T12:20:54Z</dcterms:created>
  <dcterms:modified xsi:type="dcterms:W3CDTF">2025-05-13T10:23:31Z</dcterms:modified>
</cp:coreProperties>
</file>