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РЕЧЕВОЕ ОБЩЕНИЕ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Ошибки, связанные с нарушением правильности речи: </a:t>
            </a:r>
            <a:r>
              <a:rPr lang="ru-RU" b="1" i="1" dirty="0" smtClean="0">
                <a:solidFill>
                  <a:srgbClr val="FF0000"/>
                </a:solidFill>
              </a:rPr>
              <a:t>моё</a:t>
            </a:r>
            <a:r>
              <a:rPr lang="ru-RU" i="1" dirty="0" smtClean="0">
                <a:solidFill>
                  <a:srgbClr val="FF0000"/>
                </a:solidFill>
              </a:rPr>
              <a:t> день рождени</a:t>
            </a:r>
            <a:r>
              <a:rPr lang="ru-RU" b="1" i="1" dirty="0" smtClean="0">
                <a:solidFill>
                  <a:srgbClr val="FF0000"/>
                </a:solidFill>
              </a:rPr>
              <a:t>е, </a:t>
            </a:r>
            <a:r>
              <a:rPr lang="ru-RU" i="1" dirty="0" smtClean="0">
                <a:solidFill>
                  <a:srgbClr val="FF0000"/>
                </a:solidFill>
              </a:rPr>
              <a:t>Памятник Пушкин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i="1" dirty="0" smtClean="0">
                <a:solidFill>
                  <a:srgbClr val="FF0000"/>
                </a:solidFill>
              </a:rPr>
              <a:t>, глубокий вздох, моё кофе остыло; Вас приятно удивят необычайно низкие цены и качество; рукава обделаны песцом; </a:t>
            </a:r>
            <a:r>
              <a:rPr lang="ru-RU" i="1" dirty="0" err="1" smtClean="0">
                <a:solidFill>
                  <a:srgbClr val="FF0000"/>
                </a:solidFill>
              </a:rPr>
              <a:t>подежов</a:t>
            </a:r>
            <a:r>
              <a:rPr lang="ru-RU" i="1" dirty="0" smtClean="0">
                <a:solidFill>
                  <a:srgbClr val="FF0000"/>
                </a:solidFill>
              </a:rPr>
              <a:t> не знаю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2. </a:t>
            </a:r>
            <a:r>
              <a:rPr lang="ru-RU" i="1" dirty="0" smtClean="0">
                <a:solidFill>
                  <a:srgbClr val="FF0000"/>
                </a:solidFill>
              </a:rPr>
              <a:t>Точность </a:t>
            </a:r>
            <a:r>
              <a:rPr lang="ru-RU" dirty="0" smtClean="0"/>
              <a:t>определяется умением чётко и ясно мыслить, знание предмета разговора и законов рус. яз. Наиболее распространённые ошибки: </a:t>
            </a:r>
          </a:p>
          <a:p>
            <a:pPr marL="514350" indent="-514350">
              <a:buAutoNum type="arabicParenR"/>
            </a:pPr>
            <a:r>
              <a:rPr lang="ru-RU" dirty="0" smtClean="0"/>
              <a:t>употребление слов в несвойственном им значении; </a:t>
            </a:r>
          </a:p>
          <a:p>
            <a:pPr marL="514350" indent="-514350">
              <a:buAutoNum type="arabicParenR"/>
            </a:pPr>
            <a:r>
              <a:rPr lang="ru-RU" dirty="0" smtClean="0"/>
              <a:t>2) многозначность, порождающая двусмысленность; </a:t>
            </a:r>
          </a:p>
          <a:p>
            <a:pPr marL="514350" indent="-514350">
              <a:buAutoNum type="arabicParenR"/>
            </a:pPr>
            <a:r>
              <a:rPr lang="ru-RU" dirty="0" smtClean="0"/>
              <a:t>3) смешение паронимов, синонимов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Ошибки, связанные с нарушением точности речи: </a:t>
            </a:r>
            <a:r>
              <a:rPr lang="ru-RU" i="1" dirty="0" smtClean="0">
                <a:solidFill>
                  <a:srgbClr val="FF0000"/>
                </a:solidFill>
              </a:rPr>
              <a:t>у Кутузова была кровавая связь с народом; сдам комнату с хозяйкой; в парке стоит архитектура.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r>
              <a:rPr lang="ru-RU" i="1" dirty="0" smtClean="0"/>
              <a:t>  </a:t>
            </a:r>
            <a:r>
              <a:rPr lang="ru-RU" dirty="0" smtClean="0"/>
              <a:t>3. </a:t>
            </a:r>
            <a:r>
              <a:rPr lang="ru-RU" i="1" dirty="0" smtClean="0">
                <a:solidFill>
                  <a:srgbClr val="FF0000"/>
                </a:solidFill>
              </a:rPr>
              <a:t>Логичность речи </a:t>
            </a:r>
            <a:r>
              <a:rPr lang="ru-RU" i="1" dirty="0" smtClean="0"/>
              <a:t>о</a:t>
            </a:r>
            <a:r>
              <a:rPr lang="ru-RU" dirty="0" smtClean="0"/>
              <a:t>снована на логичности мышления. Чтобы логично говорить и писать, надо уметь логично рассуждать, строить умозаключения, аргументировать свою точку зрения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Пример, в котором нарушена логичность речи: </a:t>
            </a:r>
            <a:r>
              <a:rPr lang="ru-RU" i="1" dirty="0" smtClean="0">
                <a:solidFill>
                  <a:srgbClr val="FF0000"/>
                </a:solidFill>
              </a:rPr>
              <a:t>Татьяна была во всех отношениях старше своей сестры, поэтому и получилось, что Ольга стала причиной гибели Ленского, а Татьяна получила, наконец, своего героя, хотя и запоздавшего, но верного и готового на всё… 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  </a:t>
            </a:r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4. </a:t>
            </a:r>
            <a:r>
              <a:rPr lang="ru-RU" i="1" dirty="0" smtClean="0">
                <a:solidFill>
                  <a:srgbClr val="FF0000"/>
                </a:solidFill>
              </a:rPr>
              <a:t>Понятность (ясность) </a:t>
            </a:r>
            <a:r>
              <a:rPr lang="ru-RU" dirty="0" smtClean="0"/>
              <a:t>зависит от характера используемых слов. Чтобы речь была понятной, необходимо ограничить употребление слов-профессионализмов, иноязычных слов, не получивших широкое распространение, узкоспециальных терминов, диалектизмов. Употребляя их, надо быть уверенным, что они понятны слушателям.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Пример: </a:t>
            </a:r>
            <a:r>
              <a:rPr lang="ru-RU" i="1" dirty="0" smtClean="0">
                <a:solidFill>
                  <a:srgbClr val="FF0000"/>
                </a:solidFill>
              </a:rPr>
              <a:t>Фиксированные денотативные </a:t>
            </a:r>
            <a:r>
              <a:rPr lang="ru-RU" i="1" dirty="0" err="1" smtClean="0">
                <a:solidFill>
                  <a:srgbClr val="FF0000"/>
                </a:solidFill>
              </a:rPr>
              <a:t>пресуппозиционные</a:t>
            </a:r>
            <a:r>
              <a:rPr lang="ru-RU" i="1" dirty="0" smtClean="0">
                <a:solidFill>
                  <a:srgbClr val="FF0000"/>
                </a:solidFill>
              </a:rPr>
              <a:t> семы; </a:t>
            </a:r>
            <a:r>
              <a:rPr lang="ru-RU" i="1" dirty="0" err="1" smtClean="0">
                <a:solidFill>
                  <a:srgbClr val="FF0000"/>
                </a:solidFill>
              </a:rPr>
              <a:t>неконститутивные</a:t>
            </a:r>
            <a:r>
              <a:rPr lang="ru-RU" i="1" dirty="0" smtClean="0">
                <a:solidFill>
                  <a:srgbClr val="FF0000"/>
                </a:solidFill>
              </a:rPr>
              <a:t> определители предиката.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ru-RU" i="1" dirty="0" smtClean="0">
                <a:solidFill>
                  <a:srgbClr val="FF0000"/>
                </a:solidFill>
              </a:rPr>
              <a:t>Выразительность </a:t>
            </a:r>
            <a:r>
              <a:rPr lang="ru-RU" i="1" dirty="0" smtClean="0"/>
              <a:t>– </a:t>
            </a:r>
            <a:r>
              <a:rPr lang="ru-RU" dirty="0" smtClean="0"/>
              <a:t>это особенность структуры речи, которая привлекает внимание, интерес слушателей, усиливает эффективность, оказывает воздействие на разум и  чувства слушателей. В такой речи отсутствуют штампы, шаблоны. Выразительными средствами языка являются </a:t>
            </a:r>
            <a:r>
              <a:rPr lang="ru-RU" i="1" dirty="0" smtClean="0">
                <a:solidFill>
                  <a:srgbClr val="FF0000"/>
                </a:solidFill>
              </a:rPr>
              <a:t>тропы, речевые фигуры, пословицы, поговорки, фразеологические обороты.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Большую выразительность речи придают </a:t>
            </a:r>
            <a:r>
              <a:rPr lang="ru-RU" i="1" dirty="0" smtClean="0">
                <a:solidFill>
                  <a:srgbClr val="FF0000"/>
                </a:solidFill>
              </a:rPr>
              <a:t>интонация, высота, тембр </a:t>
            </a:r>
            <a:r>
              <a:rPr lang="ru-RU" dirty="0" smtClean="0"/>
              <a:t>произносимых звуков, важен </a:t>
            </a:r>
            <a:r>
              <a:rPr lang="ru-RU" i="1" dirty="0" smtClean="0">
                <a:solidFill>
                  <a:srgbClr val="FF0000"/>
                </a:solidFill>
              </a:rPr>
              <a:t>темп речи, повторы, паузы</a:t>
            </a:r>
            <a:r>
              <a:rPr lang="ru-RU" i="1" dirty="0" smtClean="0"/>
              <a:t>.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Он был страстно влюблён не просто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действительность, </a:t>
            </a:r>
            <a:r>
              <a:rPr lang="ru-RU" i="1" dirty="0" smtClean="0">
                <a:solidFill>
                  <a:srgbClr val="FF0000"/>
                </a:solidFill>
              </a:rPr>
              <a:t>а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</a:t>
            </a:r>
            <a:r>
              <a:rPr lang="ru-RU" i="1" dirty="0" smtClean="0">
                <a:solidFill>
                  <a:srgbClr val="FF0000"/>
                </a:solidFill>
              </a:rPr>
              <a:t> постоянно развивающуюся,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 </a:t>
            </a:r>
            <a:r>
              <a:rPr lang="ru-RU" i="1" dirty="0" smtClean="0">
                <a:solidFill>
                  <a:srgbClr val="FF0000"/>
                </a:solidFill>
              </a:rPr>
              <a:t>вечно новую и необычную.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Один пашет, а семеро руками машут.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Основные принципы и правила коммуникации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600" dirty="0" smtClean="0"/>
              <a:t>     </a:t>
            </a:r>
          </a:p>
          <a:p>
            <a:pPr>
              <a:buNone/>
            </a:pPr>
            <a:endParaRPr lang="ru-RU" sz="46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dirty="0" smtClean="0"/>
              <a:t>     Основу речевой коммуникации составляет </a:t>
            </a:r>
            <a:r>
              <a:rPr lang="ru-RU" sz="11200" i="1" dirty="0" smtClean="0">
                <a:solidFill>
                  <a:srgbClr val="FF0000"/>
                </a:solidFill>
              </a:rPr>
              <a:t>принцип кооперации </a:t>
            </a:r>
            <a:r>
              <a:rPr lang="ru-RU" sz="11200" i="1" dirty="0" smtClean="0"/>
              <a:t>– </a:t>
            </a:r>
            <a:r>
              <a:rPr lang="ru-RU" sz="11200" dirty="0" smtClean="0"/>
              <a:t>готовность партнёров к сотрудничеству. 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endParaRPr lang="ru-RU" sz="112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dirty="0" smtClean="0"/>
              <a:t>     Британский учёный Пол </a:t>
            </a:r>
            <a:r>
              <a:rPr lang="ru-RU" sz="11200" dirty="0" err="1" smtClean="0"/>
              <a:t>Грайс</a:t>
            </a:r>
            <a:r>
              <a:rPr lang="ru-RU" sz="11200" dirty="0" smtClean="0"/>
              <a:t>  - один из основателей теории речевых актов сформулировал постулаты, соответствующие выполнению этого принципа: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i="1" dirty="0" smtClean="0"/>
              <a:t>     а) постулат (категория) КОЛИЧЕСТВА информации </a:t>
            </a:r>
            <a:r>
              <a:rPr lang="ru-RU" sz="11200" i="1" dirty="0" smtClean="0">
                <a:solidFill>
                  <a:srgbClr val="FF0000"/>
                </a:solidFill>
              </a:rPr>
              <a:t>(Говори в меру – не меньше и не больше, чем нужно);</a:t>
            </a:r>
            <a:endParaRPr lang="ru-RU" sz="11200" dirty="0" smtClean="0">
              <a:solidFill>
                <a:srgbClr val="FF0000"/>
              </a:solidFill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i="1" dirty="0" smtClean="0"/>
              <a:t>     </a:t>
            </a:r>
            <a:endParaRPr lang="ru-RU" sz="8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и речь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Человек не может обходиться без общения. Общение формирует личность, определяет воспитание человека, развитие его интеллекта. Через общение обеспечивается материальная и духовная деятельность, усвоение человеком норм языка, культуры, его социализация (вхождение в коллектив).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б) постулат КАЧЕСТВА информации </a:t>
            </a:r>
            <a:r>
              <a:rPr lang="ru-RU" i="1" dirty="0" smtClean="0">
                <a:solidFill>
                  <a:srgbClr val="FF0000"/>
                </a:solidFill>
              </a:rPr>
              <a:t>(Высказывание должно быть истинным – Не говори того, для чего  у тебя нет достаточных оснований);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в) постулат ОТНОШЕНИЯ </a:t>
            </a:r>
            <a:r>
              <a:rPr lang="ru-RU" i="1" dirty="0" smtClean="0">
                <a:solidFill>
                  <a:srgbClr val="FF0000"/>
                </a:solidFill>
              </a:rPr>
              <a:t>(Не отклоняйся от темы);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г) постулат СПОСОБА </a:t>
            </a:r>
            <a:r>
              <a:rPr lang="ru-RU" i="1" dirty="0" smtClean="0">
                <a:solidFill>
                  <a:srgbClr val="FF0000"/>
                </a:solidFill>
              </a:rPr>
              <a:t>(Выражайся ясно, избегай непонятных выражений, ненужного многословия, будь краток и организован).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Принцип последовательности </a:t>
            </a:r>
            <a:r>
              <a:rPr lang="ru-RU" i="1" dirty="0" smtClean="0"/>
              <a:t>– </a:t>
            </a:r>
            <a:r>
              <a:rPr lang="ru-RU" dirty="0" smtClean="0"/>
              <a:t>смысловое соответствие высказывания и ответной реакции, закономерное завершение речевого фрагмента (вопрос – ответ, приветствие – </a:t>
            </a:r>
            <a:r>
              <a:rPr lang="ru-RU" dirty="0" err="1" smtClean="0"/>
              <a:t>приветствие</a:t>
            </a:r>
            <a:r>
              <a:rPr lang="ru-RU" dirty="0" smtClean="0"/>
              <a:t>, просьба – принятие или отказ).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Принцип предпочитаемой структуры </a:t>
            </a:r>
            <a:r>
              <a:rPr lang="ru-RU" i="1" dirty="0" smtClean="0"/>
              <a:t>– </a:t>
            </a:r>
            <a:r>
              <a:rPr lang="ru-RU" dirty="0" smtClean="0"/>
              <a:t>характеризует особенности речевых фрагментов с подтверждающими или отклоняющими ответными репликами. (Согласие выражается без промедления, ясно и лаконично, несогласие формулируется пространно, оправдывается доводами и паузой)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Принцип вежливости </a:t>
            </a:r>
            <a:r>
              <a:rPr lang="ru-RU" dirty="0" smtClean="0"/>
              <a:t>предполагает соблюдение комплекса </a:t>
            </a:r>
            <a:r>
              <a:rPr lang="ru-RU" i="1" u="sng" dirty="0" smtClean="0"/>
              <a:t>максим и правил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максима такта (</a:t>
            </a:r>
            <a:r>
              <a:rPr lang="ru-RU" dirty="0" smtClean="0">
                <a:solidFill>
                  <a:srgbClr val="FF0000"/>
                </a:solidFill>
              </a:rPr>
              <a:t>Не затрагивай тем, опасных для собеседника: личная жизнь, религия, предпочтения, слабые места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великодушия (</a:t>
            </a:r>
            <a:r>
              <a:rPr lang="ru-RU" dirty="0" smtClean="0">
                <a:solidFill>
                  <a:srgbClr val="FF0000"/>
                </a:solidFill>
              </a:rPr>
              <a:t>Не связывай партнёра обещаниями, обязательствами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одобрения (</a:t>
            </a:r>
            <a:r>
              <a:rPr lang="ru-RU" dirty="0" smtClean="0">
                <a:solidFill>
                  <a:srgbClr val="FF0000"/>
                </a:solidFill>
              </a:rPr>
              <a:t>Не осуждайте других, будьте позитивными в оценке других</a:t>
            </a:r>
            <a:r>
              <a:rPr lang="ru-RU" dirty="0" smtClean="0"/>
              <a:t>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 скромности (</a:t>
            </a:r>
            <a:r>
              <a:rPr lang="ru-RU" dirty="0" smtClean="0">
                <a:solidFill>
                  <a:srgbClr val="FF0000"/>
                </a:solidFill>
              </a:rPr>
              <a:t>Не будьте высокомерным, не завышайте свою самооценку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согласия (</a:t>
            </a:r>
            <a:r>
              <a:rPr lang="ru-RU" dirty="0" smtClean="0">
                <a:solidFill>
                  <a:srgbClr val="FF0000"/>
                </a:solidFill>
              </a:rPr>
              <a:t>Избегайте конфликтов и возражений, стремитесь к взаимодействию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симпатии (</a:t>
            </a:r>
            <a:r>
              <a:rPr lang="ru-RU" dirty="0" smtClean="0">
                <a:solidFill>
                  <a:srgbClr val="FF0000"/>
                </a:solidFill>
              </a:rPr>
              <a:t>Демонстрируйте доброжелательность, создавайте благоприятный фон общения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  <a:r>
              <a:rPr lang="ru-RU" dirty="0" smtClean="0"/>
              <a:t> правил психолога </a:t>
            </a:r>
            <a:r>
              <a:rPr lang="ru-RU" smtClean="0"/>
              <a:t>Дейла Карнеги, </a:t>
            </a:r>
            <a:r>
              <a:rPr lang="ru-RU" dirty="0" smtClean="0"/>
              <a:t>которые позволят понравиться людям и установить позитивный контакт с ними.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1. </a:t>
            </a:r>
            <a:r>
              <a:rPr lang="ru-RU" dirty="0" smtClean="0"/>
              <a:t>Искренне интересуйтесь другими людьми.</a:t>
            </a:r>
          </a:p>
          <a:p>
            <a:r>
              <a:rPr lang="ru-RU" b="1" i="1" dirty="0" smtClean="0"/>
              <a:t>Правило </a:t>
            </a:r>
            <a:r>
              <a:rPr lang="ru-RU" i="1" dirty="0" smtClean="0"/>
              <a:t>2. </a:t>
            </a:r>
            <a:r>
              <a:rPr lang="ru-RU" dirty="0" smtClean="0"/>
              <a:t>Улыбайтесь!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</a:t>
            </a:r>
            <a:r>
              <a:rPr lang="ru-RU" i="1" dirty="0" smtClean="0">
                <a:solidFill>
                  <a:srgbClr val="FF0000"/>
                </a:solidFill>
              </a:rPr>
              <a:t>3. </a:t>
            </a:r>
            <a:r>
              <a:rPr lang="ru-RU" dirty="0" smtClean="0"/>
              <a:t>Имя человека — это самый сладостный и самый важный для него звук на любом языке.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4.</a:t>
            </a:r>
            <a:r>
              <a:rPr lang="ru-RU" b="1" i="1" dirty="0" smtClean="0"/>
              <a:t> </a:t>
            </a:r>
            <a:r>
              <a:rPr lang="ru-RU" dirty="0" smtClean="0"/>
              <a:t>Будьте хорошим слушателем! Поощряйте других говорить о себе!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5. </a:t>
            </a:r>
            <a:r>
              <a:rPr lang="ru-RU" dirty="0" smtClean="0"/>
              <a:t>Говорите о том, что интересует вашего собеседника.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6. </a:t>
            </a:r>
            <a:r>
              <a:rPr lang="ru-RU" dirty="0" smtClean="0"/>
              <a:t>Внушайте вашему собеседнику сознание его значительности и делайте это искренне!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Названные принципы, максимы и правила составляют основу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коммуникативного кодекса</a:t>
            </a:r>
            <a:r>
              <a:rPr lang="ru-RU" i="1" dirty="0" smtClean="0"/>
              <a:t>, </a:t>
            </a:r>
            <a:r>
              <a:rPr lang="ru-RU" dirty="0" smtClean="0"/>
              <a:t>который регулирует речевое поведение обеих сторон в ходе коммуникативного акта.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Общение считается успешным, если получатель адекватно воспринял и истолковал передаваемое сообщение. </a:t>
            </a:r>
          </a:p>
          <a:p>
            <a:pPr>
              <a:buNone/>
            </a:pPr>
            <a:r>
              <a:rPr lang="ru-RU" dirty="0" smtClean="0"/>
              <a:t>     Большое влияние на эффективность речевой коммуникации оказывают внеязыковые (экстралингвистические факторы): </a:t>
            </a:r>
            <a:r>
              <a:rPr lang="ru-RU" i="1" dirty="0" smtClean="0">
                <a:solidFill>
                  <a:srgbClr val="FF0000"/>
                </a:solidFill>
              </a:rPr>
              <a:t>потребность в общении, коммуникативная заинтересованность, умение слушателя проникнуть в замысел (намерение) говорящего, знание норм речевого этикета.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процессе общения необходимо стремится создать </a:t>
            </a:r>
            <a:r>
              <a:rPr lang="ru-RU" i="1" dirty="0" smtClean="0">
                <a:solidFill>
                  <a:srgbClr val="FF0000"/>
                </a:solidFill>
              </a:rPr>
              <a:t>позитивный коммуникативный климат.</a:t>
            </a:r>
            <a:r>
              <a:rPr lang="ru-RU" dirty="0" smtClean="0"/>
              <a:t> Его созданию способствует соблюдение коммуникативного кодекса, а также применение ряда </a:t>
            </a:r>
            <a:r>
              <a:rPr lang="ru-RU" i="1" dirty="0" smtClean="0">
                <a:solidFill>
                  <a:srgbClr val="FF0000"/>
                </a:solidFill>
              </a:rPr>
              <a:t>психологических принципов: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принцип равной безопасности;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- принцип </a:t>
            </a:r>
            <a:r>
              <a:rPr lang="ru-RU" i="1" dirty="0" err="1" smtClean="0">
                <a:solidFill>
                  <a:srgbClr val="FF0000"/>
                </a:solidFill>
              </a:rPr>
              <a:t>децентрической</a:t>
            </a:r>
            <a:r>
              <a:rPr lang="ru-RU" i="1" dirty="0" smtClean="0">
                <a:solidFill>
                  <a:srgbClr val="FF0000"/>
                </a:solidFill>
              </a:rPr>
              <a:t> направленности – </a:t>
            </a:r>
            <a:r>
              <a:rPr lang="ru-RU" dirty="0" err="1" smtClean="0">
                <a:solidFill>
                  <a:srgbClr val="FF0000"/>
                </a:solidFill>
              </a:rPr>
              <a:t>непричинение</a:t>
            </a:r>
            <a:r>
              <a:rPr lang="ru-RU" dirty="0" smtClean="0">
                <a:solidFill>
                  <a:srgbClr val="FF0000"/>
                </a:solidFill>
              </a:rPr>
              <a:t> ущерба общему делу;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i="1" dirty="0" smtClean="0">
                <a:solidFill>
                  <a:srgbClr val="FF0000"/>
                </a:solidFill>
              </a:rPr>
              <a:t>принцип адекватности того, что воспринято, тому, что сказано (воспринятого сказанному).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качестве средства общения человек пользуется некой системой знаков, социальным кодом, который называют </a:t>
            </a:r>
            <a:r>
              <a:rPr lang="ru-RU" i="1" dirty="0" smtClean="0">
                <a:solidFill>
                  <a:srgbClr val="FF0000"/>
                </a:solidFill>
              </a:rPr>
              <a:t>языком</a:t>
            </a:r>
            <a:r>
              <a:rPr lang="ru-RU" i="1" dirty="0" smtClean="0"/>
              <a:t>. </a:t>
            </a:r>
            <a:r>
              <a:rPr lang="ru-RU" dirty="0" smtClean="0"/>
              <a:t>Язык находит своё воплощение в речи, реализуется в ней.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Речь </a:t>
            </a:r>
            <a:r>
              <a:rPr lang="ru-RU" i="1" dirty="0" smtClean="0"/>
              <a:t>– </a:t>
            </a:r>
            <a:r>
              <a:rPr lang="ru-RU" dirty="0" smtClean="0"/>
              <a:t>это конкретное проявление языка как знаковой системы.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Необходимым условием эффективного слушания является зрительный контакт между собеседниками (внимательно и заинтересованно смотреть друг на друга). Об эффективности слушания и заинтересованности свидетельствует также </a:t>
            </a:r>
            <a:r>
              <a:rPr lang="ru-RU" i="1" dirty="0" smtClean="0">
                <a:solidFill>
                  <a:srgbClr val="FF0000"/>
                </a:solidFill>
              </a:rPr>
              <a:t>поза участников диалога </a:t>
            </a:r>
            <a:r>
              <a:rPr lang="ru-RU" dirty="0" smtClean="0"/>
              <a:t>(наклон в вашу сторону).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Важным фактором общения является </a:t>
            </a:r>
            <a:r>
              <a:rPr lang="ru-RU" i="1" dirty="0" smtClean="0">
                <a:solidFill>
                  <a:srgbClr val="FF0000"/>
                </a:solidFill>
              </a:rPr>
              <a:t>межличностное пространство </a:t>
            </a:r>
            <a:r>
              <a:rPr lang="ru-RU" i="1" dirty="0" smtClean="0"/>
              <a:t>– </a:t>
            </a:r>
            <a:r>
              <a:rPr lang="ru-RU" dirty="0" smtClean="0"/>
              <a:t>расстояние между собеседниками (оптимальное – 0,5 – 1,2 м (друзья); 1,2 – 3,7 (деловые отношения)). Дополнительную информацию о внутреннем состоянии собеседника, его реакции на ваши слова могут дать его </a:t>
            </a:r>
            <a:r>
              <a:rPr lang="ru-RU" i="1" dirty="0" smtClean="0">
                <a:solidFill>
                  <a:srgbClr val="FF0000"/>
                </a:solidFill>
              </a:rPr>
              <a:t>жесты, мимика, интонация</a:t>
            </a:r>
            <a:r>
              <a:rPr lang="ru-RU" i="1" dirty="0" smtClean="0"/>
              <a:t>. </a:t>
            </a:r>
            <a:r>
              <a:rPr lang="ru-RU" dirty="0" smtClean="0"/>
              <a:t>Эти условия надо соблюдать!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sz="3600" b="1" dirty="0" smtClean="0"/>
              <a:t>Роль и количество участников общения (диалог, монолог, </a:t>
            </a:r>
            <a:r>
              <a:rPr lang="ru-RU" sz="3600" b="1" dirty="0" err="1" smtClean="0"/>
              <a:t>полилог</a:t>
            </a:r>
            <a:r>
              <a:rPr lang="ru-RU" sz="3600" b="1" dirty="0" smtClean="0"/>
              <a:t>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Монолог и диалог </a:t>
            </a:r>
            <a:r>
              <a:rPr lang="ru-RU" dirty="0" smtClean="0"/>
              <a:t>- две основные разновидности речи, различающиеся по количеству участников акта общения.</a:t>
            </a:r>
          </a:p>
          <a:p>
            <a:pPr>
              <a:buNone/>
            </a:pPr>
            <a:r>
              <a:rPr lang="ru-RU" dirty="0" smtClean="0"/>
              <a:t>   Выделяют три основные типа взаимодействия участников диалога: </a:t>
            </a:r>
            <a:r>
              <a:rPr lang="ru-RU" i="1" dirty="0" smtClean="0">
                <a:solidFill>
                  <a:srgbClr val="FF0000"/>
                </a:solidFill>
              </a:rPr>
              <a:t>зависимость, сотрудничество и равенство.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Любой диалог имеет свою структуру: </a:t>
            </a:r>
            <a:r>
              <a:rPr lang="ru-RU" dirty="0" smtClean="0">
                <a:solidFill>
                  <a:srgbClr val="FF0000"/>
                </a:solidFill>
              </a:rPr>
              <a:t>зачин - основная часть – концовка.</a:t>
            </a:r>
          </a:p>
          <a:p>
            <a:pPr>
              <a:buNone/>
            </a:pPr>
            <a:r>
              <a:rPr lang="ru-RU" dirty="0" smtClean="0"/>
              <a:t>В зависимости от ситуации общения диалог может быть:</a:t>
            </a: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бытовой,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профессиональный,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научный,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 официально-деловой.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Будучи первичной формой коммуникации, диалог представляет собой неподготовленный, спонтанный тип речи. Даже в научной, публицистической и официально-деловой речи при возможной подготовке реплик развёртывание диалога будет спонтанным, поскольку обычно реплики - реакции собеседника неизвестны или непредсказуемы.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Если в обмене репликами участвуют более двух собеседников, такое речевое общение называется </a:t>
            </a:r>
            <a:r>
              <a:rPr lang="ru-RU" i="1" dirty="0" err="1" smtClean="0">
                <a:solidFill>
                  <a:srgbClr val="FF0000"/>
                </a:solidFill>
              </a:rPr>
              <a:t>полилогом</a:t>
            </a:r>
            <a:r>
              <a:rPr lang="ru-RU" i="1" dirty="0" smtClean="0"/>
              <a:t>. </a:t>
            </a:r>
            <a:r>
              <a:rPr lang="ru-RU" dirty="0" err="1" smtClean="0"/>
              <a:t>Полилог</a:t>
            </a:r>
            <a:r>
              <a:rPr lang="ru-RU" dirty="0" smtClean="0"/>
              <a:t> часто приобретает формы группового общения (беседа, дискуссия, собрание, игра).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i="1" dirty="0" smtClean="0">
                <a:solidFill>
                  <a:srgbClr val="FF0000"/>
                </a:solidFill>
              </a:rPr>
              <a:t> Монолог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можно определить как развёрнутое высказывание одного лица. </a:t>
            </a:r>
          </a:p>
          <a:p>
            <a:pPr>
              <a:buNone/>
            </a:pPr>
            <a:r>
              <a:rPr lang="ru-RU" dirty="0" smtClean="0"/>
              <a:t>    Различают два основных типа монолога. </a:t>
            </a:r>
          </a:p>
          <a:p>
            <a:pPr>
              <a:buNone/>
            </a:pPr>
            <a:r>
              <a:rPr lang="ru-RU" dirty="0" smtClean="0"/>
              <a:t>    Во-первых, монологическая речь представляет собой процесс целенаправленного сообщения, сознательного обращения к слушателю. 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Во-вторых, монолог - это речь наедине с самим собой. Монолог не направлен непосредственному слушателю и соответственно не рассчитан на ответную реакцию собеседника. </a:t>
            </a:r>
          </a:p>
          <a:p>
            <a:pPr>
              <a:buNone/>
            </a:pPr>
            <a:r>
              <a:rPr lang="ru-RU" dirty="0" smtClean="0"/>
              <a:t>    Монолог может быть как неподготовленным, так и заранее продуманным.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По цели высказывания монологическую речь делят на три основные типа: </a:t>
            </a:r>
            <a:r>
              <a:rPr lang="ru-RU" i="1" dirty="0" smtClean="0">
                <a:solidFill>
                  <a:srgbClr val="FF0000"/>
                </a:solidFill>
              </a:rPr>
              <a:t>информационная, убеждающая и побуждающая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i="1" dirty="0" smtClean="0"/>
              <a:t>    Информационная</a:t>
            </a:r>
            <a:r>
              <a:rPr lang="ru-RU" dirty="0" smtClean="0"/>
              <a:t> речь служит для передачи знаний. Разновидности информационной речи - лекции, отчёты, сообщения, доклады.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Убеждающая</a:t>
            </a:r>
            <a:r>
              <a:rPr lang="ru-RU" dirty="0" smtClean="0"/>
              <a:t> речь обращена к эмоциям слушателей. Разновидности убеждающей речи: </a:t>
            </a:r>
            <a:r>
              <a:rPr lang="ru-RU" dirty="0" smtClean="0">
                <a:solidFill>
                  <a:srgbClr val="FF0000"/>
                </a:solidFill>
              </a:rPr>
              <a:t>поздравительная, торжественная, напутственная.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Побуждающая</a:t>
            </a:r>
            <a:r>
              <a:rPr lang="ru-RU" dirty="0" smtClean="0"/>
              <a:t> речь направлена на то, чтобы побудить слушателей к различного рода действиям. Здесь выделяют политическую речь, речь-призыв к действиям, речь-протест.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Язык – это система знаков, код, система правил их употребления, средство общения. </a:t>
            </a:r>
          </a:p>
          <a:p>
            <a:pPr>
              <a:buNone/>
            </a:pPr>
            <a:r>
              <a:rPr lang="ru-RU" dirty="0" smtClean="0"/>
              <a:t>    Речь – это конкретное говорение, процесс говорения и его результат, производимый этим средством вид общения.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Монолог в определённой степени - это искусственная форма речи, всегда стремящаяся к диалогу. В связи с этим любой монолог может иметь средства его </a:t>
            </a:r>
            <a:r>
              <a:rPr lang="ru-RU" i="1" dirty="0" err="1" smtClean="0">
                <a:solidFill>
                  <a:srgbClr val="FF0000"/>
                </a:solidFill>
              </a:rPr>
              <a:t>диалогизации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sz="24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4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Как соотносятся понятия </a:t>
            </a:r>
            <a:r>
              <a:rPr lang="ru-RU" i="1" dirty="0" smtClean="0"/>
              <a:t>язык и речь?</a:t>
            </a:r>
            <a:endParaRPr lang="ru-RU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Какие основные коммуникативные качества речи Вам известны? В чём их особенность</a:t>
            </a:r>
            <a:r>
              <a:rPr lang="en-US" dirty="0" smtClean="0"/>
              <a:t>? </a:t>
            </a:r>
            <a:endParaRPr lang="ru-RU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Назовите основные принципы и правила коммуникации, охарактеризуйте их.</a:t>
            </a:r>
            <a:endParaRPr lang="ru-RU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Каковы условия успешного общения</a:t>
            </a:r>
            <a:r>
              <a:rPr lang="en-US" dirty="0" smtClean="0"/>
              <a:t>?</a:t>
            </a:r>
            <a:endParaRPr lang="ru-RU" sz="18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None/>
            </a:pPr>
            <a:r>
              <a:rPr lang="ru-RU" dirty="0" smtClean="0"/>
              <a:t>5. Какие виды слушания различают? Как влияет слушание на успешность общения? </a:t>
            </a:r>
            <a:endParaRPr lang="ru-RU" sz="1800" dirty="0" smtClean="0"/>
          </a:p>
          <a:p>
            <a:pPr marL="1371600" lvl="2" indent="-457200">
              <a:buNone/>
            </a:pPr>
            <a:r>
              <a:rPr lang="ru-RU" dirty="0" smtClean="0"/>
              <a:t>6. В чём особенности педагогической речи? </a:t>
            </a:r>
            <a:endParaRPr lang="ru-RU" sz="1800" dirty="0" smtClean="0"/>
          </a:p>
          <a:p>
            <a:pPr marL="1371600" lvl="2" indent="-457200">
              <a:buNone/>
            </a:pPr>
            <a:r>
              <a:rPr lang="ru-RU" dirty="0" smtClean="0"/>
              <a:t>7. Как (в форме чего) может протекать общение в зависимости от количества участников?</a:t>
            </a:r>
            <a:endParaRPr lang="ru-RU" sz="1800" dirty="0" smtClean="0"/>
          </a:p>
          <a:p>
            <a:pPr marL="514350" indent="-514350"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</a:t>
            </a:r>
            <a:r>
              <a:rPr lang="ru-RU" sz="3500" i="1" dirty="0" smtClean="0">
                <a:solidFill>
                  <a:srgbClr val="FF0000"/>
                </a:solidFill>
              </a:rPr>
              <a:t>Язык</a:t>
            </a:r>
            <a:r>
              <a:rPr lang="ru-RU" sz="3500" i="1" dirty="0" smtClean="0"/>
              <a:t> – </a:t>
            </a:r>
            <a:r>
              <a:rPr lang="ru-RU" sz="3500" dirty="0" smtClean="0"/>
              <a:t>абстрактное и общее явление.</a:t>
            </a:r>
          </a:p>
          <a:p>
            <a:pPr>
              <a:buNone/>
            </a:pPr>
            <a:r>
              <a:rPr lang="ru-RU" sz="3500" i="1" dirty="0" smtClean="0"/>
              <a:t>     </a:t>
            </a:r>
            <a:r>
              <a:rPr lang="ru-RU" sz="3500" i="1" dirty="0" smtClean="0">
                <a:solidFill>
                  <a:srgbClr val="FF0000"/>
                </a:solidFill>
              </a:rPr>
              <a:t>Речь</a:t>
            </a:r>
            <a:r>
              <a:rPr lang="ru-RU" sz="3500" i="1" dirty="0" smtClean="0"/>
              <a:t> </a:t>
            </a:r>
            <a:r>
              <a:rPr lang="ru-RU" sz="3500" dirty="0" smtClean="0"/>
              <a:t>– конкретное и сугубо индивидуальное явление. Речь материальна. Она имеет устную и письменную формы. Речь не ограничивается только языковыми средствами, но внеязыковыми (невербальными).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К ним относятся: </a:t>
            </a:r>
            <a:r>
              <a:rPr lang="ru-RU" i="1" dirty="0" smtClean="0">
                <a:solidFill>
                  <a:srgbClr val="FF0000"/>
                </a:solidFill>
              </a:rPr>
              <a:t>интонация, темп, сила голоса (паралингвистика), положение в пространстве (</a:t>
            </a:r>
            <a:r>
              <a:rPr lang="ru-RU" i="1" dirty="0" err="1" smtClean="0">
                <a:solidFill>
                  <a:srgbClr val="FF0000"/>
                </a:solidFill>
              </a:rPr>
              <a:t>проксимика</a:t>
            </a:r>
            <a:r>
              <a:rPr lang="ru-RU" i="1" dirty="0" smtClean="0">
                <a:solidFill>
                  <a:srgbClr val="FF0000"/>
                </a:solidFill>
              </a:rPr>
              <a:t>), поза (</a:t>
            </a:r>
            <a:r>
              <a:rPr lang="ru-RU" i="1" dirty="0" err="1" smtClean="0">
                <a:solidFill>
                  <a:srgbClr val="FF0000"/>
                </a:solidFill>
              </a:rPr>
              <a:t>кинесика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Речевое общение </a:t>
            </a:r>
            <a:r>
              <a:rPr lang="ru-RU" i="1" dirty="0" smtClean="0"/>
              <a:t>– </a:t>
            </a:r>
            <a:r>
              <a:rPr lang="ru-RU" dirty="0" smtClean="0"/>
              <a:t>это процесс взаимодействия между участниками коммуникации. Оно сознательно, целенаправленно и мотивирован. В науке в качестве синонима термина </a:t>
            </a:r>
            <a:r>
              <a:rPr lang="ru-RU" i="1" dirty="0" smtClean="0">
                <a:solidFill>
                  <a:srgbClr val="FF0000"/>
                </a:solidFill>
              </a:rPr>
              <a:t>“общение” </a:t>
            </a:r>
            <a:r>
              <a:rPr lang="ru-RU" dirty="0" smtClean="0"/>
              <a:t>используют термин </a:t>
            </a:r>
            <a:r>
              <a:rPr lang="ru-RU" dirty="0" smtClean="0">
                <a:solidFill>
                  <a:srgbClr val="FF0000"/>
                </a:solidFill>
              </a:rPr>
              <a:t>“</a:t>
            </a:r>
            <a:r>
              <a:rPr lang="ru-RU" i="1" dirty="0" smtClean="0">
                <a:solidFill>
                  <a:srgbClr val="FF0000"/>
                </a:solidFill>
              </a:rPr>
              <a:t>коммуникация</a:t>
            </a:r>
            <a:r>
              <a:rPr lang="ru-RU" dirty="0" smtClean="0">
                <a:solidFill>
                  <a:srgbClr val="FF0000"/>
                </a:solidFill>
              </a:rPr>
              <a:t>”</a:t>
            </a:r>
            <a:r>
              <a:rPr lang="ru-RU" dirty="0" smtClean="0"/>
              <a:t>. Хотя имеются и различия. Общение – речевое взаимодействие между людьми, коммуникация – процесс передачи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sz="3200" b="1" dirty="0" smtClean="0"/>
              <a:t>Основные коммуникативные качества речи 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Коммуникативные качества речи </a:t>
            </a:r>
            <a:r>
              <a:rPr lang="ru-RU" i="1" dirty="0" smtClean="0"/>
              <a:t>– </a:t>
            </a:r>
            <a:r>
              <a:rPr lang="ru-RU" dirty="0" smtClean="0"/>
              <a:t>такие свойства речи, которые помогают организовать общение и сделать его эффективным. К ККР относятся: </a:t>
            </a:r>
            <a:r>
              <a:rPr lang="ru-RU" i="1" dirty="0" smtClean="0">
                <a:solidFill>
                  <a:srgbClr val="FF0000"/>
                </a:solidFill>
              </a:rPr>
              <a:t>правильность, точность, понятность, логичность, уместность, чистота, богатство, выразительность.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dirty="0" smtClean="0"/>
              <a:t>     1. </a:t>
            </a:r>
            <a:r>
              <a:rPr lang="ru-RU" i="1" dirty="0" smtClean="0">
                <a:solidFill>
                  <a:srgbClr val="FF0000"/>
                </a:solidFill>
              </a:rPr>
              <a:t>Правильность</a:t>
            </a:r>
            <a:r>
              <a:rPr lang="ru-RU" i="1" dirty="0" smtClean="0"/>
              <a:t> – </a:t>
            </a:r>
            <a:r>
              <a:rPr lang="ru-RU" dirty="0" smtClean="0"/>
              <a:t>базис, на котором основываются все прочие качества образцовой речи. Говорящий должен быть уверен, что создаваемый им текст соответствует всем нормам литературного языка: орфоэпическим, акцентологическим, морфологическим, синтаксическим, лексическим, стилистическим. Письменная речь должна соответствовать орфографическим и пунктуационным нормам.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1641</Words>
  <PresentationFormat>Экран (4:3)</PresentationFormat>
  <Paragraphs>150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Язык и речь</vt:lpstr>
      <vt:lpstr>Слайд 3</vt:lpstr>
      <vt:lpstr>Слайд 4</vt:lpstr>
      <vt:lpstr>Слайд 5</vt:lpstr>
      <vt:lpstr>Слайд 6</vt:lpstr>
      <vt:lpstr>Слайд 7</vt:lpstr>
      <vt:lpstr>Основные коммуникативные качества речи  </vt:lpstr>
      <vt:lpstr>Слайд 9</vt:lpstr>
      <vt:lpstr>Слайд 10</vt:lpstr>
      <vt:lpstr>Слайд 11</vt:lpstr>
      <vt:lpstr> </vt:lpstr>
      <vt:lpstr>Слайд 13</vt:lpstr>
      <vt:lpstr>Слайд 14</vt:lpstr>
      <vt:lpstr>Слайд 15</vt:lpstr>
      <vt:lpstr>Слайд 16</vt:lpstr>
      <vt:lpstr>Слайд 17</vt:lpstr>
      <vt:lpstr>Слайд 18</vt:lpstr>
      <vt:lpstr>  Основные принципы и правила коммуникации  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  Роль и количество участников общения (диалог, монолог, полилог)  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60</cp:revision>
  <dcterms:created xsi:type="dcterms:W3CDTF">2018-11-06T06:06:49Z</dcterms:created>
  <dcterms:modified xsi:type="dcterms:W3CDTF">2019-04-01T06:21:12Z</dcterms:modified>
</cp:coreProperties>
</file>