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9"/>
  </p:notesMasterIdLst>
  <p:sldIdLst>
    <p:sldId id="431" r:id="rId2"/>
    <p:sldId id="256" r:id="rId3"/>
    <p:sldId id="257" r:id="rId4"/>
    <p:sldId id="258" r:id="rId5"/>
    <p:sldId id="311" r:id="rId6"/>
    <p:sldId id="330" r:id="rId7"/>
    <p:sldId id="331" r:id="rId8"/>
    <p:sldId id="309" r:id="rId9"/>
    <p:sldId id="332" r:id="rId10"/>
    <p:sldId id="259" r:id="rId11"/>
    <p:sldId id="388" r:id="rId12"/>
    <p:sldId id="358" r:id="rId13"/>
    <p:sldId id="354" r:id="rId14"/>
    <p:sldId id="355" r:id="rId15"/>
    <p:sldId id="348" r:id="rId16"/>
    <p:sldId id="344" r:id="rId17"/>
    <p:sldId id="356" r:id="rId18"/>
    <p:sldId id="357" r:id="rId19"/>
    <p:sldId id="360" r:id="rId20"/>
    <p:sldId id="361" r:id="rId21"/>
    <p:sldId id="366" r:id="rId22"/>
    <p:sldId id="389" r:id="rId23"/>
    <p:sldId id="362" r:id="rId24"/>
    <p:sldId id="359" r:id="rId25"/>
    <p:sldId id="345" r:id="rId26"/>
    <p:sldId id="346" r:id="rId27"/>
    <p:sldId id="347" r:id="rId28"/>
    <p:sldId id="390" r:id="rId29"/>
    <p:sldId id="349" r:id="rId30"/>
    <p:sldId id="350" r:id="rId31"/>
    <p:sldId id="351" r:id="rId32"/>
    <p:sldId id="352" r:id="rId33"/>
    <p:sldId id="365" r:id="rId34"/>
    <p:sldId id="353" r:id="rId35"/>
    <p:sldId id="391" r:id="rId36"/>
    <p:sldId id="406" r:id="rId37"/>
    <p:sldId id="367" r:id="rId38"/>
    <p:sldId id="368" r:id="rId39"/>
    <p:sldId id="364" r:id="rId40"/>
    <p:sldId id="393" r:id="rId41"/>
    <p:sldId id="392" r:id="rId42"/>
    <p:sldId id="374" r:id="rId43"/>
    <p:sldId id="314" r:id="rId44"/>
    <p:sldId id="262" r:id="rId45"/>
    <p:sldId id="407" r:id="rId46"/>
    <p:sldId id="268" r:id="rId47"/>
    <p:sldId id="409" r:id="rId48"/>
    <p:sldId id="420" r:id="rId49"/>
    <p:sldId id="408" r:id="rId50"/>
    <p:sldId id="315" r:id="rId51"/>
    <p:sldId id="413" r:id="rId52"/>
    <p:sldId id="395" r:id="rId53"/>
    <p:sldId id="394" r:id="rId54"/>
    <p:sldId id="410" r:id="rId55"/>
    <p:sldId id="411" r:id="rId56"/>
    <p:sldId id="273" r:id="rId57"/>
    <p:sldId id="414" r:id="rId58"/>
    <p:sldId id="416" r:id="rId59"/>
    <p:sldId id="417" r:id="rId60"/>
    <p:sldId id="415" r:id="rId61"/>
    <p:sldId id="418" r:id="rId62"/>
    <p:sldId id="419" r:id="rId63"/>
    <p:sldId id="274" r:id="rId64"/>
    <p:sldId id="396" r:id="rId65"/>
    <p:sldId id="317" r:id="rId66"/>
    <p:sldId id="378" r:id="rId67"/>
    <p:sldId id="421" r:id="rId68"/>
    <p:sldId id="422" r:id="rId69"/>
    <p:sldId id="423" r:id="rId70"/>
    <p:sldId id="277" r:id="rId71"/>
    <p:sldId id="278" r:id="rId72"/>
    <p:sldId id="279" r:id="rId73"/>
    <p:sldId id="327" r:id="rId74"/>
    <p:sldId id="283" r:id="rId75"/>
    <p:sldId id="280" r:id="rId76"/>
    <p:sldId id="424" r:id="rId77"/>
    <p:sldId id="425" r:id="rId78"/>
    <p:sldId id="382" r:id="rId79"/>
    <p:sldId id="381" r:id="rId80"/>
    <p:sldId id="285" r:id="rId81"/>
    <p:sldId id="426" r:id="rId82"/>
    <p:sldId id="427" r:id="rId83"/>
    <p:sldId id="286" r:id="rId84"/>
    <p:sldId id="340" r:id="rId85"/>
    <p:sldId id="325" r:id="rId86"/>
    <p:sldId id="289" r:id="rId87"/>
    <p:sldId id="383" r:id="rId88"/>
    <p:sldId id="428" r:id="rId89"/>
    <p:sldId id="384" r:id="rId90"/>
    <p:sldId id="385" r:id="rId91"/>
    <p:sldId id="386" r:id="rId92"/>
    <p:sldId id="387" r:id="rId93"/>
    <p:sldId id="341" r:id="rId94"/>
    <p:sldId id="293" r:id="rId95"/>
    <p:sldId id="429" r:id="rId96"/>
    <p:sldId id="430" r:id="rId97"/>
    <p:sldId id="305" r:id="rId98"/>
    <p:sldId id="294" r:id="rId99"/>
    <p:sldId id="306" r:id="rId100"/>
    <p:sldId id="307" r:id="rId101"/>
    <p:sldId id="295" r:id="rId102"/>
    <p:sldId id="397" r:id="rId103"/>
    <p:sldId id="308" r:id="rId104"/>
    <p:sldId id="290" r:id="rId105"/>
    <p:sldId id="291" r:id="rId106"/>
    <p:sldId id="320" r:id="rId107"/>
    <p:sldId id="321" r:id="rId108"/>
    <p:sldId id="296" r:id="rId109"/>
    <p:sldId id="297" r:id="rId110"/>
    <p:sldId id="298" r:id="rId111"/>
    <p:sldId id="300" r:id="rId112"/>
    <p:sldId id="302" r:id="rId113"/>
    <p:sldId id="303" r:id="rId114"/>
    <p:sldId id="304" r:id="rId115"/>
    <p:sldId id="369" r:id="rId116"/>
    <p:sldId id="370" r:id="rId117"/>
    <p:sldId id="371" r:id="rId118"/>
    <p:sldId id="377" r:id="rId119"/>
    <p:sldId id="405" r:id="rId120"/>
    <p:sldId id="398" r:id="rId121"/>
    <p:sldId id="399" r:id="rId122"/>
    <p:sldId id="400" r:id="rId123"/>
    <p:sldId id="401" r:id="rId124"/>
    <p:sldId id="402" r:id="rId125"/>
    <p:sldId id="403" r:id="rId126"/>
    <p:sldId id="404" r:id="rId127"/>
    <p:sldId id="432" r:id="rId1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6" autoAdjust="0"/>
    <p:restoredTop sz="94660"/>
  </p:normalViewPr>
  <p:slideViewPr>
    <p:cSldViewPr>
      <p:cViewPr varScale="1">
        <p:scale>
          <a:sx n="48" d="100"/>
          <a:sy n="48" d="100"/>
        </p:scale>
        <p:origin x="1171"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94986-CDD5-4144-94B5-D967020C3D47}" type="datetimeFigureOut">
              <a:rPr lang="ru-RU" smtClean="0"/>
              <a:t>13.04.2020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3721A-3073-46C4-AA1C-473E028C5A07}" type="slidenum">
              <a:rPr lang="ru-RU" smtClean="0"/>
              <a:t>‹#›</a:t>
            </a:fld>
            <a:endParaRPr lang="ru-RU"/>
          </a:p>
        </p:txBody>
      </p:sp>
    </p:spTree>
    <p:extLst>
      <p:ext uri="{BB962C8B-B14F-4D97-AF65-F5344CB8AC3E}">
        <p14:creationId xmlns:p14="http://schemas.microsoft.com/office/powerpoint/2010/main" val="308796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973721A-3073-46C4-AA1C-473E028C5A07}" type="slidenum">
              <a:rPr lang="ru-RU" smtClean="0"/>
              <a:t>2</a:t>
            </a:fld>
            <a:endParaRPr lang="ru-RU"/>
          </a:p>
        </p:txBody>
      </p:sp>
    </p:spTree>
    <p:extLst>
      <p:ext uri="{BB962C8B-B14F-4D97-AF65-F5344CB8AC3E}">
        <p14:creationId xmlns:p14="http://schemas.microsoft.com/office/powerpoint/2010/main" val="343364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https://pngpaediatricsociety.org/wp-content/uploads/2016/03/Neu-N-TORCH-infections-Clinics-in-Perinatology-2015.pdf</a:t>
            </a:r>
            <a:r>
              <a:rPr lang="ru-RU" dirty="0"/>
              <a:t> </a:t>
            </a:r>
          </a:p>
        </p:txBody>
      </p:sp>
      <p:sp>
        <p:nvSpPr>
          <p:cNvPr id="4" name="Номер слайда 3"/>
          <p:cNvSpPr>
            <a:spLocks noGrp="1"/>
          </p:cNvSpPr>
          <p:nvPr>
            <p:ph type="sldNum" sz="quarter" idx="10"/>
          </p:nvPr>
        </p:nvSpPr>
        <p:spPr/>
        <p:txBody>
          <a:bodyPr/>
          <a:lstStyle/>
          <a:p>
            <a:fld id="{4973721A-3073-46C4-AA1C-473E028C5A07}" type="slidenum">
              <a:rPr lang="ru-RU" smtClean="0"/>
              <a:t>7</a:t>
            </a:fld>
            <a:endParaRPr lang="ru-RU"/>
          </a:p>
        </p:txBody>
      </p:sp>
    </p:spTree>
    <p:extLst>
      <p:ext uri="{BB962C8B-B14F-4D97-AF65-F5344CB8AC3E}">
        <p14:creationId xmlns:p14="http://schemas.microsoft.com/office/powerpoint/2010/main" val="388610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https://www.ncbi.nlm.nih.gov/pubmed/31502771</a:t>
            </a:r>
            <a:r>
              <a:rPr lang="ru-RU" dirty="0"/>
              <a:t> </a:t>
            </a:r>
          </a:p>
        </p:txBody>
      </p:sp>
      <p:sp>
        <p:nvSpPr>
          <p:cNvPr id="4" name="Номер слайда 3"/>
          <p:cNvSpPr>
            <a:spLocks noGrp="1"/>
          </p:cNvSpPr>
          <p:nvPr>
            <p:ph type="sldNum" sz="quarter" idx="10"/>
          </p:nvPr>
        </p:nvSpPr>
        <p:spPr/>
        <p:txBody>
          <a:bodyPr/>
          <a:lstStyle/>
          <a:p>
            <a:fld id="{4973721A-3073-46C4-AA1C-473E028C5A07}" type="slidenum">
              <a:rPr lang="ru-RU" smtClean="0"/>
              <a:t>56</a:t>
            </a:fld>
            <a:endParaRPr lang="ru-RU"/>
          </a:p>
        </p:txBody>
      </p:sp>
    </p:spTree>
    <p:extLst>
      <p:ext uri="{BB962C8B-B14F-4D97-AF65-F5344CB8AC3E}">
        <p14:creationId xmlns:p14="http://schemas.microsoft.com/office/powerpoint/2010/main" val="263963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8FAEB2A-3B9D-485E-8B98-C8831BDE9C80}" type="datetime1">
              <a:rPr lang="ru-RU" smtClean="0"/>
              <a:t>13.04.2020</a:t>
            </a:fld>
            <a:endParaRPr lang="ru-RU"/>
          </a:p>
        </p:txBody>
      </p:sp>
      <p:sp>
        <p:nvSpPr>
          <p:cNvPr id="5" name="Нижний колонтитул 4"/>
          <p:cNvSpPr>
            <a:spLocks noGrp="1"/>
          </p:cNvSpPr>
          <p:nvPr>
            <p:ph type="ftr" sz="quarter" idx="11"/>
          </p:nvPr>
        </p:nvSpPr>
        <p:spPr/>
        <p:txBody>
          <a:bodyPr/>
          <a:lstStyle/>
          <a:p>
            <a:r>
              <a:rPr lang="ru-RU"/>
              <a:t>в</a:t>
            </a:r>
          </a:p>
        </p:txBody>
      </p:sp>
      <p:sp>
        <p:nvSpPr>
          <p:cNvPr id="6" name="Номер слайда 5"/>
          <p:cNvSpPr>
            <a:spLocks noGrp="1"/>
          </p:cNvSpPr>
          <p:nvPr>
            <p:ph type="sldNum" sz="quarter" idx="12"/>
          </p:nvPr>
        </p:nvSpPr>
        <p:spPr/>
        <p:txBody>
          <a:bodyPr/>
          <a:lstStyle/>
          <a:p>
            <a:fld id="{BA8F67DF-E920-4FF9-9184-5BF7E65E478F}" type="slidenum">
              <a:rPr lang="ru-RU" smtClean="0"/>
              <a:t>‹#›</a:t>
            </a:fld>
            <a:endParaRPr lang="ru-RU"/>
          </a:p>
        </p:txBody>
      </p:sp>
    </p:spTree>
    <p:extLst>
      <p:ext uri="{BB962C8B-B14F-4D97-AF65-F5344CB8AC3E}">
        <p14:creationId xmlns:p14="http://schemas.microsoft.com/office/powerpoint/2010/main" val="396136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AF13AFD-02D1-466C-B08E-026DC9224CD9}" type="datetime1">
              <a:rPr lang="ru-RU" smtClean="0"/>
              <a:t>13.04.2020</a:t>
            </a:fld>
            <a:endParaRPr lang="ru-RU"/>
          </a:p>
        </p:txBody>
      </p:sp>
      <p:sp>
        <p:nvSpPr>
          <p:cNvPr id="5" name="Нижний колонтитул 4"/>
          <p:cNvSpPr>
            <a:spLocks noGrp="1"/>
          </p:cNvSpPr>
          <p:nvPr>
            <p:ph type="ftr" sz="quarter" idx="11"/>
          </p:nvPr>
        </p:nvSpPr>
        <p:spPr/>
        <p:txBody>
          <a:bodyPr/>
          <a:lstStyle/>
          <a:p>
            <a:r>
              <a:rPr lang="ru-RU"/>
              <a:t>в</a:t>
            </a:r>
          </a:p>
        </p:txBody>
      </p:sp>
      <p:sp>
        <p:nvSpPr>
          <p:cNvPr id="6" name="Номер слайда 5"/>
          <p:cNvSpPr>
            <a:spLocks noGrp="1"/>
          </p:cNvSpPr>
          <p:nvPr>
            <p:ph type="sldNum" sz="quarter" idx="12"/>
          </p:nvPr>
        </p:nvSpPr>
        <p:spPr/>
        <p:txBody>
          <a:bodyPr/>
          <a:lstStyle/>
          <a:p>
            <a:fld id="{BA8F67DF-E920-4FF9-9184-5BF7E65E478F}" type="slidenum">
              <a:rPr lang="ru-RU" smtClean="0"/>
              <a:t>‹#›</a:t>
            </a:fld>
            <a:endParaRPr lang="ru-RU"/>
          </a:p>
        </p:txBody>
      </p:sp>
    </p:spTree>
    <p:extLst>
      <p:ext uri="{BB962C8B-B14F-4D97-AF65-F5344CB8AC3E}">
        <p14:creationId xmlns:p14="http://schemas.microsoft.com/office/powerpoint/2010/main" val="233610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94FA9B8-DD25-405E-BF39-19233DD83A46}" type="datetime1">
              <a:rPr lang="ru-RU" smtClean="0"/>
              <a:t>13.04.2020</a:t>
            </a:fld>
            <a:endParaRPr lang="ru-RU"/>
          </a:p>
        </p:txBody>
      </p:sp>
      <p:sp>
        <p:nvSpPr>
          <p:cNvPr id="5" name="Нижний колонтитул 4"/>
          <p:cNvSpPr>
            <a:spLocks noGrp="1"/>
          </p:cNvSpPr>
          <p:nvPr>
            <p:ph type="ftr" sz="quarter" idx="11"/>
          </p:nvPr>
        </p:nvSpPr>
        <p:spPr/>
        <p:txBody>
          <a:bodyPr/>
          <a:lstStyle/>
          <a:p>
            <a:r>
              <a:rPr lang="ru-RU"/>
              <a:t>в</a:t>
            </a:r>
          </a:p>
        </p:txBody>
      </p:sp>
      <p:sp>
        <p:nvSpPr>
          <p:cNvPr id="6" name="Номер слайда 5"/>
          <p:cNvSpPr>
            <a:spLocks noGrp="1"/>
          </p:cNvSpPr>
          <p:nvPr>
            <p:ph type="sldNum" sz="quarter" idx="12"/>
          </p:nvPr>
        </p:nvSpPr>
        <p:spPr/>
        <p:txBody>
          <a:bodyPr/>
          <a:lstStyle/>
          <a:p>
            <a:fld id="{BA8F67DF-E920-4FF9-9184-5BF7E65E478F}" type="slidenum">
              <a:rPr lang="ru-RU" smtClean="0"/>
              <a:t>‹#›</a:t>
            </a:fld>
            <a:endParaRPr lang="ru-RU"/>
          </a:p>
        </p:txBody>
      </p:sp>
    </p:spTree>
    <p:extLst>
      <p:ext uri="{BB962C8B-B14F-4D97-AF65-F5344CB8AC3E}">
        <p14:creationId xmlns:p14="http://schemas.microsoft.com/office/powerpoint/2010/main" val="181570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3AEBBAE-A426-4D95-9865-C0A9E6D1BB20}" type="datetime1">
              <a:rPr lang="ru-RU" smtClean="0"/>
              <a:t>13.04.2020</a:t>
            </a:fld>
            <a:endParaRPr lang="ru-RU"/>
          </a:p>
        </p:txBody>
      </p:sp>
      <p:sp>
        <p:nvSpPr>
          <p:cNvPr id="5" name="Нижний колонтитул 4"/>
          <p:cNvSpPr>
            <a:spLocks noGrp="1"/>
          </p:cNvSpPr>
          <p:nvPr>
            <p:ph type="ftr" sz="quarter" idx="11"/>
          </p:nvPr>
        </p:nvSpPr>
        <p:spPr/>
        <p:txBody>
          <a:bodyPr/>
          <a:lstStyle/>
          <a:p>
            <a:r>
              <a:rPr lang="ru-RU"/>
              <a:t>в</a:t>
            </a:r>
          </a:p>
        </p:txBody>
      </p:sp>
      <p:sp>
        <p:nvSpPr>
          <p:cNvPr id="6" name="Номер слайда 5"/>
          <p:cNvSpPr>
            <a:spLocks noGrp="1"/>
          </p:cNvSpPr>
          <p:nvPr>
            <p:ph type="sldNum" sz="quarter" idx="12"/>
          </p:nvPr>
        </p:nvSpPr>
        <p:spPr/>
        <p:txBody>
          <a:bodyPr/>
          <a:lstStyle/>
          <a:p>
            <a:fld id="{BA8F67DF-E920-4FF9-9184-5BF7E65E478F}" type="slidenum">
              <a:rPr lang="ru-RU" smtClean="0"/>
              <a:t>‹#›</a:t>
            </a:fld>
            <a:endParaRPr lang="ru-RU"/>
          </a:p>
        </p:txBody>
      </p:sp>
    </p:spTree>
    <p:extLst>
      <p:ext uri="{BB962C8B-B14F-4D97-AF65-F5344CB8AC3E}">
        <p14:creationId xmlns:p14="http://schemas.microsoft.com/office/powerpoint/2010/main" val="307610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A5795C6-3E67-41E3-8B35-835D13F1A6F2}" type="datetime1">
              <a:rPr lang="ru-RU" smtClean="0"/>
              <a:t>13.04.2020</a:t>
            </a:fld>
            <a:endParaRPr lang="ru-RU"/>
          </a:p>
        </p:txBody>
      </p:sp>
      <p:sp>
        <p:nvSpPr>
          <p:cNvPr id="5" name="Нижний колонтитул 4"/>
          <p:cNvSpPr>
            <a:spLocks noGrp="1"/>
          </p:cNvSpPr>
          <p:nvPr>
            <p:ph type="ftr" sz="quarter" idx="11"/>
          </p:nvPr>
        </p:nvSpPr>
        <p:spPr/>
        <p:txBody>
          <a:bodyPr/>
          <a:lstStyle/>
          <a:p>
            <a:r>
              <a:rPr lang="ru-RU"/>
              <a:t>в</a:t>
            </a:r>
          </a:p>
        </p:txBody>
      </p:sp>
      <p:sp>
        <p:nvSpPr>
          <p:cNvPr id="6" name="Номер слайда 5"/>
          <p:cNvSpPr>
            <a:spLocks noGrp="1"/>
          </p:cNvSpPr>
          <p:nvPr>
            <p:ph type="sldNum" sz="quarter" idx="12"/>
          </p:nvPr>
        </p:nvSpPr>
        <p:spPr/>
        <p:txBody>
          <a:bodyPr/>
          <a:lstStyle/>
          <a:p>
            <a:fld id="{BA8F67DF-E920-4FF9-9184-5BF7E65E478F}" type="slidenum">
              <a:rPr lang="ru-RU" smtClean="0"/>
              <a:t>‹#›</a:t>
            </a:fld>
            <a:endParaRPr lang="ru-RU"/>
          </a:p>
        </p:txBody>
      </p:sp>
    </p:spTree>
    <p:extLst>
      <p:ext uri="{BB962C8B-B14F-4D97-AF65-F5344CB8AC3E}">
        <p14:creationId xmlns:p14="http://schemas.microsoft.com/office/powerpoint/2010/main" val="390162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89628DC-77E0-4065-9505-446A5F93C54F}" type="datetime1">
              <a:rPr lang="ru-RU" smtClean="0"/>
              <a:t>13.04.2020</a:t>
            </a:fld>
            <a:endParaRPr lang="ru-RU"/>
          </a:p>
        </p:txBody>
      </p:sp>
      <p:sp>
        <p:nvSpPr>
          <p:cNvPr id="6" name="Нижний колонтитул 5"/>
          <p:cNvSpPr>
            <a:spLocks noGrp="1"/>
          </p:cNvSpPr>
          <p:nvPr>
            <p:ph type="ftr" sz="quarter" idx="11"/>
          </p:nvPr>
        </p:nvSpPr>
        <p:spPr/>
        <p:txBody>
          <a:bodyPr/>
          <a:lstStyle/>
          <a:p>
            <a:r>
              <a:rPr lang="ru-RU"/>
              <a:t>в</a:t>
            </a:r>
          </a:p>
        </p:txBody>
      </p:sp>
      <p:sp>
        <p:nvSpPr>
          <p:cNvPr id="7" name="Номер слайда 6"/>
          <p:cNvSpPr>
            <a:spLocks noGrp="1"/>
          </p:cNvSpPr>
          <p:nvPr>
            <p:ph type="sldNum" sz="quarter" idx="12"/>
          </p:nvPr>
        </p:nvSpPr>
        <p:spPr/>
        <p:txBody>
          <a:bodyPr/>
          <a:lstStyle/>
          <a:p>
            <a:fld id="{BA8F67DF-E920-4FF9-9184-5BF7E65E478F}" type="slidenum">
              <a:rPr lang="ru-RU" smtClean="0"/>
              <a:t>‹#›</a:t>
            </a:fld>
            <a:endParaRPr lang="ru-RU"/>
          </a:p>
        </p:txBody>
      </p:sp>
    </p:spTree>
    <p:extLst>
      <p:ext uri="{BB962C8B-B14F-4D97-AF65-F5344CB8AC3E}">
        <p14:creationId xmlns:p14="http://schemas.microsoft.com/office/powerpoint/2010/main" val="253776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CF2718C-3BB9-45BD-82B1-90C3E396ED99}" type="datetime1">
              <a:rPr lang="ru-RU" smtClean="0"/>
              <a:t>13.04.2020</a:t>
            </a:fld>
            <a:endParaRPr lang="ru-RU"/>
          </a:p>
        </p:txBody>
      </p:sp>
      <p:sp>
        <p:nvSpPr>
          <p:cNvPr id="8" name="Нижний колонтитул 7"/>
          <p:cNvSpPr>
            <a:spLocks noGrp="1"/>
          </p:cNvSpPr>
          <p:nvPr>
            <p:ph type="ftr" sz="quarter" idx="11"/>
          </p:nvPr>
        </p:nvSpPr>
        <p:spPr/>
        <p:txBody>
          <a:bodyPr/>
          <a:lstStyle/>
          <a:p>
            <a:r>
              <a:rPr lang="ru-RU"/>
              <a:t>в</a:t>
            </a:r>
          </a:p>
        </p:txBody>
      </p:sp>
      <p:sp>
        <p:nvSpPr>
          <p:cNvPr id="9" name="Номер слайда 8"/>
          <p:cNvSpPr>
            <a:spLocks noGrp="1"/>
          </p:cNvSpPr>
          <p:nvPr>
            <p:ph type="sldNum" sz="quarter" idx="12"/>
          </p:nvPr>
        </p:nvSpPr>
        <p:spPr/>
        <p:txBody>
          <a:bodyPr/>
          <a:lstStyle/>
          <a:p>
            <a:fld id="{BA8F67DF-E920-4FF9-9184-5BF7E65E478F}" type="slidenum">
              <a:rPr lang="ru-RU" smtClean="0"/>
              <a:t>‹#›</a:t>
            </a:fld>
            <a:endParaRPr lang="ru-RU"/>
          </a:p>
        </p:txBody>
      </p:sp>
    </p:spTree>
    <p:extLst>
      <p:ext uri="{BB962C8B-B14F-4D97-AF65-F5344CB8AC3E}">
        <p14:creationId xmlns:p14="http://schemas.microsoft.com/office/powerpoint/2010/main" val="106986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7FDC795-4418-48E4-9B2B-80508107E56A}" type="datetime1">
              <a:rPr lang="ru-RU" smtClean="0"/>
              <a:t>13.04.2020</a:t>
            </a:fld>
            <a:endParaRPr lang="ru-RU"/>
          </a:p>
        </p:txBody>
      </p:sp>
      <p:sp>
        <p:nvSpPr>
          <p:cNvPr id="4" name="Нижний колонтитул 3"/>
          <p:cNvSpPr>
            <a:spLocks noGrp="1"/>
          </p:cNvSpPr>
          <p:nvPr>
            <p:ph type="ftr" sz="quarter" idx="11"/>
          </p:nvPr>
        </p:nvSpPr>
        <p:spPr/>
        <p:txBody>
          <a:bodyPr/>
          <a:lstStyle/>
          <a:p>
            <a:r>
              <a:rPr lang="ru-RU"/>
              <a:t>в</a:t>
            </a:r>
          </a:p>
        </p:txBody>
      </p:sp>
      <p:sp>
        <p:nvSpPr>
          <p:cNvPr id="5" name="Номер слайда 4"/>
          <p:cNvSpPr>
            <a:spLocks noGrp="1"/>
          </p:cNvSpPr>
          <p:nvPr>
            <p:ph type="sldNum" sz="quarter" idx="12"/>
          </p:nvPr>
        </p:nvSpPr>
        <p:spPr/>
        <p:txBody>
          <a:bodyPr/>
          <a:lstStyle/>
          <a:p>
            <a:fld id="{BA8F67DF-E920-4FF9-9184-5BF7E65E478F}" type="slidenum">
              <a:rPr lang="ru-RU" smtClean="0"/>
              <a:t>‹#›</a:t>
            </a:fld>
            <a:endParaRPr lang="ru-RU"/>
          </a:p>
        </p:txBody>
      </p:sp>
    </p:spTree>
    <p:extLst>
      <p:ext uri="{BB962C8B-B14F-4D97-AF65-F5344CB8AC3E}">
        <p14:creationId xmlns:p14="http://schemas.microsoft.com/office/powerpoint/2010/main" val="221144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49BCCC-A7E4-4CF8-88FE-E4C649FC9635}" type="datetime1">
              <a:rPr lang="ru-RU" smtClean="0"/>
              <a:t>13.04.2020</a:t>
            </a:fld>
            <a:endParaRPr lang="ru-RU"/>
          </a:p>
        </p:txBody>
      </p:sp>
      <p:sp>
        <p:nvSpPr>
          <p:cNvPr id="3" name="Нижний колонтитул 2"/>
          <p:cNvSpPr>
            <a:spLocks noGrp="1"/>
          </p:cNvSpPr>
          <p:nvPr>
            <p:ph type="ftr" sz="quarter" idx="11"/>
          </p:nvPr>
        </p:nvSpPr>
        <p:spPr/>
        <p:txBody>
          <a:bodyPr/>
          <a:lstStyle/>
          <a:p>
            <a:r>
              <a:rPr lang="ru-RU"/>
              <a:t>в</a:t>
            </a:r>
          </a:p>
        </p:txBody>
      </p:sp>
      <p:sp>
        <p:nvSpPr>
          <p:cNvPr id="4" name="Номер слайда 3"/>
          <p:cNvSpPr>
            <a:spLocks noGrp="1"/>
          </p:cNvSpPr>
          <p:nvPr>
            <p:ph type="sldNum" sz="quarter" idx="12"/>
          </p:nvPr>
        </p:nvSpPr>
        <p:spPr/>
        <p:txBody>
          <a:bodyPr/>
          <a:lstStyle/>
          <a:p>
            <a:fld id="{BA8F67DF-E920-4FF9-9184-5BF7E65E478F}" type="slidenum">
              <a:rPr lang="ru-RU" smtClean="0"/>
              <a:t>‹#›</a:t>
            </a:fld>
            <a:endParaRPr lang="ru-RU"/>
          </a:p>
        </p:txBody>
      </p:sp>
    </p:spTree>
    <p:extLst>
      <p:ext uri="{BB962C8B-B14F-4D97-AF65-F5344CB8AC3E}">
        <p14:creationId xmlns:p14="http://schemas.microsoft.com/office/powerpoint/2010/main" val="414709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D6E9E28-5078-41F2-9F61-7D3D98DDB4AA}" type="datetime1">
              <a:rPr lang="ru-RU" smtClean="0"/>
              <a:t>13.04.2020</a:t>
            </a:fld>
            <a:endParaRPr lang="ru-RU"/>
          </a:p>
        </p:txBody>
      </p:sp>
      <p:sp>
        <p:nvSpPr>
          <p:cNvPr id="6" name="Нижний колонтитул 5"/>
          <p:cNvSpPr>
            <a:spLocks noGrp="1"/>
          </p:cNvSpPr>
          <p:nvPr>
            <p:ph type="ftr" sz="quarter" idx="11"/>
          </p:nvPr>
        </p:nvSpPr>
        <p:spPr/>
        <p:txBody>
          <a:bodyPr/>
          <a:lstStyle/>
          <a:p>
            <a:r>
              <a:rPr lang="ru-RU"/>
              <a:t>в</a:t>
            </a:r>
          </a:p>
        </p:txBody>
      </p:sp>
      <p:sp>
        <p:nvSpPr>
          <p:cNvPr id="7" name="Номер слайда 6"/>
          <p:cNvSpPr>
            <a:spLocks noGrp="1"/>
          </p:cNvSpPr>
          <p:nvPr>
            <p:ph type="sldNum" sz="quarter" idx="12"/>
          </p:nvPr>
        </p:nvSpPr>
        <p:spPr/>
        <p:txBody>
          <a:bodyPr/>
          <a:lstStyle/>
          <a:p>
            <a:fld id="{BA8F67DF-E920-4FF9-9184-5BF7E65E478F}" type="slidenum">
              <a:rPr lang="ru-RU" smtClean="0"/>
              <a:t>‹#›</a:t>
            </a:fld>
            <a:endParaRPr lang="ru-RU"/>
          </a:p>
        </p:txBody>
      </p:sp>
    </p:spTree>
    <p:extLst>
      <p:ext uri="{BB962C8B-B14F-4D97-AF65-F5344CB8AC3E}">
        <p14:creationId xmlns:p14="http://schemas.microsoft.com/office/powerpoint/2010/main" val="195359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7FB69F9-3CC1-4686-8044-0DF4F85EADA8}" type="datetime1">
              <a:rPr lang="ru-RU" smtClean="0"/>
              <a:t>13.04.2020</a:t>
            </a:fld>
            <a:endParaRPr lang="ru-RU"/>
          </a:p>
        </p:txBody>
      </p:sp>
      <p:sp>
        <p:nvSpPr>
          <p:cNvPr id="6" name="Нижний колонтитул 5"/>
          <p:cNvSpPr>
            <a:spLocks noGrp="1"/>
          </p:cNvSpPr>
          <p:nvPr>
            <p:ph type="ftr" sz="quarter" idx="11"/>
          </p:nvPr>
        </p:nvSpPr>
        <p:spPr/>
        <p:txBody>
          <a:bodyPr/>
          <a:lstStyle/>
          <a:p>
            <a:r>
              <a:rPr lang="ru-RU"/>
              <a:t>в</a:t>
            </a:r>
          </a:p>
        </p:txBody>
      </p:sp>
      <p:sp>
        <p:nvSpPr>
          <p:cNvPr id="7" name="Номер слайда 6"/>
          <p:cNvSpPr>
            <a:spLocks noGrp="1"/>
          </p:cNvSpPr>
          <p:nvPr>
            <p:ph type="sldNum" sz="quarter" idx="12"/>
          </p:nvPr>
        </p:nvSpPr>
        <p:spPr/>
        <p:txBody>
          <a:bodyPr/>
          <a:lstStyle/>
          <a:p>
            <a:fld id="{BA8F67DF-E920-4FF9-9184-5BF7E65E478F}" type="slidenum">
              <a:rPr lang="ru-RU" smtClean="0"/>
              <a:t>‹#›</a:t>
            </a:fld>
            <a:endParaRPr lang="ru-RU"/>
          </a:p>
        </p:txBody>
      </p:sp>
    </p:spTree>
    <p:extLst>
      <p:ext uri="{BB962C8B-B14F-4D97-AF65-F5344CB8AC3E}">
        <p14:creationId xmlns:p14="http://schemas.microsoft.com/office/powerpoint/2010/main" val="257926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6B448-BC24-457B-8955-3B5E4C1DDF01}" type="datetime1">
              <a:rPr lang="ru-RU" smtClean="0"/>
              <a:t>13.04.2020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в</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F67DF-E920-4FF9-9184-5BF7E65E478F}" type="slidenum">
              <a:rPr lang="ru-RU" smtClean="0"/>
              <a:t>‹#›</a:t>
            </a:fld>
            <a:endParaRPr lang="ru-RU"/>
          </a:p>
        </p:txBody>
      </p:sp>
    </p:spTree>
    <p:extLst>
      <p:ext uri="{BB962C8B-B14F-4D97-AF65-F5344CB8AC3E}">
        <p14:creationId xmlns:p14="http://schemas.microsoft.com/office/powerpoint/2010/main" val="1357867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hyperlink" Target="mailto:kedova.anna@gmail.com" TargetMode="Externa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hyperlink" Target="http://www.sdo.medprofedu.ru/" TargetMode="External"/><Relationship Id="rId5" Type="http://schemas.openxmlformats.org/officeDocument/2006/relationships/hyperlink" Target="http://www.medprofedu.ru/" TargetMode="External"/><Relationship Id="rId4" Type="http://schemas.openxmlformats.org/officeDocument/2006/relationships/hyperlink" Target="mailto:opk@medprofedu.r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B_cel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ртюшенкоИ\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67426"/>
            <a:ext cx="914400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ртюшенкоИ\Desktop\Макеты\Лого\Полный новый лого\Лого АПО ПОЛНЫЙ_вертикаль.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444" y="274638"/>
            <a:ext cx="5387911" cy="2434282"/>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FAF2CDE5-65DA-4564-94E5-2C5B41527357}"/>
              </a:ext>
            </a:extLst>
          </p:cNvPr>
          <p:cNvSpPr>
            <a:spLocks noGrp="1"/>
          </p:cNvSpPr>
          <p:nvPr>
            <p:ph sz="quarter" idx="1"/>
          </p:nvPr>
        </p:nvSpPr>
        <p:spPr>
          <a:xfrm>
            <a:off x="457200" y="3429000"/>
            <a:ext cx="8229600" cy="2697163"/>
          </a:xfrm>
        </p:spPr>
        <p:txBody>
          <a:bodyPr/>
          <a:lstStyle/>
          <a:p>
            <a:pPr marL="0" indent="0" algn="ctr">
              <a:buNone/>
            </a:pPr>
            <a:r>
              <a:rPr lang="ru-RU" b="1" dirty="0">
                <a:solidFill>
                  <a:schemeClr val="accent2">
                    <a:lumMod val="75000"/>
                  </a:schemeClr>
                </a:solidFill>
              </a:rPr>
              <a:t>Кафедра клинической лабораторной диагностики и патологической анатомии</a:t>
            </a:r>
          </a:p>
          <a:p>
            <a:pPr marL="0" indent="0" algn="ctr">
              <a:buNone/>
            </a:pPr>
            <a:endParaRPr lang="ru-RU" dirty="0"/>
          </a:p>
          <a:p>
            <a:pPr marL="0" indent="0" algn="ctr">
              <a:buNone/>
            </a:pPr>
            <a:r>
              <a:rPr lang="ru-RU" sz="2400" dirty="0">
                <a:solidFill>
                  <a:schemeClr val="accent2">
                    <a:lumMod val="75000"/>
                  </a:schemeClr>
                </a:solidFill>
              </a:rPr>
              <a:t>Москва</a:t>
            </a:r>
          </a:p>
        </p:txBody>
      </p:sp>
    </p:spTree>
    <p:extLst>
      <p:ext uri="{BB962C8B-B14F-4D97-AF65-F5344CB8AC3E}">
        <p14:creationId xmlns:p14="http://schemas.microsoft.com/office/powerpoint/2010/main" val="376394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Лабораторные методы диагностики</a:t>
            </a:r>
          </a:p>
        </p:txBody>
      </p:sp>
      <p:sp>
        <p:nvSpPr>
          <p:cNvPr id="3" name="Объект 2"/>
          <p:cNvSpPr>
            <a:spLocks noGrp="1"/>
          </p:cNvSpPr>
          <p:nvPr>
            <p:ph idx="1"/>
          </p:nvPr>
        </p:nvSpPr>
        <p:spPr/>
        <p:txBody>
          <a:bodyPr/>
          <a:lstStyle/>
          <a:p>
            <a:r>
              <a:rPr lang="ru-RU" b="1" dirty="0"/>
              <a:t>Прямые</a:t>
            </a:r>
          </a:p>
          <a:p>
            <a:r>
              <a:rPr lang="ru-RU" b="1" dirty="0"/>
              <a:t>Косвенные</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6043186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Скрининг</a:t>
            </a:r>
          </a:p>
        </p:txBody>
      </p:sp>
      <p:sp>
        <p:nvSpPr>
          <p:cNvPr id="3" name="Объект 2"/>
          <p:cNvSpPr>
            <a:spLocks noGrp="1"/>
          </p:cNvSpPr>
          <p:nvPr>
            <p:ph idx="1"/>
          </p:nvPr>
        </p:nvSpPr>
        <p:spPr/>
        <p:txBody>
          <a:bodyPr>
            <a:normAutofit/>
          </a:bodyPr>
          <a:lstStyle/>
          <a:p>
            <a:r>
              <a:rPr lang="ru-RU" dirty="0"/>
              <a:t>Не везде является обязательным </a:t>
            </a:r>
            <a:endParaRPr lang="en-US" dirty="0"/>
          </a:p>
          <a:p>
            <a:r>
              <a:rPr lang="ru-RU" dirty="0"/>
              <a:t>Обязательно раздельное тестирование на разные типы вируса и антитела </a:t>
            </a:r>
            <a:r>
              <a:rPr lang="ru-RU" dirty="0" err="1"/>
              <a:t>IgG</a:t>
            </a:r>
            <a:r>
              <a:rPr lang="ru-RU" dirty="0"/>
              <a:t> и </a:t>
            </a:r>
            <a:r>
              <a:rPr lang="ru-RU" dirty="0" err="1"/>
              <a:t>IgM</a:t>
            </a:r>
            <a:r>
              <a:rPr lang="ru-RU" dirty="0"/>
              <a:t> </a:t>
            </a:r>
            <a:endParaRPr lang="en-US" dirty="0"/>
          </a:p>
          <a:p>
            <a:r>
              <a:rPr lang="ru-RU" dirty="0"/>
              <a:t>Оптимально тестирование до беременности для исключения ложно- положительных реакций во время беременности </a:t>
            </a:r>
            <a:endParaRPr lang="en-US"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686435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Новорожденный	</a:t>
            </a:r>
          </a:p>
        </p:txBody>
      </p:sp>
      <p:sp>
        <p:nvSpPr>
          <p:cNvPr id="3" name="Объект 2"/>
          <p:cNvSpPr>
            <a:spLocks noGrp="1"/>
          </p:cNvSpPr>
          <p:nvPr>
            <p:ph idx="1"/>
          </p:nvPr>
        </p:nvSpPr>
        <p:spPr/>
        <p:txBody>
          <a:bodyPr>
            <a:normAutofit/>
          </a:bodyPr>
          <a:lstStyle/>
          <a:p>
            <a:r>
              <a:rPr lang="ru-RU" dirty="0"/>
              <a:t>Везикулы или рубцы слизистых и кожи</a:t>
            </a:r>
            <a:r>
              <a:rPr lang="en-US" dirty="0"/>
              <a:t> (Skin, eye, and mouth disease)</a:t>
            </a:r>
          </a:p>
          <a:p>
            <a:r>
              <a:rPr lang="ru-RU" dirty="0"/>
              <a:t>Поражение ЦНС (треть)</a:t>
            </a:r>
          </a:p>
          <a:p>
            <a:r>
              <a:rPr lang="ru-RU" dirty="0" err="1"/>
              <a:t>Диссеменированное</a:t>
            </a:r>
            <a:r>
              <a:rPr lang="ru-RU" dirty="0"/>
              <a:t> поражение (четверть) </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40292351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Autofit/>
          </a:bodyPr>
          <a:lstStyle/>
          <a:p>
            <a:r>
              <a:rPr lang="ru-RU" sz="3600" b="1" dirty="0">
                <a:solidFill>
                  <a:srgbClr val="FF0000"/>
                </a:solidFill>
              </a:rPr>
              <a:t>Профилактика заражения во время беременности</a:t>
            </a:r>
          </a:p>
        </p:txBody>
      </p:sp>
      <p:sp>
        <p:nvSpPr>
          <p:cNvPr id="3" name="Объект 2"/>
          <p:cNvSpPr>
            <a:spLocks noGrp="1"/>
          </p:cNvSpPr>
          <p:nvPr>
            <p:ph idx="1"/>
          </p:nvPr>
        </p:nvSpPr>
        <p:spPr/>
        <p:txBody>
          <a:bodyPr>
            <a:normAutofit fontScale="70000" lnSpcReduction="20000"/>
          </a:bodyPr>
          <a:lstStyle/>
          <a:p>
            <a:r>
              <a:rPr lang="ru-RU" dirty="0"/>
              <a:t>Если женщина является </a:t>
            </a:r>
            <a:r>
              <a:rPr lang="ru-RU" dirty="0" err="1"/>
              <a:t>серонегативной</a:t>
            </a:r>
            <a:r>
              <a:rPr lang="ru-RU" dirty="0"/>
              <a:t> по ВПГ-2, а партнер </a:t>
            </a:r>
            <a:r>
              <a:rPr lang="ru-RU" dirty="0" err="1"/>
              <a:t>серопозитивный</a:t>
            </a:r>
            <a:r>
              <a:rPr lang="ru-RU" dirty="0"/>
              <a:t> или статус неизвестен, должны использоваться презервативы в первом и втором триместрах. </a:t>
            </a:r>
            <a:endParaRPr lang="en-US" dirty="0"/>
          </a:p>
          <a:p>
            <a:r>
              <a:rPr lang="ru-RU" dirty="0"/>
              <a:t>В третьем триместре следует избегать полового акта, поскольку презервативы не обеспечивают абсолютную защиту от передачи инфекции половым путем. </a:t>
            </a:r>
            <a:endParaRPr lang="en-US" dirty="0"/>
          </a:p>
          <a:p>
            <a:r>
              <a:rPr lang="ru-RU" dirty="0"/>
              <a:t>Если женщина является </a:t>
            </a:r>
            <a:r>
              <a:rPr lang="ru-RU" dirty="0" err="1"/>
              <a:t>серонегативной</a:t>
            </a:r>
            <a:r>
              <a:rPr lang="ru-RU" dirty="0"/>
              <a:t> по ВПГ-1, а партнер является </a:t>
            </a:r>
            <a:r>
              <a:rPr lang="ru-RU" dirty="0" err="1"/>
              <a:t>серопозитивным</a:t>
            </a:r>
            <a:r>
              <a:rPr lang="ru-RU" dirty="0"/>
              <a:t>, следует избегать как полового акта, так и </a:t>
            </a:r>
            <a:r>
              <a:rPr lang="ru-RU" dirty="0" err="1"/>
              <a:t>оральногенитального</a:t>
            </a:r>
            <a:r>
              <a:rPr lang="ru-RU" dirty="0"/>
              <a:t> контакта во время третьего триместра. </a:t>
            </a:r>
            <a:endParaRPr lang="en-US" dirty="0"/>
          </a:p>
          <a:p>
            <a:r>
              <a:rPr lang="ru-RU" dirty="0"/>
              <a:t>Дополнительным вариантом является введение </a:t>
            </a:r>
            <a:r>
              <a:rPr lang="ru-RU" dirty="0" err="1"/>
              <a:t>валацикловира</a:t>
            </a:r>
            <a:r>
              <a:rPr lang="ru-RU" dirty="0"/>
              <a:t> (500 мг / </a:t>
            </a:r>
            <a:r>
              <a:rPr lang="ru-RU" dirty="0" err="1"/>
              <a:t>сут</a:t>
            </a:r>
            <a:r>
              <a:rPr lang="ru-RU" dirty="0"/>
              <a:t>) инфицированному партнеру-мужчине для снижения риска передачи инфекции половым путем. </a:t>
            </a:r>
            <a:endParaRPr lang="en-US" dirty="0"/>
          </a:p>
          <a:p>
            <a:r>
              <a:rPr lang="ru-RU" dirty="0"/>
              <a:t>В настоящее время разрабатывается вакцина против ВПГ.</a:t>
            </a:r>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01975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a:bodyPr>
          <a:lstStyle/>
          <a:p>
            <a:r>
              <a:rPr lang="ru-RU" sz="3600" b="1" dirty="0">
                <a:solidFill>
                  <a:srgbClr val="FF0000"/>
                </a:solidFill>
              </a:rPr>
              <a:t>Профилактика инфицирования в родах</a:t>
            </a:r>
          </a:p>
        </p:txBody>
      </p:sp>
      <p:sp>
        <p:nvSpPr>
          <p:cNvPr id="3" name="Объект 2"/>
          <p:cNvSpPr>
            <a:spLocks noGrp="1"/>
          </p:cNvSpPr>
          <p:nvPr>
            <p:ph idx="1"/>
          </p:nvPr>
        </p:nvSpPr>
        <p:spPr/>
        <p:txBody>
          <a:bodyPr>
            <a:normAutofit fontScale="77500" lnSpcReduction="20000"/>
          </a:bodyPr>
          <a:lstStyle/>
          <a:p>
            <a:r>
              <a:rPr lang="ru-RU" dirty="0"/>
              <a:t>Использование инвазивного мониторинга состояния плода, вакуума, щипцов и преждевременные роды увеличивает риск неонатальной инфекции</a:t>
            </a:r>
            <a:endParaRPr lang="en-US" dirty="0"/>
          </a:p>
          <a:p>
            <a:r>
              <a:rPr lang="ru-RU" dirty="0"/>
              <a:t>Операция кесарева сечения при активном процессе и продромальных симптомах (боль, зуд, жар)</a:t>
            </a:r>
            <a:endParaRPr lang="en-US" dirty="0"/>
          </a:p>
          <a:p>
            <a:r>
              <a:rPr lang="ru-RU" dirty="0"/>
              <a:t>Операция кесарева сечения не гарантирует отсутствие заражения</a:t>
            </a:r>
          </a:p>
          <a:p>
            <a:r>
              <a:rPr lang="ru-RU" dirty="0"/>
              <a:t>При рецидиве герпеса риск неонатального ВПГ является слишком низким (2/10 000) </a:t>
            </a:r>
            <a:endParaRPr lang="en-US" dirty="0"/>
          </a:p>
          <a:p>
            <a:r>
              <a:rPr lang="ru-RU" dirty="0"/>
              <a:t>У женщин с активными </a:t>
            </a:r>
            <a:r>
              <a:rPr lang="ru-RU" dirty="0" err="1"/>
              <a:t>экстрагенитальными</a:t>
            </a:r>
            <a:r>
              <a:rPr lang="ru-RU" dirty="0"/>
              <a:t> поражениями ВПГ (например, спина, ягодиц, бедра) используются защитные повязки</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63884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Вирус ветрянки (</a:t>
            </a:r>
            <a:r>
              <a:rPr lang="en-US" b="1" dirty="0">
                <a:solidFill>
                  <a:srgbClr val="FF0000"/>
                </a:solidFill>
              </a:rPr>
              <a:t>Varicella zoster)</a:t>
            </a:r>
            <a:endParaRPr lang="ru-RU" b="1" dirty="0">
              <a:solidFill>
                <a:srgbClr val="FF0000"/>
              </a:solidFill>
            </a:endParaRPr>
          </a:p>
        </p:txBody>
      </p:sp>
      <p:sp>
        <p:nvSpPr>
          <p:cNvPr id="3" name="Объект 2"/>
          <p:cNvSpPr>
            <a:spLocks noGrp="1"/>
          </p:cNvSpPr>
          <p:nvPr>
            <p:ph idx="1"/>
          </p:nvPr>
        </p:nvSpPr>
        <p:spPr/>
        <p:txBody>
          <a:bodyPr>
            <a:normAutofit fontScale="77500" lnSpcReduction="20000"/>
          </a:bodyPr>
          <a:lstStyle/>
          <a:p>
            <a:r>
              <a:rPr lang="ru-RU" dirty="0"/>
              <a:t>Ветрянка </a:t>
            </a:r>
            <a:r>
              <a:rPr lang="ru-RU" dirty="0" err="1"/>
              <a:t>Herpes</a:t>
            </a:r>
            <a:r>
              <a:rPr lang="ru-RU" dirty="0"/>
              <a:t> </a:t>
            </a:r>
            <a:r>
              <a:rPr lang="ru-RU" dirty="0" err="1"/>
              <a:t>zoster</a:t>
            </a:r>
            <a:r>
              <a:rPr lang="ru-RU" dirty="0"/>
              <a:t> Частота: 1-5 случаев на 10000 беременностей </a:t>
            </a:r>
          </a:p>
          <a:p>
            <a:r>
              <a:rPr lang="ru-RU" dirty="0" err="1"/>
              <a:t>Эмбриопатия</a:t>
            </a:r>
            <a:r>
              <a:rPr lang="ru-RU" dirty="0"/>
              <a:t> - </a:t>
            </a:r>
            <a:r>
              <a:rPr lang="en-US" dirty="0"/>
              <a:t>2% </a:t>
            </a:r>
            <a:r>
              <a:rPr lang="ru-RU" dirty="0"/>
              <a:t>плодов, чьи матери были инфицированы </a:t>
            </a:r>
            <a:r>
              <a:rPr lang="en-US" dirty="0"/>
              <a:t>VZV </a:t>
            </a:r>
            <a:r>
              <a:rPr lang="ru-RU" dirty="0"/>
              <a:t>в первые 20 недель беременности</a:t>
            </a:r>
          </a:p>
          <a:p>
            <a:r>
              <a:rPr lang="ru-RU" dirty="0"/>
              <a:t>Высокая вирулентность при отсутствии иммунитета</a:t>
            </a:r>
          </a:p>
          <a:p>
            <a:r>
              <a:rPr lang="ru-RU" dirty="0"/>
              <a:t>Главное направление - профилактика: скрининг до беременности и проведение прививки при отсутствии иммунитета</a:t>
            </a:r>
          </a:p>
          <a:p>
            <a:r>
              <a:rPr lang="ru-RU" dirty="0" err="1"/>
              <a:t>Контагиозность</a:t>
            </a:r>
            <a:r>
              <a:rPr lang="ru-RU" dirty="0"/>
              <a:t> – за 1-2 дня до появления сыпи. </a:t>
            </a:r>
          </a:p>
          <a:p>
            <a:r>
              <a:rPr lang="ru-RU" dirty="0"/>
              <a:t>После первичной инфекции вирус «засыпает», возможно развитие опоясывающего лишая </a:t>
            </a:r>
            <a:r>
              <a:rPr lang="en-US" dirty="0"/>
              <a:t>Herpes zoster </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6793411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en-US" b="1" dirty="0">
                <a:solidFill>
                  <a:srgbClr val="FF0000"/>
                </a:solidFill>
              </a:rPr>
              <a:t>VZV </a:t>
            </a:r>
            <a:r>
              <a:rPr lang="ru-RU" b="1" dirty="0">
                <a:solidFill>
                  <a:srgbClr val="FF0000"/>
                </a:solidFill>
              </a:rPr>
              <a:t>и беременность</a:t>
            </a:r>
          </a:p>
        </p:txBody>
      </p:sp>
      <p:sp>
        <p:nvSpPr>
          <p:cNvPr id="3" name="Объект 2"/>
          <p:cNvSpPr>
            <a:spLocks noGrp="1"/>
          </p:cNvSpPr>
          <p:nvPr>
            <p:ph idx="1"/>
          </p:nvPr>
        </p:nvSpPr>
        <p:spPr/>
        <p:txBody>
          <a:bodyPr>
            <a:normAutofit fontScale="85000" lnSpcReduction="20000"/>
          </a:bodyPr>
          <a:lstStyle/>
          <a:p>
            <a:r>
              <a:rPr lang="ru-RU" dirty="0"/>
              <a:t>Повышение частоты выкидышей и преждевременных родов</a:t>
            </a:r>
          </a:p>
          <a:p>
            <a:r>
              <a:rPr lang="ru-RU" dirty="0"/>
              <a:t>Гранулемы плаценты</a:t>
            </a:r>
          </a:p>
          <a:p>
            <a:r>
              <a:rPr lang="ru-RU" dirty="0"/>
              <a:t>Острый </a:t>
            </a:r>
            <a:r>
              <a:rPr lang="ru-RU" dirty="0" err="1"/>
              <a:t>плацентит</a:t>
            </a:r>
            <a:endParaRPr lang="ru-RU" dirty="0"/>
          </a:p>
          <a:p>
            <a:r>
              <a:rPr lang="ru-RU" dirty="0"/>
              <a:t>Поражение нервной ткани плода (энцефалит)</a:t>
            </a:r>
          </a:p>
          <a:p>
            <a:r>
              <a:rPr lang="ru-RU" dirty="0"/>
              <a:t>Врожденный ветряночный синдром - риск при внутриутробном инфицировании от 0,4 до 2% (рубцовые изменения кожи, </a:t>
            </a:r>
            <a:r>
              <a:rPr lang="ru-RU" dirty="0" err="1"/>
              <a:t>ретинопатия</a:t>
            </a:r>
            <a:r>
              <a:rPr lang="ru-RU" dirty="0"/>
              <a:t>, водянка, аномалии конечностей, ЖКТ)</a:t>
            </a:r>
          </a:p>
          <a:p>
            <a:r>
              <a:rPr lang="ru-RU" dirty="0"/>
              <a:t>Неонатальная ветряная оспа (заражение перед родами)</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9038410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Мать</a:t>
            </a:r>
          </a:p>
        </p:txBody>
      </p:sp>
      <p:sp>
        <p:nvSpPr>
          <p:cNvPr id="3" name="Объект 2"/>
          <p:cNvSpPr>
            <a:spLocks noGrp="1"/>
          </p:cNvSpPr>
          <p:nvPr>
            <p:ph idx="1"/>
          </p:nvPr>
        </p:nvSpPr>
        <p:spPr/>
        <p:txBody>
          <a:bodyPr/>
          <a:lstStyle/>
          <a:p>
            <a:r>
              <a:rPr lang="ru-RU" dirty="0"/>
              <a:t>Сыпь</a:t>
            </a:r>
          </a:p>
          <a:p>
            <a:r>
              <a:rPr lang="ru-RU" dirty="0"/>
              <a:t>Вирусная пневмония - состояние, опасное для жизни</a:t>
            </a:r>
          </a:p>
          <a:p>
            <a:r>
              <a:rPr lang="ru-RU" dirty="0"/>
              <a:t>Менингит, энцефалит</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5349152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Диагностика</a:t>
            </a:r>
          </a:p>
        </p:txBody>
      </p:sp>
      <p:sp>
        <p:nvSpPr>
          <p:cNvPr id="3" name="Объект 2"/>
          <p:cNvSpPr>
            <a:spLocks noGrp="1"/>
          </p:cNvSpPr>
          <p:nvPr>
            <p:ph idx="1"/>
          </p:nvPr>
        </p:nvSpPr>
        <p:spPr/>
        <p:txBody>
          <a:bodyPr>
            <a:normAutofit/>
          </a:bodyPr>
          <a:lstStyle/>
          <a:p>
            <a:r>
              <a:rPr lang="ru-RU" dirty="0"/>
              <a:t>Анализ </a:t>
            </a:r>
            <a:r>
              <a:rPr lang="en-US" dirty="0"/>
              <a:t>IgM and IgG </a:t>
            </a:r>
            <a:r>
              <a:rPr lang="ru-RU" dirty="0"/>
              <a:t>у матери</a:t>
            </a:r>
          </a:p>
          <a:p>
            <a:r>
              <a:rPr lang="ru-RU" dirty="0"/>
              <a:t>ПЦР с </a:t>
            </a:r>
            <a:r>
              <a:rPr lang="en-US" dirty="0"/>
              <a:t>17 </a:t>
            </a:r>
            <a:r>
              <a:rPr lang="ru-RU" dirty="0"/>
              <a:t>по </a:t>
            </a:r>
            <a:r>
              <a:rPr lang="en-US" dirty="0"/>
              <a:t>21</a:t>
            </a:r>
            <a:r>
              <a:rPr lang="ru-RU" dirty="0"/>
              <a:t> неделю (пуповинная кровь, амниотическая жидкость)</a:t>
            </a:r>
          </a:p>
          <a:p>
            <a:r>
              <a:rPr lang="ru-RU" dirty="0"/>
              <a:t>УЗИ не ранее, чем через 5 недель после инфицирования</a:t>
            </a:r>
            <a:r>
              <a:rPr lang="en-US" dirty="0"/>
              <a:t> </a:t>
            </a:r>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0642506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err="1">
                <a:solidFill>
                  <a:srgbClr val="FF0000"/>
                </a:solidFill>
              </a:rPr>
              <a:t>Парвовирус</a:t>
            </a:r>
            <a:r>
              <a:rPr lang="ru-RU" b="1" dirty="0">
                <a:solidFill>
                  <a:srgbClr val="FF0000"/>
                </a:solidFill>
              </a:rPr>
              <a:t> </a:t>
            </a:r>
            <a:r>
              <a:rPr lang="en-US" b="1" dirty="0">
                <a:solidFill>
                  <a:srgbClr val="FF0000"/>
                </a:solidFill>
              </a:rPr>
              <a:t>B19</a:t>
            </a:r>
            <a:endParaRPr lang="ru-RU" b="1" dirty="0">
              <a:solidFill>
                <a:srgbClr val="FF0000"/>
              </a:solidFill>
            </a:endParaRPr>
          </a:p>
        </p:txBody>
      </p:sp>
      <p:sp>
        <p:nvSpPr>
          <p:cNvPr id="3" name="Объект 2"/>
          <p:cNvSpPr>
            <a:spLocks noGrp="1"/>
          </p:cNvSpPr>
          <p:nvPr>
            <p:ph idx="1"/>
          </p:nvPr>
        </p:nvSpPr>
        <p:spPr/>
        <p:txBody>
          <a:bodyPr>
            <a:normAutofit fontScale="62500" lnSpcReduction="20000"/>
          </a:bodyPr>
          <a:lstStyle/>
          <a:p>
            <a:r>
              <a:rPr lang="ru-RU" dirty="0"/>
              <a:t>Инфекционная эритема — заболевание, вызываемое </a:t>
            </a:r>
            <a:r>
              <a:rPr lang="ru-RU" dirty="0" err="1"/>
              <a:t>парвовирусом</a:t>
            </a:r>
            <a:r>
              <a:rPr lang="ru-RU" dirty="0"/>
              <a:t> В19 (В19V). </a:t>
            </a:r>
          </a:p>
          <a:p>
            <a:r>
              <a:rPr lang="ru-RU" dirty="0"/>
              <a:t>Пути передачи – воздушно-капельным путем</a:t>
            </a:r>
          </a:p>
          <a:p>
            <a:r>
              <a:rPr lang="ru-RU" dirty="0"/>
              <a:t>30-60% людей имеют антитела к </a:t>
            </a:r>
            <a:r>
              <a:rPr lang="ru-RU" dirty="0" err="1"/>
              <a:t>парвовирусу</a:t>
            </a:r>
            <a:r>
              <a:rPr lang="ru-RU" dirty="0"/>
              <a:t> В19</a:t>
            </a:r>
          </a:p>
          <a:p>
            <a:r>
              <a:rPr lang="ru-RU" dirty="0"/>
              <a:t>Риск инфицирования во время беременности – 3-4%</a:t>
            </a:r>
          </a:p>
          <a:p>
            <a:r>
              <a:rPr lang="ru-RU" dirty="0"/>
              <a:t>Инфицирование до 13 недель: в 13% случаев гибель плода</a:t>
            </a:r>
          </a:p>
          <a:p>
            <a:r>
              <a:rPr lang="ru-RU" dirty="0"/>
              <a:t>Инфицирование между 13 и 20 неделями -- в 9% случаев гибель плода</a:t>
            </a:r>
          </a:p>
          <a:p>
            <a:r>
              <a:rPr lang="ru-RU" dirty="0"/>
              <a:t>Мертворождение -- только в случае инфицирования до 20 недель беременности </a:t>
            </a:r>
          </a:p>
          <a:p>
            <a:r>
              <a:rPr lang="ru-RU" dirty="0"/>
              <a:t>Водянка плода и анемия</a:t>
            </a:r>
          </a:p>
          <a:p>
            <a:r>
              <a:rPr lang="ru-RU" dirty="0"/>
              <a:t>При УЗИ могут обнаруживаться плевральные или перикардиальные выпоты у плода, спонтанно исчезающие к сроку родов </a:t>
            </a:r>
          </a:p>
          <a:p>
            <a:r>
              <a:rPr lang="ru-RU" dirty="0"/>
              <a:t>В 90% случаев острой инфекции поражение плода не возникает</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2952269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Диагностика</a:t>
            </a:r>
          </a:p>
        </p:txBody>
      </p:sp>
      <p:sp>
        <p:nvSpPr>
          <p:cNvPr id="3" name="Объект 2"/>
          <p:cNvSpPr>
            <a:spLocks noGrp="1"/>
          </p:cNvSpPr>
          <p:nvPr>
            <p:ph idx="1"/>
          </p:nvPr>
        </p:nvSpPr>
        <p:spPr/>
        <p:txBody>
          <a:bodyPr>
            <a:normAutofit/>
          </a:bodyPr>
          <a:lstStyle/>
          <a:p>
            <a:r>
              <a:rPr lang="ru-RU" dirty="0" err="1"/>
              <a:t>IgM</a:t>
            </a:r>
            <a:r>
              <a:rPr lang="ru-RU" dirty="0"/>
              <a:t> появляются на 10-12 день инфицирования и держатся до 5 месяцев </a:t>
            </a:r>
          </a:p>
          <a:p>
            <a:r>
              <a:rPr lang="ru-RU" dirty="0" err="1"/>
              <a:t>IgG</a:t>
            </a:r>
            <a:r>
              <a:rPr lang="ru-RU" dirty="0"/>
              <a:t>  c 15 дня после инфицирования и сохраняются долгое время </a:t>
            </a:r>
          </a:p>
          <a:p>
            <a:r>
              <a:rPr lang="ru-RU" dirty="0"/>
              <a:t>Мониторинг: ИФА (</a:t>
            </a:r>
            <a:r>
              <a:rPr lang="ru-RU" dirty="0" err="1"/>
              <a:t>IgM</a:t>
            </a:r>
            <a:r>
              <a:rPr lang="ru-RU" dirty="0"/>
              <a:t> и </a:t>
            </a:r>
            <a:r>
              <a:rPr lang="ru-RU" dirty="0" err="1"/>
              <a:t>IgG</a:t>
            </a:r>
            <a:r>
              <a:rPr lang="ru-RU" dirty="0"/>
              <a:t>)</a:t>
            </a:r>
          </a:p>
          <a:p>
            <a:r>
              <a:rPr lang="ru-RU" dirty="0"/>
              <a:t>ПЦР (кровь плода, амниотическая жидкость) </a:t>
            </a:r>
          </a:p>
          <a:p>
            <a:r>
              <a:rPr lang="ru-RU" dirty="0"/>
              <a:t>УЗИ</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85284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Прямые</a:t>
            </a:r>
          </a:p>
        </p:txBody>
      </p:sp>
      <p:sp>
        <p:nvSpPr>
          <p:cNvPr id="3" name="Объект 2"/>
          <p:cNvSpPr>
            <a:spLocks noGrp="1"/>
          </p:cNvSpPr>
          <p:nvPr>
            <p:ph idx="1"/>
          </p:nvPr>
        </p:nvSpPr>
        <p:spPr/>
        <p:txBody>
          <a:bodyPr/>
          <a:lstStyle/>
          <a:p>
            <a:pPr lvl="1"/>
            <a:r>
              <a:rPr lang="ru-RU" dirty="0"/>
              <a:t>выявление возбудителя (микроскопия, </a:t>
            </a:r>
            <a:r>
              <a:rPr lang="ru-RU" dirty="0" err="1"/>
              <a:t>паразитологический</a:t>
            </a:r>
            <a:r>
              <a:rPr lang="ru-RU" dirty="0"/>
              <a:t>, вирусологический, бактериологический методы) </a:t>
            </a:r>
          </a:p>
          <a:p>
            <a:pPr lvl="1"/>
            <a:r>
              <a:rPr lang="ru-RU" dirty="0"/>
              <a:t>РНК/ДНК возбудителя (ПЦР) </a:t>
            </a:r>
          </a:p>
          <a:p>
            <a:pPr lvl="1"/>
            <a:r>
              <a:rPr lang="ru-RU" dirty="0"/>
              <a:t>АГ возбудителя (РИА, ИФА, ИХЛА и др.)</a:t>
            </a:r>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25154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err="1">
                <a:solidFill>
                  <a:srgbClr val="FF0000"/>
                </a:solidFill>
              </a:rPr>
              <a:t>Энтеровирусы</a:t>
            </a:r>
            <a:endParaRPr lang="ru-RU" b="1" dirty="0">
              <a:solidFill>
                <a:srgbClr val="FF0000"/>
              </a:solidFill>
            </a:endParaRPr>
          </a:p>
        </p:txBody>
      </p:sp>
      <p:sp>
        <p:nvSpPr>
          <p:cNvPr id="3" name="Объект 2"/>
          <p:cNvSpPr>
            <a:spLocks noGrp="1"/>
          </p:cNvSpPr>
          <p:nvPr>
            <p:ph idx="1"/>
          </p:nvPr>
        </p:nvSpPr>
        <p:spPr/>
        <p:txBody>
          <a:bodyPr/>
          <a:lstStyle/>
          <a:p>
            <a:r>
              <a:rPr lang="ru-RU" dirty="0"/>
              <a:t>Описаны случаи острой инфекции </a:t>
            </a:r>
            <a:r>
              <a:rPr lang="ru-RU" dirty="0" err="1"/>
              <a:t>эховирусами</a:t>
            </a:r>
            <a:r>
              <a:rPr lang="ru-RU" dirty="0"/>
              <a:t> вирусами </a:t>
            </a:r>
            <a:r>
              <a:rPr lang="ru-RU" dirty="0" err="1"/>
              <a:t>Коксаки</a:t>
            </a:r>
            <a:r>
              <a:rPr lang="ru-RU" dirty="0"/>
              <a:t>, приводящими к синдрому острой боли в животе, с симптомами, идентичными отслойке плаценты </a:t>
            </a:r>
          </a:p>
          <a:p>
            <a:r>
              <a:rPr lang="ru-RU" dirty="0"/>
              <a:t>Могут быть причиной антенатальной смерти плода</a:t>
            </a:r>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4699151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Вирус </a:t>
            </a:r>
            <a:r>
              <a:rPr lang="ru-RU" b="1" dirty="0" err="1">
                <a:solidFill>
                  <a:srgbClr val="FF0000"/>
                </a:solidFill>
              </a:rPr>
              <a:t>Зики</a:t>
            </a:r>
            <a:endParaRPr lang="ru-RU" b="1" dirty="0">
              <a:solidFill>
                <a:srgbClr val="FF0000"/>
              </a:solidFill>
            </a:endParaRPr>
          </a:p>
        </p:txBody>
      </p:sp>
      <p:sp>
        <p:nvSpPr>
          <p:cNvPr id="3" name="Объект 2"/>
          <p:cNvSpPr>
            <a:spLocks noGrp="1"/>
          </p:cNvSpPr>
          <p:nvPr>
            <p:ph idx="1"/>
          </p:nvPr>
        </p:nvSpPr>
        <p:spPr/>
        <p:txBody>
          <a:bodyPr/>
          <a:lstStyle/>
          <a:p>
            <a:r>
              <a:rPr lang="ru-RU" dirty="0" err="1"/>
              <a:t>Флавивирус</a:t>
            </a:r>
            <a:r>
              <a:rPr lang="ru-RU" dirty="0"/>
              <a:t>, переносимый комарами По структуре близок к другим </a:t>
            </a:r>
            <a:r>
              <a:rPr lang="ru-RU" dirty="0" err="1"/>
              <a:t>флавивирусам</a:t>
            </a:r>
            <a:r>
              <a:rPr lang="ru-RU" dirty="0"/>
              <a:t>: </a:t>
            </a:r>
          </a:p>
          <a:p>
            <a:r>
              <a:rPr lang="ru-RU" dirty="0"/>
              <a:t>У 20% зараженных симптомы: </a:t>
            </a:r>
          </a:p>
          <a:p>
            <a:pPr lvl="1"/>
            <a:r>
              <a:rPr lang="ru-RU" dirty="0"/>
              <a:t>несильная острая лихорадка </a:t>
            </a:r>
          </a:p>
          <a:p>
            <a:pPr lvl="1"/>
            <a:r>
              <a:rPr lang="ru-RU" dirty="0"/>
              <a:t>зудящая </a:t>
            </a:r>
            <a:r>
              <a:rPr lang="ru-RU" dirty="0" err="1"/>
              <a:t>макулопапулярная</a:t>
            </a:r>
            <a:r>
              <a:rPr lang="ru-RU" dirty="0"/>
              <a:t> сыпь</a:t>
            </a:r>
            <a:endParaRPr lang="en-US" dirty="0"/>
          </a:p>
          <a:p>
            <a:pPr lvl="1"/>
            <a:r>
              <a:rPr lang="ru-RU" dirty="0"/>
              <a:t>артралгия (мелкие суставы кисти и стопы)</a:t>
            </a:r>
            <a:endParaRPr lang="en-US" dirty="0"/>
          </a:p>
          <a:p>
            <a:pPr lvl="1"/>
            <a:r>
              <a:rPr lang="ru-RU" dirty="0"/>
              <a:t>негнойный конъюнктивит</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7403669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Пути передачи</a:t>
            </a:r>
          </a:p>
        </p:txBody>
      </p:sp>
      <p:sp>
        <p:nvSpPr>
          <p:cNvPr id="3" name="Объект 2"/>
          <p:cNvSpPr>
            <a:spLocks noGrp="1"/>
          </p:cNvSpPr>
          <p:nvPr>
            <p:ph idx="1"/>
          </p:nvPr>
        </p:nvSpPr>
        <p:spPr/>
        <p:txBody>
          <a:bodyPr/>
          <a:lstStyle/>
          <a:p>
            <a:r>
              <a:rPr lang="ru-RU" dirty="0"/>
              <a:t>Укус комара </a:t>
            </a:r>
          </a:p>
          <a:p>
            <a:r>
              <a:rPr lang="ru-RU" dirty="0"/>
              <a:t>Сексуальные контакты (любые, в том числе оральный и анальный) </a:t>
            </a:r>
          </a:p>
          <a:p>
            <a:r>
              <a:rPr lang="ru-RU" dirty="0"/>
              <a:t>Гемотрансфузии  и работа с кровью</a:t>
            </a:r>
          </a:p>
          <a:p>
            <a:r>
              <a:rPr lang="ru-RU" dirty="0"/>
              <a:t>Трансплантация органов </a:t>
            </a:r>
            <a:endParaRPr lang="en-US"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0680736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Вирус </a:t>
            </a:r>
            <a:r>
              <a:rPr lang="ru-RU" b="1" dirty="0" err="1">
                <a:solidFill>
                  <a:srgbClr val="FF0000"/>
                </a:solidFill>
              </a:rPr>
              <a:t>Зики</a:t>
            </a:r>
            <a:r>
              <a:rPr lang="ru-RU" b="1" dirty="0">
                <a:solidFill>
                  <a:srgbClr val="FF0000"/>
                </a:solidFill>
              </a:rPr>
              <a:t> и беременность</a:t>
            </a:r>
          </a:p>
        </p:txBody>
      </p:sp>
      <p:sp>
        <p:nvSpPr>
          <p:cNvPr id="3" name="Объект 2"/>
          <p:cNvSpPr>
            <a:spLocks noGrp="1"/>
          </p:cNvSpPr>
          <p:nvPr>
            <p:ph idx="1"/>
          </p:nvPr>
        </p:nvSpPr>
        <p:spPr/>
        <p:txBody>
          <a:bodyPr>
            <a:normAutofit/>
          </a:bodyPr>
          <a:lstStyle/>
          <a:p>
            <a:r>
              <a:rPr lang="ru-RU" dirty="0"/>
              <a:t>Поражение и разрушение клеток плаценты</a:t>
            </a:r>
          </a:p>
          <a:p>
            <a:r>
              <a:rPr lang="ru-RU" dirty="0"/>
              <a:t>Переход через плаценту и поражение головного мозга плода</a:t>
            </a:r>
          </a:p>
          <a:p>
            <a:r>
              <a:rPr lang="ru-RU" dirty="0"/>
              <a:t>Поражение клеток-предшественников нейронов</a:t>
            </a:r>
          </a:p>
          <a:p>
            <a:r>
              <a:rPr lang="ru-RU" dirty="0"/>
              <a:t>Наиболее опасен контакт с вирусом в первом триместре беременности</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0892805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Диагностика</a:t>
            </a:r>
          </a:p>
        </p:txBody>
      </p:sp>
      <p:sp>
        <p:nvSpPr>
          <p:cNvPr id="3" name="Объект 2"/>
          <p:cNvSpPr>
            <a:spLocks noGrp="1"/>
          </p:cNvSpPr>
          <p:nvPr>
            <p:ph idx="1"/>
          </p:nvPr>
        </p:nvSpPr>
        <p:spPr/>
        <p:txBody>
          <a:bodyPr/>
          <a:lstStyle/>
          <a:p>
            <a:r>
              <a:rPr lang="ru-RU" dirty="0"/>
              <a:t>Вирусная РНК (ПЦР) в крови беременной (только в первые 2 недели после заражения)</a:t>
            </a:r>
          </a:p>
          <a:p>
            <a:r>
              <a:rPr lang="ru-RU" dirty="0" err="1"/>
              <a:t>IgM</a:t>
            </a:r>
            <a:r>
              <a:rPr lang="ru-RU" dirty="0"/>
              <a:t> в крови матери</a:t>
            </a:r>
          </a:p>
          <a:p>
            <a:r>
              <a:rPr lang="ru-RU" dirty="0"/>
              <a:t>ПЦР методом обратной транскрипции в реальном времени (амниотическая жидкость и ткани плода)</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5413411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i="1" dirty="0">
                <a:solidFill>
                  <a:srgbClr val="FF0000"/>
                </a:solidFill>
              </a:rPr>
              <a:t>Показания к обследованию на </a:t>
            </a:r>
            <a:r>
              <a:rPr lang="en-US" i="1" dirty="0" err="1">
                <a:solidFill>
                  <a:srgbClr val="FF0000"/>
                </a:solidFill>
              </a:rPr>
              <a:t>ToRCH</a:t>
            </a:r>
            <a:r>
              <a:rPr lang="ru-RU" i="1" dirty="0">
                <a:solidFill>
                  <a:srgbClr val="FF0000"/>
                </a:solidFill>
              </a:rPr>
              <a:t>-комплекс</a:t>
            </a:r>
          </a:p>
        </p:txBody>
      </p:sp>
      <p:sp>
        <p:nvSpPr>
          <p:cNvPr id="3" name="Объект 2"/>
          <p:cNvSpPr>
            <a:spLocks noGrp="1"/>
          </p:cNvSpPr>
          <p:nvPr>
            <p:ph idx="1"/>
          </p:nvPr>
        </p:nvSpPr>
        <p:spPr/>
        <p:txBody>
          <a:bodyPr/>
          <a:lstStyle/>
          <a:p>
            <a:r>
              <a:rPr lang="ru-RU" dirty="0"/>
              <a:t>Женщины, планирующие беременность </a:t>
            </a:r>
          </a:p>
          <a:p>
            <a:r>
              <a:rPr lang="ru-RU" dirty="0"/>
              <a:t>Здоровые беременные с целью выявления риска инфицирования </a:t>
            </a:r>
          </a:p>
          <a:p>
            <a:r>
              <a:rPr lang="ru-RU" dirty="0"/>
              <a:t>Беременные с подозрением на инфицирование, в </a:t>
            </a:r>
            <a:r>
              <a:rPr lang="ru-RU" dirty="0" err="1"/>
              <a:t>т.ч</a:t>
            </a:r>
            <a:r>
              <a:rPr lang="ru-RU" dirty="0"/>
              <a:t>. по контакту</a:t>
            </a:r>
          </a:p>
          <a:p>
            <a:r>
              <a:rPr lang="ru-RU" dirty="0"/>
              <a:t>Новорожденные дети с клиническими проявлениями ВУИ </a:t>
            </a:r>
          </a:p>
          <a:p>
            <a:r>
              <a:rPr lang="ru-RU" dirty="0"/>
              <a:t>Мужчины и женщины при подготовке к ВРТ</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0264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Официальные документы</a:t>
            </a:r>
            <a:br>
              <a:rPr lang="ru-RU" dirty="0"/>
            </a:br>
            <a:endParaRPr lang="ru-RU" dirty="0"/>
          </a:p>
        </p:txBody>
      </p:sp>
      <p:sp>
        <p:nvSpPr>
          <p:cNvPr id="3" name="Объект 2"/>
          <p:cNvSpPr>
            <a:spLocks noGrp="1"/>
          </p:cNvSpPr>
          <p:nvPr>
            <p:ph idx="1"/>
          </p:nvPr>
        </p:nvSpPr>
        <p:spPr/>
        <p:txBody>
          <a:bodyPr>
            <a:normAutofit lnSpcReduction="10000"/>
          </a:bodyPr>
          <a:lstStyle/>
          <a:p>
            <a:r>
              <a:rPr lang="ru-RU" dirty="0"/>
              <a:t>Рубрика А (обследование всех беременных женщин) </a:t>
            </a:r>
          </a:p>
          <a:p>
            <a:r>
              <a:rPr lang="ru-RU" dirty="0"/>
              <a:t>I триместр (первая явка)</a:t>
            </a:r>
          </a:p>
          <a:p>
            <a:pPr lvl="1"/>
            <a:r>
              <a:rPr lang="ru-RU" dirty="0"/>
              <a:t>Краснуха </a:t>
            </a:r>
          </a:p>
          <a:p>
            <a:pPr lvl="1"/>
            <a:r>
              <a:rPr lang="ru-RU" dirty="0"/>
              <a:t>токсоплазмоз </a:t>
            </a:r>
          </a:p>
          <a:p>
            <a:r>
              <a:rPr lang="ru-RU" dirty="0"/>
              <a:t>III триместр: </a:t>
            </a:r>
          </a:p>
          <a:p>
            <a:pPr lvl="1"/>
            <a:r>
              <a:rPr lang="ru-RU" dirty="0"/>
              <a:t>краснуха </a:t>
            </a:r>
            <a:endParaRPr lang="en-US" dirty="0"/>
          </a:p>
          <a:p>
            <a:pPr lvl="1"/>
            <a:r>
              <a:rPr lang="ru-RU" dirty="0"/>
              <a:t>токсоплазмоз </a:t>
            </a:r>
            <a:endParaRPr lang="en-US" dirty="0"/>
          </a:p>
          <a:p>
            <a:pPr lvl="1"/>
            <a:r>
              <a:rPr lang="ru-RU" dirty="0"/>
              <a:t>ЦМВ</a:t>
            </a:r>
          </a:p>
        </p:txBody>
      </p:sp>
      <p:sp>
        <p:nvSpPr>
          <p:cNvPr id="4" name="Прямоугольник 3"/>
          <p:cNvSpPr/>
          <p:nvPr/>
        </p:nvSpPr>
        <p:spPr>
          <a:xfrm>
            <a:off x="1403648" y="980728"/>
            <a:ext cx="6336704" cy="369332"/>
          </a:xfrm>
          <a:prstGeom prst="rect">
            <a:avLst/>
          </a:prstGeom>
        </p:spPr>
        <p:txBody>
          <a:bodyPr wrap="square">
            <a:spAutoFit/>
          </a:bodyPr>
          <a:lstStyle/>
          <a:p>
            <a:r>
              <a:rPr lang="ru-RU" dirty="0"/>
              <a:t>Приказ № 808 отменен; № 50 вошел в действующий №572. </a:t>
            </a:r>
          </a:p>
        </p:txBody>
      </p:sp>
      <p:sp>
        <p:nvSpPr>
          <p:cNvPr id="7" name="Нижний колонтитул 6"/>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3423053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Официальные документы</a:t>
            </a:r>
            <a:br>
              <a:rPr lang="ru-RU" dirty="0"/>
            </a:br>
            <a:endParaRPr lang="ru-RU" dirty="0"/>
          </a:p>
        </p:txBody>
      </p:sp>
      <p:sp>
        <p:nvSpPr>
          <p:cNvPr id="3" name="Объект 2"/>
          <p:cNvSpPr>
            <a:spLocks noGrp="1"/>
          </p:cNvSpPr>
          <p:nvPr>
            <p:ph idx="1"/>
          </p:nvPr>
        </p:nvSpPr>
        <p:spPr/>
        <p:txBody>
          <a:bodyPr>
            <a:normAutofit fontScale="77500" lnSpcReduction="20000"/>
          </a:bodyPr>
          <a:lstStyle/>
          <a:p>
            <a:r>
              <a:rPr lang="ru-RU" dirty="0"/>
              <a:t>Объем обследования супружеской пары перед проведением ЭКО </a:t>
            </a:r>
            <a:endParaRPr lang="en-US" dirty="0"/>
          </a:p>
          <a:p>
            <a:r>
              <a:rPr lang="ru-RU" dirty="0"/>
              <a:t>Для женщины обязательное:…анализ крови на сифилис, ВИЧ, гепатиты В и С (действителен 3 месяца); </a:t>
            </a:r>
            <a:r>
              <a:rPr lang="en-US" dirty="0"/>
              <a:t>…</a:t>
            </a:r>
            <a:r>
              <a:rPr lang="ru-RU" dirty="0"/>
              <a:t>по показаниям: инфекционное обследование (хламидиоз, уро- и микоплазмоз, вирус простого герпеса, </a:t>
            </a:r>
            <a:r>
              <a:rPr lang="ru-RU" dirty="0" err="1"/>
              <a:t>цитомегалия</a:t>
            </a:r>
            <a:r>
              <a:rPr lang="ru-RU" dirty="0"/>
              <a:t>, токсоплазмоз, краснуха) </a:t>
            </a:r>
            <a:endParaRPr lang="en-US" dirty="0"/>
          </a:p>
          <a:p>
            <a:r>
              <a:rPr lang="ru-RU" dirty="0"/>
              <a:t>Для мужчины обязательное: - анализ крови на сифилис, ВИЧ, гепатиты В и С (действителен 3 месяца), - по показаниям: - инфекционное обследование (хламидиоз, уро- и микоплазмоз, вирус простого герпеса, </a:t>
            </a:r>
            <a:r>
              <a:rPr lang="ru-RU" dirty="0" err="1"/>
              <a:t>цитомегалия</a:t>
            </a:r>
            <a:r>
              <a:rPr lang="ru-RU" dirty="0"/>
              <a:t>).</a:t>
            </a:r>
          </a:p>
          <a:p>
            <a:endParaRPr lang="ru-RU" dirty="0"/>
          </a:p>
        </p:txBody>
      </p:sp>
      <p:sp>
        <p:nvSpPr>
          <p:cNvPr id="4" name="Прямоугольник 3"/>
          <p:cNvSpPr/>
          <p:nvPr/>
        </p:nvSpPr>
        <p:spPr>
          <a:xfrm>
            <a:off x="2627784" y="1196752"/>
            <a:ext cx="3545907" cy="369332"/>
          </a:xfrm>
          <a:prstGeom prst="rect">
            <a:avLst/>
          </a:prstGeom>
        </p:spPr>
        <p:txBody>
          <a:bodyPr wrap="none">
            <a:spAutoFit/>
          </a:bodyPr>
          <a:lstStyle/>
          <a:p>
            <a:r>
              <a:rPr lang="ru-RU" dirty="0"/>
              <a:t>Приказ МЗ РФ от 26.02. 2003. N 67</a:t>
            </a:r>
          </a:p>
        </p:txBody>
      </p:sp>
      <p:sp>
        <p:nvSpPr>
          <p:cNvPr id="5" name="Нижний колонтитул 4"/>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7216166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Ложно-положительные результаты</a:t>
            </a:r>
          </a:p>
        </p:txBody>
      </p:sp>
      <p:sp>
        <p:nvSpPr>
          <p:cNvPr id="3" name="Объект 2"/>
          <p:cNvSpPr>
            <a:spLocks noGrp="1"/>
          </p:cNvSpPr>
          <p:nvPr>
            <p:ph idx="1"/>
          </p:nvPr>
        </p:nvSpPr>
        <p:spPr/>
        <p:txBody>
          <a:bodyPr>
            <a:normAutofit fontScale="92500" lnSpcReduction="20000"/>
          </a:bodyPr>
          <a:lstStyle/>
          <a:p>
            <a:r>
              <a:rPr lang="ru-RU" dirty="0"/>
              <a:t>Чаще встречаются при определении специфических антител класса </a:t>
            </a:r>
            <a:r>
              <a:rPr lang="ru-RU" dirty="0" err="1"/>
              <a:t>IgМ</a:t>
            </a:r>
            <a:r>
              <a:rPr lang="ru-RU" dirty="0"/>
              <a:t> и могут быть обусловлены: </a:t>
            </a:r>
          </a:p>
          <a:p>
            <a:pPr lvl="1"/>
            <a:r>
              <a:rPr lang="ru-RU" dirty="0"/>
              <a:t>наличием ревматоидного фактора </a:t>
            </a:r>
          </a:p>
          <a:p>
            <a:pPr lvl="1"/>
            <a:r>
              <a:rPr lang="ru-RU" dirty="0" err="1"/>
              <a:t>гиперпродукцией</a:t>
            </a:r>
            <a:r>
              <a:rPr lang="ru-RU" dirty="0"/>
              <a:t> </a:t>
            </a:r>
            <a:r>
              <a:rPr lang="ru-RU" dirty="0" err="1"/>
              <a:t>IgM</a:t>
            </a:r>
            <a:r>
              <a:rPr lang="ru-RU" dirty="0"/>
              <a:t> при беременности </a:t>
            </a:r>
          </a:p>
          <a:p>
            <a:pPr lvl="1"/>
            <a:r>
              <a:rPr lang="ru-RU" dirty="0"/>
              <a:t>перекрестной реакцией с антигенами других возбудителей </a:t>
            </a:r>
          </a:p>
          <a:p>
            <a:pPr lvl="1"/>
            <a:r>
              <a:rPr lang="ru-RU" dirty="0"/>
              <a:t>аутоиммунным процессом </a:t>
            </a:r>
          </a:p>
          <a:p>
            <a:pPr lvl="1"/>
            <a:r>
              <a:rPr lang="ru-RU" dirty="0"/>
              <a:t>применением лекарственных препаратов содержащих </a:t>
            </a:r>
            <a:r>
              <a:rPr lang="ru-RU" dirty="0" err="1"/>
              <a:t>моноклональные</a:t>
            </a:r>
            <a:r>
              <a:rPr lang="ru-RU" dirty="0"/>
              <a:t> АТ, использующиеся в наборе реагентов.</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7890593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Спасибо за внимание!</a:t>
            </a:r>
          </a:p>
        </p:txBody>
      </p:sp>
      <p:sp>
        <p:nvSpPr>
          <p:cNvPr id="3" name="Объект 2"/>
          <p:cNvSpPr>
            <a:spLocks noGrp="1"/>
          </p:cNvSpPr>
          <p:nvPr>
            <p:ph idx="1"/>
          </p:nvPr>
        </p:nvSpPr>
        <p:spPr>
          <a:xfrm>
            <a:off x="4572000" y="1556792"/>
            <a:ext cx="4114800" cy="4569371"/>
          </a:xfrm>
        </p:spPr>
        <p:txBody>
          <a:bodyPr/>
          <a:lstStyle/>
          <a:p>
            <a:pPr marL="0" indent="0">
              <a:buNone/>
            </a:pPr>
            <a:r>
              <a:rPr lang="ru-RU" dirty="0"/>
              <a:t>Печёрина Екатерина Юрьевна</a:t>
            </a:r>
          </a:p>
          <a:p>
            <a:pPr marL="0" indent="0">
              <a:buNone/>
            </a:pPr>
            <a:r>
              <a:rPr lang="ru-RU" dirty="0"/>
              <a:t>Лаборатории ЦИР</a:t>
            </a:r>
            <a:endParaRPr lang="en-US" dirty="0"/>
          </a:p>
          <a:p>
            <a:pPr marL="0" indent="0">
              <a:buNone/>
            </a:pPr>
            <a:endParaRPr lang="ru-RU" dirty="0"/>
          </a:p>
          <a:p>
            <a:pPr marL="0" indent="0">
              <a:buNone/>
            </a:pPr>
            <a:r>
              <a:rPr lang="en-US" dirty="0"/>
              <a:t>+7(903)756-85-42</a:t>
            </a:r>
            <a:endParaRPr lang="ru-RU" dirty="0"/>
          </a:p>
        </p:txBody>
      </p:sp>
      <p:sp>
        <p:nvSpPr>
          <p:cNvPr id="4" name="Нижний колонтитул 3"/>
          <p:cNvSpPr>
            <a:spLocks noGrp="1"/>
          </p:cNvSpPr>
          <p:nvPr>
            <p:ph type="ftr" sz="quarter" idx="11"/>
          </p:nvPr>
        </p:nvSpPr>
        <p:spPr/>
        <p:txBody>
          <a:bodyPr/>
          <a:lstStyle/>
          <a:p>
            <a:r>
              <a:rPr lang="ru-RU"/>
              <a:t>в</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772816"/>
            <a:ext cx="3240360" cy="324036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717032"/>
            <a:ext cx="993651" cy="774578"/>
          </a:xfrm>
          <a:prstGeom prst="rect">
            <a:avLst/>
          </a:prstGeom>
        </p:spPr>
      </p:pic>
    </p:spTree>
    <p:extLst>
      <p:ext uri="{BB962C8B-B14F-4D97-AF65-F5344CB8AC3E}">
        <p14:creationId xmlns:p14="http://schemas.microsoft.com/office/powerpoint/2010/main" val="277329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a:bodyPr>
          <a:lstStyle/>
          <a:p>
            <a:r>
              <a:rPr lang="ru-RU" b="1" dirty="0">
                <a:solidFill>
                  <a:srgbClr val="FF0000"/>
                </a:solidFill>
              </a:rPr>
              <a:t>Косвенные</a:t>
            </a:r>
          </a:p>
        </p:txBody>
      </p:sp>
      <p:sp>
        <p:nvSpPr>
          <p:cNvPr id="3" name="Объект 2"/>
          <p:cNvSpPr>
            <a:spLocks noGrp="1"/>
          </p:cNvSpPr>
          <p:nvPr>
            <p:ph idx="1"/>
          </p:nvPr>
        </p:nvSpPr>
        <p:spPr/>
        <p:txBody>
          <a:bodyPr/>
          <a:lstStyle/>
          <a:p>
            <a:endParaRPr lang="ru-RU" dirty="0"/>
          </a:p>
          <a:p>
            <a:pPr lvl="1"/>
            <a:r>
              <a:rPr lang="ru-RU" dirty="0"/>
              <a:t>выявление антител в сыворотке крови, плазме и другом биологическом материале (РИА, ИФА, ИХЛА, </a:t>
            </a:r>
            <a:r>
              <a:rPr lang="ru-RU" dirty="0" err="1"/>
              <a:t>иммуноблот</a:t>
            </a:r>
            <a:r>
              <a:rPr lang="ru-RU" dirty="0"/>
              <a:t> и др.) </a:t>
            </a:r>
          </a:p>
          <a:p>
            <a:pPr lvl="1"/>
            <a:r>
              <a:rPr lang="ru-RU" dirty="0"/>
              <a:t>Другие опосредованные методы, например, – морфологические исследования пораженных вирусом клеток </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0064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Сифилис</a:t>
            </a:r>
          </a:p>
        </p:txBody>
      </p:sp>
      <p:sp>
        <p:nvSpPr>
          <p:cNvPr id="3" name="Объект 2"/>
          <p:cNvSpPr>
            <a:spLocks noGrp="1"/>
          </p:cNvSpPr>
          <p:nvPr>
            <p:ph idx="1"/>
          </p:nvPr>
        </p:nvSpPr>
        <p:spPr/>
        <p:txBody>
          <a:bodyPr>
            <a:normAutofit fontScale="77500" lnSpcReduction="20000"/>
          </a:bodyPr>
          <a:lstStyle/>
          <a:p>
            <a:r>
              <a:rPr lang="en-US" dirty="0"/>
              <a:t>Treponema pallidum (T. pallidum). 2 It has 100% vertical transmission ratings.</a:t>
            </a:r>
            <a:endParaRPr lang="ru-RU" dirty="0"/>
          </a:p>
          <a:p>
            <a:r>
              <a:rPr lang="en-US" dirty="0"/>
              <a:t>Syphilis affects pregnant women in three stages: (a) Primary stage – appearance of the syphilitic chancre and lymphadenitis. (b) Secondary stage- rash on the hands and feet even after 2-10 weeks of chancre heals. (c) Tertiary stage- neurological, cardiovascular, and </a:t>
            </a:r>
            <a:r>
              <a:rPr lang="en-US" dirty="0" err="1"/>
              <a:t>gummatous</a:t>
            </a:r>
            <a:r>
              <a:rPr lang="en-US" dirty="0"/>
              <a:t> lesions (granuloma of the skin and musculoskeletal system). Congenital syphilis transmitted from mother to her children, those have primary and secondary stages of the disease rather than tertiary stage. Congenital syphilis can be divided into two phases: early disease (before two years) and late disease (after two years). 1</a:t>
            </a:r>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3566800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47500" lnSpcReduction="20000"/>
          </a:bodyPr>
          <a:lstStyle/>
          <a:p>
            <a:r>
              <a:rPr lang="en-US" dirty="0"/>
              <a:t>Characteristic features of congenital infection are detectable after 18 to 22 weeks’ gestation, when the fetal immune response occurs. It has been postulated</a:t>
            </a:r>
            <a:r>
              <a:rPr lang="ru-RU" dirty="0"/>
              <a:t> </a:t>
            </a:r>
            <a:r>
              <a:rPr lang="en-US" dirty="0"/>
              <a:t> that </a:t>
            </a:r>
            <a:r>
              <a:rPr lang="en-US" b="1" dirty="0"/>
              <a:t>congestion </a:t>
            </a:r>
            <a:r>
              <a:rPr lang="ru-RU" b="1" dirty="0"/>
              <a:t>закупорка </a:t>
            </a:r>
            <a:r>
              <a:rPr lang="en-US" dirty="0"/>
              <a:t>of the placenta as a result of infection may cause constricted blood flow and result in severe adverse pregnancy outcomes, such as miscarriage and stillbirth. </a:t>
            </a:r>
            <a:endParaRPr lang="ru-RU" dirty="0"/>
          </a:p>
          <a:p>
            <a:r>
              <a:rPr lang="en-US" dirty="0"/>
              <a:t>Diagnosis and treatment of syphilis in the mother during antepartum visits is critical for prevention of maternal to child transmission (MTCT) of syphilis. Recognizing the stages of maternal infection is important. The primary stage (3–6 weeks) presents as a painless, spontaneously resolving papule. The secondary stage occurs 6 to 8 weeks later, with diffuse inflammation and a disseminated rash (often on the palms and soles). The latent stage then occurs, in which women are characteristically asymptomatic. If untreated, maternal syphilis may then progress to the final or tertiary stage of the disease, which is characterized by granulomas affecting the bones and joints as well as the cardiovascular and neurologic systems. </a:t>
            </a:r>
            <a:endParaRPr lang="ru-RU" dirty="0"/>
          </a:p>
          <a:p>
            <a:r>
              <a:rPr lang="en-US" dirty="0"/>
              <a:t>Infection of the neonate occurs when maternal infection is active, inadequately treated, or untreated. Risk for congenital syphilis is dependent on the stage of maternal infection and the stage of infection at the time of exposure during pregnancy. One of the most important risk factors for neonatal infection is lack of maternal prenatal care, including antenatal clinic visits, screening, and treatment of syphilis.</a:t>
            </a:r>
            <a:r>
              <a:rPr lang="ru-RU" dirty="0"/>
              <a:t> </a:t>
            </a:r>
            <a:r>
              <a:rPr lang="en-US" dirty="0"/>
              <a:t> Other factors that increase the risk of transmission of congenital syphilis include high </a:t>
            </a:r>
            <a:r>
              <a:rPr lang="en-US" dirty="0" err="1"/>
              <a:t>nontreponemal</a:t>
            </a:r>
            <a:r>
              <a:rPr lang="en-US" dirty="0"/>
              <a:t> test titers, early stages of syphilis during pregnancy, late treatment of infection (</a:t>
            </a:r>
            <a:r>
              <a:rPr lang="en-US" dirty="0" err="1"/>
              <a:t>eg</a:t>
            </a:r>
            <a:r>
              <a:rPr lang="en-US" dirty="0"/>
              <a:t>, short time between treatment and delivery), and lack of complete treatment.36</a:t>
            </a:r>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64146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55000" lnSpcReduction="20000"/>
          </a:bodyPr>
          <a:lstStyle/>
          <a:p>
            <a:r>
              <a:rPr lang="en-US" dirty="0"/>
              <a:t>A recent literature review and meta-analysis on adverse outcomes of maternal syphilis infection from 1917 to 200042 showed that the range of adverse pregnancy outcomes ranged from 53% to 82% in untreated women versus 10% to 20% in women without syphilis. A study to estimate global impact of adverse outcomes in pregnancy based on antenatal TORCH Infections 83 Downloaded from ClinicalKey.com.au at Royal Children's Hospital - J W Grieve Lib September 20, 2016. For personal use only. No other uses without permission. Copyright ©2016. Elsevier Inc. All rights reserved. surveillance found that 520,905 adverse outcomes occurred because of maternal syphilis. These estimates included 212,327 stillbirths,92,764 neonatal deaths, 65,267 preterm or low birth weight infants, and 151,547 infected newborns.35 Approximately 66% of the adverse outcomes occurred in antenatal clinic attendees who were not screened or treated. Clinical evidence of congenital syphilis may be characterized as early manifestations (within 2 years) and late. Early findings may include hepatosplenomegaly, snuffles (nasal secretions), lymphadenopathy, mucous membrane lesions, pneumonia, osteochondritis and </a:t>
            </a:r>
            <a:r>
              <a:rPr lang="en-US" dirty="0" err="1"/>
              <a:t>pseudoparalysis</a:t>
            </a:r>
            <a:r>
              <a:rPr lang="en-US" dirty="0"/>
              <a:t>, maculopapular rash, edema, Coombs negative hemolytic anemia, and thrombocytopenia. Untreated infants, even those without early evidence of infection, may present with manifestations involving the central nervous system, bone and joint, teeth, eyes, and skin. Table 3 shows both early and late sequelae of congenital syphilis.43</a:t>
            </a:r>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9305171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Диагноз</a:t>
            </a:r>
          </a:p>
        </p:txBody>
      </p:sp>
      <p:sp>
        <p:nvSpPr>
          <p:cNvPr id="3" name="Объект 2"/>
          <p:cNvSpPr>
            <a:spLocks noGrp="1"/>
          </p:cNvSpPr>
          <p:nvPr>
            <p:ph idx="1"/>
          </p:nvPr>
        </p:nvSpPr>
        <p:spPr/>
        <p:txBody>
          <a:bodyPr>
            <a:normAutofit fontScale="55000" lnSpcReduction="20000"/>
          </a:bodyPr>
          <a:lstStyle/>
          <a:p>
            <a:r>
              <a:rPr lang="en-US" dirty="0"/>
              <a:t>Diagnosis of syphilis can be performed using dark-field microscopy or detected using direct </a:t>
            </a:r>
            <a:r>
              <a:rPr lang="en-US" dirty="0" err="1"/>
              <a:t>immunefluorescence</a:t>
            </a:r>
            <a:r>
              <a:rPr lang="en-US" dirty="0"/>
              <a:t> assay of the collected sample taken from lesions, placenta or umbilicus. A presumptive diagnosis is made using </a:t>
            </a:r>
            <a:r>
              <a:rPr lang="en-US" dirty="0" err="1"/>
              <a:t>nontreponemal</a:t>
            </a:r>
            <a:r>
              <a:rPr lang="en-US" dirty="0"/>
              <a:t> and </a:t>
            </a:r>
            <a:r>
              <a:rPr lang="en-US" dirty="0" err="1"/>
              <a:t>treponemal</a:t>
            </a:r>
            <a:r>
              <a:rPr lang="en-US" dirty="0"/>
              <a:t> tests. </a:t>
            </a:r>
            <a:r>
              <a:rPr lang="en-US" dirty="0" err="1"/>
              <a:t>Nontreponemal</a:t>
            </a:r>
            <a:r>
              <a:rPr lang="en-US" dirty="0"/>
              <a:t> tests included the venereal disease research laboratory (VDRL) and rapid plasma </a:t>
            </a:r>
            <a:r>
              <a:rPr lang="en-US" dirty="0" err="1"/>
              <a:t>reagin</a:t>
            </a:r>
            <a:r>
              <a:rPr lang="en-US" dirty="0"/>
              <a:t> (RPR) tests; and the </a:t>
            </a:r>
            <a:r>
              <a:rPr lang="en-US" dirty="0" err="1"/>
              <a:t>treponemal</a:t>
            </a:r>
            <a:r>
              <a:rPr lang="en-US" dirty="0"/>
              <a:t> tests, included the fluorescent </a:t>
            </a:r>
            <a:r>
              <a:rPr lang="en-US" dirty="0" err="1"/>
              <a:t>treponemal</a:t>
            </a:r>
            <a:r>
              <a:rPr lang="en-US" dirty="0"/>
              <a:t> antibody absorption (FTA-ABS) assay and the </a:t>
            </a:r>
            <a:r>
              <a:rPr lang="en-US" dirty="0" err="1"/>
              <a:t>microhaemagglutination</a:t>
            </a:r>
            <a:r>
              <a:rPr lang="en-US" dirty="0"/>
              <a:t> assay for T. pallidum antibody (MHA-TP). 7 </a:t>
            </a:r>
            <a:r>
              <a:rPr lang="en-US" dirty="0" err="1"/>
              <a:t>Treponemal</a:t>
            </a:r>
            <a:r>
              <a:rPr lang="en-US" dirty="0"/>
              <a:t> tests should not consider alone when false positive results have been shown by some other infections such as Lyme disease, yaws, </a:t>
            </a:r>
            <a:r>
              <a:rPr lang="en-US" dirty="0" err="1"/>
              <a:t>pinta</a:t>
            </a:r>
            <a:r>
              <a:rPr lang="en-US" dirty="0"/>
              <a:t>, and leptospirosis. Sometimes a false negative result may also be seen due to excessive antibodies known as “</a:t>
            </a:r>
            <a:r>
              <a:rPr lang="en-US" dirty="0" err="1"/>
              <a:t>Prozone</a:t>
            </a:r>
            <a:r>
              <a:rPr lang="en-US" dirty="0"/>
              <a:t>” effect. 2 New diagnostic methods such as enzyme immunoassay (EIA), polymerase chain reaction (PCR), and immunoblotting are used; they have greater sensitivity and specificity. EIA based on the antibody capture method utilizing (recombinant) </a:t>
            </a:r>
            <a:r>
              <a:rPr lang="en-US" dirty="0" err="1"/>
              <a:t>treponemal</a:t>
            </a:r>
            <a:r>
              <a:rPr lang="en-US" dirty="0"/>
              <a:t> antigen is commercially available. One such kit, the </a:t>
            </a:r>
            <a:r>
              <a:rPr lang="en-US" dirty="0" err="1"/>
              <a:t>Captia</a:t>
            </a:r>
            <a:r>
              <a:rPr lang="en-US" dirty="0"/>
              <a:t> </a:t>
            </a:r>
            <a:r>
              <a:rPr lang="en-US" dirty="0" err="1"/>
              <a:t>Syph</a:t>
            </a:r>
            <a:r>
              <a:rPr lang="en-US" dirty="0"/>
              <a:t>-G (Mercia Diagnostics, Guildford), which detects </a:t>
            </a:r>
            <a:r>
              <a:rPr lang="en-US" dirty="0" err="1"/>
              <a:t>treponemal</a:t>
            </a:r>
            <a:r>
              <a:rPr lang="en-US" dirty="0"/>
              <a:t> IgG, has sensitivity of 100% and a specificity of 99% when testing pregnant women. 7</a:t>
            </a:r>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9717886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en-US" dirty="0"/>
              <a:t>After evaluation of maternal testing, the infant should be tested using standard </a:t>
            </a:r>
            <a:r>
              <a:rPr lang="en-US" dirty="0" err="1"/>
              <a:t>nontreponemal</a:t>
            </a:r>
            <a:r>
              <a:rPr lang="en-US" dirty="0"/>
              <a:t> serologic tests, including:  The Venereal Disease Research Laboratory test or  The rapid plasma regain test  </a:t>
            </a:r>
            <a:r>
              <a:rPr lang="en-US" dirty="0" err="1"/>
              <a:t>Nontreponemal</a:t>
            </a:r>
            <a:r>
              <a:rPr lang="en-US" dirty="0"/>
              <a:t> tests detect antibodies to the </a:t>
            </a:r>
            <a:r>
              <a:rPr lang="en-US" dirty="0" err="1"/>
              <a:t>cardiolipin</a:t>
            </a:r>
            <a:r>
              <a:rPr lang="en-US" dirty="0"/>
              <a:t>  False-negative results may occur in congenital syphilis as a result of high titers (called the </a:t>
            </a:r>
            <a:r>
              <a:rPr lang="en-US" dirty="0" err="1"/>
              <a:t>prozone</a:t>
            </a:r>
            <a:r>
              <a:rPr lang="en-US" dirty="0"/>
              <a:t> effect), and thus, diluting the sample before testing is recommended  Reactive </a:t>
            </a:r>
            <a:r>
              <a:rPr lang="en-US" dirty="0" err="1"/>
              <a:t>nontreponemal</a:t>
            </a:r>
            <a:r>
              <a:rPr lang="en-US" dirty="0"/>
              <a:t> tests should be confirmed with a Treponema-specific test, such as:  Fluorescent antibody absorption, </a:t>
            </a:r>
            <a:r>
              <a:rPr lang="en-US" dirty="0" err="1"/>
              <a:t>microhemagglutination</a:t>
            </a:r>
            <a:r>
              <a:rPr lang="en-US" dirty="0"/>
              <a:t> tests for antibodies to T pallidum, T pallidum enzyme immunoassay, or T pallidum particle agglutination tests.</a:t>
            </a:r>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6743790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i="1" dirty="0">
                <a:solidFill>
                  <a:srgbClr val="FF0000"/>
                </a:solidFill>
              </a:rPr>
              <a:t>Гепатит В</a:t>
            </a:r>
          </a:p>
        </p:txBody>
      </p:sp>
      <p:sp>
        <p:nvSpPr>
          <p:cNvPr id="3" name="Объект 2"/>
          <p:cNvSpPr>
            <a:spLocks noGrp="1"/>
          </p:cNvSpPr>
          <p:nvPr>
            <p:ph idx="1"/>
          </p:nvPr>
        </p:nvSpPr>
        <p:spPr/>
        <p:txBody>
          <a:bodyPr>
            <a:normAutofit fontScale="85000" lnSpcReduction="20000"/>
          </a:bodyPr>
          <a:lstStyle/>
          <a:p>
            <a:r>
              <a:rPr lang="en-US" dirty="0"/>
              <a:t>It is a DNA containing virus belonging to </a:t>
            </a:r>
            <a:r>
              <a:rPr lang="en-US" dirty="0" err="1"/>
              <a:t>hepadnavirus</a:t>
            </a:r>
            <a:r>
              <a:rPr lang="en-US" dirty="0"/>
              <a:t> family. Most infants are infected through contaminated blood or body fluids during delivery. Intracellular HBV is not cytopathic. It replicates in </a:t>
            </a:r>
            <a:r>
              <a:rPr lang="ru-RU" dirty="0"/>
              <a:t> </a:t>
            </a:r>
            <a:r>
              <a:rPr lang="en-US" dirty="0"/>
              <a:t>hepatocytes and interferes with hepatic functions. In order to counter attack the virus, the cytotoxic T cell is activated to fight against the HBV protein-producing cells. This results in inflammatory reaction and cellular damage.</a:t>
            </a:r>
            <a:endParaRPr lang="ru-RU" dirty="0"/>
          </a:p>
          <a:p>
            <a:r>
              <a:rPr lang="en-US" dirty="0"/>
              <a:t>Morbidity due to HBV is inversely proportional to the gestational age. If the gestational period at the time of acute infection increases, risk of chronic infection decreases. Chronic infection with HBV may lead to hepatocellular carcinoma or cirrhosis.</a:t>
            </a:r>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125203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a:t>If a mother diagnosed with positive HBV surface antigen that show mother has an acute or chronic infection. Infant of an infected mother should be given combination of HBV vaccine and hepatitis B immunoglobulin within 12 hours of birth.</a:t>
            </a:r>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0275629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Рисунок 11">
            <a:extLst>
              <a:ext uri="{FF2B5EF4-FFF2-40B4-BE49-F238E27FC236}">
                <a16:creationId xmlns:a16="http://schemas.microsoft.com/office/drawing/2014/main" id="{F65163BD-7C7A-467F-A33B-FFAD041259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198438"/>
            <a:ext cx="9134475"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Рисунок 10">
            <a:extLst>
              <a:ext uri="{FF2B5EF4-FFF2-40B4-BE49-F238E27FC236}">
                <a16:creationId xmlns:a16="http://schemas.microsoft.com/office/drawing/2014/main" id="{B7EC84FF-AE58-4DB5-9C88-F10B50825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761" t="10706" r="27187" b="82242"/>
          <a:stretch>
            <a:fillRect/>
          </a:stretch>
        </p:blipFill>
        <p:spPr bwMode="auto">
          <a:xfrm>
            <a:off x="746125" y="1084263"/>
            <a:ext cx="46085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2">
            <a:extLst>
              <a:ext uri="{FF2B5EF4-FFF2-40B4-BE49-F238E27FC236}">
                <a16:creationId xmlns:a16="http://schemas.microsoft.com/office/drawing/2014/main" id="{26DAE3A9-B096-45FE-B7EC-3E79A9C0F05A}"/>
              </a:ext>
            </a:extLst>
          </p:cNvPr>
          <p:cNvSpPr txBox="1"/>
          <p:nvPr/>
        </p:nvSpPr>
        <p:spPr>
          <a:xfrm>
            <a:off x="4467225" y="2205038"/>
            <a:ext cx="3862388" cy="879475"/>
          </a:xfrm>
          <a:prstGeom prst="rect">
            <a:avLst/>
          </a:prstGeom>
        </p:spPr>
        <p:txBody>
          <a:bodyPr lIns="0" tIns="10861" rIns="0" bIns="0">
            <a:spAutoFit/>
          </a:bodyPr>
          <a:lstStyle/>
          <a:p>
            <a:pPr marL="10861" eaLnBrk="1" fontAlgn="auto" hangingPunct="1">
              <a:spcBef>
                <a:spcPts val="86"/>
              </a:spcBef>
              <a:spcAft>
                <a:spcPts val="0"/>
              </a:spcAft>
              <a:defRPr/>
            </a:pPr>
            <a:r>
              <a:rPr lang="ru-RU" sz="1881" kern="0" spc="-128" dirty="0">
                <a:solidFill>
                  <a:srgbClr val="00B050"/>
                </a:solidFill>
                <a:latin typeface="Arial"/>
                <a:ea typeface="+mj-ea"/>
                <a:cs typeface="Arial"/>
              </a:rPr>
              <a:t>Кафедра Клинической лабораторной диагностики и патологической анатомии</a:t>
            </a:r>
          </a:p>
        </p:txBody>
      </p:sp>
      <p:sp>
        <p:nvSpPr>
          <p:cNvPr id="6" name="object 3">
            <a:extLst>
              <a:ext uri="{FF2B5EF4-FFF2-40B4-BE49-F238E27FC236}">
                <a16:creationId xmlns:a16="http://schemas.microsoft.com/office/drawing/2014/main" id="{F7819B30-A8DF-49A7-B243-630D7882EF36}"/>
              </a:ext>
            </a:extLst>
          </p:cNvPr>
          <p:cNvSpPr txBox="1">
            <a:spLocks/>
          </p:cNvSpPr>
          <p:nvPr/>
        </p:nvSpPr>
        <p:spPr bwMode="auto">
          <a:xfrm>
            <a:off x="360363" y="2473325"/>
            <a:ext cx="3756025" cy="431800"/>
          </a:xfrm>
          <a:prstGeom prst="rect">
            <a:avLst/>
          </a:prstGeom>
          <a:noFill/>
          <a:ln>
            <a:noFill/>
          </a:ln>
        </p:spPr>
        <p:txBody>
          <a:bodyPr lIns="0" tIns="10861" rIns="0" bIns="0" anchor="b">
            <a:spAutoFit/>
          </a:bodyPr>
          <a:lstStyle>
            <a:lvl1pPr algn="ctr" rtl="0" eaLnBrk="0" fontAlgn="base" hangingPunct="0">
              <a:spcBef>
                <a:spcPct val="0"/>
              </a:spcBef>
              <a:spcAft>
                <a:spcPct val="0"/>
              </a:spcAft>
              <a:defRPr sz="6617">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a:lstStyle>
          <a:p>
            <a:pPr marL="10861" eaLnBrk="1" fontAlgn="auto" hangingPunct="1">
              <a:spcBef>
                <a:spcPts val="86"/>
              </a:spcBef>
              <a:spcAft>
                <a:spcPts val="0"/>
              </a:spcAft>
              <a:defRPr/>
            </a:pPr>
            <a:r>
              <a:rPr lang="ru-RU" sz="1368" b="1" dirty="0">
                <a:solidFill>
                  <a:srgbClr val="00B050"/>
                </a:solidFill>
              </a:rPr>
              <a:t>Отдел повышения квалификации, ординатуры и образовательных технологий</a:t>
            </a:r>
            <a:endParaRPr lang="ru-RU" sz="1368" kern="0" spc="-128" dirty="0">
              <a:solidFill>
                <a:srgbClr val="00B050"/>
              </a:solidFill>
              <a:cs typeface="Arial"/>
            </a:endParaRPr>
          </a:p>
        </p:txBody>
      </p:sp>
      <p:sp>
        <p:nvSpPr>
          <p:cNvPr id="7" name="object 4">
            <a:extLst>
              <a:ext uri="{FF2B5EF4-FFF2-40B4-BE49-F238E27FC236}">
                <a16:creationId xmlns:a16="http://schemas.microsoft.com/office/drawing/2014/main" id="{9DB69403-25B0-47B4-8011-5480EBCD5233}"/>
              </a:ext>
            </a:extLst>
          </p:cNvPr>
          <p:cNvSpPr txBox="1"/>
          <p:nvPr/>
        </p:nvSpPr>
        <p:spPr>
          <a:xfrm>
            <a:off x="1279524" y="3275013"/>
            <a:ext cx="2716411" cy="3160163"/>
          </a:xfrm>
          <a:prstGeom prst="rect">
            <a:avLst/>
          </a:prstGeom>
        </p:spPr>
        <p:txBody>
          <a:bodyPr wrap="square" lIns="0" tIns="10861" rIns="0" bIns="0">
            <a:spAutoFit/>
          </a:bodyPr>
          <a:lstStyle>
            <a:lvl1pPr marL="174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86"/>
              </a:spcBef>
              <a:defRPr/>
            </a:pPr>
            <a:r>
              <a:rPr lang="ru-RU" altLang="ru-RU" sz="2052" b="1" dirty="0">
                <a:solidFill>
                  <a:srgbClr val="0070C0"/>
                </a:solidFill>
                <a:cs typeface="Calibri" panose="020F0502020204030204" pitchFamily="34" charset="0"/>
              </a:rPr>
              <a:t>(495) 601 91 79</a:t>
            </a:r>
            <a:r>
              <a:rPr lang="ru-RU" sz="2052" b="1" dirty="0">
                <a:solidFill>
                  <a:srgbClr val="0070C0"/>
                </a:solidFill>
              </a:rPr>
              <a:t> ;</a:t>
            </a:r>
            <a:br>
              <a:rPr lang="ru-RU" sz="2052" b="1" dirty="0">
                <a:solidFill>
                  <a:srgbClr val="0070C0"/>
                </a:solidFill>
              </a:rPr>
            </a:br>
            <a:r>
              <a:rPr lang="ru-RU" sz="2052" b="1" dirty="0">
                <a:solidFill>
                  <a:srgbClr val="0070C0"/>
                </a:solidFill>
              </a:rPr>
              <a:t> (495) 491-35-27</a:t>
            </a:r>
            <a:endParaRPr lang="ru-RU" sz="2052" b="1" dirty="0">
              <a:solidFill>
                <a:srgbClr val="0070C0"/>
              </a:solidFill>
              <a:cs typeface="Calibri" panose="020F0502020204030204" pitchFamily="34" charset="0"/>
            </a:endParaRPr>
          </a:p>
          <a:p>
            <a:pPr>
              <a:spcBef>
                <a:spcPts val="86"/>
              </a:spcBef>
              <a:defRPr/>
            </a:pPr>
            <a:r>
              <a:rPr lang="ru-RU" altLang="ru-RU" sz="2052" b="1" dirty="0" err="1">
                <a:solidFill>
                  <a:srgbClr val="006FB8"/>
                </a:solidFill>
                <a:cs typeface="Calibri" panose="020F0502020204030204" pitchFamily="34" charset="0"/>
                <a:hlinkClick r:id="rId4"/>
              </a:rPr>
              <a:t>opk@medprofedu.ru</a:t>
            </a:r>
            <a:endParaRPr lang="ru-RU" altLang="ru-RU" sz="2052" dirty="0">
              <a:cs typeface="Calibri" panose="020F0502020204030204" pitchFamily="34" charset="0"/>
            </a:endParaRPr>
          </a:p>
          <a:p>
            <a:pPr eaLnBrk="1" hangingPunct="1">
              <a:spcBef>
                <a:spcPts val="1903"/>
              </a:spcBef>
              <a:defRPr/>
            </a:pPr>
            <a:r>
              <a:rPr lang="ru-RU" altLang="ru-RU" sz="2052" b="1" dirty="0">
                <a:solidFill>
                  <a:srgbClr val="006FB8"/>
                </a:solidFill>
                <a:cs typeface="Calibri" panose="020F0502020204030204" pitchFamily="34" charset="0"/>
                <a:hlinkClick r:id="rId5"/>
              </a:rPr>
              <a:t>www.medprofedu.ru</a:t>
            </a:r>
            <a:r>
              <a:rPr lang="ru-RU" altLang="ru-RU" sz="2052" b="1" dirty="0">
                <a:solidFill>
                  <a:srgbClr val="006FB8"/>
                </a:solidFill>
                <a:cs typeface="Calibri" panose="020F0502020204030204" pitchFamily="34" charset="0"/>
              </a:rPr>
              <a:t>, </a:t>
            </a:r>
            <a:r>
              <a:rPr lang="en-US" altLang="ru-RU" sz="2052" b="1" dirty="0">
                <a:solidFill>
                  <a:srgbClr val="006FB8"/>
                </a:solidFill>
                <a:cs typeface="Calibri" panose="020F0502020204030204" pitchFamily="34" charset="0"/>
                <a:hlinkClick r:id="rId6"/>
              </a:rPr>
              <a:t>www.sdo.medprofedu.ru</a:t>
            </a:r>
            <a:endParaRPr lang="en-US" altLang="ru-RU" sz="2052" b="1" dirty="0">
              <a:solidFill>
                <a:srgbClr val="006FB8"/>
              </a:solidFill>
              <a:cs typeface="Calibri" panose="020F0502020204030204" pitchFamily="34" charset="0"/>
            </a:endParaRPr>
          </a:p>
          <a:p>
            <a:pPr eaLnBrk="1" hangingPunct="1">
              <a:defRPr/>
            </a:pPr>
            <a:endParaRPr lang="ru-RU" altLang="ru-RU" sz="2138" dirty="0">
              <a:latin typeface="Times New Roman" panose="02020603050405020304" pitchFamily="18" charset="0"/>
              <a:cs typeface="Times New Roman" panose="02020603050405020304" pitchFamily="18" charset="0"/>
            </a:endParaRPr>
          </a:p>
          <a:p>
            <a:pPr eaLnBrk="1" hangingPunct="1">
              <a:lnSpc>
                <a:spcPts val="1689"/>
              </a:lnSpc>
              <a:defRPr/>
            </a:pPr>
            <a:r>
              <a:rPr lang="ru-RU" altLang="ru-RU" sz="2052" b="1" dirty="0">
                <a:solidFill>
                  <a:srgbClr val="006FB8"/>
                </a:solidFill>
                <a:cs typeface="Calibri" panose="020F0502020204030204" pitchFamily="34" charset="0"/>
              </a:rPr>
              <a:t>Москва, </a:t>
            </a:r>
            <a:br>
              <a:rPr lang="ru-RU" altLang="ru-RU" sz="2052" b="1" dirty="0">
                <a:solidFill>
                  <a:srgbClr val="006FB8"/>
                </a:solidFill>
                <a:cs typeface="Calibri" panose="020F0502020204030204" pitchFamily="34" charset="0"/>
              </a:rPr>
            </a:br>
            <a:r>
              <a:rPr lang="ru-RU" altLang="ru-RU" sz="2052" b="1" dirty="0">
                <a:solidFill>
                  <a:srgbClr val="006FB8"/>
                </a:solidFill>
                <a:cs typeface="Calibri" panose="020F0502020204030204" pitchFamily="34" charset="0"/>
              </a:rPr>
              <a:t>Волоколамское  шоссе, д. 91</a:t>
            </a:r>
            <a:endParaRPr lang="ru-RU" altLang="ru-RU" sz="2052" dirty="0">
              <a:cs typeface="Calibri" panose="020F0502020204030204" pitchFamily="34" charset="0"/>
            </a:endParaRPr>
          </a:p>
        </p:txBody>
      </p:sp>
      <p:sp>
        <p:nvSpPr>
          <p:cNvPr id="8" name="object 5">
            <a:extLst>
              <a:ext uri="{FF2B5EF4-FFF2-40B4-BE49-F238E27FC236}">
                <a16:creationId xmlns:a16="http://schemas.microsoft.com/office/drawing/2014/main" id="{DC7E9A24-35F7-4C3A-A932-A0D1ADBAA63A}"/>
              </a:ext>
            </a:extLst>
          </p:cNvPr>
          <p:cNvSpPr txBox="1"/>
          <p:nvPr/>
        </p:nvSpPr>
        <p:spPr>
          <a:xfrm>
            <a:off x="4572000" y="3275013"/>
            <a:ext cx="2382838" cy="2506662"/>
          </a:xfrm>
          <a:prstGeom prst="rect">
            <a:avLst/>
          </a:prstGeom>
        </p:spPr>
        <p:txBody>
          <a:bodyPr lIns="0" tIns="10861" rIns="0" bIns="0">
            <a:spAutoFit/>
          </a:bodyPr>
          <a:lstStyle/>
          <a:p>
            <a:pPr marL="10861" eaLnBrk="1" fontAlgn="auto" hangingPunct="1">
              <a:spcBef>
                <a:spcPts val="86"/>
              </a:spcBef>
              <a:spcAft>
                <a:spcPts val="0"/>
              </a:spcAft>
              <a:defRPr/>
            </a:pPr>
            <a:r>
              <a:rPr lang="ru-RU" altLang="ru-RU" sz="2052" b="1" dirty="0">
                <a:solidFill>
                  <a:srgbClr val="006FB8"/>
                </a:solidFill>
                <a:cs typeface="Calibri" panose="020F0502020204030204" pitchFamily="34" charset="0"/>
              </a:rPr>
              <a:t>Телефон +7-499-409-23-09 (в том числе </a:t>
            </a:r>
            <a:r>
              <a:rPr lang="ru-RU" altLang="ru-RU" sz="2052" b="1" dirty="0" err="1">
                <a:solidFill>
                  <a:srgbClr val="006FB8"/>
                </a:solidFill>
                <a:cs typeface="Calibri" panose="020F0502020204030204" pitchFamily="34" charset="0"/>
              </a:rPr>
              <a:t>вотсапп</a:t>
            </a:r>
            <a:r>
              <a:rPr lang="ru-RU" altLang="ru-RU" sz="2052" b="1" dirty="0">
                <a:solidFill>
                  <a:srgbClr val="006FB8"/>
                </a:solidFill>
                <a:cs typeface="Calibri" panose="020F0502020204030204" pitchFamily="34" charset="0"/>
              </a:rPr>
              <a:t>)</a:t>
            </a:r>
          </a:p>
          <a:p>
            <a:pPr marL="10861" eaLnBrk="1" fontAlgn="auto" hangingPunct="1">
              <a:spcBef>
                <a:spcPts val="86"/>
              </a:spcBef>
              <a:spcAft>
                <a:spcPts val="0"/>
              </a:spcAft>
              <a:defRPr/>
            </a:pPr>
            <a:endParaRPr lang="ru-RU" sz="1026" dirty="0"/>
          </a:p>
          <a:p>
            <a:pPr marL="19550" eaLnBrk="1" fontAlgn="auto" hangingPunct="1">
              <a:spcBef>
                <a:spcPts val="1599"/>
              </a:spcBef>
              <a:spcAft>
                <a:spcPts val="0"/>
              </a:spcAft>
              <a:defRPr/>
            </a:pPr>
            <a:r>
              <a:rPr lang="en-US" altLang="ru-RU" sz="2052" b="1" dirty="0">
                <a:solidFill>
                  <a:srgbClr val="006FB8"/>
                </a:solidFill>
                <a:cs typeface="Calibri" panose="020F0502020204030204" pitchFamily="34" charset="0"/>
                <a:hlinkClick r:id="rId7"/>
              </a:rPr>
              <a:t>email.com</a:t>
            </a:r>
            <a:r>
              <a:rPr lang="ru-RU" altLang="ru-RU" sz="2052" b="1" dirty="0">
                <a:solidFill>
                  <a:srgbClr val="006FB8"/>
                </a:solidFill>
                <a:cs typeface="Calibri" panose="020F0502020204030204" pitchFamily="34" charset="0"/>
              </a:rPr>
              <a:t> </a:t>
            </a:r>
            <a:r>
              <a:rPr lang="en-US" altLang="ru-RU" sz="2052" b="1" dirty="0">
                <a:solidFill>
                  <a:srgbClr val="006FB8"/>
                </a:solidFill>
                <a:cs typeface="Calibri" panose="020F0502020204030204" pitchFamily="34" charset="0"/>
              </a:rPr>
              <a:t>denisova_ov@inbox.ru</a:t>
            </a:r>
            <a:endParaRPr lang="ru-RU" altLang="ru-RU" sz="428" b="1" dirty="0">
              <a:solidFill>
                <a:srgbClr val="006FB8"/>
              </a:solidFill>
              <a:cs typeface="Calibri" panose="020F0502020204030204" pitchFamily="34" charset="0"/>
              <a:hlinkClick r:id="rId5"/>
            </a:endParaRPr>
          </a:p>
          <a:p>
            <a:pPr eaLnBrk="1" hangingPunct="1">
              <a:lnSpc>
                <a:spcPts val="1689"/>
              </a:lnSpc>
              <a:spcAft>
                <a:spcPts val="1026"/>
              </a:spcAft>
              <a:defRPr/>
            </a:pPr>
            <a:endParaRPr lang="ru-RU" altLang="ru-RU" sz="2052" dirty="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Антиген</a:t>
            </a:r>
          </a:p>
        </p:txBody>
      </p:sp>
      <p:sp>
        <p:nvSpPr>
          <p:cNvPr id="3" name="Объект 2"/>
          <p:cNvSpPr>
            <a:spLocks noGrp="1"/>
          </p:cNvSpPr>
          <p:nvPr>
            <p:ph idx="1"/>
          </p:nvPr>
        </p:nvSpPr>
        <p:spPr/>
        <p:txBody>
          <a:bodyPr/>
          <a:lstStyle/>
          <a:p>
            <a:r>
              <a:rPr lang="ru-RU" dirty="0"/>
              <a:t> молекула, которая может вызвать в организме иммунный ответ, то есть образование антител.</a:t>
            </a:r>
          </a:p>
          <a:p>
            <a:r>
              <a:rPr lang="ru-RU" dirty="0"/>
              <a:t>Свойства антигенов:</a:t>
            </a:r>
          </a:p>
          <a:p>
            <a:pPr lvl="1"/>
            <a:r>
              <a:rPr lang="ru-RU" dirty="0"/>
              <a:t>Чужеродность</a:t>
            </a:r>
          </a:p>
          <a:p>
            <a:pPr lvl="1"/>
            <a:r>
              <a:rPr lang="ru-RU" dirty="0"/>
              <a:t>Иммуногенность </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68253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Антитела</a:t>
            </a:r>
          </a:p>
        </p:txBody>
      </p:sp>
      <p:sp>
        <p:nvSpPr>
          <p:cNvPr id="3" name="Объект 2"/>
          <p:cNvSpPr>
            <a:spLocks noGrp="1"/>
          </p:cNvSpPr>
          <p:nvPr>
            <p:ph idx="1"/>
          </p:nvPr>
        </p:nvSpPr>
        <p:spPr/>
        <p:txBody>
          <a:bodyPr>
            <a:normAutofit lnSpcReduction="10000"/>
          </a:bodyPr>
          <a:lstStyle/>
          <a:p>
            <a:r>
              <a:rPr lang="ru-RU" dirty="0"/>
              <a:t>Антитела — это растворимые белки, которые производят В-лимфоциты. </a:t>
            </a:r>
          </a:p>
          <a:p>
            <a:r>
              <a:rPr lang="ru-RU" dirty="0"/>
              <a:t>У незрелых или покоящихся В-клеток на мембране закреплен предшественник антитела — </a:t>
            </a:r>
            <a:r>
              <a:rPr lang="ru-RU" b="1" dirty="0"/>
              <a:t>В-клеточный рецептор</a:t>
            </a:r>
            <a:r>
              <a:rPr lang="ru-RU" dirty="0"/>
              <a:t>, посредством которого В-клетка определяет присутствие антигена.</a:t>
            </a:r>
          </a:p>
          <a:p>
            <a:r>
              <a:rPr lang="ru-RU" dirty="0"/>
              <a:t>Рецептор и антитела построены по единому принципу.</a:t>
            </a:r>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91280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bg2"/>
          </a:solidFill>
        </p:spPr>
        <p:txBody>
          <a:bodyPr>
            <a:normAutofit fontScale="90000"/>
          </a:bodyPr>
          <a:lstStyle/>
          <a:p>
            <a:r>
              <a:rPr lang="ru-RU" b="1" dirty="0">
                <a:solidFill>
                  <a:srgbClr val="FF0000"/>
                </a:solidFill>
              </a:rPr>
              <a:t>Антитела</a:t>
            </a:r>
          </a:p>
        </p:txBody>
      </p:sp>
      <p:pic>
        <p:nvPicPr>
          <p:cNvPr id="8198" name="Picture 6" descr="ÐÐ°ÑÑÐ¸Ð½ÐºÐ¸ Ð¿Ð¾ Ð·Ð°Ð¿ÑÐ¾ÑÑ antibody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4944679" cy="5136838"/>
          </a:xfrm>
          <a:prstGeom prst="rect">
            <a:avLst/>
          </a:prstGeom>
          <a:noFill/>
          <a:extLst>
            <a:ext uri="{909E8E84-426E-40DD-AFC4-6F175D3DCCD1}">
              <a14:hiddenFill xmlns:a14="http://schemas.microsoft.com/office/drawing/2010/main">
                <a:solidFill>
                  <a:srgbClr val="FFFFFF"/>
                </a:solidFill>
              </a14:hiddenFill>
            </a:ext>
          </a:extLst>
        </p:spPr>
      </p:pic>
      <p:sp>
        <p:nvSpPr>
          <p:cNvPr id="8" name="Объект 2"/>
          <p:cNvSpPr txBox="1">
            <a:spLocks/>
          </p:cNvSpPr>
          <p:nvPr/>
        </p:nvSpPr>
        <p:spPr>
          <a:xfrm>
            <a:off x="4390633" y="908720"/>
            <a:ext cx="4608512" cy="542487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7200" dirty="0"/>
              <a:t>Рецептор и антитела  - это белки, которые состоят из четырех (цепей): двух </a:t>
            </a:r>
            <a:r>
              <a:rPr lang="ru-RU" sz="7200" i="1" dirty="0"/>
              <a:t>тяжелых</a:t>
            </a:r>
            <a:r>
              <a:rPr lang="ru-RU" sz="7200" dirty="0"/>
              <a:t> (</a:t>
            </a:r>
            <a:r>
              <a:rPr lang="ru-RU" sz="7200" i="1" dirty="0"/>
              <a:t>H-цепи</a:t>
            </a:r>
            <a:r>
              <a:rPr lang="ru-RU" sz="7200" dirty="0"/>
              <a:t>) и двух </a:t>
            </a:r>
            <a:r>
              <a:rPr lang="ru-RU" sz="7200" i="1" dirty="0"/>
              <a:t>легких</a:t>
            </a:r>
            <a:r>
              <a:rPr lang="ru-RU" sz="7200" dirty="0"/>
              <a:t> (</a:t>
            </a:r>
            <a:r>
              <a:rPr lang="ru-RU" sz="7200" i="1" dirty="0"/>
              <a:t>L-цепи</a:t>
            </a:r>
            <a:r>
              <a:rPr lang="ru-RU" sz="7200" dirty="0"/>
              <a:t>), прочно соединенных </a:t>
            </a:r>
            <a:r>
              <a:rPr lang="ru-RU" sz="7200" dirty="0" err="1"/>
              <a:t>дисульфидными</a:t>
            </a:r>
            <a:r>
              <a:rPr lang="ru-RU" sz="7200" dirty="0"/>
              <a:t> связями попарно и между парами. </a:t>
            </a:r>
          </a:p>
          <a:p>
            <a:r>
              <a:rPr lang="ru-RU" sz="7200" dirty="0"/>
              <a:t>Два конца тяжелых цепей образуют </a:t>
            </a:r>
            <a:r>
              <a:rPr lang="ru-RU" sz="7200" b="1" dirty="0"/>
              <a:t>константную часть</a:t>
            </a:r>
            <a:r>
              <a:rPr lang="ru-RU" sz="7200" dirty="0"/>
              <a:t>; она не создает разнообразия и бывает всего нескольких типов. Антитела с одинаковой константной частью составляют один </a:t>
            </a:r>
            <a:r>
              <a:rPr lang="ru-RU" sz="7200" b="1" dirty="0" err="1"/>
              <a:t>изотип</a:t>
            </a:r>
            <a:r>
              <a:rPr lang="ru-RU" sz="7200" dirty="0"/>
              <a:t> или класс. </a:t>
            </a:r>
          </a:p>
          <a:p>
            <a:r>
              <a:rPr lang="ru-RU" sz="7200" dirty="0"/>
              <a:t>С другого конца антител находится </a:t>
            </a:r>
            <a:r>
              <a:rPr lang="ru-RU" sz="7200" b="1" dirty="0"/>
              <a:t>вариабельная часть</a:t>
            </a:r>
            <a:r>
              <a:rPr lang="ru-RU" sz="7200" dirty="0"/>
              <a:t>, обеспечивающая их разнообразие. Концы легких и тяжелых цепей образуют две одинаковые ямки — </a:t>
            </a:r>
            <a:r>
              <a:rPr lang="ru-RU" sz="7200" b="1" dirty="0"/>
              <a:t>антигенсвязывающие участки</a:t>
            </a:r>
            <a:r>
              <a:rPr lang="ru-RU" sz="7200" dirty="0"/>
              <a:t>. Антитела, несущие одинаковые вариабельные части, составляют один </a:t>
            </a:r>
            <a:r>
              <a:rPr lang="ru-RU" sz="7200" b="1" dirty="0"/>
              <a:t>идиотип</a:t>
            </a:r>
            <a:r>
              <a:rPr lang="ru-RU" sz="7200" dirty="0"/>
              <a:t> (и могут связывать один и тот же антиген). Каждый </a:t>
            </a:r>
            <a:r>
              <a:rPr lang="ru-RU" sz="7200" dirty="0">
                <a:hlinkClick r:id="rId3"/>
              </a:rPr>
              <a:t>В-лимфоцит</a:t>
            </a:r>
            <a:r>
              <a:rPr lang="ru-RU" sz="7200" dirty="0"/>
              <a:t> синтезирует свой идиотип антитела. Всего в нашем организме существует около миллиона типов В-клеток</a:t>
            </a:r>
            <a:r>
              <a:rPr lang="ru-RU" dirty="0"/>
              <a:t>.</a:t>
            </a:r>
          </a:p>
        </p:txBody>
      </p:sp>
      <p:sp>
        <p:nvSpPr>
          <p:cNvPr id="5" name="Нижний колонтитул 4"/>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4145724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9"/>
            <a:ext cx="8856984" cy="743864"/>
          </a:xfrm>
          <a:solidFill>
            <a:schemeClr val="bg2"/>
          </a:solidFill>
        </p:spPr>
        <p:txBody>
          <a:bodyPr>
            <a:normAutofit fontScale="90000"/>
          </a:bodyPr>
          <a:lstStyle/>
          <a:p>
            <a:br>
              <a:rPr lang="ru-RU" sz="4000" b="1" dirty="0">
                <a:solidFill>
                  <a:srgbClr val="FF0000"/>
                </a:solidFill>
              </a:rPr>
            </a:br>
            <a:r>
              <a:rPr lang="ru-RU" sz="4000" b="1" dirty="0">
                <a:solidFill>
                  <a:srgbClr val="FF0000"/>
                </a:solidFill>
              </a:rPr>
              <a:t>Самые распространенные </a:t>
            </a:r>
            <a:r>
              <a:rPr lang="ru-RU" sz="4000" b="1" dirty="0" err="1">
                <a:solidFill>
                  <a:srgbClr val="FF0000"/>
                </a:solidFill>
              </a:rPr>
              <a:t>изотипы</a:t>
            </a:r>
            <a:r>
              <a:rPr lang="ru-RU" sz="4000" b="1" dirty="0">
                <a:solidFill>
                  <a:srgbClr val="FF0000"/>
                </a:solidFill>
              </a:rPr>
              <a:t>: </a:t>
            </a:r>
            <a:r>
              <a:rPr lang="ru-RU" sz="4000" b="1" dirty="0" err="1">
                <a:solidFill>
                  <a:srgbClr val="FF0000"/>
                </a:solidFill>
              </a:rPr>
              <a:t>IgG</a:t>
            </a:r>
            <a:r>
              <a:rPr lang="ru-RU" sz="4000" b="1" dirty="0">
                <a:solidFill>
                  <a:srgbClr val="FF0000"/>
                </a:solidFill>
              </a:rPr>
              <a:t>, </a:t>
            </a:r>
            <a:r>
              <a:rPr lang="ru-RU" sz="4000" b="1" dirty="0" err="1">
                <a:solidFill>
                  <a:srgbClr val="FF0000"/>
                </a:solidFill>
              </a:rPr>
              <a:t>IgM</a:t>
            </a:r>
            <a:r>
              <a:rPr lang="ru-RU" sz="4000" b="1" dirty="0">
                <a:solidFill>
                  <a:srgbClr val="FF0000"/>
                </a:solidFill>
              </a:rPr>
              <a:t>, </a:t>
            </a:r>
            <a:r>
              <a:rPr lang="ru-RU" sz="4000" b="1" dirty="0" err="1">
                <a:solidFill>
                  <a:srgbClr val="FF0000"/>
                </a:solidFill>
              </a:rPr>
              <a:t>IgD</a:t>
            </a:r>
            <a:r>
              <a:rPr lang="ru-RU" sz="4000" b="1" dirty="0">
                <a:solidFill>
                  <a:srgbClr val="FF0000"/>
                </a:solidFill>
              </a:rPr>
              <a:t>, </a:t>
            </a:r>
            <a:r>
              <a:rPr lang="ru-RU" sz="4000" b="1" dirty="0" err="1">
                <a:solidFill>
                  <a:srgbClr val="FF0000"/>
                </a:solidFill>
              </a:rPr>
              <a:t>IgA</a:t>
            </a:r>
            <a:r>
              <a:rPr lang="ru-RU" sz="4000" b="1" dirty="0">
                <a:solidFill>
                  <a:srgbClr val="FF0000"/>
                </a:solidFill>
              </a:rPr>
              <a:t> и </a:t>
            </a:r>
            <a:r>
              <a:rPr lang="ru-RU" sz="4000" b="1" dirty="0" err="1">
                <a:solidFill>
                  <a:srgbClr val="FF0000"/>
                </a:solidFill>
              </a:rPr>
              <a:t>IgE</a:t>
            </a:r>
            <a:r>
              <a:rPr lang="ru-RU" sz="4000" b="1" dirty="0">
                <a:solidFill>
                  <a:srgbClr val="FF0000"/>
                </a:solidFill>
              </a:rPr>
              <a:t>. </a:t>
            </a:r>
            <a:br>
              <a:rPr lang="ru-RU" b="1" dirty="0">
                <a:solidFill>
                  <a:srgbClr val="FF0000"/>
                </a:solidFill>
              </a:rPr>
            </a:br>
            <a:endParaRPr lang="ru-RU" b="1" dirty="0">
              <a:solidFill>
                <a:srgbClr val="FF0000"/>
              </a:solidFill>
            </a:endParaRPr>
          </a:p>
        </p:txBody>
      </p:sp>
      <p:sp>
        <p:nvSpPr>
          <p:cNvPr id="3" name="Объект 2"/>
          <p:cNvSpPr>
            <a:spLocks noGrp="1"/>
          </p:cNvSpPr>
          <p:nvPr>
            <p:ph idx="1"/>
          </p:nvPr>
        </p:nvSpPr>
        <p:spPr>
          <a:xfrm>
            <a:off x="457200" y="1268760"/>
            <a:ext cx="5050904" cy="4857403"/>
          </a:xfrm>
        </p:spPr>
        <p:txBody>
          <a:bodyPr>
            <a:normAutofit fontScale="47500" lnSpcReduction="20000"/>
          </a:bodyPr>
          <a:lstStyle/>
          <a:p>
            <a:r>
              <a:rPr lang="ru-RU" dirty="0"/>
              <a:t>Константная часть определяет, как антитело будет взаимодействовать с клетками или другими антителами:</a:t>
            </a:r>
          </a:p>
          <a:p>
            <a:r>
              <a:rPr lang="ru-RU" b="1" i="1" dirty="0" err="1"/>
              <a:t>IgM</a:t>
            </a:r>
            <a:r>
              <a:rPr lang="ru-RU" dirty="0"/>
              <a:t> образует </a:t>
            </a:r>
            <a:r>
              <a:rPr lang="ru-RU" dirty="0" err="1"/>
              <a:t>пентамеры</a:t>
            </a:r>
            <a:r>
              <a:rPr lang="ru-RU" dirty="0"/>
              <a:t> (пять антител, соединенных константными частями); может уловить сразу несколько одинаковых молекул антигена и нейтрализовать их, поэтому его больше всего на ранних стадиях иммунного ответа;</a:t>
            </a:r>
          </a:p>
          <a:p>
            <a:r>
              <a:rPr lang="ru-RU" b="1" i="1" dirty="0" err="1"/>
              <a:t>IgG</a:t>
            </a:r>
            <a:r>
              <a:rPr lang="ru-RU" dirty="0"/>
              <a:t> не образует </a:t>
            </a:r>
            <a:r>
              <a:rPr lang="ru-RU" dirty="0" err="1"/>
              <a:t>пентамеров</a:t>
            </a:r>
            <a:r>
              <a:rPr lang="ru-RU" dirty="0"/>
              <a:t>; он производится на поздних стадиях иммунного ответа, обладает </a:t>
            </a:r>
            <a:r>
              <a:rPr lang="ru-RU" dirty="0" err="1"/>
              <a:t>бóльшей</a:t>
            </a:r>
            <a:r>
              <a:rPr lang="ru-RU" dirty="0"/>
              <a:t> специфичностью к антигену и активирует другие иммунные клетки;</a:t>
            </a:r>
          </a:p>
          <a:p>
            <a:r>
              <a:rPr lang="ru-RU" b="1" i="1" dirty="0" err="1"/>
              <a:t>IgD</a:t>
            </a:r>
            <a:r>
              <a:rPr lang="ru-RU" dirty="0"/>
              <a:t> — его функция до сих пор не до конца ясна; он входит в состав В-клеточного рецептора;</a:t>
            </a:r>
          </a:p>
          <a:p>
            <a:r>
              <a:rPr lang="ru-RU" b="1" i="1" dirty="0" err="1"/>
              <a:t>IgA</a:t>
            </a:r>
            <a:r>
              <a:rPr lang="ru-RU" dirty="0"/>
              <a:t> преобладает в слизистых оболочках, иногда образует </a:t>
            </a:r>
            <a:r>
              <a:rPr lang="ru-RU" dirty="0" err="1"/>
              <a:t>димеры</a:t>
            </a:r>
            <a:r>
              <a:rPr lang="ru-RU" dirty="0"/>
              <a:t> (два соединенных антитела);</a:t>
            </a:r>
          </a:p>
          <a:p>
            <a:r>
              <a:rPr lang="ru-RU" b="1" i="1" dirty="0" err="1"/>
              <a:t>IgE</a:t>
            </a:r>
            <a:r>
              <a:rPr lang="ru-RU" dirty="0"/>
              <a:t> активирует клетки в стенках сосудов, вызывая отеки; его обычно упоминают в связи с аллергическими реакциями.</a:t>
            </a:r>
          </a:p>
        </p:txBody>
      </p:sp>
      <p:pic>
        <p:nvPicPr>
          <p:cNvPr id="9218" name="Picture 2" descr="ÐÐ°ÑÑÐ¸Ð½ÐºÐ¸ Ð¿Ð¾ Ð·Ð°Ð¿ÑÐ¾ÑÑ igg ig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4769" y="1412776"/>
            <a:ext cx="3609231" cy="4426722"/>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968652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7199"/>
          </a:xfrm>
          <a:solidFill>
            <a:schemeClr val="bg2"/>
          </a:solidFill>
        </p:spPr>
        <p:txBody>
          <a:bodyPr>
            <a:normAutofit fontScale="90000"/>
          </a:bodyPr>
          <a:lstStyle/>
          <a:p>
            <a:r>
              <a:rPr lang="ru-RU" b="1" dirty="0">
                <a:solidFill>
                  <a:srgbClr val="FF0000"/>
                </a:solidFill>
              </a:rPr>
              <a:t>Как работают антитела</a:t>
            </a:r>
          </a:p>
        </p:txBody>
      </p:sp>
      <p:sp>
        <p:nvSpPr>
          <p:cNvPr id="3" name="Объект 2"/>
          <p:cNvSpPr>
            <a:spLocks noGrp="1"/>
          </p:cNvSpPr>
          <p:nvPr>
            <p:ph idx="1"/>
          </p:nvPr>
        </p:nvSpPr>
        <p:spPr/>
        <p:txBody>
          <a:bodyPr>
            <a:normAutofit/>
          </a:bodyPr>
          <a:lstStyle/>
          <a:p>
            <a:endParaRPr lang="en-US" i="1" dirty="0"/>
          </a:p>
          <a:p>
            <a:endParaRPr lang="ru-RU" dirty="0"/>
          </a:p>
        </p:txBody>
      </p:sp>
      <p:pic>
        <p:nvPicPr>
          <p:cNvPr id="10242" name="Picture 2" descr="Ð Ð°Ð·Ð½Ð¾Ð¾Ð±ÑÐ°Ð·Ð¸Ðµ ÑÑÐ½ÐºÑÐ¸Ð¹ Ð°Ð½ÑÐ¸ÑÐµ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920502" cy="4953373"/>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33059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bg2"/>
          </a:solidFill>
        </p:spPr>
        <p:txBody>
          <a:bodyPr>
            <a:normAutofit fontScale="90000"/>
          </a:bodyPr>
          <a:lstStyle/>
          <a:p>
            <a:r>
              <a:rPr lang="ru-RU" b="1" dirty="0">
                <a:solidFill>
                  <a:srgbClr val="FF0000"/>
                </a:solidFill>
              </a:rPr>
              <a:t>Динамика синтеза антител</a:t>
            </a:r>
          </a:p>
        </p:txBody>
      </p:sp>
      <p:sp>
        <p:nvSpPr>
          <p:cNvPr id="3" name="Объект 2"/>
          <p:cNvSpPr>
            <a:spLocks noGrp="1"/>
          </p:cNvSpPr>
          <p:nvPr>
            <p:ph idx="1"/>
          </p:nvPr>
        </p:nvSpPr>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1138907"/>
            <a:ext cx="6610350" cy="498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74842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Иммуноглобулины </a:t>
            </a:r>
            <a:r>
              <a:rPr lang="en-US" b="1" dirty="0">
                <a:solidFill>
                  <a:srgbClr val="FF0000"/>
                </a:solidFill>
              </a:rPr>
              <a:t>IgM</a:t>
            </a:r>
            <a:endParaRPr lang="ru-RU" b="1" dirty="0">
              <a:solidFill>
                <a:srgbClr val="FF0000"/>
              </a:solidFill>
            </a:endParaRPr>
          </a:p>
        </p:txBody>
      </p:sp>
      <p:sp>
        <p:nvSpPr>
          <p:cNvPr id="3" name="Объект 2"/>
          <p:cNvSpPr>
            <a:spLocks noGrp="1"/>
          </p:cNvSpPr>
          <p:nvPr>
            <p:ph idx="1"/>
          </p:nvPr>
        </p:nvSpPr>
        <p:spPr/>
        <p:txBody>
          <a:bodyPr>
            <a:normAutofit fontScale="70000" lnSpcReduction="20000"/>
          </a:bodyPr>
          <a:lstStyle/>
          <a:p>
            <a:r>
              <a:rPr lang="ru-RU" dirty="0"/>
              <a:t>Образуются на ранних стадиях инфекционного процесса. </a:t>
            </a:r>
          </a:p>
          <a:p>
            <a:r>
              <a:rPr lang="ru-RU" dirty="0"/>
              <a:t>Могут определяться в сыворотке от 6 недель до 1-2 лет (TORCH-инфекции) </a:t>
            </a:r>
          </a:p>
          <a:p>
            <a:r>
              <a:rPr lang="ru-RU" dirty="0"/>
              <a:t>Удаляют возбудителя из кровеносного русла (</a:t>
            </a:r>
            <a:r>
              <a:rPr lang="ru-RU" dirty="0" err="1"/>
              <a:t>агглютинируют</a:t>
            </a:r>
            <a:r>
              <a:rPr lang="ru-RU" dirty="0"/>
              <a:t> бактерии, нейтрализуют вирусы, активируют комплемент) </a:t>
            </a:r>
          </a:p>
          <a:p>
            <a:r>
              <a:rPr lang="ru-RU" dirty="0"/>
              <a:t>Не проникают через плаценту </a:t>
            </a:r>
          </a:p>
          <a:p>
            <a:r>
              <a:rPr lang="ru-RU" dirty="0"/>
              <a:t>Синтезируются у плода, относятся к собственным антителам новорожденных</a:t>
            </a:r>
          </a:p>
          <a:p>
            <a:r>
              <a:rPr lang="ru-RU" dirty="0"/>
              <a:t>Присутствие указывает на заражение (в том числе и внутриутробное),  свидетельствует об активном процессе</a:t>
            </a:r>
          </a:p>
          <a:p>
            <a:r>
              <a:rPr lang="ru-RU" dirty="0"/>
              <a:t>Определяются в крови при реактивации, </a:t>
            </a:r>
            <a:r>
              <a:rPr lang="ru-RU" dirty="0" err="1"/>
              <a:t>реинфицировании</a:t>
            </a:r>
            <a:r>
              <a:rPr lang="ru-RU" dirty="0"/>
              <a:t> или </a:t>
            </a:r>
            <a:r>
              <a:rPr lang="ru-RU" dirty="0" err="1"/>
              <a:t>суперинфицировании</a:t>
            </a:r>
            <a:r>
              <a:rPr lang="ru-RU" dirty="0"/>
              <a:t>.</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6335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chemeClr val="bg2"/>
          </a:solidFill>
        </p:spPr>
        <p:txBody>
          <a:bodyPr/>
          <a:lstStyle/>
          <a:p>
            <a:r>
              <a:rPr lang="en-US" b="1" dirty="0" err="1">
                <a:solidFill>
                  <a:srgbClr val="FF0000"/>
                </a:solidFill>
              </a:rPr>
              <a:t>ToRCH</a:t>
            </a:r>
            <a:r>
              <a:rPr lang="en-US" b="1" dirty="0">
                <a:solidFill>
                  <a:srgbClr val="FF0000"/>
                </a:solidFill>
              </a:rPr>
              <a:t>-</a:t>
            </a:r>
            <a:r>
              <a:rPr lang="ru-RU" b="1" dirty="0">
                <a:solidFill>
                  <a:srgbClr val="FF0000"/>
                </a:solidFill>
              </a:rPr>
              <a:t>инфекции. Диагностика. Значение</a:t>
            </a:r>
          </a:p>
        </p:txBody>
      </p:sp>
      <p:sp>
        <p:nvSpPr>
          <p:cNvPr id="3" name="Подзаголовок 2"/>
          <p:cNvSpPr>
            <a:spLocks noGrp="1"/>
          </p:cNvSpPr>
          <p:nvPr>
            <p:ph type="subTitle" idx="1"/>
          </p:nvPr>
        </p:nvSpPr>
        <p:spPr/>
        <p:txBody>
          <a:bodyPr/>
          <a:lstStyle/>
          <a:p>
            <a:r>
              <a:rPr lang="ru-RU" dirty="0" err="1"/>
              <a:t>Печёрина</a:t>
            </a:r>
            <a:r>
              <a:rPr lang="ru-RU" dirty="0"/>
              <a:t> Екатерина Юрьевна</a:t>
            </a:r>
          </a:p>
          <a:p>
            <a:r>
              <a:rPr lang="ru-RU" dirty="0"/>
              <a:t>ООО «Лаборатории ЦИР»</a:t>
            </a:r>
          </a:p>
          <a:p>
            <a:r>
              <a:rPr lang="ru-RU" dirty="0"/>
              <a:t>Москва, версия 2020 г.</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4509120"/>
            <a:ext cx="476250" cy="466725"/>
          </a:xfrm>
          <a:prstGeom prst="rect">
            <a:avLst/>
          </a:prstGeom>
        </p:spPr>
      </p:pic>
      <p:sp>
        <p:nvSpPr>
          <p:cNvPr id="5" name="Нижний колонтитул 4"/>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880677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Иммуноглобулины </a:t>
            </a:r>
            <a:r>
              <a:rPr lang="en-US" b="1" dirty="0">
                <a:solidFill>
                  <a:srgbClr val="FF0000"/>
                </a:solidFill>
              </a:rPr>
              <a:t>IgG</a:t>
            </a:r>
            <a:endParaRPr lang="ru-RU" b="1" dirty="0">
              <a:solidFill>
                <a:srgbClr val="FF0000"/>
              </a:solidFill>
            </a:endParaRPr>
          </a:p>
        </p:txBody>
      </p:sp>
      <p:sp>
        <p:nvSpPr>
          <p:cNvPr id="3" name="Объект 2"/>
          <p:cNvSpPr>
            <a:spLocks noGrp="1"/>
          </p:cNvSpPr>
          <p:nvPr>
            <p:ph idx="1"/>
          </p:nvPr>
        </p:nvSpPr>
        <p:spPr/>
        <p:txBody>
          <a:bodyPr/>
          <a:lstStyle/>
          <a:p>
            <a:r>
              <a:rPr lang="ru-RU" dirty="0"/>
              <a:t>вызывают гибель возбудителя с участием комплемента и </a:t>
            </a:r>
            <a:r>
              <a:rPr lang="ru-RU" dirty="0" err="1"/>
              <a:t>опсонизируя</a:t>
            </a:r>
            <a:r>
              <a:rPr lang="ru-RU" dirty="0"/>
              <a:t> фагоцитарные клетки </a:t>
            </a:r>
          </a:p>
          <a:p>
            <a:r>
              <a:rPr lang="ru-RU" dirty="0" err="1"/>
              <a:t>IgG</a:t>
            </a:r>
            <a:r>
              <a:rPr lang="ru-RU" dirty="0"/>
              <a:t> проникают через плаценту и формируют антиинфекционный иммунитет у новорожденных</a:t>
            </a:r>
          </a:p>
        </p:txBody>
      </p:sp>
      <p:pic>
        <p:nvPicPr>
          <p:cNvPr id="21506" name="Picture 2" descr="https://cf.ppt-online.org/files/slide/v/vxrEnZGV5jpq4OYKl1oFsUBR2PfH9h7zQLwSgb/slide-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4149080"/>
            <a:ext cx="4402832" cy="2481042"/>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538456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err="1">
                <a:solidFill>
                  <a:srgbClr val="FF0000"/>
                </a:solidFill>
              </a:rPr>
              <a:t>Авидность</a:t>
            </a:r>
            <a:r>
              <a:rPr lang="ru-RU" b="1" dirty="0">
                <a:solidFill>
                  <a:srgbClr val="FF0000"/>
                </a:solidFill>
              </a:rPr>
              <a:t> и </a:t>
            </a:r>
            <a:r>
              <a:rPr lang="ru-RU" b="1" dirty="0" err="1">
                <a:solidFill>
                  <a:srgbClr val="FF0000"/>
                </a:solidFill>
              </a:rPr>
              <a:t>афинность</a:t>
            </a:r>
            <a:endParaRPr lang="ru-RU" b="1" dirty="0">
              <a:solidFill>
                <a:srgbClr val="FF0000"/>
              </a:solidFill>
            </a:endParaRPr>
          </a:p>
        </p:txBody>
      </p:sp>
      <p:sp>
        <p:nvSpPr>
          <p:cNvPr id="3" name="Объект 2"/>
          <p:cNvSpPr>
            <a:spLocks noGrp="1"/>
          </p:cNvSpPr>
          <p:nvPr>
            <p:ph idx="1"/>
          </p:nvPr>
        </p:nvSpPr>
        <p:spPr/>
        <p:txBody>
          <a:bodyPr>
            <a:normAutofit fontScale="62500" lnSpcReduction="20000"/>
          </a:bodyPr>
          <a:lstStyle/>
          <a:p>
            <a:r>
              <a:rPr lang="ru-RU" b="1" dirty="0" err="1"/>
              <a:t>Аффинность</a:t>
            </a:r>
            <a:r>
              <a:rPr lang="ru-RU" dirty="0"/>
              <a:t> — это степень специфического сродства активного центра к антигенной детерминанте, </a:t>
            </a:r>
            <a:r>
              <a:rPr lang="ru-RU" b="1" dirty="0" err="1"/>
              <a:t>авидность</a:t>
            </a:r>
            <a:r>
              <a:rPr lang="ru-RU" dirty="0"/>
              <a:t> — это степень прочности связывания молекулы </a:t>
            </a:r>
            <a:r>
              <a:rPr lang="ru-RU" b="1" dirty="0"/>
              <a:t>антитела</a:t>
            </a:r>
            <a:r>
              <a:rPr lang="ru-RU" dirty="0"/>
              <a:t> с молекулой антигена.</a:t>
            </a:r>
          </a:p>
          <a:p>
            <a:r>
              <a:rPr lang="ru-RU" dirty="0"/>
              <a:t>Поначалу </a:t>
            </a:r>
            <a:r>
              <a:rPr lang="ru-RU" dirty="0" err="1"/>
              <a:t>IgG</a:t>
            </a:r>
            <a:r>
              <a:rPr lang="ru-RU" dirty="0"/>
              <a:t> обладают низкой </a:t>
            </a:r>
            <a:r>
              <a:rPr lang="ru-RU" dirty="0" err="1"/>
              <a:t>аффинностью</a:t>
            </a:r>
            <a:r>
              <a:rPr lang="ru-RU" dirty="0"/>
              <a:t> и </a:t>
            </a:r>
            <a:r>
              <a:rPr lang="ru-RU" dirty="0" err="1"/>
              <a:t>авидностью</a:t>
            </a:r>
            <a:r>
              <a:rPr lang="ru-RU" dirty="0"/>
              <a:t>, т.е. связь с антигеном у них достаточно слабая.  В дальнейшем, В лимфоциты начинают продуцировать более совершенные антитела, которые способны связывать антиген крепче. При повторном заражении этим же инфекционным агентом, В клетки памяти продуцируют сразу </a:t>
            </a:r>
            <a:r>
              <a:rPr lang="ru-RU" dirty="0" err="1"/>
              <a:t>высокоавидные</a:t>
            </a:r>
            <a:r>
              <a:rPr lang="ru-RU" dirty="0"/>
              <a:t> антитела.</a:t>
            </a:r>
          </a:p>
          <a:p>
            <a:r>
              <a:rPr lang="ru-RU" dirty="0"/>
              <a:t>В последние годы появилась возможность определения так называемых "ранних" специфических </a:t>
            </a:r>
            <a:r>
              <a:rPr lang="ru-RU" dirty="0" err="1"/>
              <a:t>IgG</a:t>
            </a:r>
            <a:r>
              <a:rPr lang="ru-RU" dirty="0"/>
              <a:t>, которые обладают низкой </a:t>
            </a:r>
            <a:r>
              <a:rPr lang="ru-RU" dirty="0" err="1"/>
              <a:t>авидностью</a:t>
            </a:r>
            <a:r>
              <a:rPr lang="ru-RU" dirty="0"/>
              <a:t> и указывают на первичную инфекцию (данный тест используется при диагностике краснухи, ЦМВ-инфекции, ВПГ-инфекции </a:t>
            </a:r>
            <a:r>
              <a:rPr lang="ru-RU" dirty="0" err="1"/>
              <a:t>идр</a:t>
            </a:r>
            <a:r>
              <a:rPr lang="ru-RU" dirty="0"/>
              <a:t>.). </a:t>
            </a:r>
          </a:p>
          <a:p>
            <a:r>
              <a:rPr lang="ru-RU" dirty="0" err="1"/>
              <a:t>Авидность</a:t>
            </a:r>
            <a:r>
              <a:rPr lang="ru-RU" dirty="0"/>
              <a:t> антител в сыворотках оценивают по индексу </a:t>
            </a:r>
            <a:r>
              <a:rPr lang="ru-RU" dirty="0" err="1"/>
              <a:t>авидности</a:t>
            </a:r>
            <a:r>
              <a:rPr lang="ru-RU" dirty="0"/>
              <a:t> (ИА), который выражают в %</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69822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Внимание, вопрос:</a:t>
            </a:r>
          </a:p>
        </p:txBody>
      </p:sp>
      <p:sp>
        <p:nvSpPr>
          <p:cNvPr id="3" name="Объект 2"/>
          <p:cNvSpPr>
            <a:spLocks noGrp="1"/>
          </p:cNvSpPr>
          <p:nvPr>
            <p:ph idx="1"/>
          </p:nvPr>
        </p:nvSpPr>
        <p:spPr/>
        <p:txBody>
          <a:bodyPr/>
          <a:lstStyle/>
          <a:p>
            <a:r>
              <a:rPr lang="ru-RU" dirty="0"/>
              <a:t>О какой инфекции говорит обнаружение антигена возбудителя и </a:t>
            </a:r>
            <a:r>
              <a:rPr lang="ru-RU" dirty="0" err="1"/>
              <a:t>высокоавидных</a:t>
            </a:r>
            <a:r>
              <a:rPr lang="ru-RU" dirty="0"/>
              <a:t> антител </a:t>
            </a:r>
            <a:r>
              <a:rPr lang="en-US" dirty="0"/>
              <a:t>IgG</a:t>
            </a:r>
            <a:r>
              <a:rPr lang="ru-RU" dirty="0"/>
              <a:t>?</a:t>
            </a:r>
          </a:p>
          <a:p>
            <a:pPr lvl="1"/>
            <a:r>
              <a:rPr lang="ru-RU" dirty="0"/>
              <a:t>Первичной или нет?</a:t>
            </a:r>
          </a:p>
          <a:p>
            <a:pPr lvl="1"/>
            <a:r>
              <a:rPr lang="ru-RU" dirty="0"/>
              <a:t>Активной или нет?</a:t>
            </a:r>
          </a:p>
          <a:p>
            <a:pPr lvl="1"/>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1301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Иммуноглобулины </a:t>
            </a:r>
            <a:r>
              <a:rPr lang="ru-RU" b="1" dirty="0" err="1">
                <a:solidFill>
                  <a:srgbClr val="FF0000"/>
                </a:solidFill>
              </a:rPr>
              <a:t>IgA</a:t>
            </a:r>
            <a:r>
              <a:rPr lang="ru-RU" b="1" dirty="0">
                <a:solidFill>
                  <a:srgbClr val="FF0000"/>
                </a:solidFill>
              </a:rPr>
              <a:t> (секреторный и сывороточный)</a:t>
            </a:r>
          </a:p>
        </p:txBody>
      </p:sp>
      <p:sp>
        <p:nvSpPr>
          <p:cNvPr id="3" name="Объект 2"/>
          <p:cNvSpPr>
            <a:spLocks noGrp="1"/>
          </p:cNvSpPr>
          <p:nvPr>
            <p:ph idx="1"/>
          </p:nvPr>
        </p:nvSpPr>
        <p:spPr/>
        <p:txBody>
          <a:bodyPr>
            <a:normAutofit fontScale="92500" lnSpcReduction="10000"/>
          </a:bodyPr>
          <a:lstStyle/>
          <a:p>
            <a:r>
              <a:rPr lang="ru-RU" dirty="0" err="1"/>
              <a:t>IgAs</a:t>
            </a:r>
            <a:r>
              <a:rPr lang="ru-RU" dirty="0"/>
              <a:t> участвует в местном иммунитете </a:t>
            </a:r>
          </a:p>
          <a:p>
            <a:r>
              <a:rPr lang="ru-RU" dirty="0"/>
              <a:t>Синтез сывороточных </a:t>
            </a:r>
            <a:r>
              <a:rPr lang="ru-RU" dirty="0" err="1"/>
              <a:t>IgA</a:t>
            </a:r>
            <a:r>
              <a:rPr lang="ru-RU" dirty="0"/>
              <a:t> начинается с конца первого месяца заболевания и продолжается до тех пор, пока антиген доступен иммунокомпетентным клеткам</a:t>
            </a:r>
          </a:p>
          <a:p>
            <a:r>
              <a:rPr lang="ru-RU" dirty="0"/>
              <a:t>Выявление показательно при диагностике врожденных форм инфекций, так как </a:t>
            </a:r>
            <a:r>
              <a:rPr lang="ru-RU" dirty="0" err="1"/>
              <a:t>IgA</a:t>
            </a:r>
            <a:r>
              <a:rPr lang="ru-RU" dirty="0"/>
              <a:t> не проходит через плаценту и нарабатывается в организме ребенка в ответ на воздействие инфекционного агента. </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296936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Как определить антигены и антитела?</a:t>
            </a:r>
          </a:p>
        </p:txBody>
      </p:sp>
      <p:sp>
        <p:nvSpPr>
          <p:cNvPr id="3" name="Объект 2"/>
          <p:cNvSpPr>
            <a:spLocks noGrp="1"/>
          </p:cNvSpPr>
          <p:nvPr>
            <p:ph idx="1"/>
          </p:nvPr>
        </p:nvSpPr>
        <p:spPr/>
        <p:txBody>
          <a:bodyPr>
            <a:normAutofit fontScale="77500" lnSpcReduction="20000"/>
          </a:bodyPr>
          <a:lstStyle/>
          <a:p>
            <a:endParaRPr lang="ru-RU" dirty="0"/>
          </a:p>
          <a:p>
            <a:r>
              <a:rPr lang="ru-RU" dirty="0"/>
              <a:t>Без специальных меток для выявления результата в реакциях: </a:t>
            </a:r>
          </a:p>
          <a:p>
            <a:pPr lvl="1"/>
            <a:r>
              <a:rPr lang="ru-RU" dirty="0"/>
              <a:t>Преципитации </a:t>
            </a:r>
          </a:p>
          <a:p>
            <a:pPr lvl="1"/>
            <a:r>
              <a:rPr lang="ru-RU" dirty="0"/>
              <a:t>Агглютинации </a:t>
            </a:r>
          </a:p>
          <a:p>
            <a:pPr lvl="1"/>
            <a:r>
              <a:rPr lang="ru-RU" dirty="0"/>
              <a:t>Реакции связывания комплемента</a:t>
            </a:r>
          </a:p>
          <a:p>
            <a:pPr lvl="1"/>
            <a:r>
              <a:rPr lang="ru-RU" dirty="0"/>
              <a:t>Лизиса </a:t>
            </a:r>
          </a:p>
          <a:p>
            <a:r>
              <a:rPr lang="ru-RU" dirty="0"/>
              <a:t>С применением специальных меток для выявления результата: </a:t>
            </a:r>
          </a:p>
          <a:p>
            <a:pPr lvl="1"/>
            <a:r>
              <a:rPr lang="ru-RU" dirty="0" err="1"/>
              <a:t>Радиоиммунный</a:t>
            </a:r>
            <a:r>
              <a:rPr lang="ru-RU" dirty="0"/>
              <a:t> анализ</a:t>
            </a:r>
          </a:p>
          <a:p>
            <a:pPr lvl="1"/>
            <a:r>
              <a:rPr lang="ru-RU" dirty="0"/>
              <a:t>Иммуноферментный анализ (ИФА)</a:t>
            </a:r>
          </a:p>
          <a:p>
            <a:pPr lvl="1"/>
            <a:r>
              <a:rPr lang="ru-RU" dirty="0" err="1"/>
              <a:t>Иммунофлюоресценция</a:t>
            </a:r>
            <a:endParaRPr lang="ru-RU" dirty="0"/>
          </a:p>
          <a:p>
            <a:pPr lvl="1"/>
            <a:r>
              <a:rPr lang="ru-RU" dirty="0" err="1"/>
              <a:t>Иммунохемилюминисценция</a:t>
            </a:r>
            <a:r>
              <a:rPr lang="ru-RU" dirty="0"/>
              <a:t> (ИХЛА)</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76813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a:solidFill>
            <a:schemeClr val="bg2"/>
          </a:solidFill>
        </p:spPr>
        <p:txBody>
          <a:bodyPr>
            <a:noAutofit/>
          </a:bodyPr>
          <a:lstStyle/>
          <a:p>
            <a:r>
              <a:rPr lang="ru-RU" sz="3600" b="1" cap="all" dirty="0">
                <a:solidFill>
                  <a:srgbClr val="FF0000"/>
                </a:solidFill>
              </a:rPr>
              <a:t>РЕАКЦИЯ ИММУНОФЛЮОРЕСЦЕНЦИИ (РИФ)</a:t>
            </a:r>
          </a:p>
        </p:txBody>
      </p:sp>
      <p:sp>
        <p:nvSpPr>
          <p:cNvPr id="3" name="Объект 2"/>
          <p:cNvSpPr>
            <a:spLocks noGrp="1"/>
          </p:cNvSpPr>
          <p:nvPr>
            <p:ph idx="1"/>
          </p:nvPr>
        </p:nvSpPr>
        <p:spPr>
          <a:xfrm>
            <a:off x="457200" y="3861048"/>
            <a:ext cx="8291264" cy="2265115"/>
          </a:xfrm>
        </p:spPr>
        <p:txBody>
          <a:bodyPr>
            <a:normAutofit fontScale="77500" lnSpcReduction="20000"/>
          </a:bodyPr>
          <a:lstStyle/>
          <a:p>
            <a:r>
              <a:rPr lang="ru-RU" dirty="0" err="1"/>
              <a:t>Иммунофлюоресцентный</a:t>
            </a:r>
            <a:r>
              <a:rPr lang="ru-RU" dirty="0"/>
              <a:t> метод (непрямой вариант) представлен двухэтапной реакцией, при которой обнаружение искомого антитела в комплексе антиген-антитело (АГ-АТ) (1 этап) происходит с помощью </a:t>
            </a:r>
            <a:r>
              <a:rPr lang="ru-RU" dirty="0" err="1"/>
              <a:t>конъюгата</a:t>
            </a:r>
            <a:r>
              <a:rPr lang="ru-RU" dirty="0"/>
              <a:t> - </a:t>
            </a:r>
            <a:r>
              <a:rPr lang="ru-RU" dirty="0" err="1"/>
              <a:t>антиглобулина</a:t>
            </a:r>
            <a:r>
              <a:rPr lang="ru-RU" dirty="0"/>
              <a:t>, гомологичного по отношению к белкам иммунной сыворотки, меченного </a:t>
            </a:r>
            <a:r>
              <a:rPr lang="ru-RU" dirty="0" err="1"/>
              <a:t>флюоресцеин-изотиоцианатом</a:t>
            </a:r>
            <a:r>
              <a:rPr lang="ru-RU" dirty="0"/>
              <a:t>. </a:t>
            </a:r>
          </a:p>
        </p:txBody>
      </p:sp>
      <p:pic>
        <p:nvPicPr>
          <p:cNvPr id="22530" name="Picture 2" descr="https://myslide.ru/documents_3/8e327a68e6467b0e1d1f4b5c0998275c/img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282923"/>
            <a:ext cx="4536504" cy="2650133"/>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366994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0822"/>
          </a:xfrm>
          <a:solidFill>
            <a:schemeClr val="bg2"/>
          </a:solidFill>
        </p:spPr>
        <p:txBody>
          <a:bodyPr>
            <a:noAutofit/>
          </a:bodyPr>
          <a:lstStyle/>
          <a:p>
            <a:r>
              <a:rPr lang="ru-RU" sz="3600" b="1" u="sng" cap="all" dirty="0">
                <a:solidFill>
                  <a:srgbClr val="FF0000"/>
                </a:solidFill>
              </a:rPr>
              <a:t>РЕАКЦИЯ НЕПРЯМОЙ ГЕМАГГЛЮТИНАЦИИ (РНГА)</a:t>
            </a:r>
            <a:endParaRPr lang="ru-RU" sz="3600" b="1" dirty="0">
              <a:solidFill>
                <a:srgbClr val="FF0000"/>
              </a:solidFill>
            </a:endParaRPr>
          </a:p>
        </p:txBody>
      </p:sp>
      <p:sp>
        <p:nvSpPr>
          <p:cNvPr id="3" name="Объект 2"/>
          <p:cNvSpPr>
            <a:spLocks noGrp="1"/>
          </p:cNvSpPr>
          <p:nvPr>
            <p:ph idx="1"/>
          </p:nvPr>
        </p:nvSpPr>
        <p:spPr>
          <a:xfrm>
            <a:off x="457200" y="1340768"/>
            <a:ext cx="8229600" cy="4785395"/>
          </a:xfrm>
        </p:spPr>
        <p:txBody>
          <a:bodyPr>
            <a:normAutofit/>
          </a:bodyPr>
          <a:lstStyle/>
          <a:p>
            <a:r>
              <a:rPr lang="ru-RU" dirty="0"/>
              <a:t>Реакция непрямой гемагглютинации основана на способности эритроцитов адсорбировать на своей поверхности антиген и при контакте со специфическими антителами склеиваться и образовывать осадок, видимый невооруженным гладом.</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602" y="4581128"/>
            <a:ext cx="65341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ижний колонтитул 4"/>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072631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cap="all" dirty="0">
                <a:solidFill>
                  <a:srgbClr val="FF0000"/>
                </a:solidFill>
              </a:rPr>
              <a:t>ИММУНОФЕРМЕНТНЫЙ АНАЛИЗ (ИФА)</a:t>
            </a:r>
            <a:endParaRPr lang="ru-RU" b="1" dirty="0">
              <a:solidFill>
                <a:srgbClr val="FF0000"/>
              </a:solidFill>
            </a:endParaRPr>
          </a:p>
        </p:txBody>
      </p:sp>
      <p:sp>
        <p:nvSpPr>
          <p:cNvPr id="3" name="Объект 2"/>
          <p:cNvSpPr>
            <a:spLocks noGrp="1"/>
          </p:cNvSpPr>
          <p:nvPr>
            <p:ph idx="1"/>
          </p:nvPr>
        </p:nvSpPr>
        <p:spPr>
          <a:xfrm>
            <a:off x="457200" y="1600201"/>
            <a:ext cx="8147248" cy="3196952"/>
          </a:xfrm>
        </p:spPr>
        <p:txBody>
          <a:bodyPr>
            <a:normAutofit fontScale="85000" lnSpcReduction="10000"/>
          </a:bodyPr>
          <a:lstStyle/>
          <a:p>
            <a:r>
              <a:rPr lang="ru-RU" dirty="0"/>
              <a:t>основан на специфическом взаимодействии антигена и антитела с предварительной фиксацией антигена или антител на твердофазном носителе и выявления образовавшегося комплекса АГ-АТ посредством ферментной метки (</a:t>
            </a:r>
            <a:r>
              <a:rPr lang="ru-RU" dirty="0" err="1"/>
              <a:t>конъюгат</a:t>
            </a:r>
            <a:r>
              <a:rPr lang="ru-RU" dirty="0"/>
              <a:t>)</a:t>
            </a:r>
          </a:p>
          <a:p>
            <a:r>
              <a:rPr lang="ru-RU" dirty="0"/>
              <a:t>Реакцию АГ-АТ с </a:t>
            </a:r>
            <a:r>
              <a:rPr lang="ru-RU" dirty="0" err="1"/>
              <a:t>коньюгатом</a:t>
            </a:r>
            <a:r>
              <a:rPr lang="ru-RU" dirty="0"/>
              <a:t> выявляют путем введения в состав субстратной смеси одного из хромогенов, например, ТМБ.</a:t>
            </a:r>
          </a:p>
          <a:p>
            <a:endParaRPr lang="ru-RU"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5013176"/>
            <a:ext cx="49149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190186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Что можно выявить с помощью ИФА?</a:t>
            </a:r>
          </a:p>
        </p:txBody>
      </p:sp>
      <p:sp>
        <p:nvSpPr>
          <p:cNvPr id="3" name="Объект 2"/>
          <p:cNvSpPr>
            <a:spLocks noGrp="1"/>
          </p:cNvSpPr>
          <p:nvPr>
            <p:ph idx="1"/>
          </p:nvPr>
        </p:nvSpPr>
        <p:spPr/>
        <p:txBody>
          <a:bodyPr/>
          <a:lstStyle/>
          <a:p>
            <a:r>
              <a:rPr lang="ru-RU" dirty="0"/>
              <a:t>Антигены</a:t>
            </a:r>
          </a:p>
          <a:p>
            <a:r>
              <a:rPr lang="ru-RU" dirty="0"/>
              <a:t>Антитела</a:t>
            </a:r>
          </a:p>
          <a:p>
            <a:r>
              <a:rPr lang="ru-RU" dirty="0"/>
              <a:t>И то, и другое</a:t>
            </a:r>
          </a:p>
        </p:txBody>
      </p:sp>
      <p:sp>
        <p:nvSpPr>
          <p:cNvPr id="4" name="Нижний колонтитул 3"/>
          <p:cNvSpPr>
            <a:spLocks noGrp="1"/>
          </p:cNvSpPr>
          <p:nvPr>
            <p:ph type="ftr" sz="quarter" idx="11"/>
          </p:nvPr>
        </p:nvSpPr>
        <p:spPr/>
        <p:txBody>
          <a:bodyPr/>
          <a:lstStyle/>
          <a:p>
            <a:r>
              <a:rPr lang="ru-RU"/>
              <a:t>в</a:t>
            </a:r>
          </a:p>
        </p:txBody>
      </p:sp>
      <p:pic>
        <p:nvPicPr>
          <p:cNvPr id="30722" name="Picture 2" descr="ÐÐ°ÑÑÐ¸Ð½ÐºÐ¸ Ð¿Ð¾ Ð·Ð°Ð¿ÑÐ¾ÑÑ eli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293096"/>
            <a:ext cx="52387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5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iterate type="lt">
                                    <p:tmPct val="0"/>
                                  </p:iterate>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nodeType="clickEffect">
                                  <p:stCondLst>
                                    <p:cond delay="0"/>
                                  </p:stCondLst>
                                  <p:iterate type="lt">
                                    <p:tmPct val="4000"/>
                                  </p:iterate>
                                  <p:childTnLst>
                                    <p:set>
                                      <p:cBhvr override="childStyle">
                                        <p:cTn id="11" dur="500" fill="hold"/>
                                        <p:tgtEl>
                                          <p:spTgt spid="3">
                                            <p:txEl>
                                              <p:pRg st="2" end="2"/>
                                            </p:txEl>
                                          </p:spTgt>
                                        </p:tgtEl>
                                        <p:attrNameLst>
                                          <p:attrName>style.color</p:attrName>
                                        </p:attrNameLst>
                                      </p:cBhvr>
                                      <p:to>
                                        <p:clrVal>
                                          <a:schemeClr val="accent2"/>
                                        </p:clrVal>
                                      </p:to>
                                    </p:set>
                                    <p:set>
                                      <p:cBhvr>
                                        <p:cTn id="12" dur="500" fill="hold"/>
                                        <p:tgtEl>
                                          <p:spTgt spid="3">
                                            <p:txEl>
                                              <p:pRg st="2" end="2"/>
                                            </p:txEl>
                                          </p:spTgt>
                                        </p:tgtEl>
                                        <p:attrNameLst>
                                          <p:attrName>fillcolor</p:attrName>
                                        </p:attrNameLst>
                                      </p:cBhvr>
                                      <p:to>
                                        <p:clrVal>
                                          <a:schemeClr val="accent2"/>
                                        </p:clrVal>
                                      </p:to>
                                    </p:set>
                                    <p:set>
                                      <p:cBhvr>
                                        <p:cTn id="13" dur="500" fill="hold"/>
                                        <p:tgtEl>
                                          <p:spTgt spid="3">
                                            <p:txEl>
                                              <p:pRg st="2" end="2"/>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
                                            <p:txEl>
                                              <p:pRg st="2" end="2"/>
                                            </p:txEl>
                                          </p:spTgt>
                                        </p:tgtEl>
                                        <p:attrNameLst>
                                          <p:attrName>style.color</p:attrName>
                                        </p:attrNameLst>
                                      </p:cBhvr>
                                      <p:to>
                                        <p:clrVal>
                                          <a:srgbClr val="FF0000"/>
                                        </p:clrVal>
                                      </p:to>
                                    </p:set>
                                    <p:set>
                                      <p:cBhvr>
                                        <p:cTn id="18" dur="500" fill="hold"/>
                                        <p:tgtEl>
                                          <p:spTgt spid="3">
                                            <p:txEl>
                                              <p:pRg st="2" end="2"/>
                                            </p:txEl>
                                          </p:spTgt>
                                        </p:tgtEl>
                                        <p:attrNameLst>
                                          <p:attrName>fillcolor</p:attrName>
                                        </p:attrNameLst>
                                      </p:cBhvr>
                                      <p:to>
                                        <p:clrVal>
                                          <a:srgbClr val="FF0000"/>
                                        </p:clrVal>
                                      </p:to>
                                    </p:set>
                                    <p:set>
                                      <p:cBhvr>
                                        <p:cTn id="1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Реакции преципитации</a:t>
            </a:r>
            <a:br>
              <a:rPr lang="ru-RU" dirty="0"/>
            </a:br>
            <a:endParaRPr lang="ru-RU" dirty="0"/>
          </a:p>
        </p:txBody>
      </p:sp>
      <p:sp>
        <p:nvSpPr>
          <p:cNvPr id="3" name="Объект 2"/>
          <p:cNvSpPr>
            <a:spLocks noGrp="1"/>
          </p:cNvSpPr>
          <p:nvPr>
            <p:ph idx="1"/>
          </p:nvPr>
        </p:nvSpPr>
        <p:spPr>
          <a:xfrm>
            <a:off x="457200" y="1052737"/>
            <a:ext cx="7859216" cy="2880320"/>
          </a:xfrm>
        </p:spPr>
        <p:txBody>
          <a:bodyPr>
            <a:normAutofit fontScale="70000" lnSpcReduction="20000"/>
          </a:bodyPr>
          <a:lstStyle/>
          <a:p>
            <a:r>
              <a:rPr lang="ru-RU" b="1" i="1" dirty="0"/>
              <a:t>Реакция преципитации </a:t>
            </a:r>
            <a:r>
              <a:rPr lang="ru-RU" i="1" dirty="0"/>
              <a:t>— </a:t>
            </a:r>
            <a:r>
              <a:rPr lang="ru-RU" b="1" i="1" dirty="0"/>
              <a:t>РП </a:t>
            </a:r>
            <a:r>
              <a:rPr lang="ru-RU" dirty="0"/>
              <a:t>(от лат. </a:t>
            </a:r>
            <a:r>
              <a:rPr lang="ru-RU" i="1" dirty="0" err="1"/>
              <a:t>praeci-pito</a:t>
            </a:r>
            <a:r>
              <a:rPr lang="ru-RU" i="1" dirty="0"/>
              <a:t> — </a:t>
            </a:r>
            <a:r>
              <a:rPr lang="ru-RU" dirty="0"/>
              <a:t>осаждать) — это </a:t>
            </a:r>
            <a:r>
              <a:rPr lang="ru-RU" sz="3100" dirty="0"/>
              <a:t>формирование и осаж­дение комплекса растворимого молекулярно­го антигена с антителами в виде помутнения, называемого преципитатом. Он образуется при смешивании антигенов и антител в эк­вивалентных количествах; избыток одного из них снижает уровень образования иммунного комплекса.</a:t>
            </a:r>
          </a:p>
          <a:p>
            <a:r>
              <a:rPr lang="ru-RU" sz="3100" dirty="0"/>
              <a:t>Реакции преципитации ставят в пробирках (реакция </a:t>
            </a:r>
            <a:r>
              <a:rPr lang="ru-RU" sz="3100" dirty="0" err="1"/>
              <a:t>кольцепреципитации</a:t>
            </a:r>
            <a:r>
              <a:rPr lang="ru-RU" sz="3100" dirty="0"/>
              <a:t>), в гелях, пита­тельных средах и др.</a:t>
            </a:r>
          </a:p>
          <a:p>
            <a:endParaRPr lang="ru-RU" sz="31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573016"/>
            <a:ext cx="511492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76734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en-US" b="1" dirty="0">
                <a:solidFill>
                  <a:schemeClr val="tx2">
                    <a:lumMod val="60000"/>
                    <a:lumOff val="40000"/>
                  </a:schemeClr>
                </a:solidFill>
              </a:rPr>
              <a:t>TORCH</a:t>
            </a:r>
            <a:endParaRPr lang="ru-RU" b="1" dirty="0">
              <a:solidFill>
                <a:schemeClr val="tx2">
                  <a:lumMod val="60000"/>
                  <a:lumOff val="40000"/>
                </a:schemeClr>
              </a:solidFill>
            </a:endParaRPr>
          </a:p>
        </p:txBody>
      </p:sp>
      <p:sp>
        <p:nvSpPr>
          <p:cNvPr id="3" name="Объект 2"/>
          <p:cNvSpPr>
            <a:spLocks noGrp="1"/>
          </p:cNvSpPr>
          <p:nvPr>
            <p:ph idx="1"/>
          </p:nvPr>
        </p:nvSpPr>
        <p:spPr/>
        <p:txBody>
          <a:bodyPr>
            <a:normAutofit/>
          </a:bodyPr>
          <a:lstStyle/>
          <a:p>
            <a:pPr marL="0" indent="0">
              <a:buNone/>
            </a:pPr>
            <a:r>
              <a:rPr lang="en-US" dirty="0"/>
              <a:t>TORCH - </a:t>
            </a:r>
            <a:r>
              <a:rPr lang="ru-RU" dirty="0"/>
              <a:t>термин, принятый в акушерстве и в неонатологии </a:t>
            </a:r>
          </a:p>
          <a:p>
            <a:r>
              <a:rPr lang="en-US" b="1" dirty="0">
                <a:solidFill>
                  <a:schemeClr val="tx2">
                    <a:lumMod val="60000"/>
                    <a:lumOff val="40000"/>
                  </a:schemeClr>
                </a:solidFill>
              </a:rPr>
              <a:t>T</a:t>
            </a:r>
            <a:r>
              <a:rPr lang="en-US" b="1" dirty="0"/>
              <a:t>oxoplasmosis </a:t>
            </a:r>
            <a:endParaRPr lang="ru-RU" b="1" dirty="0"/>
          </a:p>
          <a:p>
            <a:r>
              <a:rPr lang="en-US" dirty="0">
                <a:solidFill>
                  <a:schemeClr val="tx2">
                    <a:lumMod val="60000"/>
                    <a:lumOff val="40000"/>
                  </a:schemeClr>
                </a:solidFill>
              </a:rPr>
              <a:t>O</a:t>
            </a:r>
            <a:r>
              <a:rPr lang="en-US" dirty="0"/>
              <a:t>ther (</a:t>
            </a:r>
            <a:r>
              <a:rPr lang="ru-RU" dirty="0"/>
              <a:t>Другие) </a:t>
            </a:r>
          </a:p>
          <a:p>
            <a:r>
              <a:rPr lang="en-US" b="1" dirty="0">
                <a:solidFill>
                  <a:schemeClr val="tx2">
                    <a:lumMod val="60000"/>
                    <a:lumOff val="40000"/>
                  </a:schemeClr>
                </a:solidFill>
              </a:rPr>
              <a:t>R</a:t>
            </a:r>
            <a:r>
              <a:rPr lang="en-US" b="1" dirty="0"/>
              <a:t>ubella </a:t>
            </a:r>
            <a:r>
              <a:rPr lang="en-US" dirty="0"/>
              <a:t>(</a:t>
            </a:r>
            <a:r>
              <a:rPr lang="ru-RU" dirty="0"/>
              <a:t>Краснуха) </a:t>
            </a:r>
          </a:p>
          <a:p>
            <a:r>
              <a:rPr lang="en-US" b="1" dirty="0">
                <a:solidFill>
                  <a:schemeClr val="tx2">
                    <a:lumMod val="60000"/>
                    <a:lumOff val="40000"/>
                  </a:schemeClr>
                </a:solidFill>
              </a:rPr>
              <a:t>C</a:t>
            </a:r>
            <a:r>
              <a:rPr lang="en-US" b="1" dirty="0"/>
              <a:t>ytomegalovirus </a:t>
            </a:r>
            <a:endParaRPr lang="ru-RU" b="1" dirty="0"/>
          </a:p>
          <a:p>
            <a:r>
              <a:rPr lang="en-US" dirty="0">
                <a:solidFill>
                  <a:schemeClr val="tx2">
                    <a:lumMod val="60000"/>
                    <a:lumOff val="40000"/>
                  </a:schemeClr>
                </a:solidFill>
              </a:rPr>
              <a:t>H</a:t>
            </a:r>
            <a:r>
              <a:rPr lang="en-US" dirty="0"/>
              <a:t>erpes</a:t>
            </a:r>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val="1682966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Реакции с участием комплемента</a:t>
            </a:r>
            <a:br>
              <a:rPr lang="ru-RU" dirty="0"/>
            </a:br>
            <a:endParaRPr lang="ru-RU" dirty="0"/>
          </a:p>
        </p:txBody>
      </p:sp>
      <p:sp>
        <p:nvSpPr>
          <p:cNvPr id="3" name="Объект 2"/>
          <p:cNvSpPr>
            <a:spLocks noGrp="1"/>
          </p:cNvSpPr>
          <p:nvPr>
            <p:ph idx="1"/>
          </p:nvPr>
        </p:nvSpPr>
        <p:spPr>
          <a:xfrm>
            <a:off x="457200" y="1268760"/>
            <a:ext cx="4546848" cy="4857403"/>
          </a:xfrm>
        </p:spPr>
        <p:txBody>
          <a:bodyPr>
            <a:normAutofit fontScale="62500" lnSpcReduction="20000"/>
          </a:bodyPr>
          <a:lstStyle/>
          <a:p>
            <a:r>
              <a:rPr lang="ru-RU" b="1" dirty="0"/>
              <a:t>Реакции с участием комплемента</a:t>
            </a:r>
            <a:r>
              <a:rPr lang="ru-RU" i="1" dirty="0"/>
              <a:t> </a:t>
            </a:r>
            <a:r>
              <a:rPr lang="ru-RU" dirty="0"/>
              <a:t>основаны на активации комплемента комплексом антиген—антитело (реакция связывания компле­мента, радиального гемолиза и др.).</a:t>
            </a:r>
          </a:p>
          <a:p>
            <a:r>
              <a:rPr lang="ru-RU" b="1" i="1" dirty="0"/>
              <a:t>Реакция </a:t>
            </a:r>
            <a:r>
              <a:rPr lang="ru-RU" i="1" dirty="0"/>
              <a:t>связывания </a:t>
            </a:r>
            <a:r>
              <a:rPr lang="ru-RU" b="1" i="1" dirty="0"/>
              <a:t>комплемента </a:t>
            </a:r>
            <a:r>
              <a:rPr lang="ru-RU" b="1" dirty="0"/>
              <a:t>(РСК) </a:t>
            </a:r>
            <a:r>
              <a:rPr lang="ru-RU" dirty="0"/>
              <a:t>за­ключается в том, что </a:t>
            </a:r>
            <a:r>
              <a:rPr lang="ru-RU" b="1" dirty="0"/>
              <a:t>при соответствии друг другу антигены и антитела образуют иммун­ный комплекс</a:t>
            </a:r>
            <a:r>
              <a:rPr lang="ru-RU" dirty="0"/>
              <a:t>, к которому </a:t>
            </a:r>
            <a:r>
              <a:rPr lang="ru-RU" b="1" dirty="0"/>
              <a:t>через </a:t>
            </a:r>
            <a:r>
              <a:rPr lang="ru-RU" b="1" dirty="0" err="1"/>
              <a:t>Fc</a:t>
            </a:r>
            <a:r>
              <a:rPr lang="ru-RU" b="1" dirty="0"/>
              <a:t>-фрагмент антител присоединяется комплемент</a:t>
            </a:r>
            <a:r>
              <a:rPr lang="ru-RU" dirty="0"/>
              <a:t> (С), т. е. происходит </a:t>
            </a:r>
            <a:r>
              <a:rPr lang="ru-RU" b="1" dirty="0"/>
              <a:t>связывание комплемента комп­лексом антиген—антитело</a:t>
            </a:r>
            <a:r>
              <a:rPr lang="ru-RU" dirty="0"/>
              <a:t>.</a:t>
            </a:r>
          </a:p>
          <a:p>
            <a:r>
              <a:rPr lang="ru-RU" dirty="0"/>
              <a:t>Если же </a:t>
            </a:r>
            <a:r>
              <a:rPr lang="ru-RU" b="1" dirty="0"/>
              <a:t>комплекс антиген—антитело не образуется</a:t>
            </a:r>
            <a:r>
              <a:rPr lang="ru-RU" dirty="0"/>
              <a:t>, то </a:t>
            </a:r>
            <a:r>
              <a:rPr lang="ru-RU" b="1" dirty="0"/>
              <a:t>комп­лемент остается свободным</a:t>
            </a:r>
            <a:r>
              <a:rPr lang="ru-RU" dirty="0"/>
              <a:t>.</a:t>
            </a:r>
          </a:p>
          <a:p>
            <a:endParaRPr lang="ru-RU" dirty="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00808"/>
            <a:ext cx="3600400" cy="380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931786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Реакция нейтрализации</a:t>
            </a:r>
            <a:br>
              <a:rPr lang="ru-RU" dirty="0"/>
            </a:br>
            <a:endParaRPr lang="ru-RU" dirty="0"/>
          </a:p>
        </p:txBody>
      </p:sp>
      <p:sp>
        <p:nvSpPr>
          <p:cNvPr id="3" name="Объект 2"/>
          <p:cNvSpPr>
            <a:spLocks noGrp="1"/>
          </p:cNvSpPr>
          <p:nvPr>
            <p:ph idx="1"/>
          </p:nvPr>
        </p:nvSpPr>
        <p:spPr/>
        <p:txBody>
          <a:bodyPr>
            <a:normAutofit fontScale="77500" lnSpcReduction="20000"/>
          </a:bodyPr>
          <a:lstStyle/>
          <a:p>
            <a:r>
              <a:rPr lang="ru-RU" dirty="0"/>
              <a:t>Антитела иммунной сыворотки способны нейтрализовать повреждающее действие мик­робов или их токсинов на чувствительные клетки и ткани, что связано с блокадой мик­робных антигенов антителами, т. е. их </a:t>
            </a:r>
            <a:r>
              <a:rPr lang="ru-RU" i="1" dirty="0"/>
              <a:t>нейтра­лизацией. </a:t>
            </a:r>
            <a:r>
              <a:rPr lang="ru-RU" b="1" dirty="0"/>
              <a:t>Реакцию нейтрализации</a:t>
            </a:r>
            <a:r>
              <a:rPr lang="ru-RU" i="1" dirty="0"/>
              <a:t> </a:t>
            </a:r>
            <a:r>
              <a:rPr lang="ru-RU" dirty="0"/>
              <a:t>(РН) прово­дят путем введения смеси антиген—антитело животным или в чувствительные тест-объекты (культуру клеток, эмбрионы). При отсутствии у животных и тест-объектов повреждающего действия микроорганизмов или их антигенов, токсинов говорят о нейтрализующем дейс­твии иммунной сыворотки и, следовательно, о специфичности взаимодействия комплекса антиген—антитело.</a:t>
            </a:r>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94235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err="1">
                <a:solidFill>
                  <a:srgbClr val="FF0000"/>
                </a:solidFill>
              </a:rPr>
              <a:t>Радиоиммунологический</a:t>
            </a:r>
            <a:r>
              <a:rPr lang="ru-RU" b="1" dirty="0">
                <a:solidFill>
                  <a:srgbClr val="FF0000"/>
                </a:solidFill>
              </a:rPr>
              <a:t> метод</a:t>
            </a:r>
          </a:p>
        </p:txBody>
      </p:sp>
      <p:sp>
        <p:nvSpPr>
          <p:cNvPr id="3" name="Объект 2"/>
          <p:cNvSpPr>
            <a:spLocks noGrp="1"/>
          </p:cNvSpPr>
          <p:nvPr>
            <p:ph idx="1"/>
          </p:nvPr>
        </p:nvSpPr>
        <p:spPr/>
        <p:txBody>
          <a:bodyPr>
            <a:normAutofit fontScale="70000" lnSpcReduction="20000"/>
          </a:bodyPr>
          <a:lstStyle/>
          <a:p>
            <a:r>
              <a:rPr lang="ru-RU" b="1" i="1" dirty="0"/>
              <a:t>Высокочувствительный метод, основанный на реакции антиген—антитело с примене­нием антигенов или антител, меченных ра­дионуклидом</a:t>
            </a:r>
            <a:r>
              <a:rPr lang="ru-RU" dirty="0"/>
              <a:t> (</a:t>
            </a:r>
            <a:r>
              <a:rPr lang="ru-RU" baseline="30000" dirty="0"/>
              <a:t>I25</a:t>
            </a:r>
            <a:r>
              <a:rPr lang="ru-RU" dirty="0"/>
              <a:t>J, </a:t>
            </a:r>
            <a:r>
              <a:rPr lang="ru-RU" baseline="30000" dirty="0"/>
              <a:t>14</a:t>
            </a:r>
            <a:r>
              <a:rPr lang="ru-RU" dirty="0"/>
              <a:t>C, </a:t>
            </a:r>
            <a:r>
              <a:rPr lang="ru-RU" baseline="30000" dirty="0"/>
              <a:t>3</a:t>
            </a:r>
            <a:r>
              <a:rPr lang="ru-RU" dirty="0"/>
              <a:t>Н, </a:t>
            </a:r>
            <a:r>
              <a:rPr lang="ru-RU" baseline="30000" dirty="0"/>
              <a:t>51</a:t>
            </a:r>
            <a:r>
              <a:rPr lang="ru-RU" dirty="0"/>
              <a:t>Сг и др.). После их взаимодействия отделяют образовавшийся радиоактивный иммунный комплекс и опре­деляют его радиоактивность в соответствую­щем счетчике (бета- или гамма-излучение): интенсивность излучения прямо пропорцио­нальна количеству связавшихся молекул ан­тигена и антител.</a:t>
            </a:r>
          </a:p>
          <a:p>
            <a:r>
              <a:rPr lang="ru-RU" dirty="0"/>
              <a:t>При </a:t>
            </a:r>
            <a:r>
              <a:rPr lang="ru-RU" b="1" i="1" dirty="0"/>
              <a:t>твердофазном варианте РИА </a:t>
            </a:r>
            <a:r>
              <a:rPr lang="ru-RU" dirty="0"/>
              <a:t>один из компонентов реакции (антиген или антитела) сорбирован на твердом носителе, например в лунках </a:t>
            </a:r>
            <a:r>
              <a:rPr lang="ru-RU" dirty="0" err="1"/>
              <a:t>микропанелей</a:t>
            </a:r>
            <a:r>
              <a:rPr lang="ru-RU" dirty="0"/>
              <a:t> из полистирола. Другой вариант метода — </a:t>
            </a:r>
            <a:r>
              <a:rPr lang="ru-RU" b="1" i="1" dirty="0"/>
              <a:t>конкурентный РИА: </a:t>
            </a:r>
            <a:r>
              <a:rPr lang="ru-RU" dirty="0"/>
              <a:t>ис­комый антиген и меченный радионуклидом антиген конкурируют друг с другом за свя­зывание ограниченного количества антител иммунной сыворотки. Этот вариант исполь­зуют для определения количества антигена в исследуемом материале.</a:t>
            </a:r>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4025759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err="1">
                <a:solidFill>
                  <a:srgbClr val="FF0000"/>
                </a:solidFill>
              </a:rPr>
              <a:t>Иммунохемолюминесцентный</a:t>
            </a:r>
            <a:r>
              <a:rPr lang="ru-RU" b="1" dirty="0">
                <a:solidFill>
                  <a:srgbClr val="FF0000"/>
                </a:solidFill>
              </a:rPr>
              <a:t> анализ</a:t>
            </a:r>
          </a:p>
        </p:txBody>
      </p:sp>
      <p:sp>
        <p:nvSpPr>
          <p:cNvPr id="3" name="Объект 2"/>
          <p:cNvSpPr>
            <a:spLocks noGrp="1"/>
          </p:cNvSpPr>
          <p:nvPr>
            <p:ph idx="1"/>
          </p:nvPr>
        </p:nvSpPr>
        <p:spPr/>
        <p:txBody>
          <a:bodyPr>
            <a:normAutofit fontScale="77500" lnSpcReduction="20000"/>
          </a:bodyPr>
          <a:lstStyle/>
          <a:p>
            <a:r>
              <a:rPr lang="ru-RU" dirty="0"/>
              <a:t>Хемилюминесцентная метка испускает фотон света в ответ на химическую реакцию (системы: </a:t>
            </a:r>
            <a:r>
              <a:rPr lang="ru-RU" dirty="0" err="1"/>
              <a:t>люминол</a:t>
            </a:r>
            <a:r>
              <a:rPr lang="ru-RU" dirty="0"/>
              <a:t> и </a:t>
            </a:r>
            <a:r>
              <a:rPr lang="ru-RU" dirty="0" err="1"/>
              <a:t>люцефераза</a:t>
            </a:r>
            <a:r>
              <a:rPr lang="ru-RU" dirty="0"/>
              <a:t>, </a:t>
            </a:r>
            <a:r>
              <a:rPr lang="ru-RU" dirty="0" err="1"/>
              <a:t>акридиловый</a:t>
            </a:r>
            <a:r>
              <a:rPr lang="ru-RU" dirty="0"/>
              <a:t> эфир). </a:t>
            </a:r>
          </a:p>
          <a:p>
            <a:r>
              <a:rPr lang="ru-RU" dirty="0"/>
              <a:t>Комбинация высокой чувствительности и короткого времени инкубации </a:t>
            </a:r>
          </a:p>
          <a:p>
            <a:r>
              <a:rPr lang="ru-RU" dirty="0"/>
              <a:t>Широкий интервал измерения (сокращение частоты разведений) </a:t>
            </a:r>
          </a:p>
          <a:p>
            <a:r>
              <a:rPr lang="ru-RU" dirty="0"/>
              <a:t>Возможность применения этой технологии для </a:t>
            </a:r>
            <a:r>
              <a:rPr lang="ru-RU" dirty="0" err="1"/>
              <a:t>детекции</a:t>
            </a:r>
            <a:r>
              <a:rPr lang="ru-RU" dirty="0"/>
              <a:t> любых </a:t>
            </a:r>
            <a:r>
              <a:rPr lang="ru-RU" dirty="0" err="1"/>
              <a:t>аналитов</a:t>
            </a:r>
            <a:r>
              <a:rPr lang="ru-RU" dirty="0"/>
              <a:t> </a:t>
            </a:r>
          </a:p>
          <a:p>
            <a:r>
              <a:rPr lang="ru-RU" dirty="0"/>
              <a:t>Реализован в автоматических анализаторах, что позволяет еще больше увеличить его точность, за счет исключения ошибок, связанных с ручными манипуляциями персонала. </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206169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err="1">
                <a:solidFill>
                  <a:srgbClr val="FF0000"/>
                </a:solidFill>
              </a:rPr>
              <a:t>Иммуноблоттинг</a:t>
            </a:r>
            <a:endParaRPr lang="ru-RU" b="1" dirty="0">
              <a:solidFill>
                <a:srgbClr val="FF0000"/>
              </a:solidFill>
            </a:endParaRPr>
          </a:p>
        </p:txBody>
      </p:sp>
      <p:sp>
        <p:nvSpPr>
          <p:cNvPr id="3" name="Объект 2"/>
          <p:cNvSpPr>
            <a:spLocks noGrp="1"/>
          </p:cNvSpPr>
          <p:nvPr>
            <p:ph idx="1"/>
          </p:nvPr>
        </p:nvSpPr>
        <p:spPr/>
        <p:txBody>
          <a:bodyPr>
            <a:normAutofit fontScale="70000" lnSpcReduction="20000"/>
          </a:bodyPr>
          <a:lstStyle/>
          <a:p>
            <a:endParaRPr lang="ru-RU" dirty="0"/>
          </a:p>
          <a:p>
            <a:r>
              <a:rPr lang="ru-RU" dirty="0" err="1"/>
              <a:t>Иммуноблоттинг</a:t>
            </a:r>
            <a:r>
              <a:rPr lang="ru-RU" dirty="0"/>
              <a:t> (ИБ) — высокочувстви­тельный метод, основанный на сочетании электрофореза и ИФА или РИА.</a:t>
            </a:r>
          </a:p>
          <a:p>
            <a:r>
              <a:rPr lang="ru-RU" b="1" i="1" dirty="0"/>
              <a:t>Антиген выделяют с помощью электрофоре­за в полиакриламидном геле, затем переносят его (</a:t>
            </a:r>
            <a:r>
              <a:rPr lang="ru-RU" b="1" i="1" dirty="0" err="1"/>
              <a:t>блоттинг</a:t>
            </a:r>
            <a:r>
              <a:rPr lang="ru-RU" b="1" i="1" dirty="0"/>
              <a:t> — от англ. </a:t>
            </a:r>
            <a:r>
              <a:rPr lang="ru-RU" b="1" i="1" dirty="0" err="1"/>
              <a:t>blot</a:t>
            </a:r>
            <a:r>
              <a:rPr lang="ru-RU" b="1" i="1" dirty="0"/>
              <a:t>, пятно) из геля на активированную бумагу или нитроцеллюлозную мембрану и проявляют с помощью ИФА.</a:t>
            </a:r>
            <a:r>
              <a:rPr lang="ru-RU" dirty="0"/>
              <a:t>  На эти полоски наносят сыворотку пациента. Затем после инкубации отмывают от </a:t>
            </a:r>
            <a:r>
              <a:rPr lang="ru-RU" dirty="0" err="1"/>
              <a:t>несвязавшихся</a:t>
            </a:r>
            <a:r>
              <a:rPr lang="ru-RU" dirty="0"/>
              <a:t> антител больного и наносят сыворотку против иммуноглобулинов челове­ка, меченную ферментом. </a:t>
            </a:r>
            <a:r>
              <a:rPr lang="ru-RU" b="1" i="1" dirty="0"/>
              <a:t>Образовавшийся на полоске комплекс антиген + антитело больно­го + антитело против </a:t>
            </a:r>
            <a:r>
              <a:rPr lang="ru-RU" b="1" i="1" dirty="0" err="1"/>
              <a:t>Ig</a:t>
            </a:r>
            <a:r>
              <a:rPr lang="ru-RU" b="1" i="1" dirty="0"/>
              <a:t> человека выявляют до­бавлением субстрата/хромогена, изменяющего окраску под действием фермента</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772599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8262" y="476673"/>
            <a:ext cx="6978154" cy="560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957829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Вопрос: Какой метод изображен на рисунке?</a:t>
            </a:r>
          </a:p>
        </p:txBody>
      </p:sp>
      <p:sp>
        <p:nvSpPr>
          <p:cNvPr id="4" name="Нижний колонтитул 3"/>
          <p:cNvSpPr>
            <a:spLocks noGrp="1"/>
          </p:cNvSpPr>
          <p:nvPr>
            <p:ph type="ftr" sz="quarter" idx="11"/>
          </p:nvPr>
        </p:nvSpPr>
        <p:spPr/>
        <p:txBody>
          <a:bodyPr/>
          <a:lstStyle/>
          <a:p>
            <a:r>
              <a:rPr lang="ru-RU"/>
              <a:t>в</a:t>
            </a:r>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875" y="1815416"/>
            <a:ext cx="8096250" cy="366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95736" y="5589240"/>
            <a:ext cx="5400600" cy="369332"/>
          </a:xfrm>
          <a:prstGeom prst="rect">
            <a:avLst/>
          </a:prstGeom>
          <a:noFill/>
        </p:spPr>
        <p:txBody>
          <a:bodyPr wrap="square" rtlCol="0">
            <a:spAutoFit/>
          </a:bodyPr>
          <a:lstStyle/>
          <a:p>
            <a:r>
              <a:rPr lang="en-US" dirty="0"/>
              <a:t>Enzyme Linked Immunosorbent Assay (ELISA) </a:t>
            </a:r>
            <a:r>
              <a:rPr lang="ru-RU" dirty="0"/>
              <a:t>- </a:t>
            </a:r>
            <a:r>
              <a:rPr lang="ru-RU" b="1" dirty="0"/>
              <a:t>ИФА</a:t>
            </a:r>
            <a:endParaRPr lang="en-US" b="1" dirty="0"/>
          </a:p>
        </p:txBody>
      </p:sp>
    </p:spTree>
    <p:extLst>
      <p:ext uri="{BB962C8B-B14F-4D97-AF65-F5344CB8AC3E}">
        <p14:creationId xmlns:p14="http://schemas.microsoft.com/office/powerpoint/2010/main" val="110232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ПЦР</a:t>
            </a:r>
          </a:p>
        </p:txBody>
      </p:sp>
      <p:sp>
        <p:nvSpPr>
          <p:cNvPr id="3" name="Объект 2"/>
          <p:cNvSpPr>
            <a:spLocks noGrp="1"/>
          </p:cNvSpPr>
          <p:nvPr>
            <p:ph idx="1"/>
          </p:nvPr>
        </p:nvSpPr>
        <p:spPr/>
        <p:txBody>
          <a:bodyPr/>
          <a:lstStyle/>
          <a:p>
            <a:r>
              <a:rPr lang="ru-RU" dirty="0"/>
              <a:t>ПЦР основан на принципе естественной репликации ДНК и многократном увеличении исходного генетического материала.</a:t>
            </a:r>
          </a:p>
          <a:p>
            <a:r>
              <a:rPr lang="ru-RU" dirty="0"/>
              <a:t>Ему будет посвящена отдельная лекция</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342435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err="1">
                <a:solidFill>
                  <a:srgbClr val="FF0000"/>
                </a:solidFill>
              </a:rPr>
              <a:t>Биочипы</a:t>
            </a:r>
            <a:r>
              <a:rPr lang="ru-RU" b="1" dirty="0">
                <a:solidFill>
                  <a:srgbClr val="FF0000"/>
                </a:solidFill>
              </a:rPr>
              <a:t> и мультиплексный анализ</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713085"/>
            <a:ext cx="6912768" cy="224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3764939"/>
            <a:ext cx="3816424" cy="2585323"/>
          </a:xfrm>
          <a:prstGeom prst="rect">
            <a:avLst/>
          </a:prstGeom>
        </p:spPr>
        <p:txBody>
          <a:bodyPr wrap="square">
            <a:spAutoFit/>
          </a:bodyPr>
          <a:lstStyle/>
          <a:p>
            <a:r>
              <a:rPr lang="ru-RU" dirty="0" err="1"/>
              <a:t>Иммуночип</a:t>
            </a:r>
            <a:r>
              <a:rPr lang="ru-RU" dirty="0"/>
              <a:t> для диагностики ТORCH,</a:t>
            </a:r>
          </a:p>
          <a:p>
            <a:r>
              <a:rPr lang="ru-RU" dirty="0"/>
              <a:t>– одноэтапный тест для выявления большого числа значимых биологических маркеров заболеваний, - высокая информативность, - возможность сочетания скрининга и подтверждения в одном формате</a:t>
            </a:r>
          </a:p>
          <a:p>
            <a:endParaRPr lang="ru-RU" dirty="0"/>
          </a:p>
        </p:txBody>
      </p:sp>
      <p:sp>
        <p:nvSpPr>
          <p:cNvPr id="5" name="Прямоугольник 4"/>
          <p:cNvSpPr/>
          <p:nvPr/>
        </p:nvSpPr>
        <p:spPr>
          <a:xfrm>
            <a:off x="5292080" y="4220213"/>
            <a:ext cx="3222104" cy="1200329"/>
          </a:xfrm>
          <a:prstGeom prst="rect">
            <a:avLst/>
          </a:prstGeom>
        </p:spPr>
        <p:txBody>
          <a:bodyPr wrap="square">
            <a:spAutoFit/>
          </a:bodyPr>
          <a:lstStyle/>
          <a:p>
            <a:r>
              <a:rPr lang="ru-RU" dirty="0"/>
              <a:t>Набор реагентов «</a:t>
            </a:r>
            <a:r>
              <a:rPr lang="ru-RU" dirty="0" err="1"/>
              <a:t>Биолюмикс</a:t>
            </a:r>
            <a:r>
              <a:rPr lang="ru-RU" dirty="0"/>
              <a:t>-TORCH» (метод проточной </a:t>
            </a:r>
            <a:r>
              <a:rPr lang="ru-RU" dirty="0" err="1"/>
              <a:t>цитометрии</a:t>
            </a:r>
            <a:r>
              <a:rPr lang="ru-RU" dirty="0"/>
              <a:t>), «ЗИТЦ», «МБС-технология) </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156" y="1196752"/>
            <a:ext cx="1467036" cy="302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ижний колонтитул 6"/>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938924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err="1">
                <a:solidFill>
                  <a:srgbClr val="FF0000"/>
                </a:solidFill>
              </a:rPr>
              <a:t>Сероконверсия</a:t>
            </a:r>
            <a:endParaRPr lang="ru-RU" b="1" dirty="0">
              <a:solidFill>
                <a:srgbClr val="FF0000"/>
              </a:solidFill>
            </a:endParaRPr>
          </a:p>
        </p:txBody>
      </p:sp>
      <p:sp>
        <p:nvSpPr>
          <p:cNvPr id="3" name="Объект 2"/>
          <p:cNvSpPr>
            <a:spLocks noGrp="1"/>
          </p:cNvSpPr>
          <p:nvPr>
            <p:ph idx="1"/>
          </p:nvPr>
        </p:nvSpPr>
        <p:spPr/>
        <p:txBody>
          <a:bodyPr/>
          <a:lstStyle/>
          <a:p>
            <a:r>
              <a:rPr lang="ru-RU" dirty="0" err="1"/>
              <a:t>Сероконверсия</a:t>
            </a:r>
            <a:r>
              <a:rPr lang="ru-RU" dirty="0"/>
              <a:t> - (</a:t>
            </a:r>
            <a:r>
              <a:rPr lang="ru-RU" dirty="0" err="1"/>
              <a:t>seroconversion</a:t>
            </a:r>
            <a:r>
              <a:rPr lang="ru-RU" dirty="0"/>
              <a:t>) - выработка специфических антител в ответ на наличие какого-либо антигена</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65959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dirty="0">
                <a:solidFill>
                  <a:srgbClr val="FF0000"/>
                </a:solidFill>
              </a:rPr>
              <a:t>Другие инфекции (</a:t>
            </a:r>
            <a:r>
              <a:rPr lang="en-US" dirty="0">
                <a:solidFill>
                  <a:srgbClr val="FF0000"/>
                </a:solidFill>
              </a:rPr>
              <a:t>Other)</a:t>
            </a:r>
            <a:endParaRPr lang="ru-RU" dirty="0">
              <a:solidFill>
                <a:srgbClr val="FF0000"/>
              </a:solidFill>
            </a:endParaRPr>
          </a:p>
        </p:txBody>
      </p:sp>
      <p:sp>
        <p:nvSpPr>
          <p:cNvPr id="3" name="Объект 2"/>
          <p:cNvSpPr>
            <a:spLocks noGrp="1"/>
          </p:cNvSpPr>
          <p:nvPr>
            <p:ph idx="1"/>
          </p:nvPr>
        </p:nvSpPr>
        <p:spPr/>
        <p:txBody>
          <a:bodyPr>
            <a:normAutofit fontScale="85000" lnSpcReduction="20000"/>
          </a:bodyPr>
          <a:lstStyle/>
          <a:p>
            <a:r>
              <a:rPr lang="ru-RU" dirty="0"/>
              <a:t>Сифилис</a:t>
            </a:r>
          </a:p>
          <a:p>
            <a:r>
              <a:rPr lang="ru-RU" dirty="0" err="1"/>
              <a:t>Парвовирус</a:t>
            </a:r>
            <a:r>
              <a:rPr lang="ru-RU" dirty="0"/>
              <a:t> B19</a:t>
            </a:r>
          </a:p>
          <a:p>
            <a:r>
              <a:rPr lang="ru-RU" dirty="0"/>
              <a:t>Ветряная оспа (</a:t>
            </a:r>
            <a:r>
              <a:rPr lang="ru-RU" dirty="0" err="1"/>
              <a:t>Varicella</a:t>
            </a:r>
            <a:r>
              <a:rPr lang="ru-RU" dirty="0"/>
              <a:t> </a:t>
            </a:r>
            <a:r>
              <a:rPr lang="ru-RU" dirty="0" err="1"/>
              <a:t>zoster</a:t>
            </a:r>
            <a:r>
              <a:rPr lang="ru-RU" dirty="0"/>
              <a:t>) </a:t>
            </a:r>
          </a:p>
          <a:p>
            <a:r>
              <a:rPr lang="ru-RU" dirty="0" err="1"/>
              <a:t>Энтеровирусы</a:t>
            </a:r>
            <a:r>
              <a:rPr lang="ru-RU" dirty="0"/>
              <a:t> </a:t>
            </a:r>
          </a:p>
          <a:p>
            <a:r>
              <a:rPr lang="ru-RU" dirty="0"/>
              <a:t>Вирус </a:t>
            </a:r>
            <a:r>
              <a:rPr lang="ru-RU" dirty="0" err="1"/>
              <a:t>Зики</a:t>
            </a:r>
            <a:endParaRPr lang="ru-RU" dirty="0"/>
          </a:p>
          <a:p>
            <a:r>
              <a:rPr lang="ru-RU" dirty="0"/>
              <a:t>Гепатиты В и С</a:t>
            </a:r>
          </a:p>
          <a:p>
            <a:r>
              <a:rPr lang="ru-RU" dirty="0"/>
              <a:t>ВИЧ</a:t>
            </a:r>
          </a:p>
          <a:p>
            <a:r>
              <a:rPr lang="ru-RU" dirty="0"/>
              <a:t>Гонококковая инфекция </a:t>
            </a:r>
          </a:p>
          <a:p>
            <a:r>
              <a:rPr lang="ru-RU" dirty="0" err="1"/>
              <a:t>Листериоз</a:t>
            </a:r>
            <a:endParaRPr lang="ru-RU" dirty="0"/>
          </a:p>
          <a:p>
            <a:r>
              <a:rPr lang="ru-RU" dirty="0"/>
              <a:t>Хламидиоз</a:t>
            </a:r>
          </a:p>
          <a:p>
            <a:endParaRPr lang="ru-RU" dirty="0"/>
          </a:p>
          <a:p>
            <a:endParaRPr lang="ru-RU" dirty="0"/>
          </a:p>
        </p:txBody>
      </p:sp>
    </p:spTree>
    <p:extLst>
      <p:ext uri="{BB962C8B-B14F-4D97-AF65-F5344CB8AC3E}">
        <p14:creationId xmlns:p14="http://schemas.microsoft.com/office/powerpoint/2010/main" val="37985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a:bodyPr>
          <a:lstStyle/>
          <a:p>
            <a:r>
              <a:rPr lang="ru-RU" b="1" dirty="0">
                <a:solidFill>
                  <a:srgbClr val="FF0000"/>
                </a:solidFill>
              </a:rPr>
              <a:t>Прямые методы</a:t>
            </a:r>
          </a:p>
        </p:txBody>
      </p:sp>
      <p:sp>
        <p:nvSpPr>
          <p:cNvPr id="3" name="Объект 2"/>
          <p:cNvSpPr>
            <a:spLocks noGrp="1"/>
          </p:cNvSpPr>
          <p:nvPr>
            <p:ph idx="1"/>
          </p:nvPr>
        </p:nvSpPr>
        <p:spPr/>
        <p:txBody>
          <a:bodyPr/>
          <a:lstStyle/>
          <a:p>
            <a:r>
              <a:rPr lang="ru-RU" dirty="0"/>
              <a:t>У матери </a:t>
            </a:r>
          </a:p>
          <a:p>
            <a:pPr lvl="1"/>
            <a:r>
              <a:rPr lang="ru-RU" dirty="0"/>
              <a:t>для подтверждения инфекции </a:t>
            </a:r>
            <a:endParaRPr lang="en-US" dirty="0"/>
          </a:p>
          <a:p>
            <a:pPr lvl="1"/>
            <a:r>
              <a:rPr lang="ru-RU" dirty="0"/>
              <a:t>для оценки вирусной нагрузки </a:t>
            </a:r>
            <a:endParaRPr lang="en-US" dirty="0"/>
          </a:p>
          <a:p>
            <a:r>
              <a:rPr lang="ru-RU" dirty="0"/>
              <a:t>У плода </a:t>
            </a:r>
            <a:endParaRPr lang="en-US" dirty="0"/>
          </a:p>
          <a:p>
            <a:pPr lvl="1"/>
            <a:r>
              <a:rPr lang="ru-RU" dirty="0"/>
              <a:t>подтверждение ВУИ (пуповинная кровь, амниотическая жидкость) </a:t>
            </a:r>
            <a:endParaRPr lang="en-US" dirty="0"/>
          </a:p>
          <a:p>
            <a:r>
              <a:rPr lang="ru-RU" dirty="0"/>
              <a:t>У новорожденного (кровь, ЦМВ – моча)</a:t>
            </a:r>
            <a:endParaRPr lang="en-US" dirty="0"/>
          </a:p>
          <a:p>
            <a:pPr lvl="1"/>
            <a:r>
              <a:rPr lang="ru-RU" dirty="0"/>
              <a:t>подтверждение ВУИ</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78032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Косвенные</a:t>
            </a:r>
            <a:r>
              <a:rPr lang="en-US" b="1" dirty="0">
                <a:solidFill>
                  <a:srgbClr val="FF0000"/>
                </a:solidFill>
              </a:rPr>
              <a:t> </a:t>
            </a:r>
            <a:r>
              <a:rPr lang="ru-RU" b="1" dirty="0">
                <a:solidFill>
                  <a:srgbClr val="FF0000"/>
                </a:solidFill>
              </a:rPr>
              <a:t>методы – чаще ИФА, ИХЛА</a:t>
            </a:r>
          </a:p>
        </p:txBody>
      </p:sp>
      <p:sp>
        <p:nvSpPr>
          <p:cNvPr id="3" name="Объект 2"/>
          <p:cNvSpPr>
            <a:spLocks noGrp="1"/>
          </p:cNvSpPr>
          <p:nvPr>
            <p:ph idx="1"/>
          </p:nvPr>
        </p:nvSpPr>
        <p:spPr/>
        <p:txBody>
          <a:bodyPr>
            <a:normAutofit fontScale="70000" lnSpcReduction="20000"/>
          </a:bodyPr>
          <a:lstStyle/>
          <a:p>
            <a:r>
              <a:rPr lang="ru-RU" dirty="0"/>
              <a:t>У матери: </a:t>
            </a:r>
          </a:p>
          <a:p>
            <a:pPr lvl="1"/>
            <a:r>
              <a:rPr lang="ru-RU" dirty="0"/>
              <a:t>При планировании беременности </a:t>
            </a:r>
          </a:p>
          <a:p>
            <a:pPr lvl="1"/>
            <a:r>
              <a:rPr lang="ru-RU" dirty="0"/>
              <a:t>Скрининг во время беременности (</a:t>
            </a:r>
            <a:r>
              <a:rPr lang="ru-RU" dirty="0" err="1"/>
              <a:t>Ig</a:t>
            </a:r>
            <a:r>
              <a:rPr lang="ru-RU" dirty="0"/>
              <a:t> G и </a:t>
            </a:r>
            <a:r>
              <a:rPr lang="ru-RU" dirty="0" err="1"/>
              <a:t>Ig</a:t>
            </a:r>
            <a:r>
              <a:rPr lang="ru-RU" dirty="0"/>
              <a:t> М)</a:t>
            </a:r>
          </a:p>
          <a:p>
            <a:pPr lvl="1"/>
            <a:r>
              <a:rPr lang="ru-RU" dirty="0"/>
              <a:t>Для подтверждения острой инфекции (</a:t>
            </a:r>
            <a:r>
              <a:rPr lang="ru-RU" dirty="0" err="1"/>
              <a:t>Ig</a:t>
            </a:r>
            <a:r>
              <a:rPr lang="ru-RU" dirty="0"/>
              <a:t> G и </a:t>
            </a:r>
            <a:r>
              <a:rPr lang="ru-RU" dirty="0" err="1"/>
              <a:t>Ig</a:t>
            </a:r>
            <a:r>
              <a:rPr lang="ru-RU" dirty="0"/>
              <a:t> М и Индекс </a:t>
            </a:r>
            <a:r>
              <a:rPr lang="ru-RU" dirty="0" err="1"/>
              <a:t>авидности</a:t>
            </a:r>
            <a:r>
              <a:rPr lang="ru-RU" dirty="0"/>
              <a:t>, метод парных сывороток). </a:t>
            </a:r>
          </a:p>
          <a:p>
            <a:r>
              <a:rPr lang="ru-RU" dirty="0"/>
              <a:t>У плода </a:t>
            </a:r>
          </a:p>
          <a:p>
            <a:pPr lvl="1"/>
            <a:r>
              <a:rPr lang="ru-RU" dirty="0"/>
              <a:t>Выявление инфекции (возможно с 22 </a:t>
            </a:r>
            <a:r>
              <a:rPr lang="ru-RU" dirty="0" err="1"/>
              <a:t>гестации</a:t>
            </a:r>
            <a:r>
              <a:rPr lang="ru-RU" dirty="0"/>
              <a:t> по </a:t>
            </a:r>
            <a:r>
              <a:rPr lang="ru-RU" dirty="0" err="1"/>
              <a:t>Ig</a:t>
            </a:r>
            <a:r>
              <a:rPr lang="ru-RU" dirty="0"/>
              <a:t> М пуповинной крови) </a:t>
            </a:r>
          </a:p>
          <a:p>
            <a:r>
              <a:rPr lang="ru-RU" dirty="0"/>
              <a:t>У новорожденного </a:t>
            </a:r>
          </a:p>
          <a:p>
            <a:pPr lvl="1"/>
            <a:r>
              <a:rPr lang="ru-RU" dirty="0" err="1"/>
              <a:t>Ig</a:t>
            </a:r>
            <a:r>
              <a:rPr lang="ru-RU" dirty="0"/>
              <a:t> G дифференциация материнских и собственных </a:t>
            </a:r>
            <a:r>
              <a:rPr lang="ru-RU" dirty="0" err="1"/>
              <a:t>Ig</a:t>
            </a:r>
            <a:r>
              <a:rPr lang="ru-RU" dirty="0"/>
              <a:t> G методом парных сывороток</a:t>
            </a:r>
          </a:p>
          <a:p>
            <a:pPr lvl="1"/>
            <a:r>
              <a:rPr lang="ru-RU" dirty="0"/>
              <a:t>до введения препаратов крови (плазмы, иммуноглобулинов и др.); </a:t>
            </a:r>
          </a:p>
          <a:p>
            <a:pPr lvl="1"/>
            <a:r>
              <a:rPr lang="ru-RU" dirty="0"/>
              <a:t>одновременно с серологическим обследованием матери</a:t>
            </a:r>
          </a:p>
          <a:p>
            <a:pPr lvl="1"/>
            <a:r>
              <a:rPr lang="ru-RU" dirty="0"/>
              <a:t>с обязательным определением </a:t>
            </a:r>
            <a:r>
              <a:rPr lang="ru-RU" dirty="0" err="1"/>
              <a:t>авидности</a:t>
            </a:r>
            <a:r>
              <a:rPr lang="ru-RU" dirty="0"/>
              <a:t> </a:t>
            </a:r>
            <a:r>
              <a:rPr lang="ru-RU" dirty="0" err="1"/>
              <a:t>IgG</a:t>
            </a:r>
            <a:r>
              <a:rPr lang="ru-RU" dirty="0"/>
              <a:t>.</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61651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424936" cy="556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ижний колонтитул 4"/>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140762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174853" cy="312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980724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err="1">
                <a:solidFill>
                  <a:srgbClr val="FF0000"/>
                </a:solidFill>
              </a:rPr>
              <a:t>Скрининговое</a:t>
            </a:r>
            <a:r>
              <a:rPr lang="ru-RU" b="1" dirty="0">
                <a:solidFill>
                  <a:srgbClr val="FF0000"/>
                </a:solidFill>
              </a:rPr>
              <a:t> обследование</a:t>
            </a:r>
          </a:p>
        </p:txBody>
      </p:sp>
      <p:sp>
        <p:nvSpPr>
          <p:cNvPr id="3" name="Объект 2"/>
          <p:cNvSpPr>
            <a:spLocks noGrp="1"/>
          </p:cNvSpPr>
          <p:nvPr>
            <p:ph idx="1"/>
          </p:nvPr>
        </p:nvSpPr>
        <p:spPr/>
        <p:txBody>
          <a:bodyPr/>
          <a:lstStyle/>
          <a:p>
            <a:pPr marL="0" indent="0">
              <a:buNone/>
            </a:pPr>
            <a:r>
              <a:rPr lang="ru-RU" dirty="0"/>
              <a:t>До или на ранних сроках беременности. </a:t>
            </a:r>
          </a:p>
          <a:p>
            <a:r>
              <a:rPr lang="ru-RU" dirty="0"/>
              <a:t>выявление групп риска</a:t>
            </a:r>
          </a:p>
          <a:p>
            <a:r>
              <a:rPr lang="ru-RU" dirty="0"/>
              <a:t>выявление </a:t>
            </a:r>
            <a:r>
              <a:rPr lang="ru-RU" dirty="0" err="1"/>
              <a:t>сероконверсии</a:t>
            </a:r>
            <a:endParaRPr lang="ru-RU" dirty="0"/>
          </a:p>
          <a:p>
            <a:r>
              <a:rPr lang="ru-RU" dirty="0"/>
              <a:t>профилактика</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404571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Токсоплазмоз</a:t>
            </a:r>
          </a:p>
        </p:txBody>
      </p:sp>
      <p:sp>
        <p:nvSpPr>
          <p:cNvPr id="3" name="Объект 2"/>
          <p:cNvSpPr>
            <a:spLocks noGrp="1"/>
          </p:cNvSpPr>
          <p:nvPr>
            <p:ph idx="1"/>
          </p:nvPr>
        </p:nvSpPr>
        <p:spPr/>
        <p:txBody>
          <a:bodyPr>
            <a:normAutofit/>
          </a:bodyPr>
          <a:lstStyle/>
          <a:p>
            <a:r>
              <a:rPr lang="ru-RU" sz="4000" dirty="0"/>
              <a:t>Вопрос: С чем у вас ассоциируется?</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081353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Токсоплазмоз	</a:t>
            </a:r>
          </a:p>
        </p:txBody>
      </p:sp>
      <p:sp>
        <p:nvSpPr>
          <p:cNvPr id="3" name="Объект 2"/>
          <p:cNvSpPr>
            <a:spLocks noGrp="1"/>
          </p:cNvSpPr>
          <p:nvPr>
            <p:ph idx="1"/>
          </p:nvPr>
        </p:nvSpPr>
        <p:spPr/>
        <p:txBody>
          <a:bodyPr>
            <a:normAutofit/>
          </a:bodyPr>
          <a:lstStyle/>
          <a:p>
            <a:r>
              <a:rPr lang="ru-RU" dirty="0"/>
              <a:t>Зооноз, вызываемый внутриклеточным паразитом </a:t>
            </a:r>
            <a:r>
              <a:rPr lang="en-US" dirty="0"/>
              <a:t>Toxoplasma </a:t>
            </a:r>
            <a:r>
              <a:rPr lang="en-US" dirty="0" err="1"/>
              <a:t>gondii</a:t>
            </a:r>
            <a:r>
              <a:rPr lang="en-US" dirty="0"/>
              <a:t>.</a:t>
            </a:r>
            <a:endParaRPr lang="ru-RU" dirty="0"/>
          </a:p>
          <a:p>
            <a:r>
              <a:rPr lang="ru-RU" dirty="0"/>
              <a:t>Впервые выделен в 1908 г. от африканских грызунов.</a:t>
            </a:r>
            <a:endParaRPr lang="en-US" dirty="0"/>
          </a:p>
          <a:p>
            <a:r>
              <a:rPr lang="ru-RU" dirty="0"/>
              <a:t>В большинстве случаев </a:t>
            </a:r>
            <a:r>
              <a:rPr lang="ru-RU" dirty="0" err="1"/>
              <a:t>малосимптомно</a:t>
            </a:r>
            <a:r>
              <a:rPr lang="ru-RU" dirty="0"/>
              <a:t>.</a:t>
            </a:r>
          </a:p>
          <a:p>
            <a:r>
              <a:rPr lang="ru-RU" dirty="0"/>
              <a:t>В 1% случаев - </a:t>
            </a:r>
            <a:r>
              <a:rPr lang="ru-RU" dirty="0" err="1"/>
              <a:t>хориоретинит</a:t>
            </a:r>
            <a:r>
              <a:rPr lang="ru-RU" dirty="0"/>
              <a:t> вплоть до потери зрения.</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984001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Эпидемиология</a:t>
            </a:r>
          </a:p>
        </p:txBody>
      </p:sp>
      <p:sp>
        <p:nvSpPr>
          <p:cNvPr id="3" name="Объект 2"/>
          <p:cNvSpPr>
            <a:spLocks noGrp="1"/>
          </p:cNvSpPr>
          <p:nvPr>
            <p:ph idx="1"/>
          </p:nvPr>
        </p:nvSpPr>
        <p:spPr/>
        <p:txBody>
          <a:bodyPr>
            <a:normAutofit lnSpcReduction="10000"/>
          </a:bodyPr>
          <a:lstStyle/>
          <a:p>
            <a:r>
              <a:rPr lang="ru-RU" dirty="0"/>
              <a:t>Три генотипа: </a:t>
            </a:r>
            <a:r>
              <a:rPr lang="en-US" dirty="0"/>
              <a:t>I, II, III</a:t>
            </a:r>
            <a:r>
              <a:rPr lang="ru-RU" dirty="0"/>
              <a:t>. </a:t>
            </a:r>
            <a:r>
              <a:rPr lang="en-US" dirty="0"/>
              <a:t>II</a:t>
            </a:r>
            <a:r>
              <a:rPr lang="ru-RU" dirty="0"/>
              <a:t> доминирует в Европе и США как причина внутриутробного инфицирования.</a:t>
            </a:r>
          </a:p>
          <a:p>
            <a:r>
              <a:rPr lang="ru-RU" dirty="0"/>
              <a:t>Процент инфицированности - от 10 до 90% в разных регионах и популяциях</a:t>
            </a:r>
          </a:p>
          <a:p>
            <a:r>
              <a:rPr lang="ru-RU" dirty="0"/>
              <a:t>Частота врожденного токсоплазмоза в США 400-4000 случаев в год</a:t>
            </a:r>
          </a:p>
          <a:p>
            <a:r>
              <a:rPr lang="ru-RU" dirty="0"/>
              <a:t>Инфицированность в России 20-40%, чаще в сельской местности</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337469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dirty="0">
                <a:solidFill>
                  <a:srgbClr val="FF0000"/>
                </a:solidFill>
              </a:rPr>
              <a:t>Частота выявления </a:t>
            </a:r>
            <a:r>
              <a:rPr lang="en-US" dirty="0">
                <a:solidFill>
                  <a:srgbClr val="FF0000"/>
                </a:solidFill>
              </a:rPr>
              <a:t>IgG</a:t>
            </a:r>
            <a:r>
              <a:rPr lang="ru-RU" dirty="0">
                <a:solidFill>
                  <a:srgbClr val="FF0000"/>
                </a:solidFill>
              </a:rPr>
              <a:t> к токсоплазмам</a:t>
            </a:r>
          </a:p>
        </p:txBody>
      </p:sp>
      <p:sp>
        <p:nvSpPr>
          <p:cNvPr id="4" name="Нижний колонтитул 3"/>
          <p:cNvSpPr>
            <a:spLocks noGrp="1"/>
          </p:cNvSpPr>
          <p:nvPr>
            <p:ph type="ftr" sz="quarter" idx="11"/>
          </p:nvPr>
        </p:nvSpPr>
        <p:spPr/>
        <p:txBody>
          <a:bodyPr/>
          <a:lstStyle/>
          <a:p>
            <a:r>
              <a:rPr lang="ru-RU"/>
              <a:t>в</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403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Жизненный цикл</a:t>
            </a:r>
          </a:p>
        </p:txBody>
      </p:sp>
      <p:sp>
        <p:nvSpPr>
          <p:cNvPr id="3" name="Объект 2"/>
          <p:cNvSpPr>
            <a:spLocks noGrp="1"/>
          </p:cNvSpPr>
          <p:nvPr>
            <p:ph idx="1"/>
          </p:nvPr>
        </p:nvSpPr>
        <p:spPr/>
        <p:txBody>
          <a:bodyPr/>
          <a:lstStyle/>
          <a:p>
            <a:r>
              <a:rPr lang="ru-RU" dirty="0"/>
              <a:t>Основной хозяин  - представители семейства кошачьих (кишечная, половая фаза развития)</a:t>
            </a:r>
          </a:p>
          <a:p>
            <a:r>
              <a:rPr lang="ru-RU" dirty="0"/>
              <a:t>Промежуточные – грызуны и остальные животные, в том числе, млекопитающие, птицы, человек (внекишечная, бесполая фаза).</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18400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en-US" b="1" dirty="0" err="1">
                <a:solidFill>
                  <a:srgbClr val="FF0000"/>
                </a:solidFill>
              </a:rPr>
              <a:t>ToRCH</a:t>
            </a:r>
            <a:endParaRPr lang="ru-RU" b="1" dirty="0">
              <a:solidFill>
                <a:srgbClr val="FF0000"/>
              </a:solidFill>
            </a:endParaRPr>
          </a:p>
        </p:txBody>
      </p:sp>
      <p:sp>
        <p:nvSpPr>
          <p:cNvPr id="3" name="Объект 2"/>
          <p:cNvSpPr>
            <a:spLocks noGrp="1"/>
          </p:cNvSpPr>
          <p:nvPr>
            <p:ph idx="1"/>
          </p:nvPr>
        </p:nvSpPr>
        <p:spPr/>
        <p:txBody>
          <a:bodyPr>
            <a:normAutofit/>
          </a:bodyPr>
          <a:lstStyle/>
          <a:p>
            <a:r>
              <a:rPr lang="ru-RU" dirty="0" err="1"/>
              <a:t>Трансплацентарное</a:t>
            </a:r>
            <a:r>
              <a:rPr lang="ru-RU" dirty="0"/>
              <a:t> заражение при первичной инфекции</a:t>
            </a:r>
          </a:p>
          <a:p>
            <a:r>
              <a:rPr lang="ru-RU" dirty="0"/>
              <a:t>Эффект зависит от срока беременности</a:t>
            </a:r>
          </a:p>
          <a:p>
            <a:r>
              <a:rPr lang="ru-RU" dirty="0"/>
              <a:t>Воздействие на плода чаще больше, чем на мать</a:t>
            </a:r>
          </a:p>
          <a:p>
            <a:r>
              <a:rPr lang="ru-RU" dirty="0"/>
              <a:t>Первичная инфекция опаснее вторичной и реинфекции</a:t>
            </a:r>
          </a:p>
        </p:txBody>
      </p:sp>
      <p:sp>
        <p:nvSpPr>
          <p:cNvPr id="5" name="Нижний колонтитул 4"/>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852481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Жизненный цикл</a:t>
            </a:r>
          </a:p>
        </p:txBody>
      </p:sp>
      <p:sp>
        <p:nvSpPr>
          <p:cNvPr id="3" name="Объект 2"/>
          <p:cNvSpPr>
            <a:spLocks noGrp="1"/>
          </p:cNvSpPr>
          <p:nvPr>
            <p:ph idx="1"/>
          </p:nvPr>
        </p:nvSpPr>
        <p:spPr>
          <a:xfrm>
            <a:off x="457200" y="4365104"/>
            <a:ext cx="8003232" cy="1761059"/>
          </a:xfrm>
        </p:spPr>
        <p:txBody>
          <a:bodyPr>
            <a:normAutofit fontScale="47500" lnSpcReduction="20000"/>
          </a:bodyPr>
          <a:lstStyle/>
          <a:p>
            <a:r>
              <a:rPr lang="ru-RU" b="1" dirty="0"/>
              <a:t>Половая фаза (в кишечнике кошки, 10 дней): </a:t>
            </a:r>
            <a:r>
              <a:rPr lang="ru-RU" dirty="0"/>
              <a:t>заглатывание </a:t>
            </a:r>
            <a:r>
              <a:rPr lang="ru-RU" dirty="0" err="1"/>
              <a:t>цисты</a:t>
            </a:r>
            <a:r>
              <a:rPr lang="ru-RU" dirty="0" err="1">
                <a:sym typeface="Wingdings" panose="05000000000000000000" pitchFamily="2" charset="2"/>
              </a:rPr>
              <a:t></a:t>
            </a:r>
            <a:r>
              <a:rPr lang="ru-RU" dirty="0" err="1"/>
              <a:t>ооциста</a:t>
            </a:r>
            <a:r>
              <a:rPr lang="ru-RU" dirty="0" err="1">
                <a:sym typeface="Wingdings" panose="05000000000000000000" pitchFamily="2" charset="2"/>
              </a:rPr>
              <a:t>выходят</a:t>
            </a:r>
            <a:r>
              <a:rPr lang="ru-RU" dirty="0">
                <a:sym typeface="Wingdings" panose="05000000000000000000" pitchFamily="2" charset="2"/>
              </a:rPr>
              <a:t> </a:t>
            </a:r>
            <a:r>
              <a:rPr lang="ru-RU" dirty="0" err="1">
                <a:sym typeface="Wingdings" panose="05000000000000000000" pitchFamily="2" charset="2"/>
              </a:rPr>
              <a:t>спорозоиты</a:t>
            </a:r>
            <a:r>
              <a:rPr lang="ru-RU" dirty="0">
                <a:sym typeface="Wingdings" panose="05000000000000000000" pitchFamily="2" charset="2"/>
              </a:rPr>
              <a:t> (почва, вода..)/</a:t>
            </a:r>
            <a:r>
              <a:rPr lang="ru-RU" dirty="0" err="1">
                <a:sym typeface="Wingdings" panose="05000000000000000000" pitchFamily="2" charset="2"/>
              </a:rPr>
              <a:t>брадизоиты</a:t>
            </a:r>
            <a:r>
              <a:rPr lang="ru-RU" dirty="0">
                <a:sym typeface="Wingdings" panose="05000000000000000000" pitchFamily="2" charset="2"/>
              </a:rPr>
              <a:t> (мясо)многоядерные </a:t>
            </a:r>
            <a:r>
              <a:rPr lang="ru-RU" dirty="0" err="1">
                <a:sym typeface="Wingdings" panose="05000000000000000000" pitchFamily="2" charset="2"/>
              </a:rPr>
              <a:t>шизонтымножественное</a:t>
            </a:r>
            <a:r>
              <a:rPr lang="ru-RU" dirty="0">
                <a:sym typeface="Wingdings" panose="05000000000000000000" pitchFamily="2" charset="2"/>
              </a:rPr>
              <a:t> </a:t>
            </a:r>
            <a:r>
              <a:rPr lang="ru-RU" dirty="0" err="1">
                <a:sym typeface="Wingdings" panose="05000000000000000000" pitchFamily="2" charset="2"/>
              </a:rPr>
              <a:t>делениемерозоиты</a:t>
            </a:r>
            <a:r>
              <a:rPr lang="ru-RU" dirty="0">
                <a:sym typeface="Wingdings" panose="05000000000000000000" pitchFamily="2" charset="2"/>
              </a:rPr>
              <a:t> микро- и </a:t>
            </a:r>
            <a:r>
              <a:rPr lang="ru-RU" dirty="0" err="1">
                <a:sym typeface="Wingdings" panose="05000000000000000000" pitchFamily="2" charset="2"/>
              </a:rPr>
              <a:t>макрогаметоцитынеспорулированная</a:t>
            </a:r>
            <a:r>
              <a:rPr lang="ru-RU" dirty="0">
                <a:sym typeface="Wingdings" panose="05000000000000000000" pitchFamily="2" charset="2"/>
              </a:rPr>
              <a:t> </a:t>
            </a:r>
            <a:r>
              <a:rPr lang="ru-RU" dirty="0" err="1">
                <a:sym typeface="Wingdings" panose="05000000000000000000" pitchFamily="2" charset="2"/>
              </a:rPr>
              <a:t>ооциставыделение</a:t>
            </a:r>
            <a:r>
              <a:rPr lang="ru-RU" dirty="0">
                <a:sym typeface="Wingdings" panose="05000000000000000000" pitchFamily="2" charset="2"/>
              </a:rPr>
              <a:t> с калом в окружающую среду</a:t>
            </a:r>
          </a:p>
          <a:p>
            <a:r>
              <a:rPr lang="ru-RU" b="1" dirty="0">
                <a:sym typeface="Wingdings" panose="05000000000000000000" pitchFamily="2" charset="2"/>
              </a:rPr>
              <a:t>Бесполая фаза. </a:t>
            </a:r>
            <a:r>
              <a:rPr lang="ru-RU" dirty="0" err="1">
                <a:sym typeface="Wingdings" panose="05000000000000000000" pitchFamily="2" charset="2"/>
              </a:rPr>
              <a:t>Ооциста</a:t>
            </a:r>
            <a:r>
              <a:rPr lang="ru-RU" dirty="0">
                <a:sym typeface="Wingdings" panose="05000000000000000000" pitchFamily="2" charset="2"/>
              </a:rPr>
              <a:t>: 2 споры (внутри 4 </a:t>
            </a:r>
            <a:r>
              <a:rPr lang="ru-RU" dirty="0" err="1">
                <a:sym typeface="Wingdings" panose="05000000000000000000" pitchFamily="2" charset="2"/>
              </a:rPr>
              <a:t>спорозоита</a:t>
            </a:r>
            <a:r>
              <a:rPr lang="ru-RU" dirty="0">
                <a:sym typeface="Wingdings" panose="05000000000000000000" pitchFamily="2" charset="2"/>
              </a:rPr>
              <a:t>)попадание в кишечник промежуточного хозяина</a:t>
            </a:r>
            <a:r>
              <a:rPr lang="en-US" dirty="0">
                <a:sym typeface="Wingdings" panose="05000000000000000000" pitchFamily="2" charset="2"/>
              </a:rPr>
              <a:t></a:t>
            </a:r>
            <a:r>
              <a:rPr lang="ru-RU" dirty="0" err="1">
                <a:sym typeface="Wingdings" panose="05000000000000000000" pitchFamily="2" charset="2"/>
              </a:rPr>
              <a:t>спорозоиты</a:t>
            </a:r>
            <a:r>
              <a:rPr lang="ru-RU" dirty="0">
                <a:sym typeface="Wingdings" panose="05000000000000000000" pitchFamily="2" charset="2"/>
              </a:rPr>
              <a:t>/</a:t>
            </a:r>
            <a:r>
              <a:rPr lang="ru-RU" dirty="0" err="1">
                <a:sym typeface="Wingdings" panose="05000000000000000000" pitchFamily="2" charset="2"/>
              </a:rPr>
              <a:t>брадизоитытахизоитытканевые</a:t>
            </a:r>
            <a:r>
              <a:rPr lang="ru-RU" dirty="0">
                <a:sym typeface="Wingdings" panose="05000000000000000000" pitchFamily="2" charset="2"/>
              </a:rPr>
              <a:t> цисты (5-10 </a:t>
            </a:r>
            <a:r>
              <a:rPr lang="ru-RU" dirty="0" err="1">
                <a:sym typeface="Wingdings" panose="05000000000000000000" pitchFamily="2" charset="2"/>
              </a:rPr>
              <a:t>тыс</a:t>
            </a:r>
            <a:r>
              <a:rPr lang="ru-RU" dirty="0">
                <a:sym typeface="Wingdings" panose="05000000000000000000" pitchFamily="2" charset="2"/>
              </a:rPr>
              <a:t> </a:t>
            </a:r>
            <a:r>
              <a:rPr lang="ru-RU" dirty="0" err="1">
                <a:sym typeface="Wingdings" panose="05000000000000000000" pitchFamily="2" charset="2"/>
              </a:rPr>
              <a:t>брадизоитов</a:t>
            </a:r>
            <a:r>
              <a:rPr lang="ru-RU" dirty="0">
                <a:sym typeface="Wingdings" panose="05000000000000000000" pitchFamily="2" charset="2"/>
              </a:rPr>
              <a:t>) в нервной ткани, ГМ, мышцах, сетчатке</a:t>
            </a:r>
            <a:endParaRPr lang="ru-RU" dirty="0"/>
          </a:p>
          <a:p>
            <a:endParaRPr lang="ru-RU" dirty="0"/>
          </a:p>
          <a:p>
            <a:endParaRPr lang="ru-RU" dirty="0"/>
          </a:p>
        </p:txBody>
      </p:sp>
      <p:pic>
        <p:nvPicPr>
          <p:cNvPr id="27650" name="Picture 2" descr="https://cf.ppt-online.org/files2/slide/h/HM096CTEfqKrtbJdy4WlcZLOvoUegNhYi3wFQuRG7/slide-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196752"/>
            <a:ext cx="5400600" cy="3062114"/>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072792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Сохранение </a:t>
            </a:r>
            <a:r>
              <a:rPr lang="ru-RU" b="1" dirty="0" err="1">
                <a:solidFill>
                  <a:srgbClr val="FF0000"/>
                </a:solidFill>
              </a:rPr>
              <a:t>ооцист</a:t>
            </a:r>
            <a:endParaRPr lang="ru-RU" b="1" dirty="0">
              <a:solidFill>
                <a:srgbClr val="FF0000"/>
              </a:solidFill>
            </a:endParaRPr>
          </a:p>
        </p:txBody>
      </p:sp>
      <p:sp>
        <p:nvSpPr>
          <p:cNvPr id="3" name="Объект 2"/>
          <p:cNvSpPr>
            <a:spLocks noGrp="1"/>
          </p:cNvSpPr>
          <p:nvPr>
            <p:ph idx="1"/>
          </p:nvPr>
        </p:nvSpPr>
        <p:spPr/>
        <p:txBody>
          <a:bodyPr/>
          <a:lstStyle/>
          <a:p>
            <a:r>
              <a:rPr lang="ru-RU" dirty="0"/>
              <a:t>Сохраняются в тёплых и влажных условиях (песочница, помёт) несколько месяцев</a:t>
            </a:r>
          </a:p>
          <a:p>
            <a:r>
              <a:rPr lang="ru-RU" dirty="0"/>
              <a:t>Замораживание до 18 месяцев</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804505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Кошки</a:t>
            </a:r>
          </a:p>
        </p:txBody>
      </p:sp>
      <p:sp>
        <p:nvSpPr>
          <p:cNvPr id="3" name="Объект 2"/>
          <p:cNvSpPr>
            <a:spLocks noGrp="1"/>
          </p:cNvSpPr>
          <p:nvPr>
            <p:ph idx="1"/>
          </p:nvPr>
        </p:nvSpPr>
        <p:spPr/>
        <p:txBody>
          <a:bodyPr>
            <a:normAutofit fontScale="92500" lnSpcReduction="20000"/>
          </a:bodyPr>
          <a:lstStyle/>
          <a:p>
            <a:r>
              <a:rPr lang="ru-RU" b="1" dirty="0">
                <a:solidFill>
                  <a:srgbClr val="FF0000"/>
                </a:solidFill>
              </a:rPr>
              <a:t>Малая опасность для человека</a:t>
            </a:r>
          </a:p>
          <a:p>
            <a:r>
              <a:rPr lang="ru-RU" dirty="0"/>
              <a:t>Свежие фекалии не опасны (становятся опасны через 1-5 дней после испражнения)</a:t>
            </a:r>
          </a:p>
          <a:p>
            <a:r>
              <a:rPr lang="ru-RU" dirty="0"/>
              <a:t>Экскреция 7-20 дней</a:t>
            </a:r>
          </a:p>
          <a:p>
            <a:r>
              <a:rPr lang="ru-RU" dirty="0"/>
              <a:t>Старые фекалии могут быть опасны несколько месяцев</a:t>
            </a:r>
          </a:p>
          <a:p>
            <a:r>
              <a:rPr lang="ru-RU" dirty="0"/>
              <a:t>Кошка потенциально заразна только при первичной инфекции в течение примерно 3-х недель (в основном котята первого года жизни)</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406281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Источники</a:t>
            </a:r>
          </a:p>
        </p:txBody>
      </p:sp>
      <p:sp>
        <p:nvSpPr>
          <p:cNvPr id="3" name="Объект 2"/>
          <p:cNvSpPr>
            <a:spLocks noGrp="1"/>
          </p:cNvSpPr>
          <p:nvPr>
            <p:ph idx="1"/>
          </p:nvPr>
        </p:nvSpPr>
        <p:spPr/>
        <p:txBody>
          <a:bodyPr/>
          <a:lstStyle/>
          <a:p>
            <a:r>
              <a:rPr lang="ru-RU" dirty="0"/>
              <a:t>Мясо (термически недостаточно обработанное или незамороженное)</a:t>
            </a:r>
            <a:endParaRPr lang="en-US" dirty="0"/>
          </a:p>
          <a:p>
            <a:r>
              <a:rPr lang="ru-RU" dirty="0"/>
              <a:t>Контаминированная почва</a:t>
            </a:r>
          </a:p>
          <a:p>
            <a:r>
              <a:rPr lang="ru-RU" dirty="0"/>
              <a:t>Немытые овощи</a:t>
            </a:r>
            <a:endParaRPr lang="en-US" dirty="0"/>
          </a:p>
          <a:p>
            <a:r>
              <a:rPr lang="ru-RU" dirty="0"/>
              <a:t>Вода из водоемов</a:t>
            </a:r>
          </a:p>
          <a:p>
            <a:r>
              <a:rPr lang="ru-RU" dirty="0" err="1"/>
              <a:t>Непастеризованное</a:t>
            </a:r>
            <a:r>
              <a:rPr lang="ru-RU" dirty="0"/>
              <a:t> козье молоко</a:t>
            </a:r>
          </a:p>
          <a:p>
            <a:r>
              <a:rPr lang="ru-RU" dirty="0"/>
              <a:t>Сырые устрицы, моллюски, мидии</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617387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Пути инфицирования</a:t>
            </a:r>
          </a:p>
        </p:txBody>
      </p:sp>
      <p:sp>
        <p:nvSpPr>
          <p:cNvPr id="3" name="Объект 2"/>
          <p:cNvSpPr>
            <a:spLocks noGrp="1"/>
          </p:cNvSpPr>
          <p:nvPr>
            <p:ph idx="1"/>
          </p:nvPr>
        </p:nvSpPr>
        <p:spPr/>
        <p:txBody>
          <a:bodyPr/>
          <a:lstStyle/>
          <a:p>
            <a:r>
              <a:rPr lang="ru-RU" dirty="0"/>
              <a:t>Алиментарный</a:t>
            </a:r>
          </a:p>
          <a:p>
            <a:r>
              <a:rPr lang="ru-RU" dirty="0" err="1"/>
              <a:t>Трансплацентарный</a:t>
            </a:r>
            <a:endParaRPr lang="ru-RU" dirty="0"/>
          </a:p>
          <a:p>
            <a:r>
              <a:rPr lang="ru-RU" dirty="0"/>
              <a:t>Трансплантационный</a:t>
            </a:r>
          </a:p>
          <a:p>
            <a:r>
              <a:rPr lang="ru-RU" dirty="0"/>
              <a:t>Контактный</a:t>
            </a:r>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911615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Вопрос</a:t>
            </a:r>
          </a:p>
        </p:txBody>
      </p:sp>
      <p:sp>
        <p:nvSpPr>
          <p:cNvPr id="3" name="Объект 2"/>
          <p:cNvSpPr>
            <a:spLocks noGrp="1"/>
          </p:cNvSpPr>
          <p:nvPr>
            <p:ph idx="1"/>
          </p:nvPr>
        </p:nvSpPr>
        <p:spPr/>
        <p:txBody>
          <a:bodyPr/>
          <a:lstStyle/>
          <a:p>
            <a:r>
              <a:rPr lang="ru-RU" sz="4000" dirty="0"/>
              <a:t>Больной человек представляет опасность?</a:t>
            </a:r>
          </a:p>
          <a:p>
            <a:endParaRPr lang="ru-RU" sz="4000" dirty="0"/>
          </a:p>
          <a:p>
            <a:pPr marL="0" indent="0" algn="ctr">
              <a:buNone/>
            </a:pPr>
            <a:r>
              <a:rPr lang="ru-RU" i="1" dirty="0">
                <a:solidFill>
                  <a:schemeClr val="bg2"/>
                </a:solidFill>
                <a:effectLst>
                  <a:outerShdw blurRad="38100" dist="38100" dir="2700000" algn="tl">
                    <a:srgbClr val="000000">
                      <a:alpha val="43137"/>
                    </a:srgbClr>
                  </a:outerShdw>
                </a:effectLst>
              </a:rPr>
              <a:t>Нет.</a:t>
            </a:r>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85581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Токсоплазма и беременность</a:t>
            </a:r>
          </a:p>
        </p:txBody>
      </p:sp>
      <p:sp>
        <p:nvSpPr>
          <p:cNvPr id="3" name="Объект 2"/>
          <p:cNvSpPr>
            <a:spLocks noGrp="1"/>
          </p:cNvSpPr>
          <p:nvPr>
            <p:ph idx="1"/>
          </p:nvPr>
        </p:nvSpPr>
        <p:spPr/>
        <p:txBody>
          <a:bodyPr>
            <a:normAutofit fontScale="92500" lnSpcReduction="10000"/>
          </a:bodyPr>
          <a:lstStyle/>
          <a:p>
            <a:r>
              <a:rPr lang="ru-RU" dirty="0"/>
              <a:t>1-8 случаев на 1000 беременностей </a:t>
            </a:r>
          </a:p>
          <a:p>
            <a:r>
              <a:rPr lang="ru-RU" dirty="0"/>
              <a:t>При обычном иммунитете опасно только первичное заражение во время беременности или в течение 3 месяцев до</a:t>
            </a:r>
          </a:p>
          <a:p>
            <a:r>
              <a:rPr lang="ru-RU" dirty="0"/>
              <a:t>Лечение более эффективно, если начато в сроки до 3-х недель после </a:t>
            </a:r>
            <a:r>
              <a:rPr lang="ru-RU" dirty="0" err="1"/>
              <a:t>сероконверсии</a:t>
            </a:r>
            <a:endParaRPr lang="ru-RU" dirty="0"/>
          </a:p>
          <a:p>
            <a:r>
              <a:rPr lang="ru-RU" dirty="0"/>
              <a:t>Чаще бессимптомно. Проявления: температура, лимфаденит, возможны проявления со стороны ЦНМ, внутренних органов, глаз и мышц.</a:t>
            </a:r>
          </a:p>
          <a:p>
            <a:pPr marL="0" indent="0">
              <a:buNone/>
            </a:pPr>
            <a:endParaRPr lang="ru-RU" dirty="0"/>
          </a:p>
          <a:p>
            <a:endParaRPr lang="en-US"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4041863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Риск инфицирования плода</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7560840" cy="508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347864" y="1484784"/>
            <a:ext cx="4572000" cy="923330"/>
          </a:xfrm>
          <a:prstGeom prst="rect">
            <a:avLst/>
          </a:prstGeom>
        </p:spPr>
        <p:txBody>
          <a:bodyPr>
            <a:spAutoFit/>
          </a:bodyPr>
          <a:lstStyle/>
          <a:p>
            <a:r>
              <a:rPr lang="ru-RU" dirty="0"/>
              <a:t>13 недель - 15% </a:t>
            </a:r>
          </a:p>
          <a:p>
            <a:r>
              <a:rPr lang="ru-RU" dirty="0"/>
              <a:t>26 недель - 44% </a:t>
            </a:r>
          </a:p>
          <a:p>
            <a:r>
              <a:rPr lang="ru-RU" dirty="0"/>
              <a:t>36 недель - 71%</a:t>
            </a:r>
          </a:p>
        </p:txBody>
      </p:sp>
      <p:sp>
        <p:nvSpPr>
          <p:cNvPr id="5" name="Нижний колонтитул 4"/>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92493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Течение</a:t>
            </a:r>
          </a:p>
        </p:txBody>
      </p:sp>
      <p:sp>
        <p:nvSpPr>
          <p:cNvPr id="3" name="Объект 2"/>
          <p:cNvSpPr>
            <a:spLocks noGrp="1"/>
          </p:cNvSpPr>
          <p:nvPr>
            <p:ph idx="1"/>
          </p:nvPr>
        </p:nvSpPr>
        <p:spPr/>
        <p:txBody>
          <a:bodyPr>
            <a:normAutofit lnSpcReduction="10000"/>
          </a:bodyPr>
          <a:lstStyle/>
          <a:p>
            <a:r>
              <a:rPr lang="ru-RU" dirty="0"/>
              <a:t>В большинстве случаев - субклинические формы (80%)</a:t>
            </a:r>
          </a:p>
          <a:p>
            <a:r>
              <a:rPr lang="ru-RU" dirty="0"/>
              <a:t>Классическая триада: </a:t>
            </a:r>
            <a:r>
              <a:rPr lang="ru-RU" dirty="0" err="1"/>
              <a:t>хориоретинит</a:t>
            </a:r>
            <a:r>
              <a:rPr lang="ru-RU" dirty="0"/>
              <a:t>, гидроцефалия, </a:t>
            </a:r>
            <a:r>
              <a:rPr lang="ru-RU" dirty="0" err="1"/>
              <a:t>кальцинаты</a:t>
            </a:r>
            <a:r>
              <a:rPr lang="ru-RU" dirty="0"/>
              <a:t> мозга, судороги (</a:t>
            </a:r>
            <a:r>
              <a:rPr lang="ru-RU" dirty="0" err="1"/>
              <a:t>тетрада</a:t>
            </a:r>
            <a:r>
              <a:rPr lang="ru-RU" dirty="0"/>
              <a:t> </a:t>
            </a:r>
            <a:r>
              <a:rPr lang="ru-RU" dirty="0" err="1"/>
              <a:t>Себина</a:t>
            </a:r>
            <a:r>
              <a:rPr lang="ru-RU" dirty="0"/>
              <a:t>, 1942)</a:t>
            </a:r>
          </a:p>
          <a:p>
            <a:r>
              <a:rPr lang="ru-RU" dirty="0"/>
              <a:t>Если не лечить, возможно развитие поздних осложнений: </a:t>
            </a:r>
            <a:r>
              <a:rPr lang="ru-RU" dirty="0" err="1"/>
              <a:t>хориоретинит</a:t>
            </a:r>
            <a:r>
              <a:rPr lang="ru-RU" dirty="0"/>
              <a:t> - ухудшение зрения вплоть до слепоты,  умственная отсталость, глухота, эпилепсия</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146768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Другие проявления</a:t>
            </a:r>
          </a:p>
        </p:txBody>
      </p:sp>
      <p:sp>
        <p:nvSpPr>
          <p:cNvPr id="3" name="Объект 2"/>
          <p:cNvSpPr>
            <a:spLocks noGrp="1"/>
          </p:cNvSpPr>
          <p:nvPr>
            <p:ph idx="1"/>
          </p:nvPr>
        </p:nvSpPr>
        <p:spPr/>
        <p:txBody>
          <a:bodyPr>
            <a:normAutofit lnSpcReduction="10000"/>
          </a:bodyPr>
          <a:lstStyle/>
          <a:p>
            <a:r>
              <a:rPr lang="ru-RU" dirty="0"/>
              <a:t>Лихорадка (38-39)</a:t>
            </a:r>
          </a:p>
          <a:p>
            <a:r>
              <a:rPr lang="ru-RU" dirty="0"/>
              <a:t>Сыпь (</a:t>
            </a:r>
            <a:r>
              <a:rPr lang="ru-RU" dirty="0" err="1"/>
              <a:t>макулопапулезная</a:t>
            </a:r>
            <a:r>
              <a:rPr lang="ru-RU" dirty="0"/>
              <a:t>)</a:t>
            </a:r>
          </a:p>
          <a:p>
            <a:r>
              <a:rPr lang="ru-RU" dirty="0" err="1"/>
              <a:t>Гепатоспленомегалия</a:t>
            </a:r>
            <a:endParaRPr lang="ru-RU" dirty="0"/>
          </a:p>
          <a:p>
            <a:r>
              <a:rPr lang="ru-RU" dirty="0"/>
              <a:t>Микроцефалия</a:t>
            </a:r>
          </a:p>
          <a:p>
            <a:r>
              <a:rPr lang="ru-RU" dirty="0"/>
              <a:t>Судороги</a:t>
            </a:r>
          </a:p>
          <a:p>
            <a:r>
              <a:rPr lang="ru-RU" dirty="0"/>
              <a:t>Желтуха</a:t>
            </a:r>
          </a:p>
          <a:p>
            <a:r>
              <a:rPr lang="ru-RU" dirty="0"/>
              <a:t>Тромбоцитопения</a:t>
            </a:r>
          </a:p>
          <a:p>
            <a:r>
              <a:rPr lang="ru-RU" dirty="0" err="1"/>
              <a:t>Генерализованная</a:t>
            </a:r>
            <a:r>
              <a:rPr lang="ru-RU" dirty="0"/>
              <a:t> </a:t>
            </a:r>
            <a:r>
              <a:rPr lang="ru-RU" dirty="0" err="1"/>
              <a:t>лимфаденопатия</a:t>
            </a:r>
            <a:r>
              <a:rPr lang="ru-RU" dirty="0"/>
              <a:t> (редко)</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26567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Пути передачи от матери к плоду/новорожденному</a:t>
            </a:r>
          </a:p>
        </p:txBody>
      </p:sp>
      <p:sp>
        <p:nvSpPr>
          <p:cNvPr id="3" name="Объект 2"/>
          <p:cNvSpPr>
            <a:spLocks noGrp="1"/>
          </p:cNvSpPr>
          <p:nvPr>
            <p:ph idx="1"/>
          </p:nvPr>
        </p:nvSpPr>
        <p:spPr/>
        <p:txBody>
          <a:bodyPr/>
          <a:lstStyle/>
          <a:p>
            <a:r>
              <a:rPr lang="ru-RU" dirty="0" err="1"/>
              <a:t>Трансплацентарный</a:t>
            </a:r>
            <a:endParaRPr lang="ru-RU" dirty="0"/>
          </a:p>
          <a:p>
            <a:r>
              <a:rPr lang="ru-RU" dirty="0"/>
              <a:t>Во время родов</a:t>
            </a:r>
          </a:p>
          <a:p>
            <a:r>
              <a:rPr lang="ru-RU" dirty="0"/>
              <a:t>С грудным молоком</a:t>
            </a:r>
          </a:p>
          <a:p>
            <a:r>
              <a:rPr lang="ru-RU" dirty="0"/>
              <a:t>Контактно-бытовой</a:t>
            </a:r>
          </a:p>
        </p:txBody>
      </p:sp>
      <p:sp>
        <p:nvSpPr>
          <p:cNvPr id="5" name="Нижний колонтитул 4"/>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54795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Последствия</a:t>
            </a:r>
          </a:p>
        </p:txBody>
      </p:sp>
      <p:sp>
        <p:nvSpPr>
          <p:cNvPr id="3" name="Объект 2"/>
          <p:cNvSpPr>
            <a:spLocks noGrp="1"/>
          </p:cNvSpPr>
          <p:nvPr>
            <p:ph idx="1"/>
          </p:nvPr>
        </p:nvSpPr>
        <p:spPr/>
        <p:txBody>
          <a:bodyPr>
            <a:normAutofit fontScale="85000" lnSpcReduction="20000"/>
          </a:bodyPr>
          <a:lstStyle/>
          <a:p>
            <a:r>
              <a:rPr lang="ru-RU" dirty="0"/>
              <a:t>Выкидыш</a:t>
            </a:r>
          </a:p>
          <a:p>
            <a:r>
              <a:rPr lang="ru-RU" dirty="0"/>
              <a:t>Мертворождение</a:t>
            </a:r>
          </a:p>
          <a:p>
            <a:r>
              <a:rPr lang="ru-RU" dirty="0"/>
              <a:t>Тератогенный эффект</a:t>
            </a:r>
          </a:p>
          <a:p>
            <a:r>
              <a:rPr lang="ru-RU" dirty="0"/>
              <a:t>Тяжелые поражения глаз и ЦНС</a:t>
            </a:r>
          </a:p>
          <a:p>
            <a:r>
              <a:rPr lang="ru-RU" dirty="0"/>
              <a:t>Признаки </a:t>
            </a:r>
            <a:r>
              <a:rPr lang="ru-RU" dirty="0" err="1"/>
              <a:t>генерализованного</a:t>
            </a:r>
            <a:r>
              <a:rPr lang="ru-RU" dirty="0"/>
              <a:t> токсоплазмоза (</a:t>
            </a:r>
            <a:r>
              <a:rPr lang="ru-RU" dirty="0" err="1"/>
              <a:t>гепатоспленомегалия</a:t>
            </a:r>
            <a:r>
              <a:rPr lang="ru-RU" dirty="0"/>
              <a:t>, сыпь, желтуха, </a:t>
            </a:r>
            <a:r>
              <a:rPr lang="ru-RU" dirty="0" err="1"/>
              <a:t>лимфоаденопатия</a:t>
            </a:r>
            <a:r>
              <a:rPr lang="ru-RU" dirty="0"/>
              <a:t>, энцефалит, менингит и т.д.)</a:t>
            </a:r>
          </a:p>
          <a:p>
            <a:endParaRPr lang="ru-RU" dirty="0"/>
          </a:p>
          <a:p>
            <a:r>
              <a:rPr lang="ru-RU" dirty="0"/>
              <a:t>Зависит от срока </a:t>
            </a:r>
            <a:r>
              <a:rPr lang="ru-RU" dirty="0" err="1"/>
              <a:t>гестации</a:t>
            </a:r>
            <a:r>
              <a:rPr lang="ru-RU" dirty="0"/>
              <a:t>, длительности и интенсивности </a:t>
            </a:r>
            <a:r>
              <a:rPr lang="ru-RU" dirty="0" err="1"/>
              <a:t>паразитемии</a:t>
            </a:r>
            <a:r>
              <a:rPr lang="ru-RU" dirty="0"/>
              <a:t>, вирулентности, сочетанных инфекций. </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927520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a:bodyPr>
          <a:lstStyle/>
          <a:p>
            <a:r>
              <a:rPr lang="ru-RU" b="1" dirty="0">
                <a:solidFill>
                  <a:srgbClr val="FF0000"/>
                </a:solidFill>
              </a:rPr>
              <a:t>Показания к диагностике</a:t>
            </a:r>
          </a:p>
        </p:txBody>
      </p:sp>
      <p:sp>
        <p:nvSpPr>
          <p:cNvPr id="3" name="Объект 2"/>
          <p:cNvSpPr>
            <a:spLocks noGrp="1"/>
          </p:cNvSpPr>
          <p:nvPr>
            <p:ph idx="1"/>
          </p:nvPr>
        </p:nvSpPr>
        <p:spPr/>
        <p:txBody>
          <a:bodyPr/>
          <a:lstStyle/>
          <a:p>
            <a:r>
              <a:rPr lang="ru-RU" dirty="0"/>
              <a:t>Планирование беременности</a:t>
            </a:r>
          </a:p>
          <a:p>
            <a:r>
              <a:rPr lang="ru-RU" dirty="0"/>
              <a:t>Беременность</a:t>
            </a:r>
          </a:p>
          <a:p>
            <a:r>
              <a:rPr lang="ru-RU" dirty="0"/>
              <a:t>Осложнения беременности</a:t>
            </a:r>
          </a:p>
          <a:p>
            <a:r>
              <a:rPr lang="ru-RU" dirty="0"/>
              <a:t>Подозрение на ВУИ</a:t>
            </a:r>
          </a:p>
          <a:p>
            <a:r>
              <a:rPr lang="ru-RU" dirty="0"/>
              <a:t>Наличие инфекционного синдрома</a:t>
            </a:r>
          </a:p>
          <a:p>
            <a:r>
              <a:rPr lang="ru-RU" dirty="0"/>
              <a:t>Вторичные иммунодефициты</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291972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Материал для исследования</a:t>
            </a:r>
          </a:p>
        </p:txBody>
      </p:sp>
      <p:sp>
        <p:nvSpPr>
          <p:cNvPr id="3" name="Объект 2"/>
          <p:cNvSpPr>
            <a:spLocks noGrp="1"/>
          </p:cNvSpPr>
          <p:nvPr>
            <p:ph idx="1"/>
          </p:nvPr>
        </p:nvSpPr>
        <p:spPr/>
        <p:txBody>
          <a:bodyPr/>
          <a:lstStyle/>
          <a:p>
            <a:r>
              <a:rPr lang="ru-RU" dirty="0"/>
              <a:t>Кровь, пуповинная кровь (прямые методы, антитела)</a:t>
            </a:r>
          </a:p>
          <a:p>
            <a:r>
              <a:rPr lang="ru-RU" dirty="0"/>
              <a:t>Амниотическая жидкость, СМЖ, </a:t>
            </a:r>
            <a:r>
              <a:rPr lang="ru-RU" dirty="0" err="1"/>
              <a:t>субретинальная</a:t>
            </a:r>
            <a:r>
              <a:rPr lang="ru-RU" dirty="0"/>
              <a:t> жидкость, стекловидное тело, </a:t>
            </a:r>
            <a:r>
              <a:rPr lang="ru-RU" dirty="0" err="1"/>
              <a:t>пунктаты</a:t>
            </a:r>
            <a:r>
              <a:rPr lang="ru-RU" dirty="0"/>
              <a:t> лимфоузлов (прямые методы) </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791858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Лабораторная диагностика</a:t>
            </a:r>
          </a:p>
        </p:txBody>
      </p:sp>
      <p:sp>
        <p:nvSpPr>
          <p:cNvPr id="3" name="Объект 2"/>
          <p:cNvSpPr>
            <a:spLocks noGrp="1"/>
          </p:cNvSpPr>
          <p:nvPr>
            <p:ph idx="1"/>
          </p:nvPr>
        </p:nvSpPr>
        <p:spPr/>
        <p:txBody>
          <a:bodyPr>
            <a:normAutofit fontScale="62500" lnSpcReduction="20000"/>
          </a:bodyPr>
          <a:lstStyle/>
          <a:p>
            <a:r>
              <a:rPr lang="ru-RU" b="1" dirty="0" err="1"/>
              <a:t>Сероконверсия</a:t>
            </a:r>
            <a:r>
              <a:rPr lang="ru-RU" b="1" dirty="0"/>
              <a:t>: </a:t>
            </a:r>
            <a:r>
              <a:rPr lang="en-US" b="1" dirty="0"/>
              <a:t>IgG </a:t>
            </a:r>
            <a:r>
              <a:rPr lang="ru-RU" b="1" dirty="0"/>
              <a:t>(через 6-8 недель пожизненно)</a:t>
            </a:r>
          </a:p>
          <a:p>
            <a:r>
              <a:rPr lang="ru-RU" dirty="0" err="1"/>
              <a:t>IgM</a:t>
            </a:r>
            <a:r>
              <a:rPr lang="ru-RU" dirty="0"/>
              <a:t> – от 2 недель до 2 лет</a:t>
            </a:r>
          </a:p>
          <a:p>
            <a:r>
              <a:rPr lang="en-US" dirty="0"/>
              <a:t>IgA</a:t>
            </a:r>
            <a:r>
              <a:rPr lang="ru-RU" dirty="0"/>
              <a:t> – от 2 недель до 6 (12) месяцев</a:t>
            </a:r>
          </a:p>
          <a:p>
            <a:r>
              <a:rPr lang="ru-RU" dirty="0" err="1"/>
              <a:t>Авидность</a:t>
            </a:r>
            <a:r>
              <a:rPr lang="ru-RU" dirty="0"/>
              <a:t> антител </a:t>
            </a:r>
            <a:r>
              <a:rPr lang="en-US" dirty="0"/>
              <a:t>IgG</a:t>
            </a:r>
            <a:endParaRPr lang="ru-RU" dirty="0"/>
          </a:p>
          <a:p>
            <a:r>
              <a:rPr lang="ru-RU" dirty="0"/>
              <a:t>Если в 13 недель </a:t>
            </a:r>
            <a:r>
              <a:rPr lang="ru-RU" dirty="0" err="1"/>
              <a:t>IgM</a:t>
            </a:r>
            <a:r>
              <a:rPr lang="ru-RU" dirty="0"/>
              <a:t> и </a:t>
            </a:r>
            <a:r>
              <a:rPr lang="ru-RU" dirty="0" err="1"/>
              <a:t>IgG</a:t>
            </a:r>
            <a:r>
              <a:rPr lang="ru-RU" dirty="0"/>
              <a:t> одновременно, вероятность инфицирования в I триместре - 1-3% </a:t>
            </a:r>
          </a:p>
          <a:p>
            <a:r>
              <a:rPr lang="ru-RU" dirty="0" err="1"/>
              <a:t>Real-time</a:t>
            </a:r>
            <a:r>
              <a:rPr lang="ru-RU" dirty="0"/>
              <a:t> ПЦР на антиген T. </a:t>
            </a:r>
            <a:r>
              <a:rPr lang="ru-RU" dirty="0" err="1"/>
              <a:t>gondii</a:t>
            </a:r>
            <a:r>
              <a:rPr lang="ru-RU" dirty="0"/>
              <a:t> в околоплодных водах (</a:t>
            </a:r>
            <a:r>
              <a:rPr lang="ru-RU" dirty="0" err="1"/>
              <a:t>амниоцентез</a:t>
            </a:r>
            <a:r>
              <a:rPr lang="ru-RU" dirty="0"/>
              <a:t>)  после </a:t>
            </a:r>
            <a:r>
              <a:rPr lang="en-US" dirty="0"/>
              <a:t>18 </a:t>
            </a:r>
            <a:r>
              <a:rPr lang="ru-RU" dirty="0"/>
              <a:t>недели беременности (чувствительность 81-90%, специфичность 96-100%).</a:t>
            </a:r>
          </a:p>
          <a:p>
            <a:r>
              <a:rPr lang="ru-RU" dirty="0"/>
              <a:t>Повышение белка и </a:t>
            </a:r>
            <a:r>
              <a:rPr lang="ru-RU" dirty="0" err="1"/>
              <a:t>плеоцитоз</a:t>
            </a:r>
            <a:r>
              <a:rPr lang="ru-RU" dirty="0"/>
              <a:t> в СМЖ</a:t>
            </a:r>
          </a:p>
          <a:p>
            <a:r>
              <a:rPr lang="ru-RU" dirty="0" err="1"/>
              <a:t>Иммуноблот</a:t>
            </a:r>
            <a:endParaRPr lang="ru-RU" dirty="0"/>
          </a:p>
          <a:p>
            <a:r>
              <a:rPr lang="en-US" dirty="0"/>
              <a:t>Specific diagnostic tests like differential scanning calorimetric (DSC), IgM enzyme linked immunosorbent assay (ELISA), IgM immunosorbent agglutination assay (ISAGA), and anti P30 IgM were also performed to detect the causative organism</a:t>
            </a:r>
            <a:endParaRPr lang="ru-RU" dirty="0"/>
          </a:p>
          <a:p>
            <a:endParaRPr lang="ru-RU" dirty="0"/>
          </a:p>
          <a:p>
            <a:endParaRPr lang="en-US" dirty="0"/>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22888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Где токсоплазмоз чаще встречается?</a:t>
            </a:r>
          </a:p>
        </p:txBody>
      </p:sp>
      <p:sp>
        <p:nvSpPr>
          <p:cNvPr id="3" name="Объект 2"/>
          <p:cNvSpPr>
            <a:spLocks noGrp="1"/>
          </p:cNvSpPr>
          <p:nvPr>
            <p:ph idx="1"/>
          </p:nvPr>
        </p:nvSpPr>
        <p:spPr/>
        <p:txBody>
          <a:bodyPr>
            <a:normAutofit/>
          </a:bodyPr>
          <a:lstStyle/>
          <a:p>
            <a:r>
              <a:rPr lang="ru-RU" dirty="0"/>
              <a:t>Бразилия – 77%</a:t>
            </a:r>
          </a:p>
          <a:p>
            <a:r>
              <a:rPr lang="ru-RU" dirty="0"/>
              <a:t>Франция – 44%</a:t>
            </a:r>
          </a:p>
          <a:p>
            <a:r>
              <a:rPr lang="ru-RU" dirty="0"/>
              <a:t>США – 11%</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40626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Профилактика</a:t>
            </a:r>
          </a:p>
        </p:txBody>
      </p:sp>
      <p:sp>
        <p:nvSpPr>
          <p:cNvPr id="3" name="Объект 2"/>
          <p:cNvSpPr>
            <a:spLocks noGrp="1"/>
          </p:cNvSpPr>
          <p:nvPr>
            <p:ph idx="1"/>
          </p:nvPr>
        </p:nvSpPr>
        <p:spPr/>
        <p:txBody>
          <a:bodyPr>
            <a:normAutofit/>
          </a:bodyPr>
          <a:lstStyle/>
          <a:p>
            <a:r>
              <a:rPr lang="ru-RU" dirty="0"/>
              <a:t>Термическая обработка мяса и других продуктов</a:t>
            </a:r>
          </a:p>
          <a:p>
            <a:r>
              <a:rPr lang="ru-RU" dirty="0"/>
              <a:t>Использование перчаток при работе с землей</a:t>
            </a:r>
          </a:p>
          <a:p>
            <a:r>
              <a:rPr lang="ru-RU" dirty="0"/>
              <a:t>Избегание кошек и котят</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6568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579438"/>
            <a:ext cx="749617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7656033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err="1">
                <a:solidFill>
                  <a:srgbClr val="FF0000"/>
                </a:solidFill>
              </a:rPr>
              <a:t>Цитомегаловирусная</a:t>
            </a:r>
            <a:r>
              <a:rPr lang="ru-RU" b="1" dirty="0">
                <a:solidFill>
                  <a:srgbClr val="FF0000"/>
                </a:solidFill>
              </a:rPr>
              <a:t> инфекция</a:t>
            </a:r>
          </a:p>
        </p:txBody>
      </p:sp>
      <p:sp>
        <p:nvSpPr>
          <p:cNvPr id="3" name="Объект 2"/>
          <p:cNvSpPr>
            <a:spLocks noGrp="1"/>
          </p:cNvSpPr>
          <p:nvPr>
            <p:ph idx="1"/>
          </p:nvPr>
        </p:nvSpPr>
        <p:spPr/>
        <p:txBody>
          <a:bodyPr/>
          <a:lstStyle/>
          <a:p>
            <a:r>
              <a:rPr lang="ru-RU" dirty="0"/>
              <a:t>Вирусный </a:t>
            </a:r>
            <a:r>
              <a:rPr lang="ru-RU" dirty="0" err="1"/>
              <a:t>антропозооноз</a:t>
            </a:r>
            <a:r>
              <a:rPr lang="ru-RU" dirty="0"/>
              <a:t>, вызываемый </a:t>
            </a:r>
            <a:r>
              <a:rPr lang="ru-RU" dirty="0" err="1"/>
              <a:t>цитомегаловирусом</a:t>
            </a:r>
            <a:r>
              <a:rPr lang="ru-RU" dirty="0"/>
              <a:t> из семейства </a:t>
            </a:r>
            <a:r>
              <a:rPr lang="ru-RU" dirty="0" err="1"/>
              <a:t>герпесвирусов</a:t>
            </a:r>
            <a:r>
              <a:rPr lang="ru-RU" dirty="0"/>
              <a:t>. Получил своё название из-за наличия гигантских клеток. Существует несколько тысяч штаммов. Поражает почти всех людей в какой-то момент жизни (50-90%).</a:t>
            </a:r>
          </a:p>
        </p:txBody>
      </p:sp>
      <p:sp>
        <p:nvSpPr>
          <p:cNvPr id="4" name="Нижний колонтитул 3"/>
          <p:cNvSpPr>
            <a:spLocks noGrp="1"/>
          </p:cNvSpPr>
          <p:nvPr>
            <p:ph type="ftr" sz="quarter" idx="11"/>
          </p:nvPr>
        </p:nvSpPr>
        <p:spPr/>
        <p:txBody>
          <a:bodyPr/>
          <a:lstStyle/>
          <a:p>
            <a:r>
              <a:rPr lang="ru-RU"/>
              <a:t>в</a:t>
            </a:r>
          </a:p>
        </p:txBody>
      </p:sp>
      <p:pic>
        <p:nvPicPr>
          <p:cNvPr id="2050" name="Picture 2" descr="Картинки по запросу cytomegalo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653136"/>
            <a:ext cx="2592288" cy="172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663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err="1">
                <a:solidFill>
                  <a:srgbClr val="FF0000"/>
                </a:solidFill>
              </a:rPr>
              <a:t>Цитомегаловирус</a:t>
            </a:r>
            <a:endParaRPr lang="ru-RU" b="1" dirty="0">
              <a:solidFill>
                <a:srgbClr val="FF0000"/>
              </a:solidFill>
            </a:endParaRPr>
          </a:p>
        </p:txBody>
      </p:sp>
      <p:sp>
        <p:nvSpPr>
          <p:cNvPr id="3" name="Объект 2"/>
          <p:cNvSpPr>
            <a:spLocks noGrp="1"/>
          </p:cNvSpPr>
          <p:nvPr>
            <p:ph idx="1"/>
          </p:nvPr>
        </p:nvSpPr>
        <p:spPr/>
        <p:txBody>
          <a:bodyPr>
            <a:normAutofit lnSpcReduction="10000"/>
          </a:bodyPr>
          <a:lstStyle/>
          <a:p>
            <a:r>
              <a:rPr lang="ru-RU" dirty="0"/>
              <a:t>Впервые выделен в 1956 г. от детей, погибших от </a:t>
            </a:r>
            <a:r>
              <a:rPr lang="ru-RU" dirty="0" err="1"/>
              <a:t>генерализованной</a:t>
            </a:r>
            <a:r>
              <a:rPr lang="ru-RU" dirty="0"/>
              <a:t> инфекции.</a:t>
            </a:r>
          </a:p>
          <a:p>
            <a:r>
              <a:rPr lang="ru-RU" dirty="0"/>
              <a:t>Инактивируется при 56гр, длительно сохраняется при комнатной температуре, быстро инактивируется при замораживании. </a:t>
            </a:r>
          </a:p>
          <a:p>
            <a:r>
              <a:rPr lang="ru-RU" dirty="0"/>
              <a:t>Тропизм к разным клеткам: эпителий, эндотелий, гладкие мышцы, нейроны, </a:t>
            </a:r>
            <a:r>
              <a:rPr lang="ru-RU" dirty="0" err="1"/>
              <a:t>глия</a:t>
            </a:r>
            <a:r>
              <a:rPr lang="ru-RU" dirty="0"/>
              <a:t>, фибробласты, моноциты…</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3303025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dirty="0"/>
              <a:t>Выделяется у </a:t>
            </a:r>
            <a:r>
              <a:rPr lang="ru-RU" b="1" dirty="0">
                <a:solidFill>
                  <a:srgbClr val="FF0000"/>
                </a:solidFill>
              </a:rPr>
              <a:t>здоровых</a:t>
            </a:r>
            <a:r>
              <a:rPr lang="ru-RU" dirty="0"/>
              <a:t>!</a:t>
            </a:r>
          </a:p>
        </p:txBody>
      </p:sp>
      <p:sp>
        <p:nvSpPr>
          <p:cNvPr id="3" name="Объект 2"/>
          <p:cNvSpPr>
            <a:spLocks noGrp="1"/>
          </p:cNvSpPr>
          <p:nvPr>
            <p:ph idx="1"/>
          </p:nvPr>
        </p:nvSpPr>
        <p:spPr/>
        <p:txBody>
          <a:bodyPr/>
          <a:lstStyle/>
          <a:p>
            <a:r>
              <a:rPr lang="ru-RU" dirty="0"/>
              <a:t>Может находиться в любой биологической жидкости. </a:t>
            </a:r>
          </a:p>
          <a:p>
            <a:r>
              <a:rPr lang="ru-RU" dirty="0"/>
              <a:t>20-30% здоровых беременных – в слюне, 3-10% в моче, 5-20% в цервикальном секрете.</a:t>
            </a:r>
          </a:p>
          <a:p>
            <a:r>
              <a:rPr lang="ru-RU" dirty="0"/>
              <a:t>Грудное молоко – 20-60% </a:t>
            </a:r>
            <a:r>
              <a:rPr lang="ru-RU" dirty="0" err="1"/>
              <a:t>серопозитивных</a:t>
            </a:r>
            <a:r>
              <a:rPr lang="ru-RU" dirty="0"/>
              <a:t> матерей.</a:t>
            </a:r>
          </a:p>
          <a:p>
            <a:r>
              <a:rPr lang="ru-RU" dirty="0"/>
              <a:t>Сперма мужчин, вступающих в брак - 15%. </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84336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Распространенность</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412776"/>
            <a:ext cx="7177748" cy="47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2744771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solidFill>
                  <a:srgbClr val="FF0000"/>
                </a:solidFill>
              </a:rPr>
              <a:t>ЦМВ</a:t>
            </a:r>
            <a:r>
              <a:rPr lang="en-US" b="1" dirty="0">
                <a:solidFill>
                  <a:srgbClr val="FF0000"/>
                </a:solidFill>
              </a:rPr>
              <a:t> – </a:t>
            </a:r>
            <a:r>
              <a:rPr lang="ru-RU" b="1" dirty="0" err="1">
                <a:solidFill>
                  <a:srgbClr val="FF0000"/>
                </a:solidFill>
              </a:rPr>
              <a:t>цитомегаловирусная</a:t>
            </a:r>
            <a:r>
              <a:rPr lang="ru-RU" b="1" dirty="0">
                <a:solidFill>
                  <a:srgbClr val="FF0000"/>
                </a:solidFill>
              </a:rPr>
              <a:t> инфекция</a:t>
            </a:r>
          </a:p>
        </p:txBody>
      </p:sp>
      <p:sp>
        <p:nvSpPr>
          <p:cNvPr id="3" name="Объект 2"/>
          <p:cNvSpPr>
            <a:spLocks noGrp="1"/>
          </p:cNvSpPr>
          <p:nvPr>
            <p:ph idx="1"/>
          </p:nvPr>
        </p:nvSpPr>
        <p:spPr/>
        <p:txBody>
          <a:bodyPr>
            <a:normAutofit fontScale="85000" lnSpcReduction="10000"/>
          </a:bodyPr>
          <a:lstStyle/>
          <a:p>
            <a:r>
              <a:rPr lang="ru-RU" dirty="0"/>
              <a:t>Самая частая внутриутробная инфекция</a:t>
            </a:r>
          </a:p>
          <a:p>
            <a:r>
              <a:rPr lang="ru-RU" dirty="0"/>
              <a:t>0,2% - 2% всех новорожденных (в среднем 0,5%) </a:t>
            </a:r>
          </a:p>
          <a:p>
            <a:r>
              <a:rPr lang="ru-RU" dirty="0"/>
              <a:t>Частота </a:t>
            </a:r>
            <a:r>
              <a:rPr lang="ru-RU" dirty="0" err="1"/>
              <a:t>сероконверсии</a:t>
            </a:r>
            <a:r>
              <a:rPr lang="ru-RU" dirty="0"/>
              <a:t> 2-2,5% всех беременностей </a:t>
            </a:r>
          </a:p>
          <a:p>
            <a:r>
              <a:rPr lang="ru-RU" dirty="0"/>
              <a:t>Внутриутробное инфицирование у </a:t>
            </a:r>
            <a:r>
              <a:rPr lang="ru-RU" dirty="0" err="1"/>
              <a:t>серопозитивных</a:t>
            </a:r>
            <a:r>
              <a:rPr lang="ru-RU" dirty="0"/>
              <a:t> матерей: 0,2-1,5%</a:t>
            </a:r>
          </a:p>
          <a:p>
            <a:r>
              <a:rPr lang="ru-RU" dirty="0"/>
              <a:t>При </a:t>
            </a:r>
            <a:r>
              <a:rPr lang="ru-RU" dirty="0" err="1"/>
              <a:t>сероконверсии</a:t>
            </a:r>
            <a:r>
              <a:rPr lang="ru-RU" dirty="0"/>
              <a:t>: 40%</a:t>
            </a:r>
          </a:p>
          <a:p>
            <a:r>
              <a:rPr lang="ru-RU" dirty="0"/>
              <a:t>При заражении в течение полугода до беременности риск внутриутробного инфицирования - 1%</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2713560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Риск инфицирования</a:t>
            </a:r>
          </a:p>
        </p:txBody>
      </p:sp>
      <p:sp>
        <p:nvSpPr>
          <p:cNvPr id="3" name="Объект 2"/>
          <p:cNvSpPr>
            <a:spLocks noGrp="1"/>
          </p:cNvSpPr>
          <p:nvPr>
            <p:ph idx="1"/>
          </p:nvPr>
        </p:nvSpPr>
        <p:spPr/>
        <p:txBody>
          <a:bodyPr/>
          <a:lstStyle/>
          <a:p>
            <a:r>
              <a:rPr lang="ru-RU" dirty="0"/>
              <a:t>I триместр - 36% </a:t>
            </a:r>
          </a:p>
          <a:p>
            <a:r>
              <a:rPr lang="ru-RU" dirty="0"/>
              <a:t>II триместр - 45% </a:t>
            </a:r>
          </a:p>
          <a:p>
            <a:r>
              <a:rPr lang="ru-RU" dirty="0"/>
              <a:t>III триместр - 78%</a:t>
            </a:r>
          </a:p>
          <a:p>
            <a:r>
              <a:rPr lang="ru-RU" dirty="0"/>
              <a:t>Однако степень поражения плода тем выше, чем ранее произошло инфицирование</a:t>
            </a:r>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2615624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dirty="0">
                <a:solidFill>
                  <a:srgbClr val="FF0000"/>
                </a:solidFill>
              </a:rPr>
              <a:t>Пути передачи</a:t>
            </a:r>
          </a:p>
        </p:txBody>
      </p:sp>
      <p:sp>
        <p:nvSpPr>
          <p:cNvPr id="3" name="Объект 2"/>
          <p:cNvSpPr>
            <a:spLocks noGrp="1"/>
          </p:cNvSpPr>
          <p:nvPr>
            <p:ph idx="1"/>
          </p:nvPr>
        </p:nvSpPr>
        <p:spPr/>
        <p:txBody>
          <a:bodyPr>
            <a:normAutofit/>
          </a:bodyPr>
          <a:lstStyle/>
          <a:p>
            <a:r>
              <a:rPr lang="ru-RU" dirty="0"/>
              <a:t>Через жидкости тела: слюна, моча, женское молоко, половой путь.</a:t>
            </a:r>
          </a:p>
          <a:p>
            <a:r>
              <a:rPr lang="ru-RU" dirty="0"/>
              <a:t>Переливание крови и пересадка органов.</a:t>
            </a:r>
          </a:p>
          <a:p>
            <a:r>
              <a:rPr lang="ru-RU" dirty="0"/>
              <a:t>Наиболее опасны дети до 3-х лет жизни (детские сады, семьи с большим количеством детей)</a:t>
            </a:r>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5562480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Клинические проявления</a:t>
            </a:r>
          </a:p>
        </p:txBody>
      </p:sp>
      <p:sp>
        <p:nvSpPr>
          <p:cNvPr id="3" name="Объект 2"/>
          <p:cNvSpPr>
            <a:spLocks noGrp="1"/>
          </p:cNvSpPr>
          <p:nvPr>
            <p:ph idx="1"/>
          </p:nvPr>
        </p:nvSpPr>
        <p:spPr/>
        <p:txBody>
          <a:bodyPr>
            <a:normAutofit fontScale="70000" lnSpcReduction="20000"/>
          </a:bodyPr>
          <a:lstStyle/>
          <a:p>
            <a:r>
              <a:rPr lang="en-US" dirty="0"/>
              <a:t>90% </a:t>
            </a:r>
            <a:r>
              <a:rPr lang="ru-RU" dirty="0"/>
              <a:t>первичной инфекции протекает бессимптомно</a:t>
            </a:r>
          </a:p>
          <a:p>
            <a:r>
              <a:rPr lang="ru-RU" dirty="0"/>
              <a:t>Могут быть неспецифические признаки: лихорадка, слабость, миалгия, гепатит, </a:t>
            </a:r>
            <a:r>
              <a:rPr lang="ru-RU" dirty="0" err="1"/>
              <a:t>лимфоаденопатия</a:t>
            </a:r>
            <a:r>
              <a:rPr lang="ru-RU" dirty="0"/>
              <a:t>.</a:t>
            </a:r>
          </a:p>
          <a:p>
            <a:r>
              <a:rPr lang="ru-RU" dirty="0"/>
              <a:t>90% - нет симптомов при рождении</a:t>
            </a:r>
          </a:p>
          <a:p>
            <a:r>
              <a:rPr lang="ru-RU" dirty="0"/>
              <a:t>Однако до 15% этих детей имеют риск развития в дальнейшем нарушений: психомоторные нарушения, снижение обучаемости, слуха, нарушения зрения, зубов.</a:t>
            </a:r>
          </a:p>
          <a:p>
            <a:r>
              <a:rPr lang="ru-RU" dirty="0"/>
              <a:t>Степень нарушения слуха коррелирует с концентрацией антигена ЦМВ в моче и крови.</a:t>
            </a:r>
          </a:p>
          <a:p>
            <a:r>
              <a:rPr lang="ru-RU" dirty="0"/>
              <a:t>10% зараженных - есть симптомы: желтуха - 67%, </a:t>
            </a:r>
            <a:r>
              <a:rPr lang="ru-RU" dirty="0" err="1"/>
              <a:t>гепатоспленомегалия</a:t>
            </a:r>
            <a:r>
              <a:rPr lang="ru-RU" dirty="0"/>
              <a:t> - 60%,  </a:t>
            </a:r>
            <a:r>
              <a:rPr lang="ru-RU" dirty="0" err="1"/>
              <a:t>петехиальная</a:t>
            </a:r>
            <a:r>
              <a:rPr lang="ru-RU" dirty="0"/>
              <a:t> сыпь - 76% </a:t>
            </a:r>
            <a:r>
              <a:rPr lang="ru-RU" dirty="0" err="1"/>
              <a:t>Мультиорганные</a:t>
            </a:r>
            <a:r>
              <a:rPr lang="ru-RU" dirty="0"/>
              <a:t> поражения (микроцефалия, гидроцефалия, моторные нарушения, респираторный </a:t>
            </a:r>
            <a:r>
              <a:rPr lang="ru-RU" dirty="0" err="1"/>
              <a:t>дистресс</a:t>
            </a:r>
            <a:r>
              <a:rPr lang="ru-RU" dirty="0"/>
              <a:t>, судороги, </a:t>
            </a:r>
            <a:r>
              <a:rPr lang="ru-RU" dirty="0" err="1"/>
              <a:t>кальцификаты</a:t>
            </a:r>
            <a:r>
              <a:rPr lang="ru-RU" dirty="0"/>
              <a:t> в мозге, анемия)</a:t>
            </a:r>
          </a:p>
          <a:p>
            <a:r>
              <a:rPr lang="ru-RU" dirty="0"/>
              <a:t>На раннем сроке возможны выкидыши.</a:t>
            </a:r>
            <a:endParaRPr lang="en-US" dirty="0"/>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06583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УЗИ-диагностика</a:t>
            </a:r>
          </a:p>
        </p:txBody>
      </p:sp>
      <p:sp>
        <p:nvSpPr>
          <p:cNvPr id="3" name="Объект 2"/>
          <p:cNvSpPr>
            <a:spLocks noGrp="1"/>
          </p:cNvSpPr>
          <p:nvPr>
            <p:ph idx="1"/>
          </p:nvPr>
        </p:nvSpPr>
        <p:spPr/>
        <p:txBody>
          <a:bodyPr>
            <a:normAutofit fontScale="92500" lnSpcReduction="20000"/>
          </a:bodyPr>
          <a:lstStyle/>
          <a:p>
            <a:r>
              <a:rPr lang="ru-RU" dirty="0" err="1"/>
              <a:t>Перивентрикулярные</a:t>
            </a:r>
            <a:r>
              <a:rPr lang="ru-RU" dirty="0"/>
              <a:t> </a:t>
            </a:r>
            <a:r>
              <a:rPr lang="ru-RU" dirty="0" err="1"/>
              <a:t>кальцинаты</a:t>
            </a:r>
            <a:endParaRPr lang="ru-RU" dirty="0"/>
          </a:p>
          <a:p>
            <a:r>
              <a:rPr lang="ru-RU" dirty="0" err="1"/>
              <a:t>Вентрикуломегалия</a:t>
            </a:r>
            <a:r>
              <a:rPr lang="ru-RU" dirty="0"/>
              <a:t> мозга </a:t>
            </a:r>
          </a:p>
          <a:p>
            <a:r>
              <a:rPr lang="ru-RU" dirty="0"/>
              <a:t>Микроцефалия </a:t>
            </a:r>
          </a:p>
          <a:p>
            <a:r>
              <a:rPr lang="ru-RU" dirty="0" err="1"/>
              <a:t>Гиперэхогенный</a:t>
            </a:r>
            <a:r>
              <a:rPr lang="ru-RU" dirty="0"/>
              <a:t> кишечник</a:t>
            </a:r>
          </a:p>
          <a:p>
            <a:r>
              <a:rPr lang="ru-RU" dirty="0" err="1"/>
              <a:t>Гепатоспленомегалия</a:t>
            </a:r>
            <a:endParaRPr lang="ru-RU" dirty="0"/>
          </a:p>
          <a:p>
            <a:r>
              <a:rPr lang="ru-RU" dirty="0" err="1"/>
              <a:t>Перивентрикулярные</a:t>
            </a:r>
            <a:r>
              <a:rPr lang="ru-RU" dirty="0"/>
              <a:t> кисты</a:t>
            </a:r>
          </a:p>
          <a:p>
            <a:r>
              <a:rPr lang="ru-RU" dirty="0"/>
              <a:t>Асцит</a:t>
            </a:r>
          </a:p>
          <a:p>
            <a:r>
              <a:rPr lang="ru-RU" dirty="0"/>
              <a:t>Водянка плода</a:t>
            </a:r>
          </a:p>
          <a:p>
            <a:r>
              <a:rPr lang="ru-RU" dirty="0"/>
              <a:t>Утолщение плаценты</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42556309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Диагностика</a:t>
            </a:r>
          </a:p>
        </p:txBody>
      </p:sp>
      <p:sp>
        <p:nvSpPr>
          <p:cNvPr id="3" name="Объект 2"/>
          <p:cNvSpPr>
            <a:spLocks noGrp="1"/>
          </p:cNvSpPr>
          <p:nvPr>
            <p:ph idx="1"/>
          </p:nvPr>
        </p:nvSpPr>
        <p:spPr/>
        <p:txBody>
          <a:bodyPr>
            <a:normAutofit fontScale="70000" lnSpcReduction="20000"/>
          </a:bodyPr>
          <a:lstStyle/>
          <a:p>
            <a:r>
              <a:rPr lang="ru-RU" dirty="0"/>
              <a:t>Имеет большое значение </a:t>
            </a:r>
            <a:r>
              <a:rPr lang="ru-RU" dirty="0" err="1"/>
              <a:t>сероконверсия</a:t>
            </a:r>
            <a:r>
              <a:rPr lang="ru-RU" dirty="0"/>
              <a:t> </a:t>
            </a:r>
            <a:r>
              <a:rPr lang="en-US" dirty="0"/>
              <a:t>IgG</a:t>
            </a:r>
            <a:endParaRPr lang="ru-RU" dirty="0"/>
          </a:p>
          <a:p>
            <a:r>
              <a:rPr lang="ru-RU" dirty="0" err="1"/>
              <a:t>Авидность</a:t>
            </a:r>
            <a:r>
              <a:rPr lang="ru-RU" dirty="0"/>
              <a:t> </a:t>
            </a:r>
            <a:r>
              <a:rPr lang="en-US" dirty="0"/>
              <a:t>IgG</a:t>
            </a:r>
            <a:endParaRPr lang="ru-RU" dirty="0"/>
          </a:p>
          <a:p>
            <a:r>
              <a:rPr lang="ru-RU" dirty="0" err="1"/>
              <a:t>Иммуноблот</a:t>
            </a:r>
            <a:endParaRPr lang="ru-RU" dirty="0"/>
          </a:p>
          <a:p>
            <a:r>
              <a:rPr lang="ru-RU" dirty="0" err="1"/>
              <a:t>IgM</a:t>
            </a:r>
            <a:r>
              <a:rPr lang="ru-RU" dirty="0"/>
              <a:t> появляются у 75-90% женщин с острой первичной инфекцией и существуют до года, поэтому имеют малое значение для установления </a:t>
            </a:r>
            <a:r>
              <a:rPr lang="ru-RU" dirty="0" err="1"/>
              <a:t>сероконверсии</a:t>
            </a:r>
            <a:r>
              <a:rPr lang="ru-RU" dirty="0"/>
              <a:t> </a:t>
            </a:r>
          </a:p>
          <a:p>
            <a:r>
              <a:rPr lang="ru-RU" dirty="0" err="1"/>
              <a:t>IgM</a:t>
            </a:r>
            <a:r>
              <a:rPr lang="ru-RU" dirty="0"/>
              <a:t> могут вновь появляться у иммунных женщин после встречи с новым штаммом вируса</a:t>
            </a:r>
          </a:p>
          <a:p>
            <a:r>
              <a:rPr lang="ru-RU" dirty="0" err="1"/>
              <a:t>Амниоцентез</a:t>
            </a:r>
            <a:r>
              <a:rPr lang="ru-RU" dirty="0"/>
              <a:t> - ПЦР антигена. Отрицательный результат не исключает возможности инфицирования </a:t>
            </a:r>
          </a:p>
          <a:p>
            <a:r>
              <a:rPr lang="ru-RU" dirty="0" err="1"/>
              <a:t>IgM</a:t>
            </a:r>
            <a:r>
              <a:rPr lang="ru-RU" dirty="0"/>
              <a:t> в пуповинной крови</a:t>
            </a:r>
          </a:p>
          <a:p>
            <a:r>
              <a:rPr lang="ru-RU" dirty="0" err="1"/>
              <a:t>Аг</a:t>
            </a:r>
            <a:r>
              <a:rPr lang="ru-RU" dirty="0"/>
              <a:t> вируса в лимфоцитах мазка периферической крови методом непрямой </a:t>
            </a:r>
            <a:r>
              <a:rPr lang="ru-RU" dirty="0" err="1"/>
              <a:t>иммунофлюоресценции</a:t>
            </a:r>
            <a:r>
              <a:rPr lang="ru-RU" dirty="0"/>
              <a:t> (быстрый и чувствительный метод). </a:t>
            </a:r>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9344732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t>Выделение антигена из мочи или носоглоточного отделяемого в первые 3 недели жизни </a:t>
            </a:r>
          </a:p>
          <a:p>
            <a:r>
              <a:rPr lang="en-US" dirty="0"/>
              <a:t>IgG</a:t>
            </a:r>
            <a:r>
              <a:rPr lang="ru-RU" dirty="0"/>
              <a:t> у неинфицированных детей не обнаруживаются после 4-9 месяца жизни (материнские)</a:t>
            </a:r>
          </a:p>
          <a:p>
            <a:r>
              <a:rPr lang="ru-RU" dirty="0"/>
              <a:t>У инфицированных сохраняются  много месяцев.</a:t>
            </a:r>
          </a:p>
          <a:p>
            <a:r>
              <a:rPr lang="en-US" dirty="0"/>
              <a:t>IgM</a:t>
            </a:r>
            <a:r>
              <a:rPr lang="ru-RU" dirty="0"/>
              <a:t> у новорожденного – его собственные (но может быть как ложно+, так и ложно- результат)</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1747006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7199"/>
          </a:xfrm>
          <a:solidFill>
            <a:schemeClr val="bg2"/>
          </a:solidFill>
        </p:spPr>
        <p:txBody>
          <a:bodyPr>
            <a:normAutofit fontScale="90000"/>
          </a:bodyPr>
          <a:lstStyle/>
          <a:p>
            <a:r>
              <a:rPr lang="ru-RU" sz="4000" b="1" dirty="0" err="1">
                <a:solidFill>
                  <a:srgbClr val="FF0000"/>
                </a:solidFill>
              </a:rPr>
              <a:t>Иммуноблот</a:t>
            </a:r>
            <a:r>
              <a:rPr lang="ru-RU" sz="4000" b="1" dirty="0">
                <a:solidFill>
                  <a:srgbClr val="FF0000"/>
                </a:solidFill>
              </a:rPr>
              <a:t> ЦМВ</a:t>
            </a:r>
          </a:p>
        </p:txBody>
      </p:sp>
      <p:sp>
        <p:nvSpPr>
          <p:cNvPr id="3" name="Объект 2"/>
          <p:cNvSpPr>
            <a:spLocks noGrp="1"/>
          </p:cNvSpPr>
          <p:nvPr>
            <p:ph idx="1"/>
          </p:nvPr>
        </p:nvSpPr>
        <p:spPr>
          <a:xfrm>
            <a:off x="457200" y="1340768"/>
            <a:ext cx="6563072" cy="4785395"/>
          </a:xfrm>
        </p:spPr>
        <p:txBody>
          <a:bodyPr>
            <a:normAutofit fontScale="85000" lnSpcReduction="20000"/>
          </a:bodyPr>
          <a:lstStyle/>
          <a:p>
            <a:r>
              <a:rPr lang="ru-RU" dirty="0"/>
              <a:t>В качестве антигена в наборе используется не один белок, а комбинация из нескольких рекомбинантных вирусных белков, иммобилизованных на нитроцеллюлозном </a:t>
            </a:r>
            <a:r>
              <a:rPr lang="ru-RU" dirty="0" err="1"/>
              <a:t>стрипе</a:t>
            </a:r>
            <a:r>
              <a:rPr lang="ru-RU" dirty="0"/>
              <a:t>: р150, р28, MIE, p52, gB1 и gB2 . </a:t>
            </a:r>
          </a:p>
          <a:p>
            <a:r>
              <a:rPr lang="ru-RU" dirty="0"/>
              <a:t>антитела к </a:t>
            </a:r>
            <a:r>
              <a:rPr lang="ru-RU" dirty="0" err="1"/>
              <a:t>предраннему</a:t>
            </a:r>
            <a:r>
              <a:rPr lang="ru-RU" dirty="0"/>
              <a:t> белку MIE появляются уже через 14-18 дней после инфицирования. </a:t>
            </a:r>
          </a:p>
          <a:p>
            <a:r>
              <a:rPr lang="ru-RU" dirty="0"/>
              <a:t>гликопротеины gB1 и gB2 стимулируют выработку иммуноглобулинов только через 4-8 недель после инфицирования. </a:t>
            </a:r>
          </a:p>
        </p:txBody>
      </p:sp>
      <p:sp>
        <p:nvSpPr>
          <p:cNvPr id="4" name="Нижний колонтитул 3"/>
          <p:cNvSpPr>
            <a:spLocks noGrp="1"/>
          </p:cNvSpPr>
          <p:nvPr>
            <p:ph type="ftr" sz="quarter" idx="11"/>
          </p:nvPr>
        </p:nvSpPr>
        <p:spPr/>
        <p:txBody>
          <a:bodyPr/>
          <a:lstStyle/>
          <a:p>
            <a:r>
              <a:rPr lang="ru-RU"/>
              <a:t>в</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731838"/>
            <a:ext cx="1988815" cy="5851524"/>
          </a:xfrm>
          <a:prstGeom prst="rect">
            <a:avLst/>
          </a:prstGeom>
        </p:spPr>
      </p:pic>
    </p:spTree>
    <p:extLst>
      <p:ext uri="{BB962C8B-B14F-4D97-AF65-F5344CB8AC3E}">
        <p14:creationId xmlns:p14="http://schemas.microsoft.com/office/powerpoint/2010/main" val="32015572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665163"/>
            <a:ext cx="8734425"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1857872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665163"/>
            <a:ext cx="8734425"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68414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Последствия	</a:t>
            </a:r>
          </a:p>
        </p:txBody>
      </p:sp>
      <p:sp>
        <p:nvSpPr>
          <p:cNvPr id="3" name="Объект 2"/>
          <p:cNvSpPr>
            <a:spLocks noGrp="1"/>
          </p:cNvSpPr>
          <p:nvPr>
            <p:ph idx="1"/>
          </p:nvPr>
        </p:nvSpPr>
        <p:spPr/>
        <p:txBody>
          <a:bodyPr>
            <a:normAutofit/>
          </a:bodyPr>
          <a:lstStyle/>
          <a:p>
            <a:r>
              <a:rPr lang="ru-RU" dirty="0"/>
              <a:t>Выкидыш</a:t>
            </a:r>
          </a:p>
          <a:p>
            <a:r>
              <a:rPr lang="ru-RU" dirty="0"/>
              <a:t>Мертворождение</a:t>
            </a:r>
          </a:p>
          <a:p>
            <a:r>
              <a:rPr lang="ru-RU" dirty="0"/>
              <a:t>Внутриутробная задержка роста плода</a:t>
            </a:r>
          </a:p>
          <a:p>
            <a:r>
              <a:rPr lang="ru-RU" dirty="0"/>
              <a:t>Преждевременные роды</a:t>
            </a:r>
          </a:p>
          <a:p>
            <a:r>
              <a:rPr lang="ru-RU" dirty="0"/>
              <a:t>Врожденные аномалии развития</a:t>
            </a:r>
          </a:p>
          <a:p>
            <a:r>
              <a:rPr lang="ru-RU" dirty="0"/>
              <a:t>Внутриутробная инфекция</a:t>
            </a:r>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42550834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Краснуха</a:t>
            </a:r>
          </a:p>
        </p:txBody>
      </p:sp>
      <p:sp>
        <p:nvSpPr>
          <p:cNvPr id="3" name="Объект 2"/>
          <p:cNvSpPr>
            <a:spLocks noGrp="1"/>
          </p:cNvSpPr>
          <p:nvPr>
            <p:ph idx="1"/>
          </p:nvPr>
        </p:nvSpPr>
        <p:spPr/>
        <p:txBody>
          <a:bodyPr>
            <a:normAutofit fontScale="77500" lnSpcReduction="20000"/>
          </a:bodyPr>
          <a:lstStyle/>
          <a:p>
            <a:endParaRPr lang="ru-RU" dirty="0"/>
          </a:p>
          <a:p>
            <a:r>
              <a:rPr lang="ru-RU" dirty="0" err="1"/>
              <a:t>Антропонозная</a:t>
            </a:r>
            <a:r>
              <a:rPr lang="ru-RU" dirty="0"/>
              <a:t> вирусная инфекция, «немецкая корь» (1752).</a:t>
            </a:r>
          </a:p>
          <a:p>
            <a:r>
              <a:rPr lang="ru-RU" dirty="0"/>
              <a:t>РНК-содержащий вирус, воздушно-капельный путь передачи</a:t>
            </a:r>
          </a:p>
          <a:p>
            <a:r>
              <a:rPr lang="ru-RU" dirty="0"/>
              <a:t>Врожденная краснуха - не имеет серьезного значения в развитых странах (5-6 случаев ежегодно в США) </a:t>
            </a:r>
          </a:p>
          <a:p>
            <a:r>
              <a:rPr lang="ru-RU" dirty="0"/>
              <a:t>Серьезная проблема в странах, где были поздно приняты программы иммунизации детей </a:t>
            </a:r>
            <a:endParaRPr lang="en-US" dirty="0"/>
          </a:p>
          <a:p>
            <a:r>
              <a:rPr lang="ru-RU" dirty="0"/>
              <a:t>Лихорадка, боль в горле  и насморк, увеличение лимфоузлов, сыпь, боль в суставах, недомогание, конъюнктивит и т.д.</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4047510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Эпидемиология</a:t>
            </a:r>
          </a:p>
        </p:txBody>
      </p:sp>
      <p:sp>
        <p:nvSpPr>
          <p:cNvPr id="3" name="Объект 2"/>
          <p:cNvSpPr>
            <a:spLocks noGrp="1"/>
          </p:cNvSpPr>
          <p:nvPr>
            <p:ph idx="1"/>
          </p:nvPr>
        </p:nvSpPr>
        <p:spPr/>
        <p:txBody>
          <a:bodyPr>
            <a:normAutofit fontScale="92500" lnSpcReduction="20000"/>
          </a:bodyPr>
          <a:lstStyle/>
          <a:p>
            <a:r>
              <a:rPr lang="ru-RU" dirty="0"/>
              <a:t>Пути заражения: воздушно-капельный и </a:t>
            </a:r>
            <a:r>
              <a:rPr lang="ru-RU" dirty="0" err="1"/>
              <a:t>трансплацентарный</a:t>
            </a:r>
            <a:endParaRPr lang="ru-RU" dirty="0"/>
          </a:p>
          <a:p>
            <a:r>
              <a:rPr lang="ru-RU" dirty="0"/>
              <a:t>Заразность за 5-10 дней до сыпи и 1-2 недели после</a:t>
            </a:r>
          </a:p>
          <a:p>
            <a:r>
              <a:rPr lang="ru-RU" dirty="0"/>
              <a:t>При врожденной краснухе ребёнок заразен до 1,5 лет</a:t>
            </a:r>
          </a:p>
          <a:p>
            <a:r>
              <a:rPr lang="ru-RU" dirty="0" err="1"/>
              <a:t>Контагиозность</a:t>
            </a:r>
            <a:r>
              <a:rPr lang="ru-RU" dirty="0"/>
              <a:t> ниже, чем у кори, ветряной оспы, поэтому к детородному возрасту остаётся много </a:t>
            </a:r>
            <a:r>
              <a:rPr lang="ru-RU" dirty="0" err="1"/>
              <a:t>неиммунных</a:t>
            </a:r>
            <a:r>
              <a:rPr lang="ru-RU" dirty="0"/>
              <a:t> женщин.</a:t>
            </a:r>
          </a:p>
          <a:p>
            <a:r>
              <a:rPr lang="ru-RU" dirty="0"/>
              <a:t>Стойкий пожизненный иммунитет.</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336927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Развитие инфекции</a:t>
            </a:r>
          </a:p>
        </p:txBody>
      </p:sp>
      <p:sp>
        <p:nvSpPr>
          <p:cNvPr id="3" name="Объект 2"/>
          <p:cNvSpPr>
            <a:spLocks noGrp="1"/>
          </p:cNvSpPr>
          <p:nvPr>
            <p:ph idx="1"/>
          </p:nvPr>
        </p:nvSpPr>
        <p:spPr/>
        <p:txBody>
          <a:bodyPr>
            <a:normAutofit fontScale="92500" lnSpcReduction="20000"/>
          </a:bodyPr>
          <a:lstStyle/>
          <a:p>
            <a:r>
              <a:rPr lang="ru-RU" dirty="0"/>
              <a:t>Входные ворота – слизистая верхних дыхательных путей</a:t>
            </a:r>
            <a:r>
              <a:rPr lang="en-US" dirty="0">
                <a:sym typeface="Wingdings" panose="05000000000000000000" pitchFamily="2" charset="2"/>
              </a:rPr>
              <a:t> </a:t>
            </a:r>
            <a:r>
              <a:rPr lang="ru-RU" dirty="0">
                <a:sym typeface="Wingdings" panose="05000000000000000000" pitchFamily="2" charset="2"/>
              </a:rPr>
              <a:t>Шейные лимфоузлы (7 дней)</a:t>
            </a:r>
            <a:r>
              <a:rPr lang="en-US" dirty="0">
                <a:sym typeface="Wingdings" panose="05000000000000000000" pitchFamily="2" charset="2"/>
              </a:rPr>
              <a:t></a:t>
            </a:r>
            <a:r>
              <a:rPr lang="ru-RU" dirty="0" err="1">
                <a:sym typeface="Wingdings" panose="05000000000000000000" pitchFamily="2" charset="2"/>
              </a:rPr>
              <a:t>КровьМакрофаги</a:t>
            </a:r>
            <a:r>
              <a:rPr lang="ru-RU" dirty="0">
                <a:sym typeface="Wingdings" panose="05000000000000000000" pitchFamily="2" charset="2"/>
              </a:rPr>
              <a:t>, Эпителий (сыпь).</a:t>
            </a:r>
          </a:p>
          <a:p>
            <a:r>
              <a:rPr lang="ru-RU" dirty="0">
                <a:sym typeface="Wingdings" panose="05000000000000000000" pitchFamily="2" charset="2"/>
              </a:rPr>
              <a:t>Инкубационный период 16-20 дней.</a:t>
            </a:r>
          </a:p>
          <a:p>
            <a:r>
              <a:rPr lang="ru-RU" dirty="0">
                <a:sym typeface="Wingdings" panose="05000000000000000000" pitchFamily="2" charset="2"/>
              </a:rPr>
              <a:t>Может быть лихорадка, </a:t>
            </a:r>
            <a:r>
              <a:rPr lang="ru-RU" dirty="0" err="1">
                <a:sym typeface="Wingdings" panose="05000000000000000000" pitchFamily="2" charset="2"/>
              </a:rPr>
              <a:t>лимфоаденопатия</a:t>
            </a:r>
            <a:r>
              <a:rPr lang="ru-RU" dirty="0">
                <a:sym typeface="Wingdings" panose="05000000000000000000" pitchFamily="2" charset="2"/>
              </a:rPr>
              <a:t>, катаральные явления, кашель, светобоязнь, могут быть артралгии, артриты, энцефалиты. </a:t>
            </a:r>
          </a:p>
          <a:p>
            <a:r>
              <a:rPr lang="ru-RU" dirty="0">
                <a:sym typeface="Wingdings" panose="05000000000000000000" pitchFamily="2" charset="2"/>
              </a:rPr>
              <a:t>Повышение СОЭ, лейкопения, </a:t>
            </a:r>
            <a:r>
              <a:rPr lang="ru-RU" dirty="0" err="1">
                <a:sym typeface="Wingdings" panose="05000000000000000000" pitchFamily="2" charset="2"/>
              </a:rPr>
              <a:t>лимфопения</a:t>
            </a:r>
            <a:r>
              <a:rPr lang="ru-RU" dirty="0">
                <a:sym typeface="Wingdings" panose="05000000000000000000" pitchFamily="2" charset="2"/>
              </a:rPr>
              <a:t>(лимфоцитоз), </a:t>
            </a:r>
            <a:r>
              <a:rPr lang="ru-RU" dirty="0" err="1">
                <a:sym typeface="Wingdings" panose="05000000000000000000" pitchFamily="2" charset="2"/>
              </a:rPr>
              <a:t>моноцитоз</a:t>
            </a:r>
            <a:r>
              <a:rPr lang="ru-RU" dirty="0">
                <a:sym typeface="Wingdings" panose="05000000000000000000" pitchFamily="2" charset="2"/>
              </a:rPr>
              <a:t>, атипичные </a:t>
            </a:r>
            <a:r>
              <a:rPr lang="ru-RU" dirty="0" err="1">
                <a:sym typeface="Wingdings" panose="05000000000000000000" pitchFamily="2" charset="2"/>
              </a:rPr>
              <a:t>лимцфоциты</a:t>
            </a:r>
            <a:r>
              <a:rPr lang="ru-RU" dirty="0">
                <a:sym typeface="Wingdings" panose="05000000000000000000" pitchFamily="2" charset="2"/>
              </a:rPr>
              <a:t>, плазматические клетки, клетки Тюрка.</a:t>
            </a:r>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26530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Краснуха и беременность</a:t>
            </a:r>
          </a:p>
        </p:txBody>
      </p:sp>
      <p:sp>
        <p:nvSpPr>
          <p:cNvPr id="3" name="Объект 2"/>
          <p:cNvSpPr>
            <a:spLocks noGrp="1"/>
          </p:cNvSpPr>
          <p:nvPr>
            <p:ph idx="1"/>
          </p:nvPr>
        </p:nvSpPr>
        <p:spPr/>
        <p:txBody>
          <a:bodyPr>
            <a:normAutofit fontScale="77500" lnSpcReduction="20000"/>
          </a:bodyPr>
          <a:lstStyle/>
          <a:p>
            <a:r>
              <a:rPr lang="ru-RU" dirty="0"/>
              <a:t>Выкидыш</a:t>
            </a:r>
          </a:p>
          <a:p>
            <a:r>
              <a:rPr lang="ru-RU" dirty="0"/>
              <a:t>Мертворождение</a:t>
            </a:r>
          </a:p>
          <a:p>
            <a:r>
              <a:rPr lang="ru-RU" dirty="0"/>
              <a:t>Синдром внутриутробной краснухи </a:t>
            </a:r>
          </a:p>
          <a:p>
            <a:pPr lvl="1"/>
            <a:r>
              <a:rPr lang="ru-RU" dirty="0"/>
              <a:t>нарушения слуха</a:t>
            </a:r>
            <a:r>
              <a:rPr lang="en-US" dirty="0"/>
              <a:t> 66%</a:t>
            </a:r>
            <a:endParaRPr lang="ru-RU" dirty="0"/>
          </a:p>
          <a:p>
            <a:pPr lvl="1"/>
            <a:r>
              <a:rPr lang="ru-RU" dirty="0"/>
              <a:t>пороки сердца</a:t>
            </a:r>
            <a:r>
              <a:rPr lang="en-US" dirty="0"/>
              <a:t> 58%</a:t>
            </a:r>
            <a:endParaRPr lang="ru-RU" dirty="0"/>
          </a:p>
          <a:p>
            <a:pPr lvl="1"/>
            <a:r>
              <a:rPr lang="ru-RU" dirty="0"/>
              <a:t>Катаракта</a:t>
            </a:r>
            <a:r>
              <a:rPr lang="en-US" dirty="0"/>
              <a:t> 78%</a:t>
            </a:r>
          </a:p>
          <a:p>
            <a:pPr lvl="1"/>
            <a:r>
              <a:rPr lang="ru-RU" dirty="0"/>
              <a:t>Глаукома</a:t>
            </a:r>
            <a:endParaRPr lang="en-US" dirty="0"/>
          </a:p>
          <a:p>
            <a:pPr lvl="1"/>
            <a:r>
              <a:rPr lang="ru-RU" dirty="0"/>
              <a:t>Пигментная </a:t>
            </a:r>
            <a:r>
              <a:rPr lang="ru-RU" dirty="0" err="1"/>
              <a:t>ретинопатия</a:t>
            </a:r>
            <a:endParaRPr lang="en-US" dirty="0"/>
          </a:p>
          <a:p>
            <a:pPr lvl="1"/>
            <a:r>
              <a:rPr lang="ru-RU" dirty="0"/>
              <a:t>Открытый </a:t>
            </a:r>
            <a:r>
              <a:rPr lang="en-US" dirty="0"/>
              <a:t>ductus arteriosus </a:t>
            </a:r>
          </a:p>
          <a:p>
            <a:pPr lvl="1"/>
            <a:r>
              <a:rPr lang="ru-RU" dirty="0"/>
              <a:t>Стеноз легочных артерий</a:t>
            </a:r>
          </a:p>
          <a:p>
            <a:pPr lvl="1"/>
            <a:r>
              <a:rPr lang="ru-RU" dirty="0" err="1"/>
              <a:t>Коарктация</a:t>
            </a:r>
            <a:r>
              <a:rPr lang="ru-RU" dirty="0"/>
              <a:t> аорты </a:t>
            </a:r>
            <a:endParaRPr lang="en-US" dirty="0"/>
          </a:p>
          <a:p>
            <a:pPr lvl="1"/>
            <a:r>
              <a:rPr lang="ru-RU" dirty="0" err="1"/>
              <a:t>Микрофтальмия</a:t>
            </a:r>
            <a:r>
              <a:rPr lang="ru-RU" dirty="0"/>
              <a:t> </a:t>
            </a:r>
          </a:p>
          <a:p>
            <a:pPr lvl="1"/>
            <a:r>
              <a:rPr lang="ru-RU" dirty="0"/>
              <a:t>Рентгенографические изменения костей </a:t>
            </a:r>
          </a:p>
          <a:p>
            <a:pPr lvl="1"/>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8034699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Другие симптомы</a:t>
            </a:r>
          </a:p>
        </p:txBody>
      </p:sp>
      <p:sp>
        <p:nvSpPr>
          <p:cNvPr id="3" name="Объект 2"/>
          <p:cNvSpPr>
            <a:spLocks noGrp="1"/>
          </p:cNvSpPr>
          <p:nvPr>
            <p:ph idx="1"/>
          </p:nvPr>
        </p:nvSpPr>
        <p:spPr/>
        <p:txBody>
          <a:bodyPr>
            <a:normAutofit lnSpcReduction="10000"/>
          </a:bodyPr>
          <a:lstStyle/>
          <a:p>
            <a:pPr lvl="1"/>
            <a:r>
              <a:rPr lang="en-US" dirty="0"/>
              <a:t>blueberry muffin rash</a:t>
            </a:r>
            <a:endParaRPr lang="ru-RU" dirty="0"/>
          </a:p>
          <a:p>
            <a:pPr lvl="1"/>
            <a:r>
              <a:rPr lang="ru-RU" dirty="0" err="1"/>
              <a:t>Гепатоспленомегалия</a:t>
            </a:r>
            <a:endParaRPr lang="ru-RU" dirty="0"/>
          </a:p>
          <a:p>
            <a:pPr lvl="1"/>
            <a:r>
              <a:rPr lang="ru-RU" dirty="0"/>
              <a:t>Тромбоцитопения</a:t>
            </a:r>
          </a:p>
          <a:p>
            <a:endParaRPr lang="ru-RU" dirty="0"/>
          </a:p>
          <a:p>
            <a:r>
              <a:rPr lang="ru-RU" dirty="0"/>
              <a:t>Поздняя манифестация:</a:t>
            </a:r>
          </a:p>
          <a:p>
            <a:pPr lvl="1"/>
            <a:r>
              <a:rPr lang="ru-RU" dirty="0"/>
              <a:t>Диабет</a:t>
            </a:r>
          </a:p>
          <a:p>
            <a:pPr lvl="1"/>
            <a:r>
              <a:rPr lang="ru-RU" dirty="0"/>
              <a:t>Гипертензия</a:t>
            </a:r>
          </a:p>
          <a:p>
            <a:pPr lvl="1"/>
            <a:r>
              <a:rPr lang="ru-RU" dirty="0"/>
              <a:t>Панэнцефалит</a:t>
            </a:r>
          </a:p>
          <a:p>
            <a:pPr lvl="1"/>
            <a:r>
              <a:rPr lang="ru-RU" dirty="0"/>
              <a:t>Расстройства поведения</a:t>
            </a:r>
          </a:p>
        </p:txBody>
      </p:sp>
      <p:pic>
        <p:nvPicPr>
          <p:cNvPr id="29698" name="Picture 2" descr="Image result for blueberry muffin r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412776"/>
            <a:ext cx="2857500"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3072864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Инфицирование плода</a:t>
            </a:r>
          </a:p>
        </p:txBody>
      </p:sp>
      <p:sp>
        <p:nvSpPr>
          <p:cNvPr id="3" name="Объект 2"/>
          <p:cNvSpPr>
            <a:spLocks noGrp="1"/>
          </p:cNvSpPr>
          <p:nvPr>
            <p:ph idx="1"/>
          </p:nvPr>
        </p:nvSpPr>
        <p:spPr/>
        <p:txBody>
          <a:bodyPr>
            <a:normAutofit lnSpcReduction="10000"/>
          </a:bodyPr>
          <a:lstStyle/>
          <a:p>
            <a:r>
              <a:rPr lang="en-US" dirty="0"/>
              <a:t>90% </a:t>
            </a:r>
            <a:r>
              <a:rPr lang="ru-RU" dirty="0"/>
              <a:t> до 11 недели</a:t>
            </a:r>
          </a:p>
          <a:p>
            <a:r>
              <a:rPr lang="en-US" dirty="0"/>
              <a:t>50% </a:t>
            </a:r>
            <a:r>
              <a:rPr lang="ru-RU" dirty="0"/>
              <a:t> </a:t>
            </a:r>
            <a:r>
              <a:rPr lang="en-US" dirty="0"/>
              <a:t>11-20 </a:t>
            </a:r>
            <a:r>
              <a:rPr lang="ru-RU" dirty="0"/>
              <a:t>недели </a:t>
            </a:r>
          </a:p>
          <a:p>
            <a:r>
              <a:rPr lang="en-US" dirty="0"/>
              <a:t>37% </a:t>
            </a:r>
            <a:r>
              <a:rPr lang="ru-RU" dirty="0"/>
              <a:t> </a:t>
            </a:r>
            <a:r>
              <a:rPr lang="en-US" dirty="0"/>
              <a:t>20-35 </a:t>
            </a:r>
            <a:r>
              <a:rPr lang="ru-RU" dirty="0"/>
              <a:t>недели </a:t>
            </a:r>
            <a:endParaRPr lang="en-US" dirty="0"/>
          </a:p>
          <a:p>
            <a:r>
              <a:rPr lang="ru-RU" dirty="0"/>
              <a:t>До </a:t>
            </a:r>
            <a:r>
              <a:rPr lang="en-US" dirty="0"/>
              <a:t>100% </a:t>
            </a:r>
            <a:r>
              <a:rPr lang="ru-RU" dirty="0"/>
              <a:t>последний месяц беременности</a:t>
            </a:r>
          </a:p>
          <a:p>
            <a:pPr marL="0" indent="0">
              <a:buNone/>
            </a:pPr>
            <a:r>
              <a:rPr lang="ru-RU" b="1" dirty="0"/>
              <a:t>Однако </a:t>
            </a:r>
          </a:p>
          <a:p>
            <a:r>
              <a:rPr lang="ru-RU" dirty="0"/>
              <a:t>Риск СВК – до 16 недель</a:t>
            </a:r>
          </a:p>
          <a:p>
            <a:r>
              <a:rPr lang="ru-RU" dirty="0"/>
              <a:t>После 20 недели – внутриутробная задержка роста плода</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3660427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Диагностика</a:t>
            </a:r>
          </a:p>
        </p:txBody>
      </p:sp>
      <p:sp>
        <p:nvSpPr>
          <p:cNvPr id="3" name="Объект 2"/>
          <p:cNvSpPr>
            <a:spLocks noGrp="1"/>
          </p:cNvSpPr>
          <p:nvPr>
            <p:ph idx="1"/>
          </p:nvPr>
        </p:nvSpPr>
        <p:spPr/>
        <p:txBody>
          <a:bodyPr>
            <a:normAutofit fontScale="62500" lnSpcReduction="20000"/>
          </a:bodyPr>
          <a:lstStyle/>
          <a:p>
            <a:r>
              <a:rPr lang="ru-RU" dirty="0"/>
              <a:t>Появление </a:t>
            </a:r>
            <a:r>
              <a:rPr lang="ru-RU" dirty="0" err="1"/>
              <a:t>IgM</a:t>
            </a:r>
            <a:r>
              <a:rPr lang="ru-RU" dirty="0"/>
              <a:t>. Низкую концентрацию АТ </a:t>
            </a:r>
            <a:r>
              <a:rPr lang="ru-RU" dirty="0" err="1"/>
              <a:t>IgM</a:t>
            </a:r>
            <a:r>
              <a:rPr lang="ru-RU" dirty="0"/>
              <a:t> можно обнаружить при инфекционном мононуклеозе и других вирусных инфекциях (например, ЦМВ-инфекция, корь, герпетическая инфекция). Через 4-5 дней, максимум через 1-2 недели, снижение через 2-3 месяца.</a:t>
            </a:r>
          </a:p>
          <a:p>
            <a:r>
              <a:rPr lang="ru-RU" dirty="0"/>
              <a:t>Появление </a:t>
            </a:r>
            <a:r>
              <a:rPr lang="en-US" dirty="0"/>
              <a:t>IgG</a:t>
            </a:r>
            <a:r>
              <a:rPr lang="ru-RU" dirty="0"/>
              <a:t>, максимум через 2-3 недели. </a:t>
            </a:r>
            <a:r>
              <a:rPr lang="ru-RU" dirty="0" err="1"/>
              <a:t>Низкоавидные</a:t>
            </a:r>
            <a:r>
              <a:rPr lang="ru-RU" dirty="0"/>
              <a:t> до 28 дня.</a:t>
            </a:r>
          </a:p>
          <a:p>
            <a:r>
              <a:rPr lang="ru-RU" dirty="0"/>
              <a:t>Четырехкратное повышение титра </a:t>
            </a:r>
            <a:r>
              <a:rPr lang="ru-RU" dirty="0" err="1"/>
              <a:t>IgG</a:t>
            </a:r>
            <a:r>
              <a:rPr lang="ru-RU" dirty="0"/>
              <a:t> </a:t>
            </a:r>
          </a:p>
          <a:p>
            <a:r>
              <a:rPr lang="ru-RU" dirty="0"/>
              <a:t>Выявление антигена краснухи методом ПЦР (амниотическая жидкость и ворсины хориона)</a:t>
            </a:r>
          </a:p>
          <a:p>
            <a:r>
              <a:rPr lang="ru-RU" dirty="0"/>
              <a:t>После вакцинации АТ </a:t>
            </a:r>
            <a:r>
              <a:rPr lang="ru-RU" dirty="0" err="1"/>
              <a:t>IgM</a:t>
            </a:r>
            <a:r>
              <a:rPr lang="ru-RU" dirty="0"/>
              <a:t> обнаруживают через 15−25 дней в 60−80% случаев. </a:t>
            </a:r>
          </a:p>
          <a:p>
            <a:r>
              <a:rPr lang="ru-RU" dirty="0"/>
              <a:t>Новорожденный: </a:t>
            </a:r>
          </a:p>
          <a:p>
            <a:pPr lvl="1"/>
            <a:r>
              <a:rPr lang="en-US" dirty="0"/>
              <a:t>IgM</a:t>
            </a:r>
            <a:r>
              <a:rPr lang="ru-RU" dirty="0"/>
              <a:t> в течение 3 месяцев</a:t>
            </a:r>
          </a:p>
          <a:p>
            <a:pPr lvl="1"/>
            <a:r>
              <a:rPr lang="ru-RU" dirty="0"/>
              <a:t>Стабильная или повышающаяся концентрация </a:t>
            </a:r>
            <a:r>
              <a:rPr lang="en-US" dirty="0"/>
              <a:t>IgG </a:t>
            </a:r>
            <a:r>
              <a:rPr lang="ru-RU" dirty="0"/>
              <a:t>в первые 7-11 месяцев жизни.</a:t>
            </a:r>
          </a:p>
          <a:p>
            <a:pPr lvl="1"/>
            <a:r>
              <a:rPr lang="ru-RU" dirty="0"/>
              <a:t>РНК (ПЦР) </a:t>
            </a:r>
            <a:r>
              <a:rPr lang="ru-RU" dirty="0" err="1"/>
              <a:t>назофарингеальный</a:t>
            </a:r>
            <a:r>
              <a:rPr lang="ru-RU" dirty="0"/>
              <a:t> мазок, моча, кровь, ликвор. </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3850383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889000"/>
            <a:ext cx="81915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2692346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7199"/>
          </a:xfrm>
          <a:solidFill>
            <a:schemeClr val="bg2"/>
          </a:solidFill>
        </p:spPr>
        <p:txBody>
          <a:bodyPr>
            <a:normAutofit fontScale="90000"/>
          </a:bodyPr>
          <a:lstStyle/>
          <a:p>
            <a:r>
              <a:rPr lang="ru-RU" sz="3600" b="1" dirty="0" err="1">
                <a:solidFill>
                  <a:srgbClr val="FF0000"/>
                </a:solidFill>
              </a:rPr>
              <a:t>Иммуноблот</a:t>
            </a:r>
            <a:endParaRPr lang="ru-RU" sz="3600" b="1" dirty="0">
              <a:solidFill>
                <a:srgbClr val="FF0000"/>
              </a:solidFill>
            </a:endParaRPr>
          </a:p>
        </p:txBody>
      </p:sp>
      <p:sp>
        <p:nvSpPr>
          <p:cNvPr id="3" name="Объект 2"/>
          <p:cNvSpPr>
            <a:spLocks noGrp="1"/>
          </p:cNvSpPr>
          <p:nvPr>
            <p:ph idx="1"/>
          </p:nvPr>
        </p:nvSpPr>
        <p:spPr>
          <a:xfrm>
            <a:off x="457200" y="908720"/>
            <a:ext cx="4330824" cy="5217443"/>
          </a:xfrm>
        </p:spPr>
        <p:txBody>
          <a:bodyPr>
            <a:normAutofit fontScale="70000" lnSpcReduction="20000"/>
          </a:bodyPr>
          <a:lstStyle/>
          <a:p>
            <a:r>
              <a:rPr lang="ru-RU" dirty="0"/>
              <a:t>Иммунный ответ на антигены E1 и С наблюдается быстро – уже на первых неделях после инфекции или вакцинации, иммунный ответ на антигены E2 появляется значительно позже. Как правило, </a:t>
            </a:r>
            <a:r>
              <a:rPr lang="ru-RU" dirty="0" err="1"/>
              <a:t>IgG</a:t>
            </a:r>
            <a:r>
              <a:rPr lang="ru-RU" dirty="0"/>
              <a:t>-подтверждающие антитела против антигена E2 краснухи появляются самое раннее через 3 месяца через вакцинации или болезни. Если </a:t>
            </a:r>
            <a:r>
              <a:rPr lang="ru-RU" dirty="0" err="1"/>
              <a:t>бэнд</a:t>
            </a:r>
            <a:r>
              <a:rPr lang="ru-RU" dirty="0"/>
              <a:t>, соответствующий E2, присутствует, то можно исключить наличие инфицирования в последние три месяца. </a:t>
            </a:r>
          </a:p>
          <a:p>
            <a:endParaRPr lang="ru-RU" dirty="0"/>
          </a:p>
        </p:txBody>
      </p:sp>
      <p:sp>
        <p:nvSpPr>
          <p:cNvPr id="4" name="Нижний колонтитул 3"/>
          <p:cNvSpPr>
            <a:spLocks noGrp="1"/>
          </p:cNvSpPr>
          <p:nvPr>
            <p:ph type="ftr" sz="quarter" idx="11"/>
          </p:nvPr>
        </p:nvSpPr>
        <p:spPr/>
        <p:txBody>
          <a:bodyPr/>
          <a:lstStyle/>
          <a:p>
            <a:r>
              <a:rPr lang="ru-RU"/>
              <a:t>в</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908720"/>
            <a:ext cx="4027339" cy="6156462"/>
          </a:xfrm>
          <a:prstGeom prst="rect">
            <a:avLst/>
          </a:prstGeom>
        </p:spPr>
      </p:pic>
    </p:spTree>
    <p:extLst>
      <p:ext uri="{BB962C8B-B14F-4D97-AF65-F5344CB8AC3E}">
        <p14:creationId xmlns:p14="http://schemas.microsoft.com/office/powerpoint/2010/main" val="22664425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660400"/>
            <a:ext cx="741045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33477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96752"/>
            <a:ext cx="8229600" cy="473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0380334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err="1">
                <a:solidFill>
                  <a:srgbClr val="FF0000"/>
                </a:solidFill>
              </a:rPr>
              <a:t>Вопрос:Тест</a:t>
            </a:r>
            <a:r>
              <a:rPr lang="ru-RU" b="1" dirty="0">
                <a:solidFill>
                  <a:srgbClr val="FF0000"/>
                </a:solidFill>
              </a:rPr>
              <a:t> на </a:t>
            </a:r>
            <a:r>
              <a:rPr lang="ru-RU" b="1" dirty="0" err="1">
                <a:solidFill>
                  <a:srgbClr val="FF0000"/>
                </a:solidFill>
              </a:rPr>
              <a:t>авидность</a:t>
            </a:r>
            <a:r>
              <a:rPr lang="ru-RU" b="1" dirty="0">
                <a:solidFill>
                  <a:srgbClr val="FF0000"/>
                </a:solidFill>
              </a:rPr>
              <a:t> – когда и зачем?</a:t>
            </a:r>
          </a:p>
        </p:txBody>
      </p:sp>
      <p:sp>
        <p:nvSpPr>
          <p:cNvPr id="4" name="Нижний колонтитул 3"/>
          <p:cNvSpPr>
            <a:spLocks noGrp="1"/>
          </p:cNvSpPr>
          <p:nvPr>
            <p:ph type="ftr" sz="quarter" idx="11"/>
          </p:nvPr>
        </p:nvSpPr>
        <p:spPr/>
        <p:txBody>
          <a:bodyPr/>
          <a:lstStyle/>
          <a:p>
            <a:r>
              <a:rPr lang="ru-RU"/>
              <a:t>в</a:t>
            </a: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1700808"/>
            <a:ext cx="5239615" cy="4063173"/>
          </a:xfrm>
        </p:spPr>
      </p:pic>
    </p:spTree>
    <p:extLst>
      <p:ext uri="{BB962C8B-B14F-4D97-AF65-F5344CB8AC3E}">
        <p14:creationId xmlns:p14="http://schemas.microsoft.com/office/powerpoint/2010/main" val="41110073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Тест на </a:t>
            </a:r>
            <a:r>
              <a:rPr lang="ru-RU" b="1" dirty="0" err="1">
                <a:solidFill>
                  <a:srgbClr val="FF0000"/>
                </a:solidFill>
              </a:rPr>
              <a:t>авидность</a:t>
            </a:r>
            <a:endParaRPr lang="ru-RU" b="1" dirty="0">
              <a:solidFill>
                <a:srgbClr val="FF0000"/>
              </a:solidFill>
            </a:endParaRPr>
          </a:p>
        </p:txBody>
      </p:sp>
      <p:sp>
        <p:nvSpPr>
          <p:cNvPr id="3" name="Объект 2"/>
          <p:cNvSpPr>
            <a:spLocks noGrp="1"/>
          </p:cNvSpPr>
          <p:nvPr>
            <p:ph idx="1"/>
          </p:nvPr>
        </p:nvSpPr>
        <p:spPr/>
        <p:txBody>
          <a:bodyPr>
            <a:normAutofit/>
          </a:bodyPr>
          <a:lstStyle/>
          <a:p>
            <a:r>
              <a:rPr lang="ru-RU" dirty="0"/>
              <a:t>Возможность наличия </a:t>
            </a:r>
            <a:r>
              <a:rPr lang="ru-RU" dirty="0" err="1"/>
              <a:t>IgM</a:t>
            </a:r>
            <a:r>
              <a:rPr lang="ru-RU" dirty="0"/>
              <a:t> при реактивации и реинфекции. </a:t>
            </a:r>
          </a:p>
          <a:p>
            <a:r>
              <a:rPr lang="ru-RU" dirty="0"/>
              <a:t>Возможная длительная персистенция </a:t>
            </a:r>
            <a:r>
              <a:rPr lang="ru-RU" dirty="0" err="1"/>
              <a:t>IgM</a:t>
            </a:r>
            <a:r>
              <a:rPr lang="ru-RU" dirty="0"/>
              <a:t> после </a:t>
            </a:r>
            <a:r>
              <a:rPr lang="ru-RU" dirty="0" err="1"/>
              <a:t>сероконверсии</a:t>
            </a:r>
            <a:r>
              <a:rPr lang="ru-RU" dirty="0"/>
              <a:t>. </a:t>
            </a:r>
          </a:p>
          <a:p>
            <a:r>
              <a:rPr lang="ru-RU" dirty="0"/>
              <a:t>Поздние сроки проведения анализа.</a:t>
            </a:r>
          </a:p>
          <a:p>
            <a:r>
              <a:rPr lang="ru-RU" dirty="0"/>
              <a:t>Снятие </a:t>
            </a:r>
            <a:r>
              <a:rPr lang="ru-RU" dirty="0" err="1"/>
              <a:t>ложнопозитивных</a:t>
            </a:r>
            <a:r>
              <a:rPr lang="ru-RU" dirty="0"/>
              <a:t> результатов при определении </a:t>
            </a:r>
            <a:r>
              <a:rPr lang="ru-RU" dirty="0" err="1"/>
              <a:t>IgM</a:t>
            </a:r>
            <a:r>
              <a:rPr lang="ru-RU" dirty="0"/>
              <a:t>.</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490790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573481" cy="549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4102650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Профилактика краснухи</a:t>
            </a:r>
          </a:p>
        </p:txBody>
      </p:sp>
      <p:sp>
        <p:nvSpPr>
          <p:cNvPr id="3" name="Объект 2"/>
          <p:cNvSpPr>
            <a:spLocks noGrp="1"/>
          </p:cNvSpPr>
          <p:nvPr>
            <p:ph idx="1"/>
          </p:nvPr>
        </p:nvSpPr>
        <p:spPr/>
        <p:txBody>
          <a:bodyPr>
            <a:normAutofit/>
          </a:bodyPr>
          <a:lstStyle/>
          <a:p>
            <a:r>
              <a:rPr lang="ru-RU" dirty="0"/>
              <a:t>Вакцинация</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82799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en-US" b="1" dirty="0">
                <a:solidFill>
                  <a:srgbClr val="FF0000"/>
                </a:solidFill>
              </a:rPr>
              <a:t>Herpes simplex virus Infection</a:t>
            </a:r>
            <a:endParaRPr lang="ru-RU" b="1" dirty="0">
              <a:solidFill>
                <a:srgbClr val="FF0000"/>
              </a:solidFill>
            </a:endParaRPr>
          </a:p>
        </p:txBody>
      </p:sp>
      <p:sp>
        <p:nvSpPr>
          <p:cNvPr id="3" name="Объект 2"/>
          <p:cNvSpPr>
            <a:spLocks noGrp="1"/>
          </p:cNvSpPr>
          <p:nvPr>
            <p:ph idx="1"/>
          </p:nvPr>
        </p:nvSpPr>
        <p:spPr/>
        <p:txBody>
          <a:bodyPr>
            <a:normAutofit fontScale="85000" lnSpcReduction="10000"/>
          </a:bodyPr>
          <a:lstStyle/>
          <a:p>
            <a:r>
              <a:rPr lang="ru-RU" dirty="0"/>
              <a:t>Семейство </a:t>
            </a:r>
            <a:r>
              <a:rPr lang="en-US" dirty="0" err="1"/>
              <a:t>herpesviridae</a:t>
            </a:r>
            <a:r>
              <a:rPr lang="ru-RU" dirty="0"/>
              <a:t>, ДНК-содержащий вирус</a:t>
            </a:r>
          </a:p>
          <a:p>
            <a:r>
              <a:rPr lang="en-US" dirty="0"/>
              <a:t>HSV 1 </a:t>
            </a:r>
            <a:r>
              <a:rPr lang="ru-RU" dirty="0"/>
              <a:t>– «лабиальный» </a:t>
            </a:r>
          </a:p>
          <a:p>
            <a:r>
              <a:rPr lang="en-US" dirty="0"/>
              <a:t>HSV</a:t>
            </a:r>
            <a:r>
              <a:rPr lang="ru-RU" dirty="0"/>
              <a:t> </a:t>
            </a:r>
            <a:r>
              <a:rPr lang="en-US" dirty="0"/>
              <a:t>2</a:t>
            </a:r>
            <a:r>
              <a:rPr lang="ru-RU" dirty="0"/>
              <a:t> – генитальный.</a:t>
            </a:r>
          </a:p>
          <a:p>
            <a:r>
              <a:rPr lang="ru-RU" dirty="0"/>
              <a:t>Группа риска - беременные, не имеющие иммунитета к ВПГ (</a:t>
            </a:r>
            <a:r>
              <a:rPr lang="ru-RU" dirty="0" err="1"/>
              <a:t>IgM</a:t>
            </a:r>
            <a:r>
              <a:rPr lang="ru-RU" dirty="0"/>
              <a:t>-, </a:t>
            </a:r>
            <a:r>
              <a:rPr lang="ru-RU" dirty="0" err="1"/>
              <a:t>IgG</a:t>
            </a:r>
            <a:r>
              <a:rPr lang="ru-RU" dirty="0"/>
              <a:t>-)</a:t>
            </a:r>
          </a:p>
          <a:p>
            <a:r>
              <a:rPr lang="ru-RU" dirty="0"/>
              <a:t>Внутриутробное поражение только при первичной инфекции</a:t>
            </a:r>
          </a:p>
          <a:p>
            <a:r>
              <a:rPr lang="ru-RU" dirty="0"/>
              <a:t>Частота - около 5 случаев на 10000 родов</a:t>
            </a:r>
          </a:p>
          <a:p>
            <a:r>
              <a:rPr lang="ru-RU" dirty="0"/>
              <a:t>Заражение - только контактным путем, поэтому эффективны меры профилактики</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1234685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Эпидемиология</a:t>
            </a:r>
          </a:p>
        </p:txBody>
      </p:sp>
      <p:sp>
        <p:nvSpPr>
          <p:cNvPr id="3" name="Объект 2"/>
          <p:cNvSpPr>
            <a:spLocks noGrp="1"/>
          </p:cNvSpPr>
          <p:nvPr>
            <p:ph idx="1"/>
          </p:nvPr>
        </p:nvSpPr>
        <p:spPr/>
        <p:txBody>
          <a:bodyPr>
            <a:normAutofit fontScale="92500" lnSpcReduction="20000"/>
          </a:bodyPr>
          <a:lstStyle/>
          <a:p>
            <a:r>
              <a:rPr lang="ru-RU" dirty="0"/>
              <a:t>90% инфицировано, 80% до 6 лет от родителей</a:t>
            </a:r>
          </a:p>
          <a:p>
            <a:r>
              <a:rPr lang="ru-RU" dirty="0"/>
              <a:t>Распространенность ВПГ 1 намного больше ВПГ2 (</a:t>
            </a:r>
            <a:r>
              <a:rPr lang="en-US" dirty="0"/>
              <a:t>7-35</a:t>
            </a:r>
            <a:r>
              <a:rPr lang="ru-RU" dirty="0"/>
              <a:t>%)</a:t>
            </a:r>
            <a:endParaRPr lang="en-US" dirty="0"/>
          </a:p>
          <a:p>
            <a:r>
              <a:rPr lang="ru-RU" dirty="0"/>
              <a:t>Источник – человек-носитель</a:t>
            </a:r>
          </a:p>
          <a:p>
            <a:r>
              <a:rPr lang="ru-RU" dirty="0"/>
              <a:t>Передача – контактным путём (предметы обихода, половым путём из содержимого высыпаний)</a:t>
            </a:r>
          </a:p>
          <a:p>
            <a:r>
              <a:rPr lang="ru-RU" dirty="0"/>
              <a:t>Возможна </a:t>
            </a:r>
            <a:r>
              <a:rPr lang="ru-RU" dirty="0" err="1"/>
              <a:t>трансплацентарная</a:t>
            </a:r>
            <a:r>
              <a:rPr lang="ru-RU" dirty="0"/>
              <a:t> передача</a:t>
            </a:r>
          </a:p>
          <a:p>
            <a:r>
              <a:rPr lang="ru-RU" dirty="0"/>
              <a:t>Первичное инфицирование может </a:t>
            </a:r>
            <a:r>
              <a:rPr lang="ru-RU"/>
              <a:t>проходить незамеченным</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6706158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ВПГ при беременности</a:t>
            </a:r>
          </a:p>
        </p:txBody>
      </p:sp>
      <p:sp>
        <p:nvSpPr>
          <p:cNvPr id="3" name="Объект 2"/>
          <p:cNvSpPr>
            <a:spLocks noGrp="1"/>
          </p:cNvSpPr>
          <p:nvPr>
            <p:ph idx="1"/>
          </p:nvPr>
        </p:nvSpPr>
        <p:spPr/>
        <p:txBody>
          <a:bodyPr>
            <a:normAutofit fontScale="92500" lnSpcReduction="10000"/>
          </a:bodyPr>
          <a:lstStyle/>
          <a:p>
            <a:r>
              <a:rPr lang="ru-RU" dirty="0"/>
              <a:t>1 триместр: микро-, гидроцефалия, пороки сердца, ЖКТ, мочеполовой системы, скелета, катаракты, глухоты, риск выкидыша повышен в 5 раз</a:t>
            </a:r>
          </a:p>
          <a:p>
            <a:r>
              <a:rPr lang="ru-RU" dirty="0"/>
              <a:t>2-3 триместр: </a:t>
            </a:r>
            <a:r>
              <a:rPr lang="ru-RU" dirty="0" err="1"/>
              <a:t>гепатоспленомегалия</a:t>
            </a:r>
            <a:r>
              <a:rPr lang="ru-RU" dirty="0"/>
              <a:t>, анемия, желтуха, гипотрофия, пневмония, </a:t>
            </a:r>
            <a:r>
              <a:rPr lang="ru-RU" dirty="0" err="1"/>
              <a:t>менингоэнцефалит</a:t>
            </a:r>
            <a:r>
              <a:rPr lang="ru-RU" dirty="0"/>
              <a:t>, сепсис</a:t>
            </a:r>
          </a:p>
          <a:p>
            <a:r>
              <a:rPr lang="ru-RU" dirty="0"/>
              <a:t>Заражение в родах (50% - </a:t>
            </a:r>
            <a:r>
              <a:rPr lang="ru-RU" dirty="0" err="1"/>
              <a:t>диссеменированная</a:t>
            </a:r>
            <a:r>
              <a:rPr lang="ru-RU" dirty="0"/>
              <a:t> форма, 30% - неврологическая форма, 20% - поражение кожи и слизистых)</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29506569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048" y="764704"/>
            <a:ext cx="7983903" cy="53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1700626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Диагностика</a:t>
            </a:r>
          </a:p>
        </p:txBody>
      </p:sp>
      <p:sp>
        <p:nvSpPr>
          <p:cNvPr id="3" name="Объект 2"/>
          <p:cNvSpPr>
            <a:spLocks noGrp="1"/>
          </p:cNvSpPr>
          <p:nvPr>
            <p:ph idx="1"/>
          </p:nvPr>
        </p:nvSpPr>
        <p:spPr/>
        <p:txBody>
          <a:bodyPr>
            <a:normAutofit lnSpcReduction="10000"/>
          </a:bodyPr>
          <a:lstStyle/>
          <a:p>
            <a:r>
              <a:rPr lang="ru-RU" dirty="0"/>
              <a:t>Периодический мониторинг мазков на бессимптомное выделение вируса (ПЦР-диагностика)</a:t>
            </a:r>
          </a:p>
          <a:p>
            <a:r>
              <a:rPr lang="ru-RU" dirty="0"/>
              <a:t>Серологическое исследование (</a:t>
            </a:r>
            <a:r>
              <a:rPr lang="ru-RU" dirty="0" err="1"/>
              <a:t>IgM</a:t>
            </a:r>
            <a:r>
              <a:rPr lang="ru-RU" dirty="0"/>
              <a:t>, </a:t>
            </a:r>
            <a:r>
              <a:rPr lang="ru-RU" dirty="0" err="1"/>
              <a:t>IgG</a:t>
            </a:r>
            <a:r>
              <a:rPr lang="ru-RU" dirty="0"/>
              <a:t>, типирование, выявление </a:t>
            </a:r>
            <a:r>
              <a:rPr lang="ru-RU" dirty="0" err="1"/>
              <a:t>сероконверсии</a:t>
            </a:r>
            <a:r>
              <a:rPr lang="ru-RU" dirty="0"/>
              <a:t>)  NAAT - РТ-ПЦР с типированием ВПГ  Культивирование вируса  Экспресс-тесты, </a:t>
            </a:r>
            <a:r>
              <a:rPr lang="ru-RU" dirty="0" err="1"/>
              <a:t>флюоресцентный</a:t>
            </a:r>
            <a:r>
              <a:rPr lang="ru-RU" dirty="0"/>
              <a:t> анализ при недоступности других тестов</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2384505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lstStyle/>
          <a:p>
            <a:r>
              <a:rPr lang="ru-RU" b="1" dirty="0">
                <a:solidFill>
                  <a:srgbClr val="FF0000"/>
                </a:solidFill>
              </a:rPr>
              <a:t>Оценка риска</a:t>
            </a:r>
          </a:p>
        </p:txBody>
      </p:sp>
      <p:sp>
        <p:nvSpPr>
          <p:cNvPr id="3" name="Объект 2"/>
          <p:cNvSpPr>
            <a:spLocks noGrp="1"/>
          </p:cNvSpPr>
          <p:nvPr>
            <p:ph idx="1"/>
          </p:nvPr>
        </p:nvSpPr>
        <p:spPr/>
        <p:txBody>
          <a:bodyPr>
            <a:normAutofit fontScale="47500" lnSpcReduction="20000"/>
          </a:bodyPr>
          <a:lstStyle/>
          <a:p>
            <a:r>
              <a:rPr lang="ru-RU" dirty="0"/>
              <a:t>У большинства матерей новорожденных с перинатально приобретенной инфекцией HSV не было клиники генитального герпеса </a:t>
            </a:r>
          </a:p>
          <a:p>
            <a:r>
              <a:rPr lang="ru-RU" dirty="0"/>
              <a:t>Наибольший риск развития неонатальной инфекции наблюдается у женщин с первичным генитальным герпесом незадолго до родов (40-44%) </a:t>
            </a:r>
          </a:p>
          <a:p>
            <a:r>
              <a:rPr lang="ru-RU" dirty="0"/>
              <a:t>Риск неонатальной инфекции несколько ниже у женщин с первым эпизодом </a:t>
            </a:r>
            <a:r>
              <a:rPr lang="ru-RU" dirty="0" err="1"/>
              <a:t>непервичного</a:t>
            </a:r>
            <a:r>
              <a:rPr lang="ru-RU" dirty="0"/>
              <a:t> герпеса (24-31%) и значительно снижается у женщин с рецидивирующим ВПГ (1-3%) </a:t>
            </a:r>
          </a:p>
          <a:p>
            <a:r>
              <a:rPr lang="ru-RU" dirty="0"/>
              <a:t>Это связано как с отсутствием антител против HSV, так и с более высоким уровнем вирусного воздействия </a:t>
            </a:r>
          </a:p>
          <a:p>
            <a:r>
              <a:rPr lang="ru-RU" dirty="0"/>
              <a:t>Антитела появляются через 12 недель после заражения и сохраняются пожизненно </a:t>
            </a:r>
          </a:p>
          <a:p>
            <a:r>
              <a:rPr lang="ru-RU" dirty="0"/>
              <a:t>У женщин с первичной инфекцией или первым эпизодом </a:t>
            </a:r>
            <a:r>
              <a:rPr lang="ru-RU" dirty="0" err="1"/>
              <a:t>непервичного</a:t>
            </a:r>
            <a:r>
              <a:rPr lang="ru-RU" dirty="0"/>
              <a:t> герпеса на ранних сроках беременности, у которых развиваются специфичные антитела к ВПГ до начала родов, по-видимому, наблюдается такой же низкий риск передачи новорожденных, как у женщин с рецидивирующей инфекцией. </a:t>
            </a:r>
            <a:endParaRPr lang="en-US" dirty="0"/>
          </a:p>
          <a:p>
            <a:r>
              <a:rPr lang="ru-RU" dirty="0"/>
              <a:t>Были сообщения о </a:t>
            </a:r>
            <a:r>
              <a:rPr lang="ru-RU" dirty="0" err="1"/>
              <a:t>трансплацентарной</a:t>
            </a:r>
            <a:r>
              <a:rPr lang="ru-RU" dirty="0"/>
              <a:t> или </a:t>
            </a:r>
            <a:r>
              <a:rPr lang="ru-RU" dirty="0" err="1"/>
              <a:t>трансцервикальной</a:t>
            </a:r>
            <a:r>
              <a:rPr lang="ru-RU" dirty="0"/>
              <a:t> передаче вируса плоду при первичной инфекции с развитием осложнений: выкидыш, врожденные аномалии, </a:t>
            </a:r>
            <a:r>
              <a:rPr lang="ru-RU" dirty="0" err="1"/>
              <a:t>преждевременне</a:t>
            </a:r>
            <a:r>
              <a:rPr lang="ru-RU" dirty="0"/>
              <a:t> роды и/или внутриутробная задержка роста плода</a:t>
            </a:r>
            <a:r>
              <a:rPr lang="en-US" dirty="0"/>
              <a:t> (1</a:t>
            </a:r>
            <a:r>
              <a:rPr lang="ru-RU" dirty="0"/>
              <a:t> на 250.000)</a:t>
            </a:r>
          </a:p>
        </p:txBody>
      </p:sp>
      <p:sp>
        <p:nvSpPr>
          <p:cNvPr id="4" name="Нижний колонтитул 3"/>
          <p:cNvSpPr>
            <a:spLocks noGrp="1"/>
          </p:cNvSpPr>
          <p:nvPr>
            <p:ph type="ftr" sz="quarter" idx="11"/>
          </p:nvPr>
        </p:nvSpPr>
        <p:spPr/>
        <p:txBody>
          <a:bodyPr/>
          <a:lstStyle/>
          <a:p>
            <a:r>
              <a:rPr lang="ru-RU"/>
              <a:t>в</a:t>
            </a:r>
          </a:p>
        </p:txBody>
      </p:sp>
    </p:spTree>
    <p:extLst>
      <p:ext uri="{BB962C8B-B14F-4D97-AF65-F5344CB8AC3E}">
        <p14:creationId xmlns:p14="http://schemas.microsoft.com/office/powerpoint/2010/main" val="30631736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3007</TotalTime>
  <Words>6381</Words>
  <Application>Microsoft Office PowerPoint</Application>
  <PresentationFormat>Экран (4:3)</PresentationFormat>
  <Paragraphs>714</Paragraphs>
  <Slides>127</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127</vt:i4>
      </vt:variant>
    </vt:vector>
  </HeadingPairs>
  <TitlesOfParts>
    <vt:vector size="131" baseType="lpstr">
      <vt:lpstr>Arial</vt:lpstr>
      <vt:lpstr>Calibri</vt:lpstr>
      <vt:lpstr>Times New Roman</vt:lpstr>
      <vt:lpstr>Тема Office</vt:lpstr>
      <vt:lpstr>Презентация PowerPoint</vt:lpstr>
      <vt:lpstr>ToRCH-инфекции. Диагностика. Значение</vt:lpstr>
      <vt:lpstr>TORCH</vt:lpstr>
      <vt:lpstr>Другие инфекции (Other)</vt:lpstr>
      <vt:lpstr>ToRCH</vt:lpstr>
      <vt:lpstr>Пути передачи от матери к плоду/новорожденному</vt:lpstr>
      <vt:lpstr>Распространенность</vt:lpstr>
      <vt:lpstr>Последствия </vt:lpstr>
      <vt:lpstr>Презентация PowerPoint</vt:lpstr>
      <vt:lpstr>Лабораторные методы диагностики</vt:lpstr>
      <vt:lpstr>Прямые</vt:lpstr>
      <vt:lpstr>Косвенные</vt:lpstr>
      <vt:lpstr>Антиген</vt:lpstr>
      <vt:lpstr>Антитела</vt:lpstr>
      <vt:lpstr>Антитела</vt:lpstr>
      <vt:lpstr> Самые распространенные изотипы: IgG, IgM, IgD, IgA и IgE.  </vt:lpstr>
      <vt:lpstr>Как работают антитела</vt:lpstr>
      <vt:lpstr>Динамика синтеза антител</vt:lpstr>
      <vt:lpstr>Иммуноглобулины IgM</vt:lpstr>
      <vt:lpstr>Иммуноглобулины IgG</vt:lpstr>
      <vt:lpstr>Авидность и афинность</vt:lpstr>
      <vt:lpstr>Внимание, вопрос:</vt:lpstr>
      <vt:lpstr>Иммуноглобулины IgA (секреторный и сывороточный)</vt:lpstr>
      <vt:lpstr>Как определить антигены и антитела?</vt:lpstr>
      <vt:lpstr>РЕАКЦИЯ ИММУНОФЛЮОРЕСЦЕНЦИИ (РИФ)</vt:lpstr>
      <vt:lpstr>РЕАКЦИЯ НЕПРЯМОЙ ГЕМАГГЛЮТИНАЦИИ (РНГА)</vt:lpstr>
      <vt:lpstr>ИММУНОФЕРМЕНТНЫЙ АНАЛИЗ (ИФА)</vt:lpstr>
      <vt:lpstr>Что можно выявить с помощью ИФА?</vt:lpstr>
      <vt:lpstr>Реакции преципитации </vt:lpstr>
      <vt:lpstr>Реакции с участием комплемента </vt:lpstr>
      <vt:lpstr>Реакция нейтрализации </vt:lpstr>
      <vt:lpstr>Радиоиммунологический метод</vt:lpstr>
      <vt:lpstr>Иммунохемолюминесцентный анализ</vt:lpstr>
      <vt:lpstr>Иммуноблоттинг</vt:lpstr>
      <vt:lpstr>Презентация PowerPoint</vt:lpstr>
      <vt:lpstr>Вопрос: Какой метод изображен на рисунке?</vt:lpstr>
      <vt:lpstr>ПЦР</vt:lpstr>
      <vt:lpstr>Биочипы и мультиплексный анализ</vt:lpstr>
      <vt:lpstr>Сероконверсия</vt:lpstr>
      <vt:lpstr>Прямые методы</vt:lpstr>
      <vt:lpstr>Косвенные методы – чаще ИФА, ИХЛА</vt:lpstr>
      <vt:lpstr>Презентация PowerPoint</vt:lpstr>
      <vt:lpstr>Презентация PowerPoint</vt:lpstr>
      <vt:lpstr>Скрининговое обследование</vt:lpstr>
      <vt:lpstr>Токсоплазмоз</vt:lpstr>
      <vt:lpstr>Токсоплазмоз </vt:lpstr>
      <vt:lpstr>Эпидемиология</vt:lpstr>
      <vt:lpstr>Частота выявления IgG к токсоплазмам</vt:lpstr>
      <vt:lpstr>Жизненный цикл</vt:lpstr>
      <vt:lpstr>Жизненный цикл</vt:lpstr>
      <vt:lpstr>Сохранение ооцист</vt:lpstr>
      <vt:lpstr>Кошки</vt:lpstr>
      <vt:lpstr>Источники</vt:lpstr>
      <vt:lpstr>Пути инфицирования</vt:lpstr>
      <vt:lpstr>Вопрос</vt:lpstr>
      <vt:lpstr>Токсоплазма и беременность</vt:lpstr>
      <vt:lpstr>Риск инфицирования плода</vt:lpstr>
      <vt:lpstr>Течение</vt:lpstr>
      <vt:lpstr>Другие проявления</vt:lpstr>
      <vt:lpstr>Последствия</vt:lpstr>
      <vt:lpstr>Показания к диагностике</vt:lpstr>
      <vt:lpstr>Материал для исследования</vt:lpstr>
      <vt:lpstr>Лабораторная диагностика</vt:lpstr>
      <vt:lpstr>Где токсоплазмоз чаще встречается?</vt:lpstr>
      <vt:lpstr>Профилактика</vt:lpstr>
      <vt:lpstr>Презентация PowerPoint</vt:lpstr>
      <vt:lpstr>Цитомегаловирусная инфекция</vt:lpstr>
      <vt:lpstr>Цитомегаловирус</vt:lpstr>
      <vt:lpstr>Выделяется у здоровых!</vt:lpstr>
      <vt:lpstr>ЦМВ – цитомегаловирусная инфекция</vt:lpstr>
      <vt:lpstr>Риск инфицирования</vt:lpstr>
      <vt:lpstr>Пути передачи</vt:lpstr>
      <vt:lpstr>Клинические проявления</vt:lpstr>
      <vt:lpstr>УЗИ-диагностика</vt:lpstr>
      <vt:lpstr>Диагностика</vt:lpstr>
      <vt:lpstr>Презентация PowerPoint</vt:lpstr>
      <vt:lpstr>Иммуноблот ЦМВ</vt:lpstr>
      <vt:lpstr>Презентация PowerPoint</vt:lpstr>
      <vt:lpstr>Презентация PowerPoint</vt:lpstr>
      <vt:lpstr>Краснуха</vt:lpstr>
      <vt:lpstr>Эпидемиология</vt:lpstr>
      <vt:lpstr>Развитие инфекции</vt:lpstr>
      <vt:lpstr>Краснуха и беременность</vt:lpstr>
      <vt:lpstr>Другие симптомы</vt:lpstr>
      <vt:lpstr>Инфицирование плода</vt:lpstr>
      <vt:lpstr>Диагностика</vt:lpstr>
      <vt:lpstr>Презентация PowerPoint</vt:lpstr>
      <vt:lpstr>Иммуноблот</vt:lpstr>
      <vt:lpstr>Презентация PowerPoint</vt:lpstr>
      <vt:lpstr>Вопрос:Тест на авидность – когда и зачем?</vt:lpstr>
      <vt:lpstr>Тест на авидность</vt:lpstr>
      <vt:lpstr>Презентация PowerPoint</vt:lpstr>
      <vt:lpstr>Профилактика краснухи</vt:lpstr>
      <vt:lpstr>Herpes simplex virus Infection</vt:lpstr>
      <vt:lpstr>Эпидемиология</vt:lpstr>
      <vt:lpstr>ВПГ при беременности</vt:lpstr>
      <vt:lpstr>Презентация PowerPoint</vt:lpstr>
      <vt:lpstr>Диагностика</vt:lpstr>
      <vt:lpstr>Оценка риска</vt:lpstr>
      <vt:lpstr>Скрининг</vt:lpstr>
      <vt:lpstr>Новорожденный </vt:lpstr>
      <vt:lpstr>Профилактика заражения во время беременности</vt:lpstr>
      <vt:lpstr>Профилактика инфицирования в родах</vt:lpstr>
      <vt:lpstr>Вирус ветрянки (Varicella zoster)</vt:lpstr>
      <vt:lpstr>VZV и беременность</vt:lpstr>
      <vt:lpstr>Мать</vt:lpstr>
      <vt:lpstr>Диагностика</vt:lpstr>
      <vt:lpstr>Парвовирус B19</vt:lpstr>
      <vt:lpstr>Диагностика</vt:lpstr>
      <vt:lpstr>Энтеровирусы</vt:lpstr>
      <vt:lpstr>Вирус Зики</vt:lpstr>
      <vt:lpstr>Пути передачи</vt:lpstr>
      <vt:lpstr>Вирус Зики и беременность</vt:lpstr>
      <vt:lpstr>Диагностика</vt:lpstr>
      <vt:lpstr>Показания к обследованию на ToRCH-комплекс</vt:lpstr>
      <vt:lpstr>Официальные документы </vt:lpstr>
      <vt:lpstr>Официальные документы </vt:lpstr>
      <vt:lpstr>Ложно-положительные результаты</vt:lpstr>
      <vt:lpstr>Спасибо за внимание!</vt:lpstr>
      <vt:lpstr>Сифилис</vt:lpstr>
      <vt:lpstr>Презентация PowerPoint</vt:lpstr>
      <vt:lpstr>Презентация PowerPoint</vt:lpstr>
      <vt:lpstr>Диагноз</vt:lpstr>
      <vt:lpstr>Презентация PowerPoint</vt:lpstr>
      <vt:lpstr>Гепатит В</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ToRCH-инфекции</dc:title>
  <dc:creator>Александр Печёрин</dc:creator>
  <cp:lastModifiedBy>ideapad lenovo</cp:lastModifiedBy>
  <cp:revision>109</cp:revision>
  <dcterms:created xsi:type="dcterms:W3CDTF">2019-09-19T08:28:50Z</dcterms:created>
  <dcterms:modified xsi:type="dcterms:W3CDTF">2020-04-13T08:37:30Z</dcterms:modified>
</cp:coreProperties>
</file>