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0" r:id="rId2"/>
    <p:sldId id="256" r:id="rId3"/>
    <p:sldId id="281" r:id="rId4"/>
    <p:sldId id="282" r:id="rId5"/>
    <p:sldId id="289" r:id="rId6"/>
    <p:sldId id="290" r:id="rId7"/>
    <p:sldId id="291" r:id="rId8"/>
    <p:sldId id="292" r:id="rId9"/>
    <p:sldId id="285" r:id="rId10"/>
    <p:sldId id="286" r:id="rId11"/>
    <p:sldId id="288" r:id="rId12"/>
    <p:sldId id="293" r:id="rId13"/>
    <p:sldId id="294" r:id="rId14"/>
    <p:sldId id="295" r:id="rId15"/>
    <p:sldId id="296" r:id="rId16"/>
    <p:sldId id="297" r:id="rId17"/>
    <p:sldId id="298" r:id="rId18"/>
    <p:sldId id="302" r:id="rId19"/>
    <p:sldId id="301" r:id="rId20"/>
    <p:sldId id="29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CC0099"/>
    <a:srgbClr val="B9073E"/>
    <a:srgbClr val="FF0066"/>
    <a:srgbClr val="FFCC00"/>
    <a:srgbClr val="FF33CC"/>
    <a:srgbClr val="FF66CC"/>
    <a:srgbClr val="B30D9B"/>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69052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5113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610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82563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400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28568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37170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37595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2390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04791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67470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85141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45869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74373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172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06.03.2023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59332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pPr/>
              <a:t>06.03.2023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pPr/>
              <a:t>‹#›</a:t>
            </a:fld>
            <a:endParaRPr lang="ru-RU"/>
          </a:p>
        </p:txBody>
      </p:sp>
    </p:spTree>
    <p:extLst>
      <p:ext uri="{BB962C8B-B14F-4D97-AF65-F5344CB8AC3E}">
        <p14:creationId xmlns:p14="http://schemas.microsoft.com/office/powerpoint/2010/main" val="1733417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12968" cy="6264696"/>
          </a:xfrm>
        </p:spPr>
        <p:txBody>
          <a:bodyPr>
            <a:normAutofit/>
          </a:bodyPr>
          <a:lstStyle/>
          <a:p>
            <a:pPr marL="36576" indent="0" algn="ctr">
              <a:buNone/>
            </a:pPr>
            <a:r>
              <a:rPr lang="ru-RU" sz="4000" dirty="0">
                <a:solidFill>
                  <a:srgbClr val="C00000"/>
                </a:solidFill>
              </a:rPr>
              <a:t> </a:t>
            </a:r>
            <a:r>
              <a:rPr lang="en-US" sz="4000" u="sng" dirty="0">
                <a:solidFill>
                  <a:srgbClr val="C00000"/>
                </a:solidFill>
              </a:rPr>
              <a:t>Theme</a:t>
            </a:r>
            <a:r>
              <a:rPr lang="ru-RU" sz="4000" u="sng" dirty="0">
                <a:solidFill>
                  <a:srgbClr val="C00000"/>
                </a:solidFill>
              </a:rPr>
              <a:t>: </a:t>
            </a:r>
            <a:r>
              <a:rPr lang="en-US" sz="4000" u="sng" dirty="0">
                <a:solidFill>
                  <a:srgbClr val="C00000"/>
                </a:solidFill>
              </a:rPr>
              <a:t>Ancient Greek philosophy.</a:t>
            </a:r>
            <a:endParaRPr lang="ru-RU" sz="4000" u="sng"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95412"/>
            <a:ext cx="7632848" cy="4985916"/>
          </a:xfrm>
          <a:prstGeom prst="rect">
            <a:avLst/>
          </a:prstGeom>
        </p:spPr>
      </p:pic>
    </p:spTree>
    <p:extLst>
      <p:ext uri="{BB962C8B-B14F-4D97-AF65-F5344CB8AC3E}">
        <p14:creationId xmlns:p14="http://schemas.microsoft.com/office/powerpoint/2010/main" val="88703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88640"/>
            <a:ext cx="8572560" cy="6383632"/>
          </a:xfrm>
        </p:spPr>
        <p:txBody>
          <a:bodyPr>
            <a:normAutofit/>
          </a:bodyPr>
          <a:lstStyle/>
          <a:p>
            <a:pPr indent="0" algn="ctr">
              <a:buNone/>
            </a:pPr>
            <a:r>
              <a:rPr lang="en-US" sz="3800" dirty="0">
                <a:solidFill>
                  <a:srgbClr val="C00000"/>
                </a:solidFill>
              </a:rPr>
              <a:t>In the base of main treatise “Metaphysics” Aristotle put the theory about four causes of being: </a:t>
            </a:r>
          </a:p>
          <a:p>
            <a:pPr marL="934974" indent="-514350">
              <a:buFont typeface="Wingdings" pitchFamily="2" charset="2"/>
              <a:buChar char="Ø"/>
            </a:pPr>
            <a:r>
              <a:rPr lang="en-US" sz="3800" dirty="0">
                <a:solidFill>
                  <a:schemeClr val="tx1"/>
                </a:solidFill>
              </a:rPr>
              <a:t>material cause, </a:t>
            </a:r>
          </a:p>
          <a:p>
            <a:pPr marL="934974" indent="-514350">
              <a:buFont typeface="Wingdings" pitchFamily="2" charset="2"/>
              <a:buChar char="Ø"/>
            </a:pPr>
            <a:r>
              <a:rPr lang="en-US" sz="3800" dirty="0">
                <a:solidFill>
                  <a:schemeClr val="tx1"/>
                </a:solidFill>
              </a:rPr>
              <a:t>formal cause, </a:t>
            </a:r>
          </a:p>
          <a:p>
            <a:pPr marL="934974" indent="-514350">
              <a:buFont typeface="Wingdings" pitchFamily="2" charset="2"/>
              <a:buChar char="Ø"/>
            </a:pPr>
            <a:r>
              <a:rPr lang="en-US" sz="3800" dirty="0">
                <a:solidFill>
                  <a:schemeClr val="tx1"/>
                </a:solidFill>
              </a:rPr>
              <a:t>efficient cause, </a:t>
            </a:r>
          </a:p>
          <a:p>
            <a:pPr marL="934974" indent="-514350">
              <a:buFont typeface="Wingdings" pitchFamily="2" charset="2"/>
              <a:buChar char="Ø"/>
            </a:pPr>
            <a:r>
              <a:rPr lang="en-US" sz="3800" dirty="0">
                <a:solidFill>
                  <a:schemeClr val="tx1"/>
                </a:solidFill>
              </a:rPr>
              <a:t>final cause. </a:t>
            </a:r>
          </a:p>
          <a:p>
            <a:pPr marL="934974" indent="-514350" algn="ctr">
              <a:buNone/>
            </a:pPr>
            <a:r>
              <a:rPr lang="en-US" sz="3800" dirty="0">
                <a:solidFill>
                  <a:schemeClr val="tx1"/>
                </a:solidFill>
              </a:rPr>
              <a:t>The main causes are two: material and formal.</a:t>
            </a:r>
            <a:endParaRPr lang="ru-RU" sz="38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p:spPr>
        <p:txBody>
          <a:bodyPr>
            <a:normAutofit fontScale="77500" lnSpcReduction="20000"/>
          </a:bodyPr>
          <a:lstStyle/>
          <a:p>
            <a:pPr algn="ctr">
              <a:spcBef>
                <a:spcPts val="0"/>
              </a:spcBef>
              <a:buNone/>
            </a:pPr>
            <a:r>
              <a:rPr lang="en-US" sz="3900" i="1" dirty="0">
                <a:solidFill>
                  <a:srgbClr val="C00000"/>
                </a:solidFill>
              </a:rPr>
              <a:t>Matter</a:t>
            </a:r>
            <a:r>
              <a:rPr lang="en-US" sz="3900" dirty="0">
                <a:solidFill>
                  <a:schemeClr val="tx1"/>
                </a:solidFill>
              </a:rPr>
              <a:t> in itself is inert and passive. It has only possibility of origin of real things. Matter must get proper form so that this possibility transforms in reality. </a:t>
            </a:r>
          </a:p>
          <a:p>
            <a:pPr algn="ctr">
              <a:spcBef>
                <a:spcPts val="0"/>
              </a:spcBef>
              <a:buNone/>
            </a:pPr>
            <a:r>
              <a:rPr lang="en-US" sz="3900" dirty="0">
                <a:solidFill>
                  <a:srgbClr val="C00000"/>
                </a:solidFill>
              </a:rPr>
              <a:t>Form </a:t>
            </a:r>
            <a:r>
              <a:rPr lang="en-US" sz="3900" dirty="0">
                <a:solidFill>
                  <a:schemeClr val="tx1"/>
                </a:solidFill>
              </a:rPr>
              <a:t>is active creative factor owing to which things become real. Form is a stimulus, aim and cause of becoming of diverse things from matter: matter is like a clay. So that diverse things appeared from it, potter - God or mind – proto-engine - is necessary. </a:t>
            </a:r>
          </a:p>
          <a:p>
            <a:pPr algn="ctr">
              <a:spcBef>
                <a:spcPts val="0"/>
              </a:spcBef>
              <a:buNone/>
            </a:pPr>
            <a:r>
              <a:rPr lang="en-US" sz="3900" dirty="0">
                <a:solidFill>
                  <a:schemeClr val="tx1"/>
                </a:solidFill>
              </a:rPr>
              <a:t>Aristotle approaches to the idea of </a:t>
            </a:r>
            <a:r>
              <a:rPr lang="en-US" sz="3900" i="1" dirty="0">
                <a:solidFill>
                  <a:srgbClr val="B9073E"/>
                </a:solidFill>
              </a:rPr>
              <a:t>isolated (individual) being of the thing. </a:t>
            </a:r>
            <a:r>
              <a:rPr lang="en-US" sz="3900" dirty="0">
                <a:solidFill>
                  <a:schemeClr val="tx1"/>
                </a:solidFill>
              </a:rPr>
              <a:t>It is combination of matter and form. Matter is the possibility and substratum of being. God is the basic engine of the world, defining as top (summit) of the universe. Efficient cause helps real to happen and final cause explains why some things exist.</a:t>
            </a:r>
            <a:endParaRPr lang="ru-RU" sz="3900" dirty="0">
              <a:solidFill>
                <a:schemeClr val="tx1"/>
              </a:solidFill>
            </a:endParaRPr>
          </a:p>
          <a:p>
            <a:pP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rmAutofit/>
          </a:bodyPr>
          <a:lstStyle/>
          <a:p>
            <a:pPr algn="ctr">
              <a:buNone/>
            </a:pPr>
            <a:r>
              <a:rPr lang="en-US" sz="2800" dirty="0">
                <a:solidFill>
                  <a:schemeClr val="tx1"/>
                </a:solidFill>
              </a:rPr>
              <a:t>The second main treatise of Aristotle after </a:t>
            </a:r>
            <a:r>
              <a:rPr lang="en-US" sz="2800" dirty="0">
                <a:solidFill>
                  <a:srgbClr val="C00000"/>
                </a:solidFill>
              </a:rPr>
              <a:t>“Metaphysics” </a:t>
            </a:r>
            <a:r>
              <a:rPr lang="en-US" sz="2800" dirty="0">
                <a:solidFill>
                  <a:schemeClr val="tx1"/>
                </a:solidFill>
              </a:rPr>
              <a:t>is the treatise </a:t>
            </a:r>
            <a:r>
              <a:rPr lang="en-US" sz="2800" dirty="0">
                <a:solidFill>
                  <a:srgbClr val="B9073E"/>
                </a:solidFill>
              </a:rPr>
              <a:t>“About soul”.</a:t>
            </a:r>
            <a:r>
              <a:rPr lang="en-US" sz="2800" dirty="0">
                <a:solidFill>
                  <a:srgbClr val="00B050"/>
                </a:solidFill>
              </a:rPr>
              <a:t> </a:t>
            </a:r>
            <a:r>
              <a:rPr lang="en-US" sz="2800" dirty="0">
                <a:solidFill>
                  <a:schemeClr val="tx1"/>
                </a:solidFill>
              </a:rPr>
              <a:t>There are three type of soul: </a:t>
            </a:r>
          </a:p>
          <a:p>
            <a:pPr marL="550926" indent="-514350" algn="ctr">
              <a:buFont typeface="Wingdings" pitchFamily="2" charset="2"/>
              <a:buChar char="ü"/>
            </a:pPr>
            <a:r>
              <a:rPr lang="en-US" sz="2800" dirty="0">
                <a:solidFill>
                  <a:srgbClr val="FF9900"/>
                </a:solidFill>
              </a:rPr>
              <a:t>vegetative soul</a:t>
            </a:r>
            <a:r>
              <a:rPr lang="en-US" sz="2800" dirty="0"/>
              <a:t>, </a:t>
            </a:r>
            <a:r>
              <a:rPr lang="en-US" sz="2800" dirty="0">
                <a:solidFill>
                  <a:schemeClr val="tx1"/>
                </a:solidFill>
              </a:rPr>
              <a:t>its attributes are feeding and growing</a:t>
            </a:r>
            <a:r>
              <a:rPr lang="en-US" sz="2800" dirty="0"/>
              <a:t>; </a:t>
            </a:r>
          </a:p>
          <a:p>
            <a:pPr marL="550926" indent="-514350" algn="ctr">
              <a:buFont typeface="Wingdings" pitchFamily="2" charset="2"/>
              <a:buChar char="ü"/>
            </a:pPr>
            <a:r>
              <a:rPr lang="en-US" sz="2800" dirty="0">
                <a:solidFill>
                  <a:srgbClr val="FF9900"/>
                </a:solidFill>
              </a:rPr>
              <a:t>animal soul</a:t>
            </a:r>
            <a:r>
              <a:rPr lang="en-US" sz="2800" dirty="0"/>
              <a:t>, </a:t>
            </a:r>
            <a:r>
              <a:rPr lang="en-US" sz="2800" dirty="0">
                <a:solidFill>
                  <a:schemeClr val="tx1"/>
                </a:solidFill>
              </a:rPr>
              <a:t>its attributes are sensation and movement</a:t>
            </a:r>
            <a:r>
              <a:rPr lang="en-US" sz="2800" dirty="0"/>
              <a:t>; </a:t>
            </a:r>
          </a:p>
          <a:p>
            <a:pPr marL="550926" indent="-514350" algn="ctr">
              <a:buFont typeface="Wingdings" pitchFamily="2" charset="2"/>
              <a:buChar char="ü"/>
            </a:pPr>
            <a:r>
              <a:rPr lang="en-US" sz="2800" dirty="0">
                <a:solidFill>
                  <a:srgbClr val="FF9900"/>
                </a:solidFill>
              </a:rPr>
              <a:t>intellectual soul</a:t>
            </a:r>
            <a:r>
              <a:rPr lang="en-US" sz="2800" dirty="0"/>
              <a:t>, </a:t>
            </a:r>
            <a:r>
              <a:rPr lang="en-US" sz="2800" dirty="0">
                <a:solidFill>
                  <a:schemeClr val="tx1"/>
                </a:solidFill>
              </a:rPr>
              <a:t>its attributes are cognition and choice</a:t>
            </a:r>
            <a:r>
              <a:rPr lang="en-US" sz="2800" dirty="0"/>
              <a:t>. </a:t>
            </a:r>
          </a:p>
          <a:p>
            <a:pPr marL="550926" indent="-514350" algn="ctr">
              <a:buNone/>
            </a:pPr>
            <a:r>
              <a:rPr lang="en-US" sz="2800" dirty="0">
                <a:solidFill>
                  <a:schemeClr val="tx1"/>
                </a:solidFill>
              </a:rPr>
              <a:t>According to Aristotle, only man possesses intellectual soul. The soul is the form of body, its </a:t>
            </a:r>
            <a:r>
              <a:rPr lang="en-US" sz="2800" dirty="0">
                <a:solidFill>
                  <a:srgbClr val="C00000"/>
                </a:solidFill>
              </a:rPr>
              <a:t>Entelechy </a:t>
            </a:r>
            <a:r>
              <a:rPr lang="en-US" sz="2800" dirty="0">
                <a:solidFill>
                  <a:schemeClr val="tx1"/>
                </a:solidFill>
              </a:rPr>
              <a:t>(purposeful energy, motive power, changing potentiality into reality).</a:t>
            </a:r>
            <a:endParaRPr lang="ru-RU" sz="2800" dirty="0">
              <a:solidFill>
                <a:schemeClr val="tx1"/>
              </a:solidFill>
            </a:endParaRPr>
          </a:p>
          <a:p>
            <a:pPr algn="ct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632"/>
            <a:ext cx="8568952" cy="6480720"/>
          </a:xfrm>
        </p:spPr>
        <p:txBody>
          <a:bodyPr>
            <a:noAutofit/>
          </a:bodyPr>
          <a:lstStyle/>
          <a:p>
            <a:pPr algn="ctr">
              <a:spcBef>
                <a:spcPts val="0"/>
              </a:spcBef>
              <a:buNone/>
            </a:pPr>
            <a:r>
              <a:rPr lang="en-US" sz="2900" dirty="0">
                <a:solidFill>
                  <a:schemeClr val="tx1"/>
                </a:solidFill>
              </a:rPr>
              <a:t>In his social doctrine Aristotle developed the idea about middle element </a:t>
            </a:r>
            <a:r>
              <a:rPr lang="en-US" sz="2900" dirty="0">
                <a:solidFill>
                  <a:srgbClr val="FF9900"/>
                </a:solidFill>
              </a:rPr>
              <a:t>(“middle class”). </a:t>
            </a:r>
            <a:r>
              <a:rPr lang="en-US" sz="2900" dirty="0">
                <a:solidFill>
                  <a:schemeClr val="tx1"/>
                </a:solidFill>
              </a:rPr>
              <a:t>It is the basis for the best contacts of people in the state. </a:t>
            </a:r>
          </a:p>
          <a:p>
            <a:pPr algn="ctr">
              <a:spcBef>
                <a:spcPts val="0"/>
              </a:spcBef>
              <a:buNone/>
            </a:pPr>
            <a:r>
              <a:rPr lang="en-US" sz="2900" dirty="0">
                <a:solidFill>
                  <a:schemeClr val="tx1"/>
                </a:solidFill>
              </a:rPr>
              <a:t>Citizens with the middle income don’t aspire to have other people’s property and the rich men don’t envy them. Aristotle gives the classifications of right form of state’s rules </a:t>
            </a:r>
            <a:r>
              <a:rPr lang="en-US" sz="2900" dirty="0">
                <a:solidFill>
                  <a:srgbClr val="C00000"/>
                </a:solidFill>
              </a:rPr>
              <a:t>(monarchy, aristocracy and polity)</a:t>
            </a:r>
            <a:r>
              <a:rPr lang="en-US" sz="2900" dirty="0"/>
              <a:t> </a:t>
            </a:r>
            <a:r>
              <a:rPr lang="en-US" sz="2900" dirty="0">
                <a:solidFill>
                  <a:schemeClr val="tx1"/>
                </a:solidFill>
              </a:rPr>
              <a:t>and wrong form of state’s rules </a:t>
            </a:r>
            <a:r>
              <a:rPr lang="en-US" sz="2900" dirty="0">
                <a:solidFill>
                  <a:srgbClr val="C00000"/>
                </a:solidFill>
              </a:rPr>
              <a:t>(tyranny, oligarchy, democracy in sense of demagogy</a:t>
            </a:r>
            <a:r>
              <a:rPr lang="en-US" sz="2900" dirty="0">
                <a:solidFill>
                  <a:schemeClr val="tx1"/>
                </a:solidFill>
              </a:rPr>
              <a:t>). According to Aristotle, the best form of rule is polity, it is balance between the rich and the poor, that gives the best intercommunication between people in the state.</a:t>
            </a:r>
            <a:endParaRPr lang="ru-RU" sz="2900" dirty="0">
              <a:solidFill>
                <a:schemeClr val="tx1"/>
              </a:solidFill>
            </a:endParaRPr>
          </a:p>
          <a:p>
            <a:pPr algn="ctr">
              <a:spcBef>
                <a:spcPts val="0"/>
              </a:spcBef>
            </a:pPr>
            <a:endParaRPr lang="ru-RU" sz="29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116632"/>
            <a:ext cx="4893124" cy="6741368"/>
          </a:xfrm>
        </p:spPr>
        <p:txBody>
          <a:bodyPr>
            <a:noAutofit/>
          </a:bodyPr>
          <a:lstStyle/>
          <a:p>
            <a:pPr algn="ctr">
              <a:spcBef>
                <a:spcPts val="0"/>
              </a:spcBef>
              <a:buNone/>
            </a:pPr>
            <a:r>
              <a:rPr lang="en-US" sz="3400" i="1" dirty="0">
                <a:solidFill>
                  <a:srgbClr val="FF9900"/>
                </a:solidFill>
              </a:rPr>
              <a:t>Period of Roman philosophy: Epicurism, stoicism and skepticism.</a:t>
            </a:r>
          </a:p>
          <a:p>
            <a:pPr algn="ctr">
              <a:spcBef>
                <a:spcPts val="0"/>
              </a:spcBef>
              <a:buNone/>
            </a:pPr>
            <a:r>
              <a:rPr lang="en-US" sz="3400" dirty="0">
                <a:solidFill>
                  <a:schemeClr val="tx1"/>
                </a:solidFill>
              </a:rPr>
              <a:t>Epicureans</a:t>
            </a:r>
            <a:r>
              <a:rPr lang="en-US" sz="3400" b="1" dirty="0">
                <a:solidFill>
                  <a:schemeClr val="tx1"/>
                </a:solidFill>
              </a:rPr>
              <a:t> </a:t>
            </a:r>
            <a:r>
              <a:rPr lang="en-US" sz="3400" dirty="0">
                <a:solidFill>
                  <a:schemeClr val="tx1"/>
                </a:solidFill>
              </a:rPr>
              <a:t>are followers of Epicurus, who was the creator of specific ethics. He organized school in a long way from the city. This place was called </a:t>
            </a:r>
            <a:r>
              <a:rPr lang="en-US" sz="3400" i="1" dirty="0">
                <a:solidFill>
                  <a:srgbClr val="B9073E"/>
                </a:solidFill>
              </a:rPr>
              <a:t>Epicurean Garden.</a:t>
            </a:r>
            <a:endParaRPr lang="ru-RU" sz="3400" i="1" dirty="0">
              <a:solidFill>
                <a:srgbClr val="B9073E"/>
              </a:solidFill>
            </a:endParaRPr>
          </a:p>
        </p:txBody>
      </p:sp>
      <p:pic>
        <p:nvPicPr>
          <p:cNvPr id="4101" name="Picture 5" descr="C:\Users\solomea\Pictures\Epicurus.gif"/>
          <p:cNvPicPr>
            <a:picLocks noChangeAspect="1" noChangeArrowheads="1"/>
          </p:cNvPicPr>
          <p:nvPr/>
        </p:nvPicPr>
        <p:blipFill>
          <a:blip r:embed="rId2"/>
          <a:srcRect/>
          <a:stretch>
            <a:fillRect/>
          </a:stretch>
        </p:blipFill>
        <p:spPr bwMode="auto">
          <a:xfrm>
            <a:off x="266911" y="116632"/>
            <a:ext cx="3857652" cy="5219718"/>
          </a:xfrm>
          <a:prstGeom prst="rect">
            <a:avLst/>
          </a:prstGeom>
          <a:noFill/>
        </p:spPr>
      </p:pic>
      <p:sp>
        <p:nvSpPr>
          <p:cNvPr id="2" name="Прямоугольник 1"/>
          <p:cNvSpPr/>
          <p:nvPr/>
        </p:nvSpPr>
        <p:spPr>
          <a:xfrm>
            <a:off x="827584" y="5581860"/>
            <a:ext cx="3008945" cy="1077218"/>
          </a:xfrm>
          <a:prstGeom prst="rect">
            <a:avLst/>
          </a:prstGeom>
        </p:spPr>
        <p:txBody>
          <a:bodyPr wrap="square">
            <a:spAutoFit/>
          </a:bodyPr>
          <a:lstStyle/>
          <a:p>
            <a:pPr algn="ctr"/>
            <a:r>
              <a:rPr lang="en-US" sz="3200" i="1" dirty="0">
                <a:solidFill>
                  <a:srgbClr val="C00000"/>
                </a:solidFill>
              </a:rPr>
              <a:t>Epicurus 342-270 </a:t>
            </a:r>
            <a:r>
              <a:rPr lang="ru-RU" sz="3200" i="1" dirty="0">
                <a:solidFill>
                  <a:srgbClr val="C00000"/>
                </a:solidFill>
              </a:rPr>
              <a:t>ВС</a:t>
            </a: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rmAutofit lnSpcReduction="10000"/>
          </a:bodyPr>
          <a:lstStyle/>
          <a:p>
            <a:pPr algn="ctr">
              <a:buNone/>
            </a:pPr>
            <a:r>
              <a:rPr lang="en-US" sz="2600" b="1" dirty="0">
                <a:solidFill>
                  <a:srgbClr val="CC0099"/>
                </a:solidFill>
              </a:rPr>
              <a:t>Theory of Epicurus consists of some points: </a:t>
            </a:r>
          </a:p>
          <a:p>
            <a:pPr marL="550926" indent="-514350" algn="ctr">
              <a:spcBef>
                <a:spcPts val="0"/>
              </a:spcBef>
              <a:buFont typeface="Wingdings" panose="05000000000000000000" pitchFamily="2" charset="2"/>
              <a:buChar char="ü"/>
            </a:pPr>
            <a:r>
              <a:rPr lang="en-US" sz="2800" dirty="0">
                <a:solidFill>
                  <a:schemeClr val="tx1"/>
                </a:solidFill>
              </a:rPr>
              <a:t>reality is clear for human mind and cognition;</a:t>
            </a:r>
          </a:p>
          <a:p>
            <a:pPr marL="550926" indent="-514350" algn="ctr">
              <a:spcBef>
                <a:spcPts val="0"/>
              </a:spcBef>
              <a:buFont typeface="Wingdings" panose="05000000000000000000" pitchFamily="2" charset="2"/>
              <a:buChar char="ü"/>
            </a:pPr>
            <a:r>
              <a:rPr lang="en-US" sz="2800" dirty="0">
                <a:solidFill>
                  <a:schemeClr val="tx1"/>
                </a:solidFill>
              </a:rPr>
              <a:t> in the space of reality is the place of happiness; </a:t>
            </a:r>
          </a:p>
          <a:p>
            <a:pPr marL="550926" indent="-514350" algn="ctr">
              <a:spcBef>
                <a:spcPts val="0"/>
              </a:spcBef>
              <a:buFont typeface="Wingdings" panose="05000000000000000000" pitchFamily="2" charset="2"/>
              <a:buChar char="ü"/>
            </a:pPr>
            <a:r>
              <a:rPr lang="en-US" sz="2800" dirty="0">
                <a:solidFill>
                  <a:schemeClr val="tx1"/>
                </a:solidFill>
              </a:rPr>
              <a:t>happiness is the absence of sufferings and worries; </a:t>
            </a:r>
          </a:p>
          <a:p>
            <a:pPr marL="550926" indent="-514350" algn="ctr">
              <a:spcBef>
                <a:spcPts val="0"/>
              </a:spcBef>
              <a:buFont typeface="Wingdings" panose="05000000000000000000" pitchFamily="2" charset="2"/>
              <a:buChar char="ü"/>
            </a:pPr>
            <a:r>
              <a:rPr lang="en-US" sz="2800" dirty="0">
                <a:solidFill>
                  <a:schemeClr val="tx1"/>
                </a:solidFill>
              </a:rPr>
              <a:t>for happiness man needs only in yourself; </a:t>
            </a:r>
          </a:p>
          <a:p>
            <a:pPr marL="550926" indent="-514350" algn="ctr">
              <a:spcBef>
                <a:spcPts val="0"/>
              </a:spcBef>
              <a:buFont typeface="Wingdings" panose="05000000000000000000" pitchFamily="2" charset="2"/>
              <a:buChar char="ü"/>
            </a:pPr>
            <a:r>
              <a:rPr lang="en-US" sz="2800" dirty="0">
                <a:solidFill>
                  <a:schemeClr val="tx1"/>
                </a:solidFill>
              </a:rPr>
              <a:t>for happiness man doesn’t need in state, richness, society and Gods.</a:t>
            </a:r>
            <a:endParaRPr lang="ru-RU" sz="2800" dirty="0">
              <a:solidFill>
                <a:schemeClr val="tx1"/>
              </a:solidFill>
            </a:endParaRPr>
          </a:p>
          <a:p>
            <a:pPr algn="ctr">
              <a:spcBef>
                <a:spcPts val="0"/>
              </a:spcBef>
              <a:buNone/>
            </a:pPr>
            <a:r>
              <a:rPr lang="en-US" sz="2800" dirty="0">
                <a:solidFill>
                  <a:schemeClr val="tx1"/>
                </a:solidFill>
              </a:rPr>
              <a:t>Epicureans supposed that after death is nothing, no soul, no God, no pleasure, therefore man must get maximum pleasure during his life. Happiness is in the pleasure. This ethics is called</a:t>
            </a:r>
            <a:r>
              <a:rPr lang="en-US" sz="2800" dirty="0"/>
              <a:t> </a:t>
            </a:r>
            <a:r>
              <a:rPr lang="en-US" sz="2800" i="1" dirty="0">
                <a:solidFill>
                  <a:srgbClr val="C00000"/>
                </a:solidFill>
              </a:rPr>
              <a:t>hedonism.</a:t>
            </a:r>
            <a:r>
              <a:rPr lang="en-US" sz="2800" dirty="0"/>
              <a:t> </a:t>
            </a:r>
            <a:r>
              <a:rPr lang="en-US" sz="2800" dirty="0">
                <a:solidFill>
                  <a:schemeClr val="tx1"/>
                </a:solidFill>
              </a:rPr>
              <a:t>Epicurus optimistic said, that </a:t>
            </a:r>
            <a:endParaRPr lang="ru-RU" sz="2800" dirty="0">
              <a:solidFill>
                <a:schemeClr val="tx1"/>
              </a:solidFill>
            </a:endParaRPr>
          </a:p>
          <a:p>
            <a:pPr algn="ctr">
              <a:spcBef>
                <a:spcPts val="0"/>
              </a:spcBef>
              <a:buNone/>
            </a:pPr>
            <a:r>
              <a:rPr lang="en-US" sz="2800" i="1" dirty="0">
                <a:solidFill>
                  <a:schemeClr val="accent1"/>
                </a:solidFill>
              </a:rPr>
              <a:t>“death doesn’t exist, because when I am alive, death doesn’t exist, when I am dead, I don’t exist”. </a:t>
            </a:r>
            <a:endParaRPr lang="ru-RU" sz="2800" i="1" dirty="0">
              <a:solidFill>
                <a:schemeClr val="accent1"/>
              </a:solidFill>
            </a:endParaRPr>
          </a:p>
          <a:p>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571866" y="0"/>
            <a:ext cx="5572133" cy="6858000"/>
          </a:xfrm>
        </p:spPr>
        <p:txBody>
          <a:bodyPr>
            <a:noAutofit/>
          </a:bodyPr>
          <a:lstStyle/>
          <a:p>
            <a:pPr algn="ctr">
              <a:spcBef>
                <a:spcPts val="0"/>
              </a:spcBef>
              <a:buNone/>
            </a:pPr>
            <a:r>
              <a:rPr lang="en-US" sz="2200" dirty="0">
                <a:solidFill>
                  <a:schemeClr val="tx1"/>
                </a:solidFill>
              </a:rPr>
              <a:t>Founder of </a:t>
            </a:r>
            <a:r>
              <a:rPr lang="en-US" sz="2200" b="1" i="1" dirty="0">
                <a:solidFill>
                  <a:schemeClr val="accent1"/>
                </a:solidFill>
              </a:rPr>
              <a:t>stoicism </a:t>
            </a:r>
            <a:r>
              <a:rPr lang="en-US" sz="2200" dirty="0">
                <a:solidFill>
                  <a:schemeClr val="tx1"/>
                </a:solidFill>
              </a:rPr>
              <a:t>was Zeno. Knowledge is instrument of obtaining wise. They suppose that virtue and happiness can be attained only by submission to destiny and the natural law. Man must live in the connection with nature and yourself. Ideal of stoicism is</a:t>
            </a:r>
            <a:r>
              <a:rPr lang="en-US" sz="2200" dirty="0"/>
              <a:t> </a:t>
            </a:r>
            <a:r>
              <a:rPr lang="en-US" sz="2200" b="1" i="1" dirty="0">
                <a:solidFill>
                  <a:srgbClr val="FF0000"/>
                </a:solidFill>
              </a:rPr>
              <a:t>quietness</a:t>
            </a:r>
            <a:r>
              <a:rPr lang="ru-RU" sz="2200" b="1" i="1" dirty="0">
                <a:solidFill>
                  <a:srgbClr val="FF0000"/>
                </a:solidFill>
              </a:rPr>
              <a:t> (</a:t>
            </a:r>
            <a:r>
              <a:rPr lang="en-US" sz="2200" b="1" i="1" dirty="0" err="1">
                <a:solidFill>
                  <a:srgbClr val="FF0000"/>
                </a:solidFill>
              </a:rPr>
              <a:t>ataraxia</a:t>
            </a:r>
            <a:r>
              <a:rPr lang="ru-RU" sz="2200" b="1" i="1" dirty="0">
                <a:solidFill>
                  <a:srgbClr val="FF0000"/>
                </a:solidFill>
              </a:rPr>
              <a:t>)</a:t>
            </a:r>
            <a:r>
              <a:rPr lang="en-US" sz="2200" b="1" i="1" dirty="0">
                <a:solidFill>
                  <a:srgbClr val="FF0000"/>
                </a:solidFill>
              </a:rPr>
              <a:t>. </a:t>
            </a:r>
            <a:r>
              <a:rPr lang="en-US" sz="2200" b="1" i="1" dirty="0" err="1">
                <a:solidFill>
                  <a:srgbClr val="FF0000"/>
                </a:solidFill>
              </a:rPr>
              <a:t>Ataraxia</a:t>
            </a:r>
            <a:r>
              <a:rPr lang="en-US" sz="2200" b="1" i="1" dirty="0">
                <a:solidFill>
                  <a:srgbClr val="FF0000"/>
                </a:solidFill>
              </a:rPr>
              <a:t> - </a:t>
            </a:r>
            <a:r>
              <a:rPr lang="el-GR" sz="2200" b="1" i="1" dirty="0">
                <a:solidFill>
                  <a:srgbClr val="FF0000"/>
                </a:solidFill>
              </a:rPr>
              <a:t>ἀταραξία, </a:t>
            </a:r>
            <a:r>
              <a:rPr lang="en-US" sz="2200" b="1" i="1" dirty="0">
                <a:solidFill>
                  <a:srgbClr val="FF0000"/>
                </a:solidFill>
              </a:rPr>
              <a:t>literally, "unperturbedness, generally translated as "imperturbability", "equanimity", or "</a:t>
            </a:r>
            <a:r>
              <a:rPr lang="en-US" sz="2200" b="1" i="1" dirty="0" err="1">
                <a:solidFill>
                  <a:srgbClr val="FF0000"/>
                </a:solidFill>
              </a:rPr>
              <a:t>tranquillity</a:t>
            </a:r>
            <a:r>
              <a:rPr lang="en-US" sz="2200" b="1" i="1" dirty="0">
                <a:solidFill>
                  <a:srgbClr val="FF0000"/>
                </a:solidFill>
              </a:rPr>
              <a:t>".</a:t>
            </a:r>
            <a:endParaRPr lang="en-US" sz="2200" dirty="0">
              <a:solidFill>
                <a:srgbClr val="FF0000"/>
              </a:solidFill>
            </a:endParaRPr>
          </a:p>
          <a:p>
            <a:pPr algn="ctr">
              <a:spcBef>
                <a:spcPts val="0"/>
              </a:spcBef>
              <a:buNone/>
            </a:pPr>
            <a:r>
              <a:rPr lang="en-US" sz="2200" dirty="0">
                <a:solidFill>
                  <a:schemeClr val="tx1"/>
                </a:solidFill>
              </a:rPr>
              <a:t>The main idea of stoics that man doesn’t rule of his fortune</a:t>
            </a:r>
            <a:r>
              <a:rPr lang="en-US" sz="2200" dirty="0"/>
              <a:t>. </a:t>
            </a:r>
          </a:p>
          <a:p>
            <a:pPr algn="ctr">
              <a:spcBef>
                <a:spcPts val="0"/>
              </a:spcBef>
              <a:buNone/>
            </a:pPr>
            <a:r>
              <a:rPr lang="en-US" sz="2200" dirty="0">
                <a:solidFill>
                  <a:schemeClr val="tx1"/>
                </a:solidFill>
              </a:rPr>
              <a:t>Rome stoic </a:t>
            </a:r>
            <a:r>
              <a:rPr lang="en-US" sz="2200" i="1" dirty="0">
                <a:solidFill>
                  <a:srgbClr val="FFC000"/>
                </a:solidFill>
              </a:rPr>
              <a:t>Seneca</a:t>
            </a:r>
            <a:r>
              <a:rPr lang="en-US" sz="2200" dirty="0"/>
              <a:t> </a:t>
            </a:r>
            <a:r>
              <a:rPr lang="en-US" sz="2200" dirty="0">
                <a:solidFill>
                  <a:schemeClr val="tx1"/>
                </a:solidFill>
              </a:rPr>
              <a:t>said</a:t>
            </a:r>
            <a:r>
              <a:rPr lang="ru-RU" sz="2200" dirty="0">
                <a:solidFill>
                  <a:schemeClr val="tx1"/>
                </a:solidFill>
              </a:rPr>
              <a:t>:</a:t>
            </a:r>
            <a:r>
              <a:rPr lang="en-US" sz="2200" i="1" dirty="0">
                <a:solidFill>
                  <a:srgbClr val="C00000"/>
                </a:solidFill>
              </a:rPr>
              <a:t>«Fortune conducts obedient man, and fortune drags disobedient man».</a:t>
            </a:r>
            <a:r>
              <a:rPr lang="en-US" sz="2200" dirty="0"/>
              <a:t> </a:t>
            </a:r>
            <a:r>
              <a:rPr lang="en-US" sz="2200" dirty="0">
                <a:solidFill>
                  <a:schemeClr val="tx1"/>
                </a:solidFill>
              </a:rPr>
              <a:t>Any values by stoicism have only inner nature and nether come from outside. The happiness depends on human’s attitude to the world. </a:t>
            </a:r>
            <a:endParaRPr lang="ru-RU" sz="2200" dirty="0">
              <a:solidFill>
                <a:schemeClr val="tx1"/>
              </a:solidFill>
            </a:endParaRPr>
          </a:p>
          <a:p>
            <a:endParaRPr lang="ru-RU" sz="2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65" y="188640"/>
            <a:ext cx="3312368" cy="4104456"/>
          </a:xfrm>
          <a:prstGeom prst="rect">
            <a:avLst/>
          </a:prstGeom>
        </p:spPr>
      </p:pic>
      <p:sp>
        <p:nvSpPr>
          <p:cNvPr id="5" name="Прямоугольник 4"/>
          <p:cNvSpPr/>
          <p:nvPr/>
        </p:nvSpPr>
        <p:spPr>
          <a:xfrm>
            <a:off x="467544" y="4990966"/>
            <a:ext cx="3104323" cy="523220"/>
          </a:xfrm>
          <a:prstGeom prst="rect">
            <a:avLst/>
          </a:prstGeom>
        </p:spPr>
        <p:txBody>
          <a:bodyPr wrap="square">
            <a:spAutoFit/>
          </a:bodyPr>
          <a:lstStyle/>
          <a:p>
            <a:pPr algn="ctr"/>
            <a:r>
              <a:rPr lang="en-US" sz="2800" b="1" i="1" dirty="0">
                <a:solidFill>
                  <a:srgbClr val="C00000"/>
                </a:solidFill>
              </a:rPr>
              <a:t>Zeno</a:t>
            </a:r>
            <a:r>
              <a:rPr lang="ru-RU" sz="2800" b="1" i="1" dirty="0">
                <a:solidFill>
                  <a:srgbClr val="C00000"/>
                </a:solidFill>
              </a:rPr>
              <a:t> 334-262 ВС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51920" y="142852"/>
            <a:ext cx="5292080" cy="6572296"/>
          </a:xfrm>
        </p:spPr>
        <p:txBody>
          <a:bodyPr>
            <a:normAutofit/>
          </a:bodyPr>
          <a:lstStyle/>
          <a:p>
            <a:pPr algn="ctr">
              <a:spcBef>
                <a:spcPts val="0"/>
              </a:spcBef>
              <a:buNone/>
            </a:pPr>
            <a:r>
              <a:rPr lang="en-US" sz="3200" dirty="0">
                <a:solidFill>
                  <a:schemeClr val="tx1"/>
                </a:solidFill>
              </a:rPr>
              <a:t>Word </a:t>
            </a:r>
            <a:r>
              <a:rPr lang="en-US" sz="3200" dirty="0">
                <a:solidFill>
                  <a:srgbClr val="C00000"/>
                </a:solidFill>
              </a:rPr>
              <a:t>“</a:t>
            </a:r>
            <a:r>
              <a:rPr lang="en-US" sz="3200" b="1" i="1" dirty="0">
                <a:solidFill>
                  <a:srgbClr val="C00000"/>
                </a:solidFill>
              </a:rPr>
              <a:t>skeptic</a:t>
            </a:r>
            <a:r>
              <a:rPr lang="en-US" sz="3200" dirty="0">
                <a:solidFill>
                  <a:srgbClr val="C00000"/>
                </a:solidFill>
              </a:rPr>
              <a:t>” </a:t>
            </a:r>
            <a:r>
              <a:rPr lang="en-US" sz="3200" dirty="0">
                <a:solidFill>
                  <a:schemeClr val="tx1"/>
                </a:solidFill>
              </a:rPr>
              <a:t>means</a:t>
            </a:r>
            <a:r>
              <a:rPr lang="en-US" sz="3200" dirty="0"/>
              <a:t> </a:t>
            </a:r>
            <a:r>
              <a:rPr lang="en-US" sz="3200" i="1" dirty="0">
                <a:solidFill>
                  <a:srgbClr val="CC0099"/>
                </a:solidFill>
              </a:rPr>
              <a:t>doubting.</a:t>
            </a:r>
            <a:r>
              <a:rPr lang="en-US" sz="3200" dirty="0"/>
              <a:t> </a:t>
            </a:r>
            <a:r>
              <a:rPr lang="en-US" sz="3200" dirty="0">
                <a:solidFill>
                  <a:schemeClr val="tx1"/>
                </a:solidFill>
              </a:rPr>
              <a:t>Skeptics doubted in cognition of objective reality. Skepticism usually takes place in the time of social crisis and changes. According to skeptics man can live happy in the absence of objective truth and values. Skeptics proclaimed happiness in spite of values.</a:t>
            </a:r>
          </a:p>
          <a:p>
            <a:pPr algn="ctr">
              <a:spcBef>
                <a:spcPts val="0"/>
              </a:spcBef>
              <a:buNone/>
            </a:pPr>
            <a:endParaRPr lang="en-US" sz="3200" dirty="0"/>
          </a:p>
          <a:p>
            <a:pPr algn="ctr">
              <a:spcBef>
                <a:spcPts val="0"/>
              </a:spcBef>
              <a:buNone/>
            </a:pPr>
            <a:endParaRPr lang="en-US" sz="3200" dirty="0"/>
          </a:p>
          <a:p>
            <a:pPr algn="ctr">
              <a:spcBef>
                <a:spcPts val="0"/>
              </a:spcBef>
              <a:buNone/>
            </a:pPr>
            <a:endParaRPr lang="en-US" sz="3200" dirty="0"/>
          </a:p>
          <a:p>
            <a:pPr algn="ctr">
              <a:spcBef>
                <a:spcPts val="0"/>
              </a:spcBef>
              <a:buNone/>
            </a:pPr>
            <a:endParaRPr lang="en-US" sz="3200" dirty="0"/>
          </a:p>
          <a:p>
            <a:pPr algn="ctr">
              <a:spcBef>
                <a:spcPts val="0"/>
              </a:spcBef>
              <a:buNone/>
            </a:pPr>
            <a:endParaRPr lang="ru-RU" sz="3200" dirty="0"/>
          </a:p>
          <a:p>
            <a:pPr algn="ctr">
              <a:spcBef>
                <a:spcPts val="0"/>
              </a:spcBef>
              <a:buNone/>
            </a:pPr>
            <a:endParaRPr lang="en-US"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2852"/>
            <a:ext cx="3528392" cy="5040560"/>
          </a:xfrm>
          <a:prstGeom prst="rect">
            <a:avLst/>
          </a:prstGeom>
        </p:spPr>
      </p:pic>
      <p:sp>
        <p:nvSpPr>
          <p:cNvPr id="6" name="Прямоугольник 5"/>
          <p:cNvSpPr/>
          <p:nvPr/>
        </p:nvSpPr>
        <p:spPr>
          <a:xfrm>
            <a:off x="1187624" y="5373216"/>
            <a:ext cx="2016223" cy="954107"/>
          </a:xfrm>
          <a:prstGeom prst="rect">
            <a:avLst/>
          </a:prstGeom>
        </p:spPr>
        <p:txBody>
          <a:bodyPr wrap="square">
            <a:spAutoFit/>
          </a:bodyPr>
          <a:lstStyle/>
          <a:p>
            <a:pPr algn="ctr"/>
            <a:r>
              <a:rPr lang="en-US" sz="2800" i="1" dirty="0" err="1">
                <a:solidFill>
                  <a:srgbClr val="C00000"/>
                </a:solidFill>
              </a:rPr>
              <a:t>Pyrro</a:t>
            </a:r>
            <a:r>
              <a:rPr lang="en-US" sz="2800" i="1" dirty="0">
                <a:solidFill>
                  <a:srgbClr val="C00000"/>
                </a:solidFill>
              </a:rPr>
              <a:t> 360-275</a:t>
            </a:r>
            <a:r>
              <a:rPr lang="ru-RU" sz="2800" i="1" dirty="0">
                <a:solidFill>
                  <a:srgbClr val="C00000"/>
                </a:solidFill>
              </a:rPr>
              <a:t> ВС</a:t>
            </a:r>
            <a:r>
              <a:rPr lang="en-US" sz="2800" i="1" dirty="0">
                <a:solidFill>
                  <a:srgbClr val="C00000"/>
                </a:solidFill>
              </a:rPr>
              <a:t> </a:t>
            </a:r>
            <a:endParaRPr lang="ru-RU" sz="2800" i="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608512"/>
            <a:ext cx="9036496" cy="2249488"/>
          </a:xfrm>
        </p:spPr>
        <p:txBody>
          <a:bodyPr>
            <a:normAutofit/>
          </a:bodyPr>
          <a:lstStyle/>
          <a:p>
            <a:pPr marL="0" indent="0" algn="ctr">
              <a:spcBef>
                <a:spcPts val="0"/>
              </a:spcBef>
              <a:buNone/>
            </a:pPr>
            <a:r>
              <a:rPr lang="en-US" sz="2200" b="1" dirty="0">
                <a:solidFill>
                  <a:srgbClr val="C00000"/>
                </a:solidFill>
              </a:rPr>
              <a:t>Cynics (lat. Cynics) </a:t>
            </a:r>
            <a:r>
              <a:rPr lang="en-US" sz="2200" dirty="0">
                <a:solidFill>
                  <a:schemeClr val="tx1"/>
                </a:solidFill>
              </a:rPr>
              <a:t>follow the style of Socrates in theirs lifestyle. </a:t>
            </a:r>
            <a:endParaRPr lang="en-US" sz="2200" dirty="0"/>
          </a:p>
          <a:p>
            <a:pPr marL="0" indent="0" algn="ctr">
              <a:spcBef>
                <a:spcPts val="0"/>
              </a:spcBef>
              <a:buNone/>
            </a:pPr>
            <a:r>
              <a:rPr lang="en-US" sz="2200" dirty="0">
                <a:solidFill>
                  <a:schemeClr val="tx1"/>
                </a:solidFill>
              </a:rPr>
              <a:t>According to legend, the representative of the school </a:t>
            </a:r>
            <a:r>
              <a:rPr lang="en-US" sz="2200" b="1" dirty="0">
                <a:solidFill>
                  <a:srgbClr val="C00000"/>
                </a:solidFill>
              </a:rPr>
              <a:t>Diogenes</a:t>
            </a:r>
            <a:r>
              <a:rPr lang="en-US" sz="2200" dirty="0"/>
              <a:t> </a:t>
            </a:r>
            <a:r>
              <a:rPr lang="en-US" sz="2200" dirty="0">
                <a:solidFill>
                  <a:schemeClr val="tx1"/>
                </a:solidFill>
              </a:rPr>
              <a:t>lived like a dog in a big pot, rejecting all conventions, religions, manners, clothes, housing, food. It is well-known that when Alexander </a:t>
            </a:r>
            <a:r>
              <a:rPr lang="en-US" sz="2200" dirty="0" err="1">
                <a:solidFill>
                  <a:schemeClr val="tx1"/>
                </a:solidFill>
              </a:rPr>
              <a:t>Makedonski</a:t>
            </a:r>
            <a:r>
              <a:rPr lang="en-US" sz="2200" dirty="0">
                <a:solidFill>
                  <a:schemeClr val="tx1"/>
                </a:solidFill>
              </a:rPr>
              <a:t> visited Diogenes and asked if he wanted any mercy,</a:t>
            </a:r>
            <a:r>
              <a:rPr lang="en-US" sz="2200" dirty="0"/>
              <a:t> </a:t>
            </a:r>
            <a:r>
              <a:rPr lang="en-US" sz="2200" i="1" dirty="0">
                <a:solidFill>
                  <a:srgbClr val="CC0099"/>
                </a:solidFill>
              </a:rPr>
              <a:t>“just do not block the light for me,” </a:t>
            </a:r>
            <a:r>
              <a:rPr lang="en-US" sz="2200" dirty="0">
                <a:solidFill>
                  <a:schemeClr val="tx1"/>
                </a:solidFill>
              </a:rPr>
              <a:t>Diogenes answered.</a:t>
            </a:r>
            <a:endParaRPr lang="ru-RU" sz="22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55" y="12618"/>
            <a:ext cx="6696744" cy="4608512"/>
          </a:xfrm>
          <a:prstGeom prst="rect">
            <a:avLst/>
          </a:prstGeom>
        </p:spPr>
      </p:pic>
    </p:spTree>
    <p:extLst>
      <p:ext uri="{BB962C8B-B14F-4D97-AF65-F5344CB8AC3E}">
        <p14:creationId xmlns:p14="http://schemas.microsoft.com/office/powerpoint/2010/main" val="306501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620688"/>
            <a:ext cx="8352928" cy="5262979"/>
          </a:xfrm>
          <a:prstGeom prst="rect">
            <a:avLst/>
          </a:prstGeom>
        </p:spPr>
        <p:txBody>
          <a:bodyPr wrap="square">
            <a:spAutoFit/>
          </a:bodyPr>
          <a:lstStyle/>
          <a:p>
            <a:pPr marL="342900" lvl="0" indent="-342900" algn="ctr" defTabSz="457200">
              <a:buClr>
                <a:srgbClr val="F07F09"/>
              </a:buClr>
              <a:buSzPct val="80000"/>
            </a:pPr>
            <a:r>
              <a:rPr lang="en-US" sz="4800" dirty="0">
                <a:solidFill>
                  <a:srgbClr val="FF9900"/>
                </a:solidFill>
              </a:rPr>
              <a:t>The end of Ancient philosophy was in 529 year After Christian, when Christian emperor Justinian forbade the teaching and organization of pagan schools. </a:t>
            </a:r>
            <a:endParaRPr lang="ru-RU" sz="4800" dirty="0">
              <a:solidFill>
                <a:srgbClr val="FF9900"/>
              </a:solidFill>
            </a:endParaRPr>
          </a:p>
        </p:txBody>
      </p:sp>
    </p:spTree>
    <p:extLst>
      <p:ext uri="{BB962C8B-B14F-4D97-AF65-F5344CB8AC3E}">
        <p14:creationId xmlns:p14="http://schemas.microsoft.com/office/powerpoint/2010/main" val="377421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43306" y="404664"/>
            <a:ext cx="5286412" cy="6239046"/>
          </a:xfrm>
        </p:spPr>
        <p:txBody>
          <a:bodyPr>
            <a:noAutofit/>
          </a:bodyPr>
          <a:lstStyle/>
          <a:p>
            <a:pPr algn="ctr"/>
            <a:r>
              <a:rPr lang="en-US" sz="3000" dirty="0">
                <a:solidFill>
                  <a:schemeClr val="tx1"/>
                </a:solidFill>
              </a:rPr>
              <a:t>Plato was the great follower of Socrates. Plato organized his own school that is called Academy.</a:t>
            </a:r>
            <a:r>
              <a:rPr lang="en-US" sz="3000" b="1" dirty="0">
                <a:solidFill>
                  <a:schemeClr val="tx1"/>
                </a:solidFill>
              </a:rPr>
              <a:t> </a:t>
            </a:r>
            <a:r>
              <a:rPr lang="en-US" sz="3000" dirty="0">
                <a:solidFill>
                  <a:schemeClr val="tx1"/>
                </a:solidFill>
              </a:rPr>
              <a:t>According to Plato, world is dual in this nature: there are </a:t>
            </a:r>
            <a:r>
              <a:rPr lang="en-US" sz="3000" i="1" dirty="0">
                <a:solidFill>
                  <a:schemeClr val="accent1"/>
                </a:solidFill>
              </a:rPr>
              <a:t>visible world of changeable things and invisible world of ideas. </a:t>
            </a:r>
            <a:r>
              <a:rPr lang="en-US" sz="3000" dirty="0">
                <a:solidFill>
                  <a:schemeClr val="tx1"/>
                </a:solidFill>
              </a:rPr>
              <a:t>The world of ideas is true being, but concrete, sensually percepting things are only shadows of ideas, their deficient copies.</a:t>
            </a:r>
            <a:endParaRPr lang="ru-RU" sz="3000" dirty="0">
              <a:solidFill>
                <a:schemeClr val="tx1"/>
              </a:solidFill>
            </a:endParaRPr>
          </a:p>
        </p:txBody>
      </p:sp>
      <p:pic>
        <p:nvPicPr>
          <p:cNvPr id="4" name="Picture 2" descr="C:\Users\solomea\Pictures\599.jpg"/>
          <p:cNvPicPr>
            <a:picLocks noChangeAspect="1" noChangeArrowheads="1"/>
          </p:cNvPicPr>
          <p:nvPr/>
        </p:nvPicPr>
        <p:blipFill>
          <a:blip r:embed="rId2"/>
          <a:srcRect/>
          <a:stretch>
            <a:fillRect/>
          </a:stretch>
        </p:blipFill>
        <p:spPr bwMode="auto">
          <a:xfrm>
            <a:off x="168594" y="437164"/>
            <a:ext cx="3500462" cy="4378807"/>
          </a:xfrm>
          <a:prstGeom prst="rect">
            <a:avLst/>
          </a:prstGeom>
          <a:noFill/>
        </p:spPr>
      </p:pic>
      <p:sp>
        <p:nvSpPr>
          <p:cNvPr id="5" name="Заголовок 1"/>
          <p:cNvSpPr txBox="1">
            <a:spLocks/>
          </p:cNvSpPr>
          <p:nvPr/>
        </p:nvSpPr>
        <p:spPr>
          <a:xfrm>
            <a:off x="168594" y="5517232"/>
            <a:ext cx="3755334" cy="792088"/>
          </a:xfrm>
          <a:prstGeom prst="rect">
            <a:avLst/>
          </a:prstGeom>
        </p:spPr>
        <p:txBody>
          <a:bodyPr vert="horz" lIns="45720" rIns="45720" anchor="t">
            <a:no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0" u="none" strike="noStrike" kern="1200" cap="all" spc="0" normalizeH="0" baseline="0" noProof="0" dirty="0">
              <a:ln w="5000" cmpd="sng">
                <a:solidFill>
                  <a:srgbClr val="6EA0B0">
                    <a:tint val="80000"/>
                    <a:shade val="99000"/>
                    <a:satMod val="500000"/>
                  </a:srgbClr>
                </a:solidFill>
                <a:prstDash val="solid"/>
              </a:ln>
              <a:solidFill>
                <a:srgbClr val="00FFFF"/>
              </a:solidFill>
              <a:effectLst/>
              <a:uLnTx/>
              <a:uFillTx/>
              <a:latin typeface="Arial"/>
              <a:ea typeface="+mj-ea"/>
              <a:cs typeface="+mj-cs"/>
            </a:endParaRPr>
          </a:p>
        </p:txBody>
      </p:sp>
      <p:sp>
        <p:nvSpPr>
          <p:cNvPr id="6" name="Прямоугольник 5"/>
          <p:cNvSpPr/>
          <p:nvPr/>
        </p:nvSpPr>
        <p:spPr>
          <a:xfrm>
            <a:off x="611561" y="5359278"/>
            <a:ext cx="2520280" cy="1015663"/>
          </a:xfrm>
          <a:prstGeom prst="rect">
            <a:avLst/>
          </a:prstGeom>
        </p:spPr>
        <p:txBody>
          <a:bodyPr wrap="square">
            <a:spAutoFit/>
          </a:bodyPr>
          <a:lstStyle/>
          <a:p>
            <a:pPr algn="ctr"/>
            <a:r>
              <a:rPr lang="en-US" sz="3000" b="1" i="1" dirty="0">
                <a:solidFill>
                  <a:srgbClr val="C00000"/>
                </a:solidFill>
              </a:rPr>
              <a:t>Plato</a:t>
            </a:r>
            <a:r>
              <a:rPr lang="en-US" sz="3000" dirty="0">
                <a:solidFill>
                  <a:srgbClr val="C00000"/>
                </a:solidFill>
              </a:rPr>
              <a:t> 429-347 BC</a:t>
            </a: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5004048" y="116632"/>
            <a:ext cx="3925670" cy="6527078"/>
          </a:xfrm>
        </p:spPr>
        <p:txBody>
          <a:bodyPr>
            <a:noAutofit/>
          </a:bodyPr>
          <a:lstStyle/>
          <a:p>
            <a:pPr algn="ctr">
              <a:spcBef>
                <a:spcPts val="0"/>
              </a:spcBef>
              <a:buNone/>
            </a:pPr>
            <a:r>
              <a:rPr lang="en-US" sz="2600" b="1" dirty="0">
                <a:solidFill>
                  <a:srgbClr val="B9073E"/>
                </a:solidFill>
              </a:rPr>
              <a:t>Correlation between Greek philosophy and medicine.</a:t>
            </a:r>
            <a:endParaRPr lang="ru-RU" sz="2600" dirty="0">
              <a:solidFill>
                <a:srgbClr val="B9073E"/>
              </a:solidFill>
            </a:endParaRPr>
          </a:p>
          <a:p>
            <a:pPr algn="ctr">
              <a:spcBef>
                <a:spcPts val="0"/>
              </a:spcBef>
              <a:buNone/>
            </a:pPr>
            <a:r>
              <a:rPr lang="en-US" sz="2600" dirty="0">
                <a:solidFill>
                  <a:schemeClr val="tx1"/>
                </a:solidFill>
              </a:rPr>
              <a:t>Great physician and thinker </a:t>
            </a:r>
            <a:r>
              <a:rPr lang="en-US" sz="2600" i="1" dirty="0">
                <a:solidFill>
                  <a:srgbClr val="FF9900"/>
                </a:solidFill>
              </a:rPr>
              <a:t>Hippocrates </a:t>
            </a:r>
            <a:r>
              <a:rPr lang="en-US" sz="2600" dirty="0">
                <a:solidFill>
                  <a:schemeClr val="tx1"/>
                </a:solidFill>
              </a:rPr>
              <a:t>emphasized philosophic aspect in medicine. He claimed to define the empirical reason of illness with the help of vast and thorough observations. </a:t>
            </a:r>
            <a:r>
              <a:rPr lang="en-US" sz="2400" dirty="0">
                <a:solidFill>
                  <a:schemeClr val="tx1"/>
                </a:solidFill>
              </a:rPr>
              <a:t>Hippocrates has determined morally-ethic regulations of physician. </a:t>
            </a:r>
            <a:endParaRPr lang="ru-RU" sz="2400" dirty="0">
              <a:solidFill>
                <a:schemeClr val="tx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4680520" cy="4437112"/>
          </a:xfrm>
          <a:prstGeom prst="rect">
            <a:avLst/>
          </a:prstGeom>
        </p:spPr>
      </p:pic>
      <p:sp>
        <p:nvSpPr>
          <p:cNvPr id="3" name="Прямоугольник 2"/>
          <p:cNvSpPr/>
          <p:nvPr/>
        </p:nvSpPr>
        <p:spPr>
          <a:xfrm>
            <a:off x="0" y="4581128"/>
            <a:ext cx="5220072" cy="2436564"/>
          </a:xfrm>
          <a:prstGeom prst="rect">
            <a:avLst/>
          </a:prstGeom>
        </p:spPr>
        <p:txBody>
          <a:bodyPr wrap="square">
            <a:spAutoFit/>
          </a:bodyPr>
          <a:lstStyle/>
          <a:p>
            <a:pPr marL="342900" lvl="0" indent="-342900" algn="ctr" defTabSz="457200">
              <a:buClr>
                <a:srgbClr val="F07F09"/>
              </a:buClr>
              <a:buSzPct val="80000"/>
            </a:pPr>
            <a:r>
              <a:rPr lang="en-US" sz="2400" dirty="0"/>
              <a:t>Since the work of physician became moral duty, which prompted him to act in the limits of strict moral norms, that come from the philosophy of human being.</a:t>
            </a:r>
            <a:endParaRPr lang="ru-RU" sz="2400" dirty="0"/>
          </a:p>
          <a:p>
            <a:pPr marL="342900" lvl="0" indent="-342900" defTabSz="457200">
              <a:spcBef>
                <a:spcPts val="1000"/>
              </a:spcBef>
              <a:buClr>
                <a:srgbClr val="F07F09"/>
              </a:buClr>
              <a:buSzPct val="80000"/>
              <a:buFont typeface="Wingdings 3" charset="2"/>
              <a:buChar char=""/>
            </a:pPr>
            <a:endParaRPr lang="ru-RU" sz="2400" dirty="0">
              <a:solidFill>
                <a:prstClr val="black">
                  <a:lumMod val="75000"/>
                  <a:lumOff val="2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85720" y="-99392"/>
            <a:ext cx="8643998" cy="6671663"/>
          </a:xfrm>
        </p:spPr>
        <p:txBody>
          <a:bodyPr>
            <a:normAutofit fontScale="92500" lnSpcReduction="20000"/>
          </a:bodyPr>
          <a:lstStyle/>
          <a:p>
            <a:pPr marL="82550" indent="0" algn="ctr">
              <a:spcBef>
                <a:spcPts val="0"/>
              </a:spcBef>
              <a:buNone/>
            </a:pPr>
            <a:r>
              <a:rPr lang="ru-RU" sz="3200" b="1" dirty="0">
                <a:solidFill>
                  <a:srgbClr val="00FFFF"/>
                </a:solidFill>
              </a:rPr>
              <a:t> </a:t>
            </a:r>
          </a:p>
          <a:p>
            <a:pPr algn="ctr">
              <a:spcBef>
                <a:spcPts val="0"/>
              </a:spcBef>
              <a:buNone/>
            </a:pPr>
            <a:r>
              <a:rPr lang="en-US" sz="3500" i="1" dirty="0">
                <a:solidFill>
                  <a:srgbClr val="FF33CC"/>
                </a:solidFill>
              </a:rPr>
              <a:t>Idea</a:t>
            </a:r>
            <a:r>
              <a:rPr lang="en-US" sz="3500" dirty="0">
                <a:solidFill>
                  <a:schemeClr val="tx1"/>
                </a:solidFill>
              </a:rPr>
              <a:t> is the central category of Plato’s philosophy. Ideas are eternal specimens, paradigms, which form all things from formless and unstable matter. Perceptions can’t give a notion about ideas. But soul finds them in itself, because it has contemplated them once before its earthy existence. </a:t>
            </a:r>
            <a:r>
              <a:rPr lang="en-US" sz="3500" i="1" dirty="0">
                <a:solidFill>
                  <a:srgbClr val="CC0099"/>
                </a:solidFill>
              </a:rPr>
              <a:t>Soul</a:t>
            </a:r>
            <a:r>
              <a:rPr lang="en-US" sz="3500" i="1" dirty="0">
                <a:solidFill>
                  <a:schemeClr val="tx1"/>
                </a:solidFill>
              </a:rPr>
              <a:t> i</a:t>
            </a:r>
            <a:r>
              <a:rPr lang="en-US" sz="3500" dirty="0">
                <a:solidFill>
                  <a:schemeClr val="tx1"/>
                </a:solidFill>
              </a:rPr>
              <a:t>s the immortal essence, which takes place in human body as prisoner in dungeon and “recalls the world of ideas”. </a:t>
            </a:r>
          </a:p>
          <a:p>
            <a:pPr algn="ctr">
              <a:spcBef>
                <a:spcPts val="0"/>
              </a:spcBef>
              <a:buNone/>
            </a:pPr>
            <a:r>
              <a:rPr lang="en-US" sz="3500" dirty="0">
                <a:solidFill>
                  <a:schemeClr val="tx1"/>
                </a:solidFill>
              </a:rPr>
              <a:t>In the center of Plato’s book “The Republic” is the </a:t>
            </a:r>
            <a:r>
              <a:rPr lang="en-US" sz="3500" i="1" dirty="0">
                <a:solidFill>
                  <a:srgbClr val="C00000"/>
                </a:solidFill>
              </a:rPr>
              <a:t>myth of the cave</a:t>
            </a:r>
            <a:r>
              <a:rPr lang="en-US" sz="3500" dirty="0">
                <a:solidFill>
                  <a:schemeClr val="tx1"/>
                </a:solidFill>
              </a:rPr>
              <a:t>. It illustrates the connection between “world of ideas” and “world of things”. </a:t>
            </a:r>
          </a:p>
          <a:p>
            <a:pPr algn="ctr">
              <a:spcBef>
                <a:spcPts val="0"/>
              </a:spcBef>
              <a:buNone/>
            </a:pPr>
            <a:endParaRPr lang="en-US" sz="2800" dirty="0">
              <a:solidFill>
                <a:schemeClr val="tx1"/>
              </a:solidFill>
            </a:endParaRPr>
          </a:p>
          <a:p>
            <a:pPr algn="ctr">
              <a:spcBef>
                <a:spcPts val="0"/>
              </a:spcBef>
              <a:buNone/>
            </a:pPr>
            <a:endParaRPr lang="ru-RU" sz="3600" dirty="0"/>
          </a:p>
          <a:p>
            <a:pPr>
              <a:spcBef>
                <a:spcPts val="0"/>
              </a:spcBef>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108520" y="3302224"/>
            <a:ext cx="9252520" cy="3912990"/>
          </a:xfrm>
        </p:spPr>
        <p:txBody>
          <a:bodyPr>
            <a:noAutofit/>
          </a:bodyPr>
          <a:lstStyle/>
          <a:p>
            <a:pPr algn="ctr"/>
            <a:r>
              <a:rPr lang="en-US" sz="2300" i="1" dirty="0">
                <a:solidFill>
                  <a:schemeClr val="tx1"/>
                </a:solidFill>
                <a:latin typeface="Arial Rounded MT Bold" panose="020F0704030504030204" pitchFamily="34" charset="0"/>
              </a:rPr>
              <a:t>All people are prisoners of cave, who cannot take a turn to the light and go out from cave. Prisoners of cave are in chain. And behind them near the cave’s exit, fire is burning, the sun is shining and different people carry some interesting things: pictures, statuettes, images. But prisoners of cave can not see it; they can see only shadows of these images on the wall of cave. Sun is the idea of Blessing and God. Shadows on the wall of cave are visible, material world, world of things. People and images, which are in out of the cave, are invisible world, world of ideas. </a:t>
            </a:r>
            <a:endParaRPr lang="ru-RU" sz="2300" i="1" dirty="0">
              <a:solidFill>
                <a:schemeClr val="tx1"/>
              </a:solidFill>
            </a:endParaRPr>
          </a:p>
          <a:p>
            <a:endParaRPr lang="ru-RU" sz="2300" dirty="0">
              <a:solidFill>
                <a:schemeClr val="tx1"/>
              </a:solidFill>
            </a:endParaRPr>
          </a:p>
        </p:txBody>
      </p:sp>
      <p:pic>
        <p:nvPicPr>
          <p:cNvPr id="1026" name="Picture 2" descr="C:\Users\solomea\Pictures\platos_cave_the_republic.jpg"/>
          <p:cNvPicPr>
            <a:picLocks noChangeAspect="1" noChangeArrowheads="1"/>
          </p:cNvPicPr>
          <p:nvPr/>
        </p:nvPicPr>
        <p:blipFill>
          <a:blip r:embed="rId2"/>
          <a:srcRect/>
          <a:stretch>
            <a:fillRect/>
          </a:stretch>
        </p:blipFill>
        <p:spPr bwMode="auto">
          <a:xfrm>
            <a:off x="107504" y="-99392"/>
            <a:ext cx="7341243" cy="340161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501122" cy="6500858"/>
          </a:xfrm>
        </p:spPr>
        <p:txBody>
          <a:bodyPr>
            <a:normAutofit/>
          </a:bodyPr>
          <a:lstStyle/>
          <a:p>
            <a:pPr algn="ctr">
              <a:buNone/>
            </a:pPr>
            <a:r>
              <a:rPr lang="en-US" sz="3600" dirty="0">
                <a:solidFill>
                  <a:schemeClr val="tx1"/>
                </a:solidFill>
              </a:rPr>
              <a:t>The main mission of man is cognition of ideas imitation and following them. Man must devote himself to the world of idea. Man must develop in yourself love to beautiful, soul art and knowledge with purpose to approach to ideal world (world of ideas). </a:t>
            </a:r>
            <a:endParaRPr lang="ru-RU" sz="3600" dirty="0">
              <a:solidFill>
                <a:schemeClr val="tx1"/>
              </a:solidFill>
            </a:endParaRPr>
          </a:p>
          <a:p>
            <a:pPr algn="ctr">
              <a:buNone/>
            </a:pPr>
            <a:r>
              <a:rPr lang="en-US" sz="3600" dirty="0">
                <a:solidFill>
                  <a:schemeClr val="tx1"/>
                </a:solidFill>
              </a:rPr>
              <a:t>Plato’s idealism became one of the most important sources of </a:t>
            </a:r>
            <a:r>
              <a:rPr lang="en-US" sz="3600" i="1" dirty="0">
                <a:solidFill>
                  <a:srgbClr val="C00000"/>
                </a:solidFill>
              </a:rPr>
              <a:t>anthropologic dualism </a:t>
            </a:r>
            <a:r>
              <a:rPr lang="en-US" sz="3600" dirty="0">
                <a:solidFill>
                  <a:schemeClr val="tx1"/>
                </a:solidFill>
              </a:rPr>
              <a:t>and </a:t>
            </a:r>
            <a:r>
              <a:rPr lang="en-US" sz="3600" i="1" dirty="0">
                <a:solidFill>
                  <a:srgbClr val="C00000"/>
                </a:solidFill>
              </a:rPr>
              <a:t>theoretically-cognitive rationalism.</a:t>
            </a:r>
            <a:endParaRPr lang="ru-RU" sz="3600" i="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329642" cy="6357982"/>
          </a:xfrm>
        </p:spPr>
        <p:txBody>
          <a:bodyPr>
            <a:normAutofit/>
          </a:bodyPr>
          <a:lstStyle/>
          <a:p>
            <a:pPr algn="ctr">
              <a:spcBef>
                <a:spcPts val="0"/>
              </a:spcBef>
              <a:buNone/>
            </a:pPr>
            <a:r>
              <a:rPr lang="en-US" sz="3000" dirty="0">
                <a:solidFill>
                  <a:schemeClr val="tx1"/>
                </a:solidFill>
              </a:rPr>
              <a:t>Anthropologic dualism of soul and body is in accordance with metaphysical contrast of idea and thing. </a:t>
            </a:r>
          </a:p>
          <a:p>
            <a:pPr algn="ctr">
              <a:spcBef>
                <a:spcPts val="0"/>
              </a:spcBef>
              <a:buNone/>
            </a:pPr>
            <a:r>
              <a:rPr lang="en-US" sz="3000" dirty="0">
                <a:solidFill>
                  <a:schemeClr val="tx1"/>
                </a:solidFill>
              </a:rPr>
              <a:t>The main in man is a soul but body is only the lowest and the hostile to soul matter. </a:t>
            </a:r>
          </a:p>
          <a:p>
            <a:pPr algn="ctr">
              <a:spcBef>
                <a:spcPts val="0"/>
              </a:spcBef>
              <a:buNone/>
            </a:pPr>
            <a:r>
              <a:rPr lang="en-US" sz="3000" dirty="0">
                <a:solidFill>
                  <a:schemeClr val="tx1"/>
                </a:solidFill>
              </a:rPr>
              <a:t>Soul is heterogeneous and consists of three parts: </a:t>
            </a:r>
          </a:p>
          <a:p>
            <a:pPr algn="ctr">
              <a:spcBef>
                <a:spcPts val="0"/>
              </a:spcBef>
              <a:buFont typeface="Wingdings" pitchFamily="2" charset="2"/>
              <a:buChar char="Ø"/>
            </a:pPr>
            <a:r>
              <a:rPr lang="en-US" sz="3000" dirty="0">
                <a:solidFill>
                  <a:srgbClr val="FF9900"/>
                </a:solidFill>
              </a:rPr>
              <a:t>passion( sensual soul)</a:t>
            </a:r>
          </a:p>
          <a:p>
            <a:pPr algn="ctr">
              <a:spcBef>
                <a:spcPts val="0"/>
              </a:spcBef>
              <a:buFont typeface="Wingdings" pitchFamily="2" charset="2"/>
              <a:buChar char="Ø"/>
            </a:pPr>
            <a:r>
              <a:rPr lang="en-US" sz="3000" dirty="0">
                <a:solidFill>
                  <a:srgbClr val="FF9900"/>
                </a:solidFill>
              </a:rPr>
              <a:t>courage (volitional soul)</a:t>
            </a:r>
          </a:p>
          <a:p>
            <a:pPr algn="ctr">
              <a:spcBef>
                <a:spcPts val="0"/>
              </a:spcBef>
              <a:buFont typeface="Wingdings" pitchFamily="2" charset="2"/>
              <a:buChar char="Ø"/>
            </a:pPr>
            <a:r>
              <a:rPr lang="en-US" sz="3000" dirty="0">
                <a:solidFill>
                  <a:srgbClr val="FF9900"/>
                </a:solidFill>
              </a:rPr>
              <a:t>spirit (rational soul). </a:t>
            </a:r>
          </a:p>
          <a:p>
            <a:pPr algn="ctr">
              <a:spcBef>
                <a:spcPts val="0"/>
              </a:spcBef>
              <a:buNone/>
            </a:pPr>
            <a:r>
              <a:rPr lang="en-US" sz="3000" dirty="0">
                <a:solidFill>
                  <a:schemeClr val="tx1"/>
                </a:solidFill>
              </a:rPr>
              <a:t>Spirit is the superior part of soul and only its domination ensure normal state for soul (orientation on the ideas). </a:t>
            </a:r>
            <a:endParaRPr lang="ru-RU" sz="3000" dirty="0">
              <a:solidFill>
                <a:schemeClr val="tx1"/>
              </a:solidFill>
            </a:endParaRPr>
          </a:p>
          <a:p>
            <a:pPr algn="ct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472518" cy="6286544"/>
          </a:xfrm>
        </p:spPr>
        <p:txBody>
          <a:bodyPr>
            <a:normAutofit/>
          </a:bodyPr>
          <a:lstStyle/>
          <a:p>
            <a:pPr algn="ctr">
              <a:spcBef>
                <a:spcPts val="0"/>
              </a:spcBef>
              <a:buNone/>
            </a:pPr>
            <a:r>
              <a:rPr lang="en-US" sz="3000" dirty="0">
                <a:solidFill>
                  <a:schemeClr val="tx1"/>
                </a:solidFill>
              </a:rPr>
              <a:t>Plato’s dualism of soul and body became determinative for subsequent understanding of man in western philosophy. Based himself on the theory of ideas, Plato solved </a:t>
            </a:r>
            <a:r>
              <a:rPr lang="en-US" sz="3000" i="1" dirty="0">
                <a:solidFill>
                  <a:schemeClr val="accent1">
                    <a:lumMod val="60000"/>
                    <a:lumOff val="40000"/>
                  </a:schemeClr>
                </a:solidFill>
              </a:rPr>
              <a:t>problems of society and state. </a:t>
            </a:r>
            <a:r>
              <a:rPr lang="en-US" sz="3000" dirty="0">
                <a:solidFill>
                  <a:schemeClr val="tx1"/>
                </a:solidFill>
              </a:rPr>
              <a:t>Plato builds his structure of ideal state, when three different sorts of people in depend of type of soul fulfill only theirs specific functions. </a:t>
            </a:r>
          </a:p>
          <a:p>
            <a:pPr algn="ctr">
              <a:spcBef>
                <a:spcPts val="0"/>
              </a:spcBef>
              <a:buNone/>
            </a:pPr>
            <a:r>
              <a:rPr lang="en-US" sz="3000" dirty="0">
                <a:solidFill>
                  <a:schemeClr val="tx1"/>
                </a:solidFill>
              </a:rPr>
              <a:t>In “ideal state” only </a:t>
            </a:r>
            <a:r>
              <a:rPr lang="en-US" sz="3000" i="1" dirty="0">
                <a:solidFill>
                  <a:srgbClr val="B9073E"/>
                </a:solidFill>
              </a:rPr>
              <a:t>philosophers must govern</a:t>
            </a:r>
            <a:r>
              <a:rPr lang="en-US" sz="3000" dirty="0"/>
              <a:t>, </a:t>
            </a:r>
            <a:r>
              <a:rPr lang="en-US" sz="3000" dirty="0">
                <a:solidFill>
                  <a:schemeClr val="tx1"/>
                </a:solidFill>
              </a:rPr>
              <a:t>because, according to Plato, philosophers are aristocrats of spirit, the best and the most wise citizens. Other people: warriors, merchants need in rule of philosophers. </a:t>
            </a:r>
            <a:endParaRPr lang="ru-RU" sz="3000" dirty="0">
              <a:solidFill>
                <a:schemeClr val="tx1"/>
              </a:solidFill>
            </a:endParaRPr>
          </a:p>
          <a:p>
            <a:pPr algn="ctr">
              <a:spcBef>
                <a:spcPts val="0"/>
              </a:spcBef>
              <a:buNone/>
            </a:pPr>
            <a:endParaRPr lang="ru-RU" sz="3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7544" y="332656"/>
            <a:ext cx="8258204" cy="6143646"/>
          </a:xfrm>
        </p:spPr>
        <p:txBody>
          <a:bodyPr>
            <a:normAutofit/>
          </a:bodyPr>
          <a:lstStyle/>
          <a:p>
            <a:pPr algn="ctr">
              <a:buNone/>
            </a:pPr>
            <a:r>
              <a:rPr lang="en-US" sz="3400" dirty="0">
                <a:solidFill>
                  <a:schemeClr val="tx1"/>
                </a:solidFill>
              </a:rPr>
              <a:t>The form of ideal state may be </a:t>
            </a:r>
            <a:r>
              <a:rPr lang="en-US" sz="3400" dirty="0">
                <a:solidFill>
                  <a:srgbClr val="B9073E"/>
                </a:solidFill>
              </a:rPr>
              <a:t>monarchy</a:t>
            </a:r>
            <a:r>
              <a:rPr lang="en-US" sz="3400" dirty="0"/>
              <a:t>, </a:t>
            </a:r>
            <a:r>
              <a:rPr lang="en-US" sz="3400" dirty="0">
                <a:solidFill>
                  <a:srgbClr val="B9073E"/>
                </a:solidFill>
              </a:rPr>
              <a:t>aristocracy</a:t>
            </a:r>
            <a:r>
              <a:rPr lang="en-US" sz="3400" dirty="0"/>
              <a:t> and </a:t>
            </a:r>
            <a:r>
              <a:rPr lang="en-US" sz="3400" dirty="0">
                <a:solidFill>
                  <a:srgbClr val="B9073E"/>
                </a:solidFill>
              </a:rPr>
              <a:t>democracy</a:t>
            </a:r>
            <a:r>
              <a:rPr lang="en-US" sz="3400" dirty="0"/>
              <a:t>, </a:t>
            </a:r>
            <a:r>
              <a:rPr lang="en-US" sz="3400" dirty="0">
                <a:solidFill>
                  <a:schemeClr val="tx1"/>
                </a:solidFill>
              </a:rPr>
              <a:t>but</a:t>
            </a:r>
            <a:r>
              <a:rPr lang="en-US" sz="3400" dirty="0"/>
              <a:t> </a:t>
            </a:r>
            <a:r>
              <a:rPr lang="en-US" sz="3400" dirty="0">
                <a:solidFill>
                  <a:schemeClr val="tx1"/>
                </a:solidFill>
              </a:rPr>
              <a:t>monarchy</a:t>
            </a:r>
            <a:r>
              <a:rPr lang="en-US" sz="3400" dirty="0"/>
              <a:t> </a:t>
            </a:r>
            <a:r>
              <a:rPr lang="en-US" sz="3400" dirty="0">
                <a:solidFill>
                  <a:schemeClr val="tx1"/>
                </a:solidFill>
              </a:rPr>
              <a:t>is the best form of state. </a:t>
            </a:r>
          </a:p>
          <a:p>
            <a:pPr algn="ctr">
              <a:buNone/>
            </a:pPr>
            <a:r>
              <a:rPr lang="en-US" sz="3400" dirty="0">
                <a:solidFill>
                  <a:schemeClr val="tx1"/>
                </a:solidFill>
              </a:rPr>
              <a:t>In reality this forms of state can be transformed in opposite -</a:t>
            </a:r>
            <a:r>
              <a:rPr lang="en-US" sz="3400" dirty="0"/>
              <a:t> </a:t>
            </a:r>
            <a:r>
              <a:rPr lang="en-US" sz="3400" dirty="0">
                <a:solidFill>
                  <a:srgbClr val="FF0000"/>
                </a:solidFill>
              </a:rPr>
              <a:t>tyranny</a:t>
            </a:r>
            <a:r>
              <a:rPr lang="en-US" sz="3400" dirty="0"/>
              <a:t>, </a:t>
            </a:r>
            <a:r>
              <a:rPr lang="en-US" sz="3400" dirty="0">
                <a:solidFill>
                  <a:srgbClr val="FF0000"/>
                </a:solidFill>
              </a:rPr>
              <a:t>oligarchy</a:t>
            </a:r>
            <a:r>
              <a:rPr lang="en-US" sz="3400" dirty="0"/>
              <a:t> </a:t>
            </a:r>
            <a:r>
              <a:rPr lang="en-US" sz="3400" dirty="0">
                <a:solidFill>
                  <a:schemeClr val="tx1"/>
                </a:solidFill>
              </a:rPr>
              <a:t>and</a:t>
            </a:r>
            <a:r>
              <a:rPr lang="en-US" sz="3400" dirty="0"/>
              <a:t> </a:t>
            </a:r>
            <a:r>
              <a:rPr lang="en-US" sz="3400" dirty="0">
                <a:solidFill>
                  <a:srgbClr val="FF0000"/>
                </a:solidFill>
              </a:rPr>
              <a:t>demagogy</a:t>
            </a:r>
            <a:r>
              <a:rPr lang="en-US" sz="3400" dirty="0"/>
              <a:t>. </a:t>
            </a:r>
            <a:r>
              <a:rPr lang="en-US" sz="3400" dirty="0">
                <a:solidFill>
                  <a:schemeClr val="tx1"/>
                </a:solidFill>
              </a:rPr>
              <a:t>It is happened, when ruler expresses not people but his personal interest. That it has not happened, Plato demands right organization of education of citizens.</a:t>
            </a:r>
            <a:endParaRPr lang="ru-RU" sz="34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3203848" y="0"/>
            <a:ext cx="5940152" cy="6643710"/>
          </a:xfrm>
        </p:spPr>
        <p:txBody>
          <a:bodyPr>
            <a:noAutofit/>
          </a:bodyPr>
          <a:lstStyle/>
          <a:p>
            <a:pPr indent="0" algn="ctr">
              <a:spcBef>
                <a:spcPts val="0"/>
              </a:spcBef>
              <a:buNone/>
            </a:pPr>
            <a:r>
              <a:rPr lang="en-US" sz="2800" dirty="0">
                <a:solidFill>
                  <a:schemeClr val="tx1"/>
                </a:solidFill>
              </a:rPr>
              <a:t>Aristotle was the great follower of Plato, founder of logic as the science about lows and rules of human thinking. He nevertheless disagreed with Plato in a number of important problems. Aristotle said: </a:t>
            </a:r>
            <a:r>
              <a:rPr lang="en-US" sz="2800" i="1" dirty="0">
                <a:solidFill>
                  <a:srgbClr val="C00000"/>
                </a:solidFill>
              </a:rPr>
              <a:t>“Plato is my friend, but truth is more precious”. </a:t>
            </a:r>
            <a:r>
              <a:rPr lang="en-US" sz="2800" dirty="0">
                <a:solidFill>
                  <a:schemeClr val="tx1"/>
                </a:solidFill>
              </a:rPr>
              <a:t>In Athens he founded his own school, the Lyceum, called the</a:t>
            </a:r>
            <a:r>
              <a:rPr lang="en-US" sz="2800" dirty="0"/>
              <a:t> </a:t>
            </a:r>
            <a:r>
              <a:rPr lang="en-US" sz="2800" dirty="0" err="1">
                <a:solidFill>
                  <a:schemeClr val="accent1"/>
                </a:solidFill>
              </a:rPr>
              <a:t>Peripatos</a:t>
            </a:r>
            <a:r>
              <a:rPr lang="en-US" sz="2800" dirty="0"/>
              <a:t>. </a:t>
            </a:r>
            <a:r>
              <a:rPr lang="en-US" sz="2800" dirty="0">
                <a:solidFill>
                  <a:schemeClr val="tx1"/>
                </a:solidFill>
              </a:rPr>
              <a:t>Aristotle delivered his lections, walking in the garden around </a:t>
            </a:r>
            <a:r>
              <a:rPr lang="en-US" sz="2800" dirty="0">
                <a:solidFill>
                  <a:srgbClr val="C00000"/>
                </a:solidFill>
              </a:rPr>
              <a:t>Lyceum.</a:t>
            </a:r>
            <a:r>
              <a:rPr lang="en-US" sz="2800" dirty="0"/>
              <a:t> </a:t>
            </a:r>
            <a:r>
              <a:rPr lang="en-US" sz="2800" dirty="0">
                <a:solidFill>
                  <a:schemeClr val="tx1"/>
                </a:solidFill>
              </a:rPr>
              <a:t>The word “</a:t>
            </a:r>
            <a:r>
              <a:rPr lang="en-US" sz="2800" dirty="0" err="1">
                <a:solidFill>
                  <a:schemeClr val="tx1"/>
                </a:solidFill>
              </a:rPr>
              <a:t>peripatetics</a:t>
            </a:r>
            <a:r>
              <a:rPr lang="en-US" sz="2800" dirty="0">
                <a:solidFill>
                  <a:schemeClr val="tx1"/>
                </a:solidFill>
              </a:rPr>
              <a:t>” means walking philosophers. </a:t>
            </a:r>
            <a:endParaRPr lang="ru-RU" sz="2800" dirty="0">
              <a:solidFill>
                <a:schemeClr val="tx1"/>
              </a:solidFill>
            </a:endParaRPr>
          </a:p>
          <a:p>
            <a:pPr indent="0">
              <a:buNone/>
            </a:pPr>
            <a:endParaRPr lang="ru-RU" sz="2800" dirty="0"/>
          </a:p>
        </p:txBody>
      </p:sp>
      <p:sp>
        <p:nvSpPr>
          <p:cNvPr id="2" name="Прямоугольник 1"/>
          <p:cNvSpPr/>
          <p:nvPr/>
        </p:nvSpPr>
        <p:spPr>
          <a:xfrm>
            <a:off x="431540" y="4834900"/>
            <a:ext cx="2736304" cy="1015663"/>
          </a:xfrm>
          <a:prstGeom prst="rect">
            <a:avLst/>
          </a:prstGeom>
        </p:spPr>
        <p:txBody>
          <a:bodyPr wrap="square">
            <a:spAutoFit/>
          </a:bodyPr>
          <a:lstStyle/>
          <a:p>
            <a:pPr algn="ctr"/>
            <a:r>
              <a:rPr lang="en-US" sz="3000" b="1" i="1" dirty="0">
                <a:solidFill>
                  <a:srgbClr val="C00000"/>
                </a:solidFill>
              </a:rPr>
              <a:t>Aristotle 384-322 BC</a:t>
            </a:r>
            <a:r>
              <a:rPr lang="en-US" sz="3000" dirty="0">
                <a:solidFill>
                  <a:srgbClr val="C00000"/>
                </a:solidFill>
              </a:rPr>
              <a:t> </a:t>
            </a:r>
            <a:endParaRPr lang="ru-RU" dirty="0">
              <a:solidFill>
                <a:srgbClr val="C0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3384376" cy="39063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Грань">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894</TotalTime>
  <Words>1649</Words>
  <Application>Microsoft Office PowerPoint</Application>
  <PresentationFormat>Экран (4:3)</PresentationFormat>
  <Paragraphs>66</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Arial Rounded MT Bold</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108</cp:revision>
  <dcterms:created xsi:type="dcterms:W3CDTF">2012-08-14T13:30:11Z</dcterms:created>
  <dcterms:modified xsi:type="dcterms:W3CDTF">2023-03-06T14:23:17Z</dcterms:modified>
</cp:coreProperties>
</file>