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72" r:id="rId3"/>
    <p:sldId id="289" r:id="rId4"/>
    <p:sldId id="258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8" r:id="rId17"/>
    <p:sldId id="287" r:id="rId18"/>
    <p:sldId id="286" r:id="rId19"/>
    <p:sldId id="285" r:id="rId20"/>
    <p:sldId id="284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E15B1F"/>
    <a:srgbClr val="D784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960" units="cm"/>
        </inkml:traceFormat>
        <inkml:channelProperties>
          <inkml:channelProperty channel="X" name="resolution" value="28.31858" units="1/cm"/>
          <inkml:channelProperty channel="Y" name="resolution" value="28.31858" units="1/cm"/>
        </inkml:channelProperties>
      </inkml:inkSource>
      <inkml:timestamp xml:id="ts0" timeString="2017-09-28T08:36:58.933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0 0</inkml:trace>
  <inkml:trace contextRef="#ctx0" brushRef="#br0" timeOffset="9033">1684 1728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960" units="cm"/>
        </inkml:traceFormat>
        <inkml:channelProperties>
          <inkml:channelProperty channel="X" name="resolution" value="28.31858" units="1/cm"/>
          <inkml:channelProperty channel="Y" name="resolution" value="28.31858" units="1/cm"/>
        </inkml:channelProperties>
      </inkml:inkSource>
      <inkml:timestamp xml:id="ts0" timeString="2017-09-28T08:37:00.088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8162 238,'0'0,"0"0,0 20,20-20,0 20,-20-1,20 1,-20 0,39 0,-39-20,40 20,0 0,-1 19,21-19,19 20,-20-20,21 39,39 0,-40-19,20-20,0 39,-20-19,20 20,0-1,-20-19,1-1,19 41,-60-41,1-19,-20-20,0 40,-20-40,39 39,-39-39,20 40,0-40,-20 20,0-20,0 20,40 19,-40 1,19 0,21 39,-20 0,-20-39,20 39,-1 1,21-21,-40 0,20 41,0-41,19 60,1 0,-40-60,20 21,-1-21,-19 21,0-1,20 0,-20-19,0-21,0 41,0-1,0 20,0-20,0 1,0-41,0 21,0-1,0-39,0 20,0-1,-20 1,20 0,0-21,0 21,0 20,0-21,-19-19,19 20,0 19,0 1,0-1,0-19,0-1,0 21,0-20,0 19,0 0,0 41,0-21,-20 40,20-60,0 40,0-39,0 19,0-19,-20-21,20 21,0-21,0 41,-20-60,20 19,0 1,0 19,0-39,0 60,0-41,-20 1,1 19,19-19,-20-20,20 39,0 1,-20-21,0 21,0-40,20 39,-39 1,-21-1,60-19,-39-1,19 1,-40-20,41 20,-41-21,21 21,-1 0,-39 19,-1-19,1 19,-40-39,1 40,-21-1,-39 20,-21-39,21 19,-60 41,40-21,0-20,-20 1,20 19,0-19,20-21,-1 41,41-41,-40 1,59 0,20-40,0 19,19-19,1 0,20 0,-1 0,1 0,19 0,1 0,-21 0,-19 0,0 0,-1 0,-39 0,1-19,-21-21,0 0,-39 1,19-21,-39 1,0-1,-59-39,39 59,20-39,19 59,1-59,39 39,21-19,19 39,19 0,41 0,-41-19,41 39,19-20,-20 0,1 0,39 20,-40-20,20 20,-19-19,19-1,-20 0,20 0,-39-20,19 1,-19 19,-20-40,39 41,-39-21,0 0,-1-19,-19-1,20 41,-40-41,40 1,0-1,19 40,-39-19,0-1,20-19,20 19,-1-20,-19-19,0 0,19-20,1 19,-1-19,1-59,-20 39,-20-20,39 20,-19 0,39-40,1 1,19 19,0-20,0-19,0 39,20 0,0 1,0 39,0-20,0 19,20-18,0-1,39 0,-19 0,-20-20,20 20,-21 0,21 40,-20-20,19 39,-19 1,0-21,0 21,-20 19,20 1,-1-1,-19 20,0 20,0-20,0 0,20 1,0-1,-20 0,20 0,0-20,-20 40,19-19,-19-1,20 0,0 0,-20 0,20 20,-20-19,20 19,0 0,-20-20,19 20,-19 0,20 0,-20 0,20 0,0-20,0 20,-1-20,21 20,-20-20,19 20,1-20,-20 1,20 19,-1 0,21-40,-41 20,21 20,19 0,1-20,19 0,-19 1,-1-1,20 0,0 0,-19 20,-1-20,1 0,-1 20,1 0,19-19,-20 19,21 0,-1 0,20 0,-20 0,-19-40,39 40,-20 0,0 0,0-20,20 20,-19-20,-21 1,0 19,1 0,-1 0,-19 0,-40 0,40 0,-21-20,21 20,-20 0,0-20,-1 20,1 0,20 0,-1 0,-19 0,20 0,19 0,21 0,-41 0,21-20,-1 20,0 0,-39-20,60 0,-41 20,1 0,-20 0,19 0,-39-19,20 19,0 0,0 0,-40 0,-79 0,-80 99,-58 0,-60 59,-60 1,-118 39,19-19,0-40,119-1,1-39,118-39,59-20,100-21,39-19,20 0,0 0,59 0,1 0,-20 0,-1 0,-19 0,0 20,0-20,-1 20,-19 0,0-20,20 39,-20-19,0 40,20-21,-20 21,20 19,-20 1,0-21,0 0,0 1,0 39,0-39,0-21,0-19,0 20,0-1,0-39,0 20,0-40,-20-79,-20 40,21-1,-1 1,20-21,-20-19,20 20,0-20,0-20,0 20,0-40,0 40,0-20,0 40,0-20,20 19,-20 21,20-21,-1 21,-19-20,20 19,-20 21,0-1,20 20,0-20,-20 21,20-21,-20 20,0 0,19 0,-19 1,0-1,20 20,0-40,-20 40,0-20,20 1,0-1,0 0,-1-20,-19 20,40 1,-20-21,19 20,-19-20,0 21,0-1,19 0,-19 0,20-19,-40 39,39-20,-19 0,0 0,-20 20,0 0,20-20,0 20,0-20,-20 20,19 0,-19 0,20-19,-20 19,20 0,0 0,-20 0,20-20,19 20,-39 0,40-20,-20 20,19 0,-19 0,59 0,-39 0,19 0,-19 0,0 0,19 0,0 0,-19 0,20 0,-1 0,0 0,-19 0,19 0,-19 0,20 0,-21 0,21 0,-21 0,-19 0,20 0,-1 0,1 0,-1 0,-19 0,20 0,0 0,-1 0,1 20,-1-20,21 20,-21-20,1 0,0 0,-20 0,-1 0,21 19,19 1,-39 0,40-20,-21 0,1 0,39 0,-39 0,19 0,1 0,-21 0,21 0,-1 0,0 0,1 0,-20-20,-1 20,21-20,-41 20,41 0,-40 0,19 0,1-19,-40 19,20 0,19 0,-39 0,40 0,-40-20,20 20,-20 0,39 0,-19 0,-20-20,40 20,-20 0,-1 0,1 0,20 0,-20 0,-1 0,41 0,-20 0,-1 0,1 0,-1-20,21 20,-1 0,-19 0,19 0,1 0,-21 0,1 0,0 0,19 0,-39 0,19 0,21-20,-40 20,-20 0,39 0,-19 0,0-20,20 20,-21 0,1 0,-20 0,20 0,0 0,0 0,-20 0,39 0,-19 0,20 0,-20 0,-1 0,41 0,-21 0,-19-19,40 19,-21 0,21 0,-41-20,1 20,40 0,-21 0,1 0,-20-40,19 40,1-20,-20 20,39 0,-39 0,20 0,-1 0,1-20,-20 1,0 19,19-20,-19 20,0 0,39 0,-39 0,20 0,-1-20,1 20,-20 0,0-20,59 20,-59-20,-1 20,21-19,0-1,-1 20,-19 0,20 0,-1-20,-19 20,20 0,-40 0,0-20,20 20,-20 0,19 0,1 0,-20 0,20 0,20 0,-21 0,1 0,40 20,-41-20,1 0,40 20,-40-20,-20 0,39 0,-39 20,20-20,-20 0,20 0,0 0,-20 19,19-19,-19 20,0-20,20 0,0 0,-20 20,20-20,0 0,-1 20,1-20,-40 0,100 20,-80-20,39 39,1-39,-20 0,39 40,-39-40,20 20,-1 0,21-1,-41 1,1-20,20 20,-20 0,19-20,-39 0,40 20,-40-20,20 0,-20 20,20-20,-20 0,39 0,-39 0,20 0</inkml:trace>
  <inkml:trace contextRef="#ctx0" brushRef="#br0" timeOffset="9719">2536 1090,'0'0,"-39"0,-41 0,21 0,-40 0,20 0,19 0,1 0,-21 0,41 0,-21 0,21 0,39 0,-20 0,20 0,139 0,-60 0,40 20,0-20,19 0,-19 0,-20 0,20 0,-99 0,-40 0,-20 0,-78 0,-1 0,-79-20,0 20,-20-19,39 19,-39-20,0 20,60 0,19-20,40 20,60 0,39 0,-20 0,79 0,-19 20,0-20,19 20,-39-20,-20 0,0 19,0-19,-20 0,20 0,0 20,0-20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688C-A373-4F60-B6AA-C0756FC167A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53E2-A5DE-480D-85BB-875028888D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C6F1-01E6-445A-AE98-D6EDCA610C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7169-4BC3-456D-AF85-A13AF16B97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C97A-BB97-4032-94D6-80058844E48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9DEB-3F2D-4F89-95B9-4E4219603E5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3188-B0B7-4399-B718-2824764693A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57C6-355B-4094-82ED-A9F66E1E2BE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36D71-AC42-4B6B-B91A-C633733CD1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0C30-D6FA-44DB-92C9-F7B82EACA1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9B19-AB88-4489-A69B-DC02A79109A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7E5E3-5F32-42BF-9AF5-F1A58CE57D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5500726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ТЕОРИЯ И МЕТОДОЛОГИЯ ВЫБОРКИ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 flipV="1">
            <a:off x="457200" y="1554481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200" b="1" i="1" dirty="0" smtClean="0"/>
              <a:t>Систематический отбор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1714488"/>
            <a:ext cx="74295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представляет собой отбор из списка с определенным «шагом» или «интервалом скачка» (через определенное количество номеров)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Пример систематического выбора.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1714488"/>
            <a:ext cx="77153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/>
              <a:t>Предположим, количество единиц</a:t>
            </a:r>
            <a:r>
              <a:rPr lang="en-US" sz="2400" i="1" dirty="0" smtClean="0"/>
              <a:t> </a:t>
            </a:r>
            <a:r>
              <a:rPr lang="ru-RU" sz="2400" i="1" dirty="0" smtClean="0"/>
              <a:t>генеральной совокупности </a:t>
            </a:r>
            <a:r>
              <a:rPr lang="ru-RU" sz="2400" b="1" i="1" dirty="0" smtClean="0"/>
              <a:t>2000</a:t>
            </a:r>
            <a:r>
              <a:rPr lang="ru-RU" sz="2400" i="1" dirty="0" smtClean="0"/>
              <a:t> (количество работников предприятия), делится на</a:t>
            </a:r>
            <a:r>
              <a:rPr lang="en-US" sz="2400" i="1" dirty="0" smtClean="0"/>
              <a:t> </a:t>
            </a:r>
            <a:r>
              <a:rPr lang="ru-RU" sz="2400" i="1" dirty="0" smtClean="0"/>
              <a:t>количество анкет, скажем </a:t>
            </a:r>
            <a:r>
              <a:rPr lang="ru-RU" sz="2400" b="1" i="1" dirty="0" smtClean="0"/>
              <a:t>200</a:t>
            </a:r>
            <a:r>
              <a:rPr lang="ru-RU" sz="2400" i="1" dirty="0" smtClean="0"/>
              <a:t> и получается шаг выборки, равный 10. </a:t>
            </a:r>
            <a:endParaRPr lang="en-US" sz="2400" i="1" dirty="0" smtClean="0"/>
          </a:p>
          <a:p>
            <a:pPr algn="just"/>
            <a:r>
              <a:rPr lang="ru-RU" sz="2400" i="1" dirty="0" smtClean="0"/>
              <a:t>Он предполагает,</a:t>
            </a:r>
            <a:r>
              <a:rPr lang="en-US" sz="2400" i="1" dirty="0" smtClean="0"/>
              <a:t> </a:t>
            </a:r>
            <a:r>
              <a:rPr lang="ru-RU" sz="2400" i="1" dirty="0" smtClean="0"/>
              <a:t>что, начиная с любого номера списка, </a:t>
            </a:r>
            <a:r>
              <a:rPr lang="en-US" sz="2400" i="1" dirty="0" smtClean="0"/>
              <a:t> </a:t>
            </a:r>
            <a:r>
              <a:rPr lang="ru-RU" sz="2400" i="1" dirty="0" smtClean="0"/>
              <a:t>опрашивается каждый десятый.</a:t>
            </a:r>
          </a:p>
          <a:p>
            <a:pPr algn="just"/>
            <a:r>
              <a:rPr lang="ru-RU" sz="2400" i="1" dirty="0" smtClean="0"/>
              <a:t>Формула для расчета выборки:</a:t>
            </a:r>
          </a:p>
          <a:p>
            <a:pPr algn="just"/>
            <a:r>
              <a:rPr lang="en-US" sz="2400" b="1" i="1" dirty="0" smtClean="0"/>
              <a:t>k =</a:t>
            </a:r>
            <a:r>
              <a:rPr lang="ru-RU" sz="2400" b="1" i="1" dirty="0" smtClean="0"/>
              <a:t> </a:t>
            </a:r>
            <a:r>
              <a:rPr lang="en-US" sz="2400" b="1" i="1" dirty="0" smtClean="0"/>
              <a:t>n/N </a:t>
            </a:r>
            <a:r>
              <a:rPr lang="ru-RU" sz="2400" b="1" i="1" dirty="0" smtClean="0"/>
              <a:t>,</a:t>
            </a:r>
          </a:p>
          <a:p>
            <a:pPr algn="just"/>
            <a:r>
              <a:rPr lang="ru-RU" sz="2400" i="1" dirty="0" smtClean="0"/>
              <a:t>где N – численность генеральной совокупности,</a:t>
            </a:r>
            <a:endParaRPr lang="en-US" sz="2400" i="1" dirty="0" smtClean="0"/>
          </a:p>
          <a:p>
            <a:pPr algn="just"/>
            <a:r>
              <a:rPr lang="ru-RU" sz="2400" i="1" dirty="0" smtClean="0"/>
              <a:t> </a:t>
            </a:r>
            <a:r>
              <a:rPr lang="ru-RU" sz="2400" i="1" dirty="0" err="1" smtClean="0"/>
              <a:t>n</a:t>
            </a:r>
            <a:r>
              <a:rPr lang="ru-RU" sz="2400" i="1" dirty="0" smtClean="0"/>
              <a:t> – численность выборочной</a:t>
            </a:r>
            <a:r>
              <a:rPr lang="en-US" sz="2400" i="1" dirty="0" smtClean="0"/>
              <a:t> </a:t>
            </a:r>
            <a:r>
              <a:rPr lang="ru-RU" sz="2400" i="1" dirty="0" smtClean="0"/>
              <a:t>совокупности.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i="1" dirty="0" smtClean="0"/>
              <a:t>Стратифицированные(районированные) выборки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1857364"/>
            <a:ext cx="70723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Применяются для неоднородных генеральных совокупностей и в тех случаях, когда списки объектов легче получить по частям, чем по генеральной совокупности в целом.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3000372"/>
            <a:ext cx="764386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В случае стратифицированного случайного отбора </a:t>
            </a:r>
            <a:r>
              <a:rPr lang="ru-RU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объем выборки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делится между </a:t>
            </a:r>
            <a:r>
              <a:rPr lang="ru-RU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стратами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пропорционально их численности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, а затем из каждой страты извлекается </a:t>
            </a:r>
            <a:r>
              <a:rPr lang="ru-RU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простая случайная выборка.</a:t>
            </a:r>
            <a:endParaRPr lang="ru-RU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5715016"/>
            <a:ext cx="65008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Страты -  социальные группы</a:t>
            </a:r>
            <a:endParaRPr lang="ru-RU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Гнездовая (кластерная) выборка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1785926"/>
            <a:ext cx="72866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тип выборки, при котором отбираемые объекты представляют собой группы или гнезда (кластеры) более мелких единиц.</a:t>
            </a:r>
          </a:p>
          <a:p>
            <a:pPr algn="just"/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5572140"/>
            <a:ext cx="73581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Желательно, чтобы различия между гнездами были бы, по возможности, более неоднородными.</a:t>
            </a:r>
            <a:endParaRPr lang="ru-RU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3286124"/>
            <a:ext cx="778674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Гнездовой (кластерный) отбор применяют к </a:t>
            </a:r>
            <a:r>
              <a:rPr lang="ru-RU" sz="2000" dirty="0" smtClean="0">
                <a:solidFill>
                  <a:srgbClr val="FF0000"/>
                </a:solidFill>
              </a:rPr>
              <a:t>генеральным совокупностям, которые естественным образом делятся на достаточно мелкие составные части </a:t>
            </a:r>
            <a:r>
              <a:rPr lang="ru-RU" sz="2000" dirty="0" smtClean="0"/>
              <a:t>(гнезда или кластеры), различия между которыми по сравнению с различиями между объектами внутри кластеров невелики.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Квотная выборка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1643050"/>
            <a:ext cx="80724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микромодель объекта социологического исследования, формируемая на основе статистических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сведений (параметров, квот)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 социально-демографических характеристиках элементов генеральной совокупности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4348" y="3286124"/>
            <a:ext cx="72152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u="sng" dirty="0" smtClean="0"/>
              <a:t>Принцип квотной выборки восходит к представлению о подобии объектов в случае пропорциональности их структурных  элементов.</a:t>
            </a:r>
            <a:endParaRPr lang="ru-RU" i="1" u="sng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4786322"/>
            <a:ext cx="70009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Анкетер получает задание опросить некоторое количество лиц определенного возраста, пола, образования и профессии.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Метод типичных представителей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443841"/>
            <a:ext cx="814393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just"/>
            <a:r>
              <a:rPr lang="ru-RU" sz="2400" dirty="0" smtClean="0"/>
              <a:t>Метод выборки, который применяется на высших ступенях отбора, когда необходимо ограничиться небольшим количеством объектов.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Отбор типичных объектов может в достаточной мере обеспечить репрезентативность полученных данных только в том случае, если приняты меры по обоснованию выбора объектов.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 Для этого необходимо иметь дополнительную информацию по ряду признаков, которые могут рассматриваться в качестве контрольных.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Метод «снежного кома»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714488"/>
            <a:ext cx="807249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разновидность целенаправленного выбора, при котором предполагается, что отбор дополнительных (последующих) респондентов производится после ссылки на них первоначально отобранных.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4000504"/>
            <a:ext cx="67151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Используется при изучении особенных, редких, неслучайных совокупностей.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Метод стихийного отбора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720840"/>
            <a:ext cx="77153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Стихийные выборки формируются произвольно и часто независимо от самого исследователя.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Примерами стихийного отбора могут служить опросы с помощью средств массовой информации, выборка «первого встречного», опросы покупателей в залах супермаркетов, пассажиров на остановках и в общественном транспорте и т.д.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4500570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Главный недостаток стихийных выборок состоит в том, что для них часто невозможно уточнить, какую генеральную совокупность они представляют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МЕТОД ОСНОВНОГО МАССИВА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714488"/>
            <a:ext cx="77867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Метод основного массива представляет опрос 60—70% генеральной совокупности. 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Процедура его крайне проста: из жителей данного района или работников предприятия опрашивается простое большинство.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643314"/>
            <a:ext cx="77867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 подобному методу в прошлом часто прибегали заводские социологи, не искушенные в математических процедурах составления сложной выборки, зато располагающие материальными и временными ресурсами для опросов.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метода отбора на основе принципа удобства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2551837"/>
            <a:ext cx="79296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формирование выборки осуществляется самым удобным с позиций исследователя образом, например с позиций минимальных затрат времени и усилий, с позиции доступности респондентов.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1357322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генеральная совокупность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00634"/>
          </a:xfrm>
          <a:solidFill>
            <a:srgbClr val="FFFF00">
              <a:alpha val="30000"/>
            </a:srgbClr>
          </a:solidFill>
          <a:ln w="57150"/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общность, на которую социолог распространяет выводы своего исследования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sz="2000" i="1" dirty="0" smtClean="0"/>
          </a:p>
          <a:p>
            <a:pPr>
              <a:buNone/>
            </a:pPr>
            <a:endParaRPr lang="ru-RU" sz="2000" i="1" dirty="0" smtClean="0"/>
          </a:p>
          <a:p>
            <a:pPr>
              <a:buNone/>
            </a:pPr>
            <a:endParaRPr lang="en-US" sz="2000" i="1" dirty="0" smtClean="0"/>
          </a:p>
          <a:p>
            <a:endParaRPr lang="en-US" sz="2000" i="1" dirty="0" smtClean="0"/>
          </a:p>
          <a:p>
            <a:pPr algn="just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Генеральной</a:t>
            </a:r>
            <a:r>
              <a:rPr lang="ru-RU" sz="2800" dirty="0" smtClean="0">
                <a:solidFill>
                  <a:srgbClr val="FF0000"/>
                </a:solidFill>
              </a:rPr>
              <a:t> </a:t>
            </a:r>
            <a:r>
              <a:rPr lang="ru-RU" sz="2800" b="1" dirty="0" smtClean="0">
                <a:solidFill>
                  <a:srgbClr val="FF0000"/>
                </a:solidFill>
              </a:rPr>
              <a:t>совокупностью</a:t>
            </a:r>
            <a:r>
              <a:rPr lang="ru-RU" sz="2800" dirty="0" smtClean="0">
                <a:solidFill>
                  <a:srgbClr val="FF0000"/>
                </a:solidFill>
              </a:rPr>
              <a:t> считают все население или ту его часть, которую </a:t>
            </a:r>
            <a:r>
              <a:rPr lang="ru-RU" sz="2800" b="1" dirty="0" smtClean="0">
                <a:solidFill>
                  <a:srgbClr val="FF0000"/>
                </a:solidFill>
              </a:rPr>
              <a:t>социолог</a:t>
            </a:r>
            <a:r>
              <a:rPr lang="ru-RU" sz="2800" dirty="0" smtClean="0">
                <a:solidFill>
                  <a:srgbClr val="FF0000"/>
                </a:solidFill>
              </a:rPr>
              <a:t> намерен изучить.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выборка на основе суждений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2071678"/>
            <a:ext cx="764386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основана на использовании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мнений квалифицированных специалистов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экспертов относительно состава выборки. 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 основе такого подхода часто формируется состав </a:t>
            </a: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фокус- группы.</a:t>
            </a:r>
            <a:endParaRPr lang="ru-RU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1357322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Выборочная совокупность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00634"/>
          </a:xfrm>
          <a:solidFill>
            <a:srgbClr val="FFFF00">
              <a:alpha val="30000"/>
            </a:srgbClr>
          </a:solidFill>
          <a:ln w="57150"/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уменьшенная модель генеральной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совокупности,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это множество людей, которых социолог собирается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опрашивать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i="1" dirty="0" smtClean="0"/>
          </a:p>
          <a:p>
            <a:endParaRPr lang="en-US" sz="2000" i="1" dirty="0" smtClean="0"/>
          </a:p>
          <a:p>
            <a:endParaRPr lang="en-US" sz="2000" i="1" dirty="0" smtClean="0"/>
          </a:p>
          <a:p>
            <a:endParaRPr lang="en-US" sz="2000" i="1" dirty="0" smtClean="0"/>
          </a:p>
          <a:p>
            <a:endParaRPr lang="en-US" sz="2000" i="1" dirty="0" smtClean="0"/>
          </a:p>
          <a:p>
            <a:endParaRPr lang="en-US" sz="2000" i="1" dirty="0" smtClean="0"/>
          </a:p>
          <a:p>
            <a:pPr algn="just">
              <a:buNone/>
            </a:pPr>
            <a:r>
              <a:rPr lang="ru-RU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Сущность выборочного метода заключается в том, чтобы по свойствам части (выборки) судить о характеристиках целого.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b="1" dirty="0" smtClean="0"/>
              <a:t>Правила составления выборочной совокупности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1428736"/>
            <a:ext cx="79296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Каждый элемент генеральной совокупности должен иметь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одинаковые шансы попасть в выборку.</a:t>
            </a:r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4714884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Вариация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разброс (например, в возрасте респондентов), </a:t>
            </a:r>
            <a:endParaRPr lang="en-US" sz="24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Значения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конкретные величины (например, возраста), </a:t>
            </a:r>
            <a:endParaRPr lang="en-US" sz="24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Переменная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совокупность всех значений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b="1" dirty="0" smtClean="0"/>
              <a:t>Правила составления выборочной совокупности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1500174"/>
            <a:ext cx="77153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Выборка должна отвечать требованию репрезентативности.</a:t>
            </a:r>
          </a:p>
          <a:p>
            <a:pPr algn="just"/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8523" y="4365104"/>
            <a:ext cx="876547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Основа выборки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-полный и точный перечень единиц 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генеральной совокупности,</a:t>
            </a:r>
          </a:p>
          <a:p>
            <a:r>
              <a:rPr lang="ru-RU" sz="20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Единицы отбора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элементы, предназначенные  для отбора,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Отдельные респонденты – </a:t>
            </a:r>
            <a:r>
              <a:rPr lang="ru-RU" sz="20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единицы отбора</a:t>
            </a:r>
            <a:endParaRPr lang="ru-RU" sz="2000" u="sng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5589240"/>
            <a:ext cx="81439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Объем выборки влияет на ошибки репрезентации: чем  больше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величина выборки, тем меньше возможная ошибка.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 увеличения точности в два раза необходимо увеличить выборку в четыре раза.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2348880"/>
            <a:ext cx="67687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Репрезентати́вность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—соответствие характеристик выборки характеристикам  генеральной совокупности в целом.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3212976"/>
            <a:ext cx="75724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ОШИБКА </a:t>
            </a: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репрезентативности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это различие между</a:t>
            </a:r>
          </a:p>
          <a:p>
            <a:pPr algn="just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характеристиками генеральной и выборочной совокупности.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b="1" dirty="0" smtClean="0"/>
              <a:t>Правила составления выборочной совокупности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500174"/>
            <a:ext cx="76438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Выборка в количественном исследовании должна быть гомогенной (однородной).</a:t>
            </a:r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3429000"/>
            <a:ext cx="75724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Гомогенная группа респондентов - это группа людей, совпадающих по главным признакам (например, пол, возраст, класс).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b="1" dirty="0" smtClean="0"/>
              <a:t>Правила составления выборочной совокупности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500174"/>
            <a:ext cx="76438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Выборка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качественном исследовании должна быть гетерогенной (разнородной).</a:t>
            </a:r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714752"/>
            <a:ext cx="73581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группу респондентов подбираются непохожие люди. Такая выборка носит название теоретической. Численность выборочной совокупности здесь варьируется в интервале от 20 до 50 единиц.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b="1" i="1" dirty="0" smtClean="0"/>
              <a:t>Методы извлечения выборок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1357298"/>
            <a:ext cx="4071966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вероятностные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(статистические)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1357298"/>
            <a:ext cx="4572000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целевые (нестатистические)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85786" y="2714620"/>
            <a:ext cx="357190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простой случайный метод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1000100" y="3500438"/>
            <a:ext cx="350046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Стратифицированный метод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1071538" y="4500570"/>
            <a:ext cx="3929090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гнездовой (кластерный) случайный отбор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1214414" y="5429264"/>
            <a:ext cx="350046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систематический отбор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5143504" y="4857760"/>
            <a:ext cx="378621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метод отбора на основе принципа удобства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5143504" y="4214818"/>
            <a:ext cx="357190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метод стихийного отбора</a:t>
            </a: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5072066" y="3571876"/>
            <a:ext cx="357190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метод «снежного кома»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5000628" y="2928934"/>
            <a:ext cx="357190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Метод типичных представителей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4929190" y="2285992"/>
            <a:ext cx="357190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Квотная выборка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5000628" y="5786454"/>
            <a:ext cx="378621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метод на основе суждений</a:t>
            </a:r>
            <a:endParaRPr lang="ru-RU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026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051800" y="4292600"/>
              <a:ext cx="606425" cy="622300"/>
            </p14:xfrm>
          </p:contentPart>
        </mc:Choice>
        <mc:Fallback>
          <p:pic>
            <p:nvPicPr>
              <p:cNvPr id="1026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042443" y="4283242"/>
                <a:ext cx="625140" cy="6410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027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329238" y="4157663"/>
              <a:ext cx="3665537" cy="2686050"/>
            </p14:xfrm>
          </p:contentPart>
        </mc:Choice>
        <mc:Fallback>
          <p:pic>
            <p:nvPicPr>
              <p:cNvPr id="1027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319866" y="4148315"/>
                <a:ext cx="3684281" cy="2704746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200" b="1" i="1" dirty="0" smtClean="0"/>
              <a:t>Простой случайный отбор из генеральной совокупности предполагает, что: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1643050"/>
            <a:ext cx="77153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генеральная совокупность однородна;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все ее элементы доступны для исследования в равной степени;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имеется полный список элементов, составляющих генеральную совокупность;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к полному списку применяются процедуры случайного отбора (с использованием таблиц или генераторов случайных чисел).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4714884"/>
            <a:ext cx="64294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Примеры простого случайного отбора: 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лотерейный метод (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жребия).</a:t>
            </a:r>
          </a:p>
          <a:p>
            <a:pPr marL="342900" indent="-342900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Выборка по таблице случайных чисел</a:t>
            </a:r>
            <a:r>
              <a:rPr lang="ru-RU" i="1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7962</TotalTime>
  <Words>939</Words>
  <Application>Microsoft Office PowerPoint</Application>
  <PresentationFormat>Экран (4:3)</PresentationFormat>
  <Paragraphs>107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Тема Office</vt:lpstr>
      <vt:lpstr>ТЕОРИЯ И МЕТОДОЛОГИЯ ВЫБОРКИ</vt:lpstr>
      <vt:lpstr>генеральная совокупность -</vt:lpstr>
      <vt:lpstr>Выборочная совокупность-</vt:lpstr>
      <vt:lpstr>Правила составления выборочной совокупности</vt:lpstr>
      <vt:lpstr>Правила составления выборочной совокупности</vt:lpstr>
      <vt:lpstr>Правила составления выборочной совокупности</vt:lpstr>
      <vt:lpstr>Правила составления выборочной совокупности</vt:lpstr>
      <vt:lpstr>Методы извлечения выборок</vt:lpstr>
      <vt:lpstr>Простой случайный отбор из генеральной совокупности предполагает, что:</vt:lpstr>
      <vt:lpstr>Систематический отбор</vt:lpstr>
      <vt:lpstr>Пример систематического выбора.</vt:lpstr>
      <vt:lpstr>Стратифицированные(районированные) выборки</vt:lpstr>
      <vt:lpstr>Гнездовая (кластерная) выборка</vt:lpstr>
      <vt:lpstr>Квотная выборка</vt:lpstr>
      <vt:lpstr>Метод типичных представителей</vt:lpstr>
      <vt:lpstr>Метод «снежного кома»</vt:lpstr>
      <vt:lpstr>Метод стихийного отбора</vt:lpstr>
      <vt:lpstr>МЕТОД ОСНОВНОГО МАССИВА</vt:lpstr>
      <vt:lpstr>метода отбора на основе принципа удобства</vt:lpstr>
      <vt:lpstr>выборка на основе суждений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Количественные и качественные методы</dc:title>
  <dc:creator>user</dc:creator>
  <cp:lastModifiedBy>Lenovo</cp:lastModifiedBy>
  <cp:revision>63</cp:revision>
  <dcterms:created xsi:type="dcterms:W3CDTF">2011-10-11T11:56:55Z</dcterms:created>
  <dcterms:modified xsi:type="dcterms:W3CDTF">2020-10-01T05:16:15Z</dcterms:modified>
</cp:coreProperties>
</file>