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05D9F51-97FC-4162-A982-F8F58DD5A8B9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AEFD4D-91BC-4630-9DCF-F556EA018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8332DC-618F-4CD1-A558-16833FF54883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6C2A1-8092-4D23-9A58-E0DBC684E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00-8830-4DE1-9292-C9E97167127F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3062C-06E2-4CF9-8C5D-9D0F7C615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E369-C76B-45F0-BF82-B1C051210043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B2F4-BFA8-4708-A649-B32EB19DD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BEA4-120C-4001-84B4-FF4DEF9921A8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E57E1-11FE-482A-8869-99E0E4EB1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A7360D-B4EF-4BF3-AF38-78979874F2BD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84D36-129B-42EC-BEAD-812429D51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4FD08-5588-43E3-A48A-9C3C407881AC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86B3E-FD9D-411C-AEEE-D2C7F1B28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F1FD-543E-44A8-BF3F-94ED52C77DE7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2AE2-429C-47A6-A9AD-AE6154B2B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8925A-3C88-4B5C-984B-29BBA58C90AB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DA46-62A8-43CE-8A33-0A2D12CB6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2F6-BA4D-4735-9D62-15CFE38A8767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C64E5-175E-43F9-AF3E-6F5FF9BE4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CCC1-F42C-4481-8E7C-B354A50D404C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4CF4-68D0-43BB-8202-9778FC149D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33E042-4E53-4883-ADBC-731C497E7759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C4870-5375-46ED-B68F-7BCC5F311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E8D4FF3-C944-4896-A95F-FF4AE89D50F2}" type="datetimeFigureOut">
              <a:rPr lang="ru-RU"/>
              <a:pPr>
                <a:defRPr/>
              </a:pPr>
              <a:t>02.02.2018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1E1AD45-8C39-4E8B-8824-32B3C082C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ookap.info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24744"/>
            <a:ext cx="8502927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Введение в психотерапию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61048"/>
            <a:ext cx="8964488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+mn-lt"/>
              </a:rPr>
              <a:t>Тема 3: Проблема оценки эффективности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+mn-lt"/>
              </a:rPr>
              <a:t>психотерапии, этические основы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FF0000"/>
                </a:solidFill>
                <a:latin typeface="+mn-lt"/>
              </a:rPr>
              <a:t>психотерапии</a:t>
            </a:r>
            <a:endParaRPr lang="ru-RU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404813"/>
            <a:ext cx="7993063" cy="3478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  <a:latin typeface="+mn-lt"/>
              </a:rPr>
              <a:t>План: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</a:rPr>
              <a:t>Эффективность психотерапии: основные проблемы, предпосылки, критерии и методы оценки. Основные факторы, влияющие на эффективность психотерапии. 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</a:rPr>
              <a:t>Модели взаимоотношения психотерапевта и клиента.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b="1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latin typeface="+mn-lt"/>
              </a:rPr>
              <a:t>Профессиональный этический кодекс.</a:t>
            </a:r>
            <a:endParaRPr lang="ru-RU" sz="2000" b="1" dirty="0">
              <a:latin typeface="+mn-lt"/>
            </a:endParaRPr>
          </a:p>
        </p:txBody>
      </p:sp>
      <p:pic>
        <p:nvPicPr>
          <p:cNvPr id="15362" name="Picture 2" descr="http://www.buyankina.ru/uploads/t_650_650_img59ea16c643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221163"/>
            <a:ext cx="3671888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88913"/>
            <a:ext cx="8207375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Основные предпосылки эффективности психотерапии 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323850" y="981075"/>
            <a:ext cx="84963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Требуется четко определить метод.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Должна быть соблюдена определенная техника.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Число пациентов должно быть статистически значимым.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Проводить на гомогенном материале. 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Группа пациентов должна формироваться методом случайной выборки.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Необходим независимый наблюдатель.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Целесообразно, чтобы независимый наблюдатель не знал о применявшемся психотерапевтическом методе.</a:t>
            </a:r>
          </a:p>
          <a:p>
            <a:pPr marL="342900" indent="-342900">
              <a:buFontTx/>
              <a:buAutoNum type="arabicPeriod"/>
            </a:pPr>
            <a:endParaRPr lang="ru-RU" b="1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b="1">
                <a:latin typeface="Verdana" pitchFamily="34" charset="0"/>
              </a:rPr>
              <a:t>Играет роль личностная структура психотерапевта, степень выраженности у него качеств, используемых для прогнозирования успешности психотерапии.</a:t>
            </a: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  <a:p>
            <a:pPr marL="342900" indent="-342900">
              <a:buFontTx/>
              <a:buAutoNum type="arabicPeriod"/>
            </a:pPr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179388" y="0"/>
            <a:ext cx="8964612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Verdana" pitchFamily="34" charset="0"/>
              </a:rPr>
              <a:t>9. Необходимо учитывать личность больного.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10. Имеет значение установка больного вид психотерапии.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11. Необходимо сравнение непосредственных и отдаленных результатов лечения. 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12. Число повторно исследованных больных в катамнезе должно быть репрезентативным.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13. Оценка в катамнезе должна исходить не только от врача, желательно независимого оценщика, но и от самого больного.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14. Необходимо учитывать особенности жизни больного после окончания лечения, возможные влияния на результат терапии ближайшего окружения пациента. 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15. Необходима контрольная группа больных.</a:t>
            </a:r>
          </a:p>
          <a:p>
            <a:endParaRPr lang="ru-RU" b="1">
              <a:latin typeface="Verdana" pitchFamily="34" charset="0"/>
            </a:endParaRPr>
          </a:p>
          <a:p>
            <a:r>
              <a:rPr lang="ru-RU" b="1">
                <a:latin typeface="Verdana" pitchFamily="34" charset="0"/>
              </a:rPr>
              <a:t>16. Должны быть учтены те цели и задачи, обусловленные клинической спецификой заболевания и теоретическими предпосылками, которые стремился реализовать психотерапевт с помощью применяемого им метода.</a:t>
            </a:r>
          </a:p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  <a:p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1443" y="404664"/>
            <a:ext cx="912140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Основные критерии должны: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80175" y="4005263"/>
            <a:ext cx="26638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Эти критерии должны быть достаточно независимы друг от друга</a:t>
            </a:r>
            <a:r>
              <a:rPr lang="ru-RU" dirty="0"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547813" y="1268413"/>
            <a:ext cx="936625" cy="865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6" name="TextBox 7"/>
          <p:cNvSpPr txBox="1">
            <a:spLocks noChangeArrowheads="1"/>
          </p:cNvSpPr>
          <p:nvPr/>
        </p:nvSpPr>
        <p:spPr bwMode="auto">
          <a:xfrm>
            <a:off x="0" y="2349500"/>
            <a:ext cx="320357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Verdana" pitchFamily="34" charset="0"/>
              </a:rPr>
              <a:t>Достаточно полно характеризовать наступившие изменения в клинической картине и адаптации пациента с учетом трех плоскостей рассмотрения терапевтической динамики: 1) соматической, 2) </a:t>
            </a:r>
            <a:r>
              <a:rPr lang="ru-RU" b="1" u="sng">
                <a:solidFill>
                  <a:srgbClr val="FF0000"/>
                </a:solidFill>
                <a:latin typeface="Verdana" pitchFamily="34" charset="0"/>
                <a:hlinkClick r:id="rId2" tooltip="ПСИХОЛОГИЯ – наука о закономерности психической деятельности человека, его мышлении, внутренних ощущениях, действиях и переживаниях, недоступных объективному наблюдению. Область знаний о функционировании нормальных психических процессов как особой формы ж"/>
              </a:rPr>
              <a:t>психологической</a:t>
            </a:r>
            <a:r>
              <a:rPr lang="ru-RU" b="1">
                <a:solidFill>
                  <a:srgbClr val="FF0000"/>
                </a:solidFill>
                <a:latin typeface="Verdana" pitchFamily="34" charset="0"/>
              </a:rPr>
              <a:t> и 3) социальной.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500563" y="1412875"/>
            <a:ext cx="0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659563" y="1341438"/>
            <a:ext cx="792162" cy="223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9" name="TextBox 13"/>
          <p:cNvSpPr txBox="1">
            <a:spLocks noChangeArrowheads="1"/>
          </p:cNvSpPr>
          <p:nvPr/>
        </p:nvSpPr>
        <p:spPr bwMode="auto">
          <a:xfrm>
            <a:off x="3419475" y="3357563"/>
            <a:ext cx="30241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Verdana" pitchFamily="34" charset="0"/>
              </a:rPr>
              <a:t>Не только позволять производить оценку с точки зрения объективного наблюдения, но и включать субъективную оценку с позиций самого пациента.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0"/>
            <a:ext cx="35990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Методы: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79388" y="836613"/>
            <a:ext cx="2663825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Экспериментально-психологические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58888" y="2781300"/>
            <a:ext cx="2808287" cy="172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Проективные методы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850" y="4941888"/>
            <a:ext cx="2663825" cy="1582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Беседа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27763" y="5013325"/>
            <a:ext cx="2665412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Анкетирование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6825" y="2852738"/>
            <a:ext cx="2663825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Физиологические и психофизиологические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011863" y="836613"/>
            <a:ext cx="2663825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Наблюдение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468313" y="333375"/>
            <a:ext cx="80645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Verdana" pitchFamily="34" charset="0"/>
              </a:rPr>
              <a:t>2. Модели взаимоотношения психотерапевта и клиента.</a:t>
            </a: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258888" y="1268413"/>
            <a:ext cx="1009650" cy="1728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6227763" y="1341438"/>
            <a:ext cx="1008062" cy="172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395288" y="3284538"/>
            <a:ext cx="34559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Verdana" pitchFamily="34" charset="0"/>
              </a:rPr>
              <a:t>Авторитарность (бихевиоризм, гипносуггестивная психотерапия)</a:t>
            </a: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5435600" y="3284538"/>
            <a:ext cx="2952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Verdana" pitchFamily="34" charset="0"/>
              </a:rPr>
              <a:t>Партнерство (клиент-центрированная психотерапия)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611188" y="476250"/>
            <a:ext cx="7921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Verdana" pitchFamily="34" charset="0"/>
              </a:rPr>
              <a:t>3. Профессиональный этический кодекс.</a:t>
            </a: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188" y="1341438"/>
            <a:ext cx="7993062" cy="56308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Профессиональная компетентность.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Уважение личности и отсутствие дискриминации.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Информированное согласие.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Конфиденциальность.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Честность.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Запрет на эксплуатацию клиента.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Научные обязательства.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Охрана профессионального сообщества и общества в целом от некомпетентности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Социальная ответственность.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283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Натальюшка</dc:creator>
  <cp:lastModifiedBy>Admin</cp:lastModifiedBy>
  <cp:revision>4</cp:revision>
  <dcterms:created xsi:type="dcterms:W3CDTF">2018-01-29T14:19:29Z</dcterms:created>
  <dcterms:modified xsi:type="dcterms:W3CDTF">2018-02-02T09:25:30Z</dcterms:modified>
</cp:coreProperties>
</file>