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sldIdLst>
    <p:sldId id="257" r:id="rId2"/>
    <p:sldId id="294" r:id="rId3"/>
    <p:sldId id="304" r:id="rId4"/>
    <p:sldId id="320" r:id="rId5"/>
    <p:sldId id="338" r:id="rId6"/>
    <p:sldId id="335" r:id="rId7"/>
    <p:sldId id="319" r:id="rId8"/>
    <p:sldId id="325" r:id="rId9"/>
    <p:sldId id="321" r:id="rId10"/>
    <p:sldId id="322" r:id="rId11"/>
    <p:sldId id="323" r:id="rId12"/>
    <p:sldId id="327" r:id="rId13"/>
    <p:sldId id="306" r:id="rId14"/>
    <p:sldId id="317" r:id="rId15"/>
    <p:sldId id="305" r:id="rId16"/>
    <p:sldId id="313" r:id="rId17"/>
    <p:sldId id="310" r:id="rId18"/>
    <p:sldId id="316" r:id="rId19"/>
    <p:sldId id="318" r:id="rId20"/>
    <p:sldId id="331" r:id="rId21"/>
    <p:sldId id="330" r:id="rId22"/>
    <p:sldId id="329" r:id="rId23"/>
    <p:sldId id="332" r:id="rId24"/>
    <p:sldId id="333" r:id="rId25"/>
    <p:sldId id="334" r:id="rId26"/>
    <p:sldId id="336" r:id="rId27"/>
    <p:sldId id="337" r:id="rId28"/>
    <p:sldId id="339" r:id="rId29"/>
    <p:sldId id="342" r:id="rId30"/>
    <p:sldId id="340" r:id="rId31"/>
    <p:sldId id="345" r:id="rId32"/>
    <p:sldId id="346" r:id="rId33"/>
    <p:sldId id="343" r:id="rId3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p_paramonova" initials="m" lastIdx="1" clrIdx="0">
    <p:extLst>
      <p:ext uri="{19B8F6BF-5375-455C-9EA6-DF929625EA0E}">
        <p15:presenceInfo xmlns:p15="http://schemas.microsoft.com/office/powerpoint/2012/main" userId="mp_paramonov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05" autoAdjust="0"/>
    <p:restoredTop sz="94660"/>
  </p:normalViewPr>
  <p:slideViewPr>
    <p:cSldViewPr snapToGrid="0">
      <p:cViewPr varScale="1">
        <p:scale>
          <a:sx n="74" d="100"/>
          <a:sy n="74" d="100"/>
        </p:scale>
        <p:origin x="726" y="72"/>
      </p:cViewPr>
      <p:guideLst/>
    </p:cSldViewPr>
  </p:slideViewPr>
  <p:notesTextViewPr>
    <p:cViewPr>
      <p:scale>
        <a:sx n="3" d="2"/>
        <a:sy n="3" d="2"/>
      </p:scale>
      <p:origin x="0" y="0"/>
    </p:cViewPr>
  </p:notesTextViewPr>
  <p:sorterViewPr>
    <p:cViewPr>
      <p:scale>
        <a:sx n="100" d="100"/>
        <a:sy n="100" d="100"/>
      </p:scale>
      <p:origin x="0" y="-1377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CDA9E0-DBD3-4C1B-A9D5-A7348FB1C305}" type="datetimeFigureOut">
              <a:rPr lang="ru-RU" smtClean="0"/>
              <a:t>13.02.2024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F0EE56-6788-4739-AFA2-83AC0A67E514}" type="slidenum">
              <a:rPr lang="ru-RU" smtClean="0"/>
              <a:t>‹#›</a:t>
            </a:fld>
            <a:endParaRPr lang="ru-RU"/>
          </a:p>
        </p:txBody>
      </p:sp>
    </p:spTree>
    <p:extLst>
      <p:ext uri="{BB962C8B-B14F-4D97-AF65-F5344CB8AC3E}">
        <p14:creationId xmlns:p14="http://schemas.microsoft.com/office/powerpoint/2010/main" val="2152387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7F0EE56-6788-4739-AFA2-83AC0A67E514}" type="slidenum">
              <a:rPr lang="ru-RU" smtClean="0"/>
              <a:t>1</a:t>
            </a:fld>
            <a:endParaRPr lang="ru-RU"/>
          </a:p>
        </p:txBody>
      </p:sp>
    </p:spTree>
    <p:extLst>
      <p:ext uri="{BB962C8B-B14F-4D97-AF65-F5344CB8AC3E}">
        <p14:creationId xmlns:p14="http://schemas.microsoft.com/office/powerpoint/2010/main" val="2309743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830F49A-0FE2-4260-9A34-6A83C16D200B}" type="datetime1">
              <a:rPr lang="ru-RU" smtClean="0"/>
              <a:t>13.02.2024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ED24D2-99C2-4971-A76F-0077CE8CF617}" type="slidenum">
              <a:rPr lang="ru-RU" smtClean="0"/>
              <a:t>‹#›</a:t>
            </a:fld>
            <a:endParaRPr lang="ru-RU"/>
          </a:p>
        </p:txBody>
      </p:sp>
    </p:spTree>
    <p:extLst>
      <p:ext uri="{BB962C8B-B14F-4D97-AF65-F5344CB8AC3E}">
        <p14:creationId xmlns:p14="http://schemas.microsoft.com/office/powerpoint/2010/main" val="1653508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C743444-9FF1-4852-84E6-BDA0603D1D12}" type="datetime1">
              <a:rPr lang="ru-RU" smtClean="0"/>
              <a:t>13.02.2024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ED24D2-99C2-4971-A76F-0077CE8CF617}" type="slidenum">
              <a:rPr lang="ru-RU" smtClean="0"/>
              <a:t>‹#›</a:t>
            </a:fld>
            <a:endParaRPr lang="ru-RU"/>
          </a:p>
        </p:txBody>
      </p:sp>
    </p:spTree>
    <p:extLst>
      <p:ext uri="{BB962C8B-B14F-4D97-AF65-F5344CB8AC3E}">
        <p14:creationId xmlns:p14="http://schemas.microsoft.com/office/powerpoint/2010/main" val="683488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8236FA-71E8-4A56-B96C-E4B9E07D7920}" type="datetime1">
              <a:rPr lang="ru-RU" smtClean="0"/>
              <a:t>13.02.2024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ED24D2-99C2-4971-A76F-0077CE8CF617}" type="slidenum">
              <a:rPr lang="ru-RU" smtClean="0"/>
              <a:t>‹#›</a:t>
            </a:fld>
            <a:endParaRPr lang="ru-RU"/>
          </a:p>
        </p:txBody>
      </p:sp>
    </p:spTree>
    <p:extLst>
      <p:ext uri="{BB962C8B-B14F-4D97-AF65-F5344CB8AC3E}">
        <p14:creationId xmlns:p14="http://schemas.microsoft.com/office/powerpoint/2010/main" val="1519228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28591B9-0F1B-4BED-B996-E97D62664E67}" type="datetime1">
              <a:rPr lang="ru-RU" smtClean="0"/>
              <a:t>13.02.2024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ED24D2-99C2-4971-A76F-0077CE8CF617}" type="slidenum">
              <a:rPr lang="ru-RU" smtClean="0"/>
              <a:t>‹#›</a:t>
            </a:fld>
            <a:endParaRPr lang="ru-RU"/>
          </a:p>
        </p:txBody>
      </p:sp>
    </p:spTree>
    <p:extLst>
      <p:ext uri="{BB962C8B-B14F-4D97-AF65-F5344CB8AC3E}">
        <p14:creationId xmlns:p14="http://schemas.microsoft.com/office/powerpoint/2010/main" val="1466303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B9B9E3D-9A74-449F-ABE3-9F8F4C3214FA}" type="datetime1">
              <a:rPr lang="ru-RU" smtClean="0"/>
              <a:t>13.02.2024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ED24D2-99C2-4971-A76F-0077CE8CF617}" type="slidenum">
              <a:rPr lang="ru-RU" smtClean="0"/>
              <a:t>‹#›</a:t>
            </a:fld>
            <a:endParaRPr lang="ru-RU"/>
          </a:p>
        </p:txBody>
      </p:sp>
    </p:spTree>
    <p:extLst>
      <p:ext uri="{BB962C8B-B14F-4D97-AF65-F5344CB8AC3E}">
        <p14:creationId xmlns:p14="http://schemas.microsoft.com/office/powerpoint/2010/main" val="669278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FAFD20B-14CD-4AD2-98F4-D9E771629CB5}" type="datetime1">
              <a:rPr lang="ru-RU" smtClean="0"/>
              <a:t>13.02.2024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EED24D2-99C2-4971-A76F-0077CE8CF617}" type="slidenum">
              <a:rPr lang="ru-RU" smtClean="0"/>
              <a:t>‹#›</a:t>
            </a:fld>
            <a:endParaRPr lang="ru-RU"/>
          </a:p>
        </p:txBody>
      </p:sp>
    </p:spTree>
    <p:extLst>
      <p:ext uri="{BB962C8B-B14F-4D97-AF65-F5344CB8AC3E}">
        <p14:creationId xmlns:p14="http://schemas.microsoft.com/office/powerpoint/2010/main" val="2563054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6ADCE6A-6096-456C-9709-4160FC8B782A}" type="datetime1">
              <a:rPr lang="ru-RU" smtClean="0"/>
              <a:t>13.02.2024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EED24D2-99C2-4971-A76F-0077CE8CF617}" type="slidenum">
              <a:rPr lang="ru-RU" smtClean="0"/>
              <a:t>‹#›</a:t>
            </a:fld>
            <a:endParaRPr lang="ru-RU"/>
          </a:p>
        </p:txBody>
      </p:sp>
    </p:spTree>
    <p:extLst>
      <p:ext uri="{BB962C8B-B14F-4D97-AF65-F5344CB8AC3E}">
        <p14:creationId xmlns:p14="http://schemas.microsoft.com/office/powerpoint/2010/main" val="162608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3CA7177-03FB-4E2C-8C98-2E0699C5F80F}" type="datetime1">
              <a:rPr lang="ru-RU" smtClean="0"/>
              <a:t>13.02.2024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EED24D2-99C2-4971-A76F-0077CE8CF617}" type="slidenum">
              <a:rPr lang="ru-RU" smtClean="0"/>
              <a:t>‹#›</a:t>
            </a:fld>
            <a:endParaRPr lang="ru-RU"/>
          </a:p>
        </p:txBody>
      </p:sp>
    </p:spTree>
    <p:extLst>
      <p:ext uri="{BB962C8B-B14F-4D97-AF65-F5344CB8AC3E}">
        <p14:creationId xmlns:p14="http://schemas.microsoft.com/office/powerpoint/2010/main" val="1321055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08A81FD-A5F9-4779-82C7-63B9165197F5}" type="datetime1">
              <a:rPr lang="ru-RU" smtClean="0"/>
              <a:t>13.02.2024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EED24D2-99C2-4971-A76F-0077CE8CF617}" type="slidenum">
              <a:rPr lang="ru-RU" smtClean="0"/>
              <a:t>‹#›</a:t>
            </a:fld>
            <a:endParaRPr lang="ru-RU"/>
          </a:p>
        </p:txBody>
      </p:sp>
    </p:spTree>
    <p:extLst>
      <p:ext uri="{BB962C8B-B14F-4D97-AF65-F5344CB8AC3E}">
        <p14:creationId xmlns:p14="http://schemas.microsoft.com/office/powerpoint/2010/main" val="877312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A5D66C4-8A0D-4D2B-8531-4D85C8BEAF48}" type="datetime1">
              <a:rPr lang="ru-RU" smtClean="0"/>
              <a:t>13.02.2024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EED24D2-99C2-4971-A76F-0077CE8CF617}" type="slidenum">
              <a:rPr lang="ru-RU" smtClean="0"/>
              <a:t>‹#›</a:t>
            </a:fld>
            <a:endParaRPr lang="ru-RU"/>
          </a:p>
        </p:txBody>
      </p:sp>
    </p:spTree>
    <p:extLst>
      <p:ext uri="{BB962C8B-B14F-4D97-AF65-F5344CB8AC3E}">
        <p14:creationId xmlns:p14="http://schemas.microsoft.com/office/powerpoint/2010/main" val="2382303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B4D2A73-C03B-44BB-A24A-EFE977AE757E}" type="datetime1">
              <a:rPr lang="ru-RU" smtClean="0"/>
              <a:t>13.02.2024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EED24D2-99C2-4971-A76F-0077CE8CF617}" type="slidenum">
              <a:rPr lang="ru-RU" smtClean="0"/>
              <a:t>‹#›</a:t>
            </a:fld>
            <a:endParaRPr lang="ru-RU"/>
          </a:p>
        </p:txBody>
      </p:sp>
    </p:spTree>
    <p:extLst>
      <p:ext uri="{BB962C8B-B14F-4D97-AF65-F5344CB8AC3E}">
        <p14:creationId xmlns:p14="http://schemas.microsoft.com/office/powerpoint/2010/main" val="2378235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8724E8-9EA3-4724-9C8D-C9C8A78F5785}" type="datetime1">
              <a:rPr lang="ru-RU" smtClean="0"/>
              <a:t>13.02.2024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ED24D2-99C2-4971-A76F-0077CE8CF617}" type="slidenum">
              <a:rPr lang="ru-RU" smtClean="0"/>
              <a:t>‹#›</a:t>
            </a:fld>
            <a:endParaRPr lang="ru-RU"/>
          </a:p>
        </p:txBody>
      </p:sp>
    </p:spTree>
    <p:extLst>
      <p:ext uri="{BB962C8B-B14F-4D97-AF65-F5344CB8AC3E}">
        <p14:creationId xmlns:p14="http://schemas.microsoft.com/office/powerpoint/2010/main" val="623984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0.w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09601" y="649287"/>
            <a:ext cx="10936940" cy="3761347"/>
          </a:xfrm>
        </p:spPr>
        <p:txBody>
          <a:bodyPr rtlCol="0">
            <a:noAutofit/>
          </a:bodyPr>
          <a:lstStyle/>
          <a:p>
            <a:pPr eaLnBrk="0" hangingPunct="0">
              <a:lnSpc>
                <a:spcPct val="100000"/>
              </a:lnSpc>
              <a:defRPr/>
            </a:pPr>
            <a:r>
              <a:rPr lang="en-US" altLang="ru-RU" sz="1800" b="1" kern="0" dirty="0">
                <a:solidFill>
                  <a:srgbClr val="000000"/>
                </a:solidFill>
                <a:latin typeface="Times New Roman"/>
                <a:ea typeface="Arial Unicode MS"/>
                <a:cs typeface="Times New Roman" panose="02020603050405020304" pitchFamily="18" charset="0"/>
              </a:rPr>
              <a:t>MINISTRY OF HEALTH OF THE RUSSIAN FEDERATION </a:t>
            </a:r>
            <a:br>
              <a:rPr lang="en-US" altLang="ru-RU" sz="1800" b="1" kern="0" dirty="0">
                <a:solidFill>
                  <a:srgbClr val="000000"/>
                </a:solidFill>
                <a:latin typeface="Times New Roman"/>
                <a:ea typeface="Arial Unicode MS"/>
                <a:cs typeface="Times New Roman" panose="02020603050405020304" pitchFamily="18" charset="0"/>
              </a:rPr>
            </a:br>
            <a:r>
              <a:rPr lang="en-US" altLang="ru-RU" sz="1800" b="1" kern="0" dirty="0">
                <a:solidFill>
                  <a:srgbClr val="000000"/>
                </a:solidFill>
                <a:latin typeface="Times New Roman"/>
                <a:ea typeface="Arial Unicode MS"/>
                <a:cs typeface="Times New Roman" panose="02020603050405020304" pitchFamily="18" charset="0"/>
              </a:rPr>
              <a:t>VOLGOGRAD STATE MEDICAL UNIVERSITY </a:t>
            </a:r>
            <a:br>
              <a:rPr lang="en-US" altLang="ru-RU" sz="1800" b="1" kern="0" dirty="0">
                <a:solidFill>
                  <a:srgbClr val="000000"/>
                </a:solidFill>
                <a:latin typeface="Times New Roman"/>
                <a:ea typeface="Arial Unicode MS"/>
                <a:cs typeface="Times New Roman" panose="02020603050405020304" pitchFamily="18" charset="0"/>
              </a:rPr>
            </a:br>
            <a:r>
              <a:rPr lang="en-US" altLang="ru-RU" sz="1800" b="1" kern="0" dirty="0">
                <a:solidFill>
                  <a:srgbClr val="000000"/>
                </a:solidFill>
                <a:latin typeface="Times New Roman"/>
                <a:ea typeface="Arial Unicode MS"/>
                <a:cs typeface="Times New Roman" panose="02020603050405020304" pitchFamily="18" charset="0"/>
              </a:rPr>
              <a:t>DEPARTMENT OF PHARMACEUTICAL AND TOXICOLOGICAL CHEMISTRY </a:t>
            </a:r>
            <a:r>
              <a:rPr lang="ru-RU" altLang="ru-RU" sz="1800" kern="0" dirty="0">
                <a:solidFill>
                  <a:srgbClr val="FF0000"/>
                </a:solidFill>
                <a:latin typeface="Times New Roman"/>
                <a:ea typeface="Arial Unicode MS"/>
                <a:cs typeface="Times New Roman" panose="02020603050405020304" pitchFamily="18" charset="0"/>
              </a:rPr>
              <a:t/>
            </a:r>
            <a:br>
              <a:rPr lang="ru-RU" altLang="ru-RU" sz="1800" kern="0" dirty="0">
                <a:solidFill>
                  <a:srgbClr val="FF0000"/>
                </a:solidFill>
                <a:latin typeface="Times New Roman"/>
                <a:ea typeface="Arial Unicode MS"/>
                <a:cs typeface="Times New Roman" panose="02020603050405020304" pitchFamily="18" charset="0"/>
              </a:rPr>
            </a:br>
            <a:r>
              <a:rPr lang="ru-RU" altLang="ru-RU" sz="2400" kern="0" dirty="0">
                <a:solidFill>
                  <a:srgbClr val="000000"/>
                </a:solidFill>
                <a:latin typeface="Times New Roman"/>
                <a:ea typeface="Arial Unicode MS"/>
                <a:cs typeface="Times New Roman" panose="02020603050405020304" pitchFamily="18" charset="0"/>
              </a:rPr>
              <a:t/>
            </a:r>
            <a:br>
              <a:rPr lang="ru-RU" altLang="ru-RU" sz="2400" kern="0" dirty="0">
                <a:solidFill>
                  <a:srgbClr val="000000"/>
                </a:solidFill>
                <a:latin typeface="Times New Roman"/>
                <a:ea typeface="Arial Unicode MS"/>
                <a:cs typeface="Times New Roman" panose="02020603050405020304" pitchFamily="18" charset="0"/>
              </a:rPr>
            </a:br>
            <a:r>
              <a:rPr lang="en-US" altLang="ru-RU" sz="2400" b="1" kern="0" dirty="0">
                <a:solidFill>
                  <a:srgbClr val="000000"/>
                </a:solidFill>
                <a:latin typeface="Times New Roman"/>
                <a:ea typeface="Arial Unicode MS"/>
                <a:cs typeface="Times New Roman" panose="02020603050405020304" pitchFamily="18" charset="0"/>
              </a:rPr>
              <a:t>LECTURE </a:t>
            </a:r>
            <a:r>
              <a:rPr lang="ru-RU" altLang="ru-RU" sz="2400" b="1" kern="0" dirty="0" smtClean="0">
                <a:solidFill>
                  <a:srgbClr val="000000"/>
                </a:solidFill>
                <a:latin typeface="Times New Roman"/>
                <a:ea typeface="Arial Unicode MS"/>
                <a:cs typeface="Times New Roman" panose="02020603050405020304" pitchFamily="18" charset="0"/>
              </a:rPr>
              <a:t>1</a:t>
            </a:r>
            <a:br>
              <a:rPr lang="ru-RU" altLang="ru-RU" sz="2400" b="1" kern="0" dirty="0" smtClean="0">
                <a:solidFill>
                  <a:srgbClr val="000000"/>
                </a:solidFill>
                <a:latin typeface="Times New Roman"/>
                <a:ea typeface="Arial Unicode MS"/>
                <a:cs typeface="Times New Roman" panose="02020603050405020304" pitchFamily="18" charset="0"/>
              </a:rPr>
            </a:br>
            <a:r>
              <a:rPr lang="en-US" altLang="ru-RU" sz="2400" b="1" kern="0" dirty="0">
                <a:solidFill>
                  <a:srgbClr val="000000"/>
                </a:solidFill>
                <a:latin typeface="Times New Roman"/>
                <a:ea typeface="Arial Unicode MS"/>
                <a:cs typeface="Times New Roman" panose="02020603050405020304" pitchFamily="18" charset="0"/>
              </a:rPr>
              <a:t/>
            </a:r>
            <a:br>
              <a:rPr lang="en-US" altLang="ru-RU" sz="2400" b="1" kern="0" dirty="0">
                <a:solidFill>
                  <a:srgbClr val="000000"/>
                </a:solidFill>
                <a:latin typeface="Times New Roman"/>
                <a:ea typeface="Arial Unicode MS"/>
                <a:cs typeface="Times New Roman" panose="02020603050405020304" pitchFamily="18" charset="0"/>
              </a:rPr>
            </a:br>
            <a:r>
              <a:rPr lang="ru-RU" altLang="ru-RU" sz="1400" b="1" kern="0" dirty="0">
                <a:solidFill>
                  <a:srgbClr val="000000"/>
                </a:solidFill>
                <a:latin typeface="Times New Roman"/>
                <a:ea typeface="Arial Unicode MS"/>
                <a:cs typeface="Times New Roman" panose="02020603050405020304" pitchFamily="18" charset="0"/>
              </a:rPr>
              <a:t/>
            </a:r>
            <a:br>
              <a:rPr lang="ru-RU" altLang="ru-RU" sz="1400" b="1" kern="0" dirty="0">
                <a:solidFill>
                  <a:srgbClr val="000000"/>
                </a:solidFill>
                <a:latin typeface="Times New Roman"/>
                <a:ea typeface="Arial Unicode MS"/>
                <a:cs typeface="Times New Roman" panose="02020603050405020304" pitchFamily="18" charset="0"/>
              </a:rPr>
            </a:br>
            <a:r>
              <a:rPr lang="en-US" altLang="ru-RU" sz="2400" b="1" kern="0" dirty="0" smtClean="0">
                <a:solidFill>
                  <a:srgbClr val="000000"/>
                </a:solidFill>
                <a:latin typeface="Times New Roman"/>
                <a:ea typeface="Arial Unicode MS"/>
                <a:cs typeface="Times New Roman" panose="02020603050405020304" pitchFamily="18" charset="0"/>
              </a:rPr>
              <a:t>TOXICOLOGIKAL CHEMISTRY</a:t>
            </a:r>
            <a:r>
              <a:rPr lang="ru-RU" sz="4400" b="1" cap="all" dirty="0">
                <a:solidFill>
                  <a:schemeClr val="tx2"/>
                </a:solidFill>
                <a:latin typeface="Times New Roman" panose="02020603050405020304" pitchFamily="18" charset="0"/>
                <a:ea typeface="Arial Unicode MS" pitchFamily="34" charset="-128"/>
                <a:cs typeface="Times New Roman" panose="02020603050405020304" pitchFamily="18" charset="0"/>
              </a:rPr>
              <a:t/>
            </a:r>
            <a:br>
              <a:rPr lang="ru-RU" sz="4400" b="1" cap="all" dirty="0">
                <a:solidFill>
                  <a:schemeClr val="tx2"/>
                </a:solidFill>
                <a:latin typeface="Times New Roman" panose="02020603050405020304" pitchFamily="18" charset="0"/>
                <a:ea typeface="Arial Unicode MS" pitchFamily="34" charset="-128"/>
                <a:cs typeface="Times New Roman" panose="02020603050405020304" pitchFamily="18" charset="0"/>
              </a:rPr>
            </a:br>
            <a:endParaRPr lang="ru-RU" sz="8800" dirty="0">
              <a:solidFill>
                <a:schemeClr val="tx2"/>
              </a:solidFill>
            </a:endParaRPr>
          </a:p>
        </p:txBody>
      </p:sp>
      <p:sp>
        <p:nvSpPr>
          <p:cNvPr id="2051" name="Подзаголовок 2"/>
          <p:cNvSpPr>
            <a:spLocks noGrp="1"/>
          </p:cNvSpPr>
          <p:nvPr>
            <p:ph type="subTitle" idx="1"/>
          </p:nvPr>
        </p:nvSpPr>
        <p:spPr bwMode="auto">
          <a:xfrm>
            <a:off x="770965" y="3228718"/>
            <a:ext cx="10775576" cy="1655762"/>
          </a:xfrm>
        </p:spPr>
        <p:txBody>
          <a:bodyPr wrap="square" numCol="1" anchor="t" anchorCtr="0" compatLnSpc="1">
            <a:prstTxWarp prst="textNoShape">
              <a:avLst/>
            </a:prstTxWarp>
            <a:normAutofit/>
          </a:bodyPr>
          <a:lstStyle/>
          <a:p>
            <a:r>
              <a:rPr lang="en-US" sz="3200" dirty="0"/>
              <a:t>A group of substances isolated from biological objects by distillation. The problem of examination of alcohol intoxication.</a:t>
            </a:r>
            <a:endParaRPr lang="ru-RU" altLang="ru-RU" sz="4000" b="1" dirty="0">
              <a:cs typeface="Times New Roman" panose="02020603050405020304" pitchFamily="18" charset="0"/>
            </a:endParaRPr>
          </a:p>
        </p:txBody>
      </p:sp>
      <p:sp>
        <p:nvSpPr>
          <p:cNvPr id="3" name="TextBox 2"/>
          <p:cNvSpPr txBox="1"/>
          <p:nvPr/>
        </p:nvSpPr>
        <p:spPr>
          <a:xfrm>
            <a:off x="7298871" y="5453513"/>
            <a:ext cx="3902529" cy="646331"/>
          </a:xfrm>
          <a:prstGeom prst="rect">
            <a:avLst/>
          </a:prstGeom>
          <a:noFill/>
        </p:spPr>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Maria </a:t>
            </a:r>
            <a:r>
              <a:rPr lang="en-US" b="1" dirty="0" err="1" smtClean="0">
                <a:latin typeface="Times New Roman" panose="02020603050405020304" pitchFamily="18" charset="0"/>
                <a:cs typeface="Times New Roman" panose="02020603050405020304" pitchFamily="18" charset="0"/>
              </a:rPr>
              <a:t>Petrovna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Paramonova</a:t>
            </a:r>
            <a:endParaRPr lang="en-US" b="1" dirty="0" smtClean="0">
              <a:latin typeface="Times New Roman" panose="02020603050405020304" pitchFamily="18" charset="0"/>
              <a:cs typeface="Times New Roman" panose="02020603050405020304" pitchFamily="18" charset="0"/>
            </a:endParaRPr>
          </a:p>
          <a:p>
            <a:pPr algn="ctr"/>
            <a:r>
              <a:rPr lang="en-US" b="1" dirty="0" smtClean="0">
                <a:latin typeface="Times New Roman" panose="02020603050405020304" pitchFamily="18" charset="0"/>
                <a:cs typeface="Times New Roman" panose="02020603050405020304" pitchFamily="18" charset="0"/>
              </a:rPr>
              <a:t>Assistant professor, PHD</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6456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EED24D2-99C2-4971-A76F-0077CE8CF617}" type="slidenum">
              <a:rPr lang="ru-RU" smtClean="0"/>
              <a:t>10</a:t>
            </a:fld>
            <a:endParaRPr lang="ru-RU"/>
          </a:p>
        </p:txBody>
      </p:sp>
      <p:sp>
        <p:nvSpPr>
          <p:cNvPr id="2" name="Прямоугольник 1"/>
          <p:cNvSpPr/>
          <p:nvPr/>
        </p:nvSpPr>
        <p:spPr>
          <a:xfrm>
            <a:off x="367406" y="1365476"/>
            <a:ext cx="10617200" cy="3539430"/>
          </a:xfrm>
          <a:prstGeom prst="rect">
            <a:avLst/>
          </a:prstGeom>
        </p:spPr>
        <p:txBody>
          <a:bodyPr wrap="square">
            <a:spAutoFit/>
          </a:bodyPr>
          <a:lstStyle/>
          <a:p>
            <a:r>
              <a:rPr lang="en-US" sz="2800" dirty="0"/>
              <a:t>Ethyl alcohol is quickly </a:t>
            </a:r>
            <a:r>
              <a:rPr lang="en-US" sz="2800" b="1" dirty="0"/>
              <a:t>absorbed</a:t>
            </a:r>
            <a:r>
              <a:rPr lang="en-US" sz="2800" dirty="0"/>
              <a:t> from the gastrointestinal tract. </a:t>
            </a:r>
            <a:endParaRPr lang="ru-RU" sz="2800" dirty="0" smtClean="0"/>
          </a:p>
          <a:p>
            <a:endParaRPr lang="ru-RU" sz="2800" dirty="0"/>
          </a:p>
          <a:p>
            <a:r>
              <a:rPr lang="en-US" sz="2800" dirty="0" smtClean="0"/>
              <a:t>20% absorbed </a:t>
            </a:r>
            <a:r>
              <a:rPr lang="en-US" sz="2800" dirty="0"/>
              <a:t>in the stomach, and 80% in the small intestine</a:t>
            </a:r>
            <a:r>
              <a:rPr lang="en-US" sz="2800" dirty="0" smtClean="0"/>
              <a:t>.</a:t>
            </a:r>
            <a:endParaRPr lang="ru-RU" sz="2800" dirty="0" smtClean="0"/>
          </a:p>
          <a:p>
            <a:endParaRPr lang="ru-RU" sz="2800" dirty="0"/>
          </a:p>
          <a:p>
            <a:r>
              <a:rPr lang="en-US" sz="2800" dirty="0" smtClean="0"/>
              <a:t> </a:t>
            </a:r>
            <a:r>
              <a:rPr lang="en-US" sz="2800" dirty="0"/>
              <a:t>Absorption is affected by food. Absorption is slowed down by foods containing proteins, fats, and starch.  </a:t>
            </a:r>
            <a:endParaRPr lang="ru-RU" sz="2800" dirty="0" smtClean="0"/>
          </a:p>
          <a:p>
            <a:endParaRPr lang="ru-RU" sz="2800" dirty="0"/>
          </a:p>
          <a:p>
            <a:r>
              <a:rPr lang="en-US" sz="2800" dirty="0" smtClean="0"/>
              <a:t> </a:t>
            </a:r>
            <a:r>
              <a:rPr lang="en-US" sz="2800" dirty="0"/>
              <a:t>Lethal dose 6-8 ml of pure ethyl </a:t>
            </a:r>
            <a:r>
              <a:rPr lang="en-US" sz="2800" dirty="0" smtClean="0"/>
              <a:t>alcohol</a:t>
            </a:r>
            <a:r>
              <a:rPr lang="ru-RU" sz="2800" dirty="0" smtClean="0"/>
              <a:t> </a:t>
            </a:r>
            <a:r>
              <a:rPr lang="en-US" sz="2800" dirty="0" smtClean="0"/>
              <a:t>per </a:t>
            </a:r>
            <a:r>
              <a:rPr lang="en-US" sz="2800" dirty="0"/>
              <a:t>1 kg of body weight.</a:t>
            </a:r>
            <a:endParaRPr lang="ru-RU" sz="2800" dirty="0"/>
          </a:p>
        </p:txBody>
      </p:sp>
      <p:sp>
        <p:nvSpPr>
          <p:cNvPr id="5" name="Прямоугольник 4"/>
          <p:cNvSpPr/>
          <p:nvPr/>
        </p:nvSpPr>
        <p:spPr>
          <a:xfrm>
            <a:off x="10176933" y="206400"/>
            <a:ext cx="1615347" cy="523220"/>
          </a:xfrm>
          <a:prstGeom prst="rect">
            <a:avLst/>
          </a:prstGeom>
        </p:spPr>
        <p:txBody>
          <a:bodyPr wrap="square">
            <a:spAutoFit/>
          </a:bodyPr>
          <a:lstStyle/>
          <a:p>
            <a:r>
              <a:rPr lang="en-US" sz="2800" b="1" dirty="0"/>
              <a:t>C</a:t>
            </a:r>
            <a:r>
              <a:rPr lang="en-US" sz="2800" b="1" baseline="-25000" dirty="0"/>
              <a:t>2</a:t>
            </a:r>
            <a:r>
              <a:rPr lang="en-US" sz="2800" b="1" dirty="0"/>
              <a:t>H</a:t>
            </a:r>
            <a:r>
              <a:rPr lang="en-US" sz="2800" b="1" baseline="-25000" dirty="0"/>
              <a:t>5</a:t>
            </a:r>
            <a:r>
              <a:rPr lang="en-US" sz="2800" b="1" dirty="0"/>
              <a:t>OH</a:t>
            </a:r>
            <a:endParaRPr lang="ru-RU" sz="2800" dirty="0"/>
          </a:p>
        </p:txBody>
      </p:sp>
    </p:spTree>
    <p:extLst>
      <p:ext uri="{BB962C8B-B14F-4D97-AF65-F5344CB8AC3E}">
        <p14:creationId xmlns:p14="http://schemas.microsoft.com/office/powerpoint/2010/main" val="25211461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EED24D2-99C2-4971-A76F-0077CE8CF617}" type="slidenum">
              <a:rPr lang="ru-RU" smtClean="0"/>
              <a:t>11</a:t>
            </a:fld>
            <a:endParaRPr lang="ru-RU"/>
          </a:p>
        </p:txBody>
      </p:sp>
      <p:pic>
        <p:nvPicPr>
          <p:cNvPr id="2" name="Рисунок 1"/>
          <p:cNvPicPr>
            <a:picLocks noChangeAspect="1"/>
          </p:cNvPicPr>
          <p:nvPr/>
        </p:nvPicPr>
        <p:blipFill>
          <a:blip r:embed="rId2"/>
          <a:stretch>
            <a:fillRect/>
          </a:stretch>
        </p:blipFill>
        <p:spPr>
          <a:xfrm>
            <a:off x="629089" y="711199"/>
            <a:ext cx="10612408" cy="5858933"/>
          </a:xfrm>
          <a:prstGeom prst="rect">
            <a:avLst/>
          </a:prstGeom>
        </p:spPr>
      </p:pic>
      <p:sp>
        <p:nvSpPr>
          <p:cNvPr id="5" name="Прямоугольник 4"/>
          <p:cNvSpPr/>
          <p:nvPr/>
        </p:nvSpPr>
        <p:spPr>
          <a:xfrm>
            <a:off x="2472267" y="206400"/>
            <a:ext cx="9320013" cy="523220"/>
          </a:xfrm>
          <a:prstGeom prst="rect">
            <a:avLst/>
          </a:prstGeom>
        </p:spPr>
        <p:txBody>
          <a:bodyPr wrap="square">
            <a:spAutoFit/>
          </a:bodyPr>
          <a:lstStyle/>
          <a:p>
            <a:r>
              <a:rPr lang="en-US" sz="2800" b="1" dirty="0" smtClean="0"/>
              <a:t>Biotransformation of  C</a:t>
            </a:r>
            <a:r>
              <a:rPr lang="en-US" sz="2800" b="1" baseline="-25000" dirty="0" smtClean="0"/>
              <a:t>2</a:t>
            </a:r>
            <a:r>
              <a:rPr lang="en-US" sz="2800" b="1" dirty="0" smtClean="0"/>
              <a:t>H</a:t>
            </a:r>
            <a:r>
              <a:rPr lang="en-US" sz="2800" b="1" baseline="-25000" dirty="0" smtClean="0"/>
              <a:t>5</a:t>
            </a:r>
            <a:r>
              <a:rPr lang="en-US" sz="2800" b="1" dirty="0" smtClean="0"/>
              <a:t>OH</a:t>
            </a:r>
            <a:endParaRPr lang="ru-RU" sz="2800" dirty="0"/>
          </a:p>
        </p:txBody>
      </p:sp>
      <p:sp>
        <p:nvSpPr>
          <p:cNvPr id="3" name="Прямоугольник 2"/>
          <p:cNvSpPr/>
          <p:nvPr/>
        </p:nvSpPr>
        <p:spPr>
          <a:xfrm>
            <a:off x="914400" y="4758266"/>
            <a:ext cx="1439334" cy="3386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1637380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EED24D2-99C2-4971-A76F-0077CE8CF617}" type="slidenum">
              <a:rPr lang="ru-RU" smtClean="0"/>
              <a:t>12</a:t>
            </a:fld>
            <a:endParaRPr lang="ru-RU"/>
          </a:p>
        </p:txBody>
      </p:sp>
      <p:sp>
        <p:nvSpPr>
          <p:cNvPr id="2" name="Прямоугольник 1"/>
          <p:cNvSpPr/>
          <p:nvPr/>
        </p:nvSpPr>
        <p:spPr>
          <a:xfrm>
            <a:off x="2844801" y="47467"/>
            <a:ext cx="7771888" cy="523220"/>
          </a:xfrm>
          <a:prstGeom prst="rect">
            <a:avLst/>
          </a:prstGeom>
        </p:spPr>
        <p:txBody>
          <a:bodyPr wrap="square">
            <a:spAutoFit/>
          </a:bodyPr>
          <a:lstStyle/>
          <a:p>
            <a:r>
              <a:rPr lang="en-US" sz="2800" b="1" dirty="0" smtClean="0"/>
              <a:t>CH</a:t>
            </a:r>
            <a:r>
              <a:rPr lang="en-US" sz="2800" b="1" baseline="-25000" dirty="0" smtClean="0"/>
              <a:t>3</a:t>
            </a:r>
            <a:r>
              <a:rPr lang="en-US" sz="2800" b="1" dirty="0" smtClean="0"/>
              <a:t>OH Absorption</a:t>
            </a:r>
            <a:r>
              <a:rPr lang="ru-RU" sz="2800" b="1" dirty="0" smtClean="0"/>
              <a:t>:</a:t>
            </a:r>
            <a:r>
              <a:rPr lang="en-US" sz="2800" b="1" dirty="0" smtClean="0"/>
              <a:t> </a:t>
            </a:r>
            <a:r>
              <a:rPr lang="en-US" sz="2800" dirty="0" smtClean="0"/>
              <a:t>from</a:t>
            </a:r>
            <a:r>
              <a:rPr lang="ru-RU" sz="2800" dirty="0" smtClean="0"/>
              <a:t> </a:t>
            </a:r>
            <a:r>
              <a:rPr lang="en-US" sz="2800" dirty="0" smtClean="0"/>
              <a:t>GIT, from skin, from lung</a:t>
            </a:r>
            <a:endParaRPr lang="ru-RU" sz="2800" dirty="0"/>
          </a:p>
        </p:txBody>
      </p:sp>
      <p:sp>
        <p:nvSpPr>
          <p:cNvPr id="3" name="Прямоугольник 2"/>
          <p:cNvSpPr/>
          <p:nvPr/>
        </p:nvSpPr>
        <p:spPr>
          <a:xfrm>
            <a:off x="440267" y="672236"/>
            <a:ext cx="11311467" cy="1569660"/>
          </a:xfrm>
          <a:prstGeom prst="rect">
            <a:avLst/>
          </a:prstGeom>
        </p:spPr>
        <p:txBody>
          <a:bodyPr wrap="square">
            <a:spAutoFit/>
          </a:bodyPr>
          <a:lstStyle/>
          <a:p>
            <a:r>
              <a:rPr lang="en-US" sz="2400" dirty="0"/>
              <a:t>Methanol has been responsible for the deaths of many humans who ingested it accidentally </a:t>
            </a:r>
            <a:r>
              <a:rPr lang="en-US" sz="2400" dirty="0" smtClean="0"/>
              <a:t>or</a:t>
            </a:r>
            <a:r>
              <a:rPr lang="ru-RU" sz="2400" dirty="0" smtClean="0"/>
              <a:t> </a:t>
            </a:r>
            <a:r>
              <a:rPr lang="en-US" sz="2400" dirty="0" smtClean="0"/>
              <a:t>as </a:t>
            </a:r>
            <a:r>
              <a:rPr lang="en-US" sz="2400" dirty="0"/>
              <a:t>a substitute for beverage ethanol. The fatal human dose is believed to lie </a:t>
            </a:r>
            <a:r>
              <a:rPr lang="en-US" sz="2400" dirty="0" smtClean="0"/>
              <a:t>50g.</a:t>
            </a:r>
            <a:endParaRPr lang="ru-RU" sz="2400" dirty="0" smtClean="0"/>
          </a:p>
          <a:p>
            <a:r>
              <a:rPr lang="en-US" sz="2400" dirty="0" smtClean="0"/>
              <a:t> </a:t>
            </a:r>
            <a:r>
              <a:rPr lang="en-US" sz="2400" dirty="0"/>
              <a:t>In the body, methanol undergoes metabolic oxidation to formaldehyde and formic acid:</a:t>
            </a:r>
            <a:endParaRPr lang="ru-RU" sz="2400" dirty="0"/>
          </a:p>
        </p:txBody>
      </p:sp>
      <p:pic>
        <p:nvPicPr>
          <p:cNvPr id="5" name="Рисунок 4"/>
          <p:cNvPicPr>
            <a:picLocks noChangeAspect="1"/>
          </p:cNvPicPr>
          <p:nvPr/>
        </p:nvPicPr>
        <p:blipFill>
          <a:blip r:embed="rId2"/>
          <a:stretch>
            <a:fillRect/>
          </a:stretch>
        </p:blipFill>
        <p:spPr>
          <a:xfrm>
            <a:off x="1507463" y="2306429"/>
            <a:ext cx="6688269" cy="2807189"/>
          </a:xfrm>
          <a:prstGeom prst="rect">
            <a:avLst/>
          </a:prstGeom>
        </p:spPr>
      </p:pic>
      <p:sp>
        <p:nvSpPr>
          <p:cNvPr id="6" name="Прямоугольник 5"/>
          <p:cNvSpPr/>
          <p:nvPr/>
        </p:nvSpPr>
        <p:spPr>
          <a:xfrm>
            <a:off x="982133" y="5169804"/>
            <a:ext cx="10765878" cy="1631216"/>
          </a:xfrm>
          <a:prstGeom prst="rect">
            <a:avLst/>
          </a:prstGeom>
        </p:spPr>
        <p:txBody>
          <a:bodyPr wrap="square">
            <a:spAutoFit/>
          </a:bodyPr>
          <a:lstStyle/>
          <a:p>
            <a:r>
              <a:rPr lang="en-US" sz="2400" dirty="0"/>
              <a:t>The formic acid product of this reaction causes acidosis, with major adverse effects on the central nervous system, retina, and optic nerve, blindness</a:t>
            </a:r>
            <a:r>
              <a:rPr lang="en-US" sz="2400" dirty="0" smtClean="0"/>
              <a:t>.</a:t>
            </a:r>
          </a:p>
          <a:p>
            <a:r>
              <a:rPr lang="en-US" sz="2400" b="1" dirty="0" smtClean="0"/>
              <a:t>Elimination </a:t>
            </a:r>
            <a:r>
              <a:rPr lang="en-US" sz="2400" dirty="0"/>
              <a:t>from</a:t>
            </a:r>
            <a:r>
              <a:rPr lang="ru-RU" sz="2400" dirty="0"/>
              <a:t> </a:t>
            </a:r>
            <a:r>
              <a:rPr lang="en-US" sz="2400" dirty="0" smtClean="0"/>
              <a:t>kidney, </a:t>
            </a:r>
            <a:r>
              <a:rPr lang="en-US" sz="2400" dirty="0"/>
              <a:t>from skin, from lung</a:t>
            </a:r>
            <a:endParaRPr lang="ru-RU" sz="2400" dirty="0"/>
          </a:p>
          <a:p>
            <a:endParaRPr lang="ru-RU" sz="2400" dirty="0"/>
          </a:p>
        </p:txBody>
      </p:sp>
    </p:spTree>
    <p:extLst>
      <p:ext uri="{BB962C8B-B14F-4D97-AF65-F5344CB8AC3E}">
        <p14:creationId xmlns:p14="http://schemas.microsoft.com/office/powerpoint/2010/main" val="15481732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EED24D2-99C2-4971-A76F-0077CE8CF617}" type="slidenum">
              <a:rPr lang="ru-RU" smtClean="0"/>
              <a:t>13</a:t>
            </a:fld>
            <a:endParaRPr lang="ru-RU"/>
          </a:p>
        </p:txBody>
      </p:sp>
      <p:sp>
        <p:nvSpPr>
          <p:cNvPr id="2" name="Прямоугольник 1"/>
          <p:cNvSpPr/>
          <p:nvPr/>
        </p:nvSpPr>
        <p:spPr>
          <a:xfrm>
            <a:off x="558800" y="372536"/>
            <a:ext cx="11328400" cy="892552"/>
          </a:xfrm>
          <a:prstGeom prst="rect">
            <a:avLst/>
          </a:prstGeom>
        </p:spPr>
        <p:txBody>
          <a:bodyPr wrap="square">
            <a:spAutoFit/>
          </a:bodyPr>
          <a:lstStyle/>
          <a:p>
            <a:r>
              <a:rPr lang="ru-RU" sz="2800" b="1" dirty="0" err="1"/>
              <a:t>Objects</a:t>
            </a:r>
            <a:r>
              <a:rPr lang="ru-RU" sz="2800" b="1" dirty="0"/>
              <a:t> </a:t>
            </a:r>
            <a:r>
              <a:rPr lang="ru-RU" sz="2800" b="1" dirty="0" err="1"/>
              <a:t>of</a:t>
            </a:r>
            <a:r>
              <a:rPr lang="ru-RU" sz="2800" b="1" dirty="0"/>
              <a:t> </a:t>
            </a:r>
            <a:r>
              <a:rPr lang="ru-RU" sz="2800" b="1" dirty="0" err="1" smtClean="0"/>
              <a:t>research</a:t>
            </a:r>
            <a:r>
              <a:rPr lang="ru-RU" sz="2800" b="1" dirty="0" smtClean="0"/>
              <a:t> </a:t>
            </a:r>
            <a:r>
              <a:rPr lang="ru-RU" sz="2800" dirty="0" err="1"/>
              <a:t>for</a:t>
            </a:r>
            <a:r>
              <a:rPr lang="ru-RU" sz="2800" dirty="0"/>
              <a:t> </a:t>
            </a:r>
            <a:r>
              <a:rPr lang="ru-RU" sz="2800" dirty="0" err="1"/>
              <a:t>the</a:t>
            </a:r>
            <a:r>
              <a:rPr lang="ru-RU" sz="2800" dirty="0"/>
              <a:t> </a:t>
            </a:r>
            <a:r>
              <a:rPr lang="ru-RU" sz="2800" dirty="0" err="1"/>
              <a:t>detection</a:t>
            </a:r>
            <a:r>
              <a:rPr lang="ru-RU" sz="2800" dirty="0"/>
              <a:t> </a:t>
            </a:r>
            <a:r>
              <a:rPr lang="ru-RU" sz="2800" dirty="0" err="1"/>
              <a:t>of</a:t>
            </a:r>
            <a:r>
              <a:rPr lang="ru-RU" sz="2800" dirty="0"/>
              <a:t> </a:t>
            </a:r>
            <a:r>
              <a:rPr lang="ru-RU" sz="2800" dirty="0" smtClean="0"/>
              <a:t>“</a:t>
            </a:r>
            <a:r>
              <a:rPr lang="en-US" sz="2800" dirty="0" smtClean="0"/>
              <a:t>alcohol</a:t>
            </a:r>
            <a:r>
              <a:rPr lang="ru-RU" sz="2800" dirty="0" smtClean="0"/>
              <a:t> </a:t>
            </a:r>
            <a:r>
              <a:rPr lang="ru-RU" sz="2800" dirty="0" err="1"/>
              <a:t>poisons</a:t>
            </a:r>
            <a:r>
              <a:rPr lang="ru-RU" sz="2800" dirty="0" smtClean="0"/>
              <a:t>”:</a:t>
            </a:r>
          </a:p>
          <a:p>
            <a:endParaRPr lang="ru-RU" sz="2400" dirty="0" smtClean="0"/>
          </a:p>
        </p:txBody>
      </p:sp>
      <p:sp>
        <p:nvSpPr>
          <p:cNvPr id="3" name="Прямоугольник 2"/>
          <p:cNvSpPr/>
          <p:nvPr/>
        </p:nvSpPr>
        <p:spPr>
          <a:xfrm>
            <a:off x="491031" y="847174"/>
            <a:ext cx="2133636" cy="1569660"/>
          </a:xfrm>
          <a:prstGeom prst="rect">
            <a:avLst/>
          </a:prstGeom>
        </p:spPr>
        <p:txBody>
          <a:bodyPr wrap="square">
            <a:spAutoFit/>
          </a:bodyPr>
          <a:lstStyle/>
          <a:p>
            <a:r>
              <a:rPr lang="en-US" sz="2400" b="1" dirty="0" err="1" smtClean="0"/>
              <a:t>NarcologicaL</a:t>
            </a:r>
            <a:endParaRPr lang="en-US" sz="2400" b="1" dirty="0" smtClean="0"/>
          </a:p>
          <a:p>
            <a:pPr marL="342900" indent="-342900">
              <a:buFont typeface="Arial" panose="020B0604020202020204" pitchFamily="34" charset="0"/>
              <a:buChar char="•"/>
            </a:pPr>
            <a:r>
              <a:rPr lang="ru-RU" sz="2400" dirty="0" err="1"/>
              <a:t>blood</a:t>
            </a:r>
            <a:r>
              <a:rPr lang="ru-RU" sz="2400" dirty="0"/>
              <a:t>, </a:t>
            </a:r>
            <a:endParaRPr lang="en-US" sz="2400" dirty="0" smtClean="0"/>
          </a:p>
          <a:p>
            <a:pPr marL="342900" indent="-342900">
              <a:buFont typeface="Arial" panose="020B0604020202020204" pitchFamily="34" charset="0"/>
              <a:buChar char="•"/>
            </a:pPr>
            <a:r>
              <a:rPr lang="en-US" sz="2400" dirty="0" smtClean="0"/>
              <a:t>U</a:t>
            </a:r>
            <a:r>
              <a:rPr lang="ru-RU" sz="2400" dirty="0" err="1" smtClean="0"/>
              <a:t>rine</a:t>
            </a:r>
            <a:endParaRPr lang="en-US" sz="2400" dirty="0" smtClean="0"/>
          </a:p>
          <a:p>
            <a:pPr marL="342900" indent="-342900">
              <a:buFont typeface="Arial" panose="020B0604020202020204" pitchFamily="34" charset="0"/>
              <a:buChar char="•"/>
            </a:pPr>
            <a:r>
              <a:rPr lang="en-US" sz="2400" dirty="0"/>
              <a:t>exhaled air</a:t>
            </a:r>
            <a:endParaRPr lang="ru-RU" sz="2400" dirty="0"/>
          </a:p>
        </p:txBody>
      </p:sp>
      <p:sp>
        <p:nvSpPr>
          <p:cNvPr id="5" name="Прямоугольник 4"/>
          <p:cNvSpPr/>
          <p:nvPr/>
        </p:nvSpPr>
        <p:spPr>
          <a:xfrm>
            <a:off x="7625697" y="5040617"/>
            <a:ext cx="2965748" cy="954107"/>
          </a:xfrm>
          <a:prstGeom prst="rect">
            <a:avLst/>
          </a:prstGeom>
        </p:spPr>
        <p:txBody>
          <a:bodyPr wrap="none">
            <a:spAutoFit/>
          </a:bodyPr>
          <a:lstStyle/>
          <a:p>
            <a:r>
              <a:rPr lang="en-US" sz="2800" b="1" spc="-10" dirty="0">
                <a:ea typeface="Times New Roman" panose="02020603050405020304" pitchFamily="18" charset="0"/>
                <a:cs typeface="Aharoni" panose="02010803020104030203" pitchFamily="2" charset="-79"/>
              </a:rPr>
              <a:t>Clinical </a:t>
            </a:r>
            <a:r>
              <a:rPr lang="en-US" sz="2800" b="1" spc="-10" dirty="0" smtClean="0">
                <a:ea typeface="Times New Roman" panose="02020603050405020304" pitchFamily="18" charset="0"/>
                <a:cs typeface="Aharoni" panose="02010803020104030203" pitchFamily="2" charset="-79"/>
              </a:rPr>
              <a:t>–</a:t>
            </a:r>
            <a:endParaRPr lang="ru-RU" sz="2800" b="1" spc="-10" dirty="0" smtClean="0">
              <a:ea typeface="Times New Roman" panose="02020603050405020304" pitchFamily="18" charset="0"/>
              <a:cs typeface="Aharoni" panose="02010803020104030203" pitchFamily="2" charset="-79"/>
            </a:endParaRPr>
          </a:p>
          <a:p>
            <a:r>
              <a:rPr lang="ru-RU" sz="2800" dirty="0" err="1"/>
              <a:t>blood</a:t>
            </a:r>
            <a:r>
              <a:rPr lang="ru-RU" sz="2800" dirty="0"/>
              <a:t>, </a:t>
            </a:r>
            <a:r>
              <a:rPr lang="ru-RU" sz="2800" dirty="0" err="1"/>
              <a:t>urine</a:t>
            </a:r>
            <a:r>
              <a:rPr lang="ru-RU" sz="2800" dirty="0"/>
              <a:t>, </a:t>
            </a:r>
            <a:r>
              <a:rPr lang="ru-RU" sz="2800" dirty="0" err="1"/>
              <a:t>vomit</a:t>
            </a:r>
            <a:endParaRPr lang="ru-RU" sz="2800" dirty="0"/>
          </a:p>
        </p:txBody>
      </p:sp>
      <p:sp>
        <p:nvSpPr>
          <p:cNvPr id="6" name="Прямоугольник 5"/>
          <p:cNvSpPr/>
          <p:nvPr/>
        </p:nvSpPr>
        <p:spPr>
          <a:xfrm>
            <a:off x="8190963" y="1632004"/>
            <a:ext cx="4001037" cy="3046988"/>
          </a:xfrm>
          <a:prstGeom prst="rect">
            <a:avLst/>
          </a:prstGeom>
        </p:spPr>
        <p:txBody>
          <a:bodyPr wrap="square">
            <a:spAutoFit/>
          </a:bodyPr>
          <a:lstStyle/>
          <a:p>
            <a:r>
              <a:rPr lang="en-US" sz="2400" b="1" dirty="0"/>
              <a:t>Forensic </a:t>
            </a:r>
            <a:r>
              <a:rPr lang="en-US" sz="2400" b="1" dirty="0" smtClean="0"/>
              <a:t>chemical</a:t>
            </a:r>
          </a:p>
          <a:p>
            <a:pPr marL="457200" indent="-457200">
              <a:buFontTx/>
              <a:buChar char="-"/>
            </a:pPr>
            <a:r>
              <a:rPr lang="ru-RU" sz="2400" dirty="0" err="1"/>
              <a:t>internal</a:t>
            </a:r>
            <a:r>
              <a:rPr lang="ru-RU" sz="2400" dirty="0"/>
              <a:t> </a:t>
            </a:r>
            <a:r>
              <a:rPr lang="ru-RU" sz="2400" dirty="0" err="1"/>
              <a:t>organs</a:t>
            </a:r>
            <a:r>
              <a:rPr lang="ru-RU" sz="2400" dirty="0"/>
              <a:t> </a:t>
            </a:r>
            <a:r>
              <a:rPr lang="ru-RU" sz="2400" dirty="0" err="1"/>
              <a:t>of</a:t>
            </a:r>
            <a:r>
              <a:rPr lang="ru-RU" sz="2400" dirty="0"/>
              <a:t> a </a:t>
            </a:r>
            <a:r>
              <a:rPr lang="ru-RU" sz="2400" dirty="0" err="1"/>
              <a:t>corpse</a:t>
            </a:r>
            <a:r>
              <a:rPr lang="ru-RU" sz="2400" dirty="0"/>
              <a:t>, </a:t>
            </a:r>
            <a:r>
              <a:rPr lang="ru-RU" sz="2400" dirty="0" err="1"/>
              <a:t>blood</a:t>
            </a:r>
            <a:r>
              <a:rPr lang="ru-RU" sz="2400" dirty="0"/>
              <a:t>, </a:t>
            </a:r>
            <a:r>
              <a:rPr lang="ru-RU" sz="2400" dirty="0" err="1"/>
              <a:t>urine</a:t>
            </a:r>
            <a:r>
              <a:rPr lang="ru-RU" sz="2400" dirty="0"/>
              <a:t>, </a:t>
            </a:r>
            <a:r>
              <a:rPr lang="ru-RU" sz="2400" dirty="0" err="1"/>
              <a:t>vomit</a:t>
            </a:r>
            <a:r>
              <a:rPr lang="ru-RU" sz="2400" dirty="0"/>
              <a:t>, </a:t>
            </a:r>
            <a:r>
              <a:rPr lang="ru-RU" sz="2400" dirty="0" err="1"/>
              <a:t>food</a:t>
            </a:r>
            <a:r>
              <a:rPr lang="ru-RU" sz="2400" dirty="0"/>
              <a:t> </a:t>
            </a:r>
            <a:r>
              <a:rPr lang="ru-RU" sz="2400" dirty="0" err="1"/>
              <a:t>products</a:t>
            </a:r>
            <a:r>
              <a:rPr lang="ru-RU" sz="2400" dirty="0"/>
              <a:t>.</a:t>
            </a:r>
          </a:p>
          <a:p>
            <a:r>
              <a:rPr lang="en-US" sz="2400" dirty="0"/>
              <a:t>+ </a:t>
            </a:r>
            <a:r>
              <a:rPr lang="en-US" sz="2400" dirty="0" smtClean="0"/>
              <a:t> </a:t>
            </a:r>
            <a:r>
              <a:rPr lang="ru-RU" sz="2400" i="1" dirty="0" err="1" smtClean="0"/>
              <a:t>methanol</a:t>
            </a:r>
            <a:r>
              <a:rPr lang="ru-RU" sz="2400" dirty="0" smtClean="0"/>
              <a:t> </a:t>
            </a:r>
            <a:r>
              <a:rPr lang="ru-RU" sz="2400" dirty="0"/>
              <a:t>- 1/3 </a:t>
            </a:r>
            <a:r>
              <a:rPr lang="ru-RU" sz="2400" dirty="0" err="1"/>
              <a:t>of</a:t>
            </a:r>
            <a:r>
              <a:rPr lang="ru-RU" sz="2400" dirty="0"/>
              <a:t> </a:t>
            </a:r>
            <a:r>
              <a:rPr lang="ru-RU" sz="2400" dirty="0" err="1"/>
              <a:t>the</a:t>
            </a:r>
            <a:r>
              <a:rPr lang="ru-RU" sz="2400" dirty="0"/>
              <a:t> </a:t>
            </a:r>
            <a:r>
              <a:rPr lang="ru-RU" sz="2400" dirty="0" err="1"/>
              <a:t>brain</a:t>
            </a:r>
            <a:r>
              <a:rPr lang="ru-RU" sz="2400" dirty="0"/>
              <a:t>,</a:t>
            </a:r>
          </a:p>
          <a:p>
            <a:r>
              <a:rPr lang="en-US" sz="2400" dirty="0"/>
              <a:t>+</a:t>
            </a:r>
            <a:r>
              <a:rPr lang="ru-RU" sz="2400" dirty="0"/>
              <a:t> </a:t>
            </a:r>
            <a:r>
              <a:rPr lang="ru-RU" sz="2400" i="1" dirty="0" err="1"/>
              <a:t>ethanol</a:t>
            </a:r>
            <a:r>
              <a:rPr lang="ru-RU" sz="2400" dirty="0"/>
              <a:t> - </a:t>
            </a:r>
            <a:r>
              <a:rPr lang="ru-RU" sz="2400" dirty="0" err="1"/>
              <a:t>blood</a:t>
            </a:r>
            <a:r>
              <a:rPr lang="ru-RU" sz="2400" dirty="0"/>
              <a:t> </a:t>
            </a:r>
            <a:r>
              <a:rPr lang="ru-RU" sz="2400" dirty="0" err="1"/>
              <a:t>from</a:t>
            </a:r>
            <a:r>
              <a:rPr lang="ru-RU" sz="2400" dirty="0"/>
              <a:t> </a:t>
            </a:r>
            <a:r>
              <a:rPr lang="ru-RU" sz="2400" dirty="0" err="1"/>
              <a:t>large</a:t>
            </a:r>
            <a:r>
              <a:rPr lang="ru-RU" sz="2400" dirty="0"/>
              <a:t> </a:t>
            </a:r>
            <a:r>
              <a:rPr lang="ru-RU" sz="2400" dirty="0" err="1"/>
              <a:t>veins</a:t>
            </a:r>
            <a:r>
              <a:rPr lang="ru-RU" sz="2400" dirty="0"/>
              <a:t>, </a:t>
            </a:r>
            <a:r>
              <a:rPr lang="ru-RU" sz="2400" dirty="0" err="1"/>
              <a:t>urine</a:t>
            </a:r>
            <a:r>
              <a:rPr lang="ru-RU" sz="2400" dirty="0"/>
              <a:t>, </a:t>
            </a:r>
            <a:r>
              <a:rPr lang="ru-RU" sz="2400" dirty="0" err="1"/>
              <a:t>muscle</a:t>
            </a:r>
            <a:r>
              <a:rPr lang="ru-RU" sz="2400" dirty="0"/>
              <a:t> </a:t>
            </a:r>
            <a:r>
              <a:rPr lang="ru-RU" sz="2400" dirty="0" err="1"/>
              <a:t>tissue</a:t>
            </a:r>
            <a:r>
              <a:rPr lang="ru-RU" sz="2400" dirty="0"/>
              <a:t>.</a:t>
            </a:r>
          </a:p>
          <a:p>
            <a:endParaRPr lang="ru-RU" sz="2400" dirty="0"/>
          </a:p>
        </p:txBody>
      </p:sp>
      <p:cxnSp>
        <p:nvCxnSpPr>
          <p:cNvPr id="8" name="Прямая со стрелкой 7"/>
          <p:cNvCxnSpPr/>
          <p:nvPr/>
        </p:nvCxnSpPr>
        <p:spPr>
          <a:xfrm flipH="1">
            <a:off x="2404533" y="818812"/>
            <a:ext cx="478403" cy="4462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8040340" y="924167"/>
            <a:ext cx="0" cy="38648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8742931" y="788376"/>
            <a:ext cx="940158" cy="8131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Прямоугольник 13"/>
          <p:cNvSpPr/>
          <p:nvPr/>
        </p:nvSpPr>
        <p:spPr>
          <a:xfrm>
            <a:off x="344428" y="2463375"/>
            <a:ext cx="6993321" cy="3847207"/>
          </a:xfrm>
          <a:prstGeom prst="rect">
            <a:avLst/>
          </a:prstGeom>
        </p:spPr>
        <p:txBody>
          <a:bodyPr wrap="square">
            <a:spAutoFit/>
          </a:bodyPr>
          <a:lstStyle/>
          <a:p>
            <a:r>
              <a:rPr lang="en-US" sz="2400" i="1" dirty="0"/>
              <a:t>Before the suspect’s skin is punctured with a sterile needle, </a:t>
            </a:r>
            <a:r>
              <a:rPr lang="en-US" sz="2400" i="1" dirty="0" smtClean="0"/>
              <a:t>it must </a:t>
            </a:r>
            <a:r>
              <a:rPr lang="en-US" sz="2400" i="1" dirty="0"/>
              <a:t>be cleaned up by the swab of a non-alcoholic disinfectant</a:t>
            </a:r>
          </a:p>
          <a:p>
            <a:r>
              <a:rPr lang="en-US" sz="2400" i="1" dirty="0"/>
              <a:t> </a:t>
            </a:r>
          </a:p>
          <a:p>
            <a:r>
              <a:rPr lang="en-US" sz="2400" i="1" dirty="0"/>
              <a:t>The use of an alcoholic disinfectant may either give false positive results or may contribute to falsely high alcohol contents of blood.</a:t>
            </a:r>
          </a:p>
          <a:p>
            <a:r>
              <a:rPr lang="en-US" sz="2400" i="1" dirty="0"/>
              <a:t>About 5-10 ml of blood sample must be collected in a test tube and must be stored in a refrigerator at 4 C</a:t>
            </a:r>
          </a:p>
          <a:p>
            <a:r>
              <a:rPr lang="en-US" sz="2400" i="1" dirty="0"/>
              <a:t> after adding the anticoagulant. </a:t>
            </a:r>
            <a:endParaRPr lang="ru-RU" sz="2400" i="1" dirty="0"/>
          </a:p>
        </p:txBody>
      </p:sp>
    </p:spTree>
    <p:extLst>
      <p:ext uri="{BB962C8B-B14F-4D97-AF65-F5344CB8AC3E}">
        <p14:creationId xmlns:p14="http://schemas.microsoft.com/office/powerpoint/2010/main" val="23624966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EED24D2-99C2-4971-A76F-0077CE8CF617}" type="slidenum">
              <a:rPr lang="ru-RU" smtClean="0"/>
              <a:t>14</a:t>
            </a:fld>
            <a:endParaRPr lang="ru-RU"/>
          </a:p>
        </p:txBody>
      </p:sp>
      <p:sp>
        <p:nvSpPr>
          <p:cNvPr id="2" name="Прямоугольник 1"/>
          <p:cNvSpPr/>
          <p:nvPr/>
        </p:nvSpPr>
        <p:spPr>
          <a:xfrm>
            <a:off x="287867" y="16935"/>
            <a:ext cx="11497733" cy="3908762"/>
          </a:xfrm>
          <a:prstGeom prst="rect">
            <a:avLst/>
          </a:prstGeom>
        </p:spPr>
        <p:txBody>
          <a:bodyPr wrap="square">
            <a:spAutoFit/>
          </a:bodyPr>
          <a:lstStyle/>
          <a:p>
            <a:r>
              <a:rPr lang="ru-RU" sz="2800" b="1" dirty="0" err="1"/>
              <a:t>Preliminary</a:t>
            </a:r>
            <a:r>
              <a:rPr lang="ru-RU" sz="2800" b="1" dirty="0"/>
              <a:t> </a:t>
            </a:r>
            <a:r>
              <a:rPr lang="ru-RU" sz="2800" b="1" dirty="0" err="1"/>
              <a:t>method</a:t>
            </a:r>
            <a:r>
              <a:rPr lang="ru-RU" sz="2800" b="1" dirty="0"/>
              <a:t> </a:t>
            </a:r>
            <a:r>
              <a:rPr lang="ru-RU" sz="2800" b="1" dirty="0" err="1"/>
              <a:t>in</a:t>
            </a:r>
            <a:r>
              <a:rPr lang="ru-RU" sz="2800" b="1" dirty="0"/>
              <a:t> </a:t>
            </a:r>
            <a:r>
              <a:rPr lang="ru-RU" sz="2800" b="1" dirty="0" err="1"/>
              <a:t>living</a:t>
            </a:r>
            <a:r>
              <a:rPr lang="ru-RU" sz="2800" b="1" dirty="0"/>
              <a:t> </a:t>
            </a:r>
            <a:r>
              <a:rPr lang="ru-RU" sz="2800" b="1" dirty="0" err="1"/>
              <a:t>individuals</a:t>
            </a:r>
            <a:r>
              <a:rPr lang="ru-RU" sz="2800" b="1" dirty="0"/>
              <a:t>. </a:t>
            </a:r>
            <a:endParaRPr lang="ru-RU" sz="2800" b="1" dirty="0" smtClean="0"/>
          </a:p>
          <a:p>
            <a:endParaRPr lang="ru-RU" sz="2800" dirty="0"/>
          </a:p>
          <a:p>
            <a:r>
              <a:rPr lang="ru-RU" sz="2400" b="1" dirty="0" smtClean="0"/>
              <a:t>A</a:t>
            </a:r>
            <a:r>
              <a:rPr lang="ru-RU" sz="2400" b="1" dirty="0"/>
              <a:t>. M. </a:t>
            </a:r>
            <a:r>
              <a:rPr lang="ru-RU" sz="2400" b="1" dirty="0" err="1"/>
              <a:t>Rapoport's</a:t>
            </a:r>
            <a:r>
              <a:rPr lang="ru-RU" sz="2400" b="1" dirty="0"/>
              <a:t> test </a:t>
            </a:r>
            <a:r>
              <a:rPr lang="ru-RU" sz="2400" dirty="0" err="1"/>
              <a:t>is</a:t>
            </a:r>
            <a:r>
              <a:rPr lang="ru-RU" sz="2400" dirty="0"/>
              <a:t> </a:t>
            </a:r>
            <a:r>
              <a:rPr lang="ru-RU" sz="2400" dirty="0" err="1"/>
              <a:t>based</a:t>
            </a:r>
            <a:r>
              <a:rPr lang="ru-RU" sz="2400" dirty="0"/>
              <a:t> </a:t>
            </a:r>
            <a:r>
              <a:rPr lang="ru-RU" sz="2400" dirty="0" err="1"/>
              <a:t>on</a:t>
            </a:r>
            <a:r>
              <a:rPr lang="ru-RU" sz="2400" dirty="0"/>
              <a:t> </a:t>
            </a:r>
            <a:r>
              <a:rPr lang="ru-RU" sz="2400" dirty="0" err="1"/>
              <a:t>the</a:t>
            </a:r>
            <a:r>
              <a:rPr lang="ru-RU" sz="2400" dirty="0"/>
              <a:t> </a:t>
            </a:r>
            <a:r>
              <a:rPr lang="ru-RU" sz="2400" dirty="0" err="1"/>
              <a:t>oxidation</a:t>
            </a:r>
            <a:r>
              <a:rPr lang="ru-RU" sz="2400" dirty="0"/>
              <a:t> </a:t>
            </a:r>
            <a:r>
              <a:rPr lang="ru-RU" sz="2400" dirty="0" err="1"/>
              <a:t>of</a:t>
            </a:r>
            <a:r>
              <a:rPr lang="ru-RU" sz="2400" dirty="0"/>
              <a:t> </a:t>
            </a:r>
            <a:r>
              <a:rPr lang="ru-RU" sz="2400" dirty="0" err="1"/>
              <a:t>ethyl</a:t>
            </a:r>
            <a:r>
              <a:rPr lang="ru-RU" sz="2400" dirty="0"/>
              <a:t> </a:t>
            </a:r>
            <a:r>
              <a:rPr lang="ru-RU" sz="2400" dirty="0" err="1"/>
              <a:t>alcohol</a:t>
            </a:r>
            <a:r>
              <a:rPr lang="ru-RU" sz="2400" dirty="0"/>
              <a:t> </a:t>
            </a:r>
            <a:r>
              <a:rPr lang="ru-RU" sz="2400" dirty="0" err="1"/>
              <a:t>with</a:t>
            </a:r>
            <a:r>
              <a:rPr lang="ru-RU" sz="2400" dirty="0"/>
              <a:t> </a:t>
            </a:r>
            <a:r>
              <a:rPr lang="ru-RU" sz="2400" dirty="0" err="1"/>
              <a:t>potassium</a:t>
            </a:r>
            <a:r>
              <a:rPr lang="ru-RU" sz="2400" dirty="0"/>
              <a:t> </a:t>
            </a:r>
            <a:r>
              <a:rPr lang="ru-RU" sz="2400" dirty="0" err="1"/>
              <a:t>permanganate</a:t>
            </a:r>
            <a:r>
              <a:rPr lang="ru-RU" sz="2400" dirty="0"/>
              <a:t> </a:t>
            </a:r>
            <a:r>
              <a:rPr lang="ru-RU" sz="2400" dirty="0" err="1"/>
              <a:t>in</a:t>
            </a:r>
            <a:r>
              <a:rPr lang="ru-RU" sz="2400" dirty="0"/>
              <a:t> </a:t>
            </a:r>
            <a:r>
              <a:rPr lang="ru-RU" sz="2400" dirty="0" err="1"/>
              <a:t>the</a:t>
            </a:r>
            <a:r>
              <a:rPr lang="ru-RU" sz="2400" dirty="0"/>
              <a:t> </a:t>
            </a:r>
            <a:r>
              <a:rPr lang="ru-RU" sz="2400" dirty="0" err="1"/>
              <a:t>presence</a:t>
            </a:r>
            <a:r>
              <a:rPr lang="ru-RU" sz="2400" dirty="0"/>
              <a:t> </a:t>
            </a:r>
            <a:r>
              <a:rPr lang="ru-RU" sz="2400" dirty="0" err="1"/>
              <a:t>of</a:t>
            </a:r>
            <a:r>
              <a:rPr lang="ru-RU" sz="2400" dirty="0"/>
              <a:t> </a:t>
            </a:r>
            <a:r>
              <a:rPr lang="ru-RU" sz="2400" dirty="0" err="1"/>
              <a:t>concentrated</a:t>
            </a:r>
            <a:r>
              <a:rPr lang="ru-RU" sz="2400" dirty="0"/>
              <a:t> </a:t>
            </a:r>
            <a:r>
              <a:rPr lang="ru-RU" sz="2400" dirty="0" err="1"/>
              <a:t>sulfuric</a:t>
            </a:r>
            <a:r>
              <a:rPr lang="ru-RU" sz="2400" dirty="0"/>
              <a:t> acid.2 </a:t>
            </a:r>
            <a:r>
              <a:rPr lang="ru-RU" sz="2400" dirty="0" err="1"/>
              <a:t>ml</a:t>
            </a:r>
            <a:r>
              <a:rPr lang="ru-RU" sz="2400" dirty="0"/>
              <a:t> </a:t>
            </a:r>
            <a:r>
              <a:rPr lang="ru-RU" sz="2400" dirty="0" err="1"/>
              <a:t>of</a:t>
            </a:r>
            <a:r>
              <a:rPr lang="ru-RU" sz="2400" dirty="0"/>
              <a:t> </a:t>
            </a:r>
            <a:r>
              <a:rPr lang="ru-RU" sz="2400" dirty="0" err="1"/>
              <a:t>purified</a:t>
            </a:r>
            <a:r>
              <a:rPr lang="ru-RU" sz="2400" dirty="0"/>
              <a:t> </a:t>
            </a:r>
            <a:r>
              <a:rPr lang="ru-RU" sz="2400" dirty="0" err="1"/>
              <a:t>water</a:t>
            </a:r>
            <a:r>
              <a:rPr lang="ru-RU" sz="2400" dirty="0"/>
              <a:t> </a:t>
            </a:r>
            <a:r>
              <a:rPr lang="ru-RU" sz="2400" dirty="0" err="1"/>
              <a:t>are</a:t>
            </a:r>
            <a:r>
              <a:rPr lang="ru-RU" sz="2400" dirty="0"/>
              <a:t> </a:t>
            </a:r>
            <a:r>
              <a:rPr lang="ru-RU" sz="2400" dirty="0" err="1"/>
              <a:t>added</a:t>
            </a:r>
            <a:r>
              <a:rPr lang="ru-RU" sz="2400" dirty="0"/>
              <a:t> </a:t>
            </a:r>
            <a:r>
              <a:rPr lang="ru-RU" sz="2400" dirty="0" err="1"/>
              <a:t>to</a:t>
            </a:r>
            <a:r>
              <a:rPr lang="ru-RU" sz="2400" dirty="0"/>
              <a:t> </a:t>
            </a:r>
            <a:r>
              <a:rPr lang="ru-RU" sz="2400" dirty="0" err="1"/>
              <a:t>two</a:t>
            </a:r>
            <a:r>
              <a:rPr lang="ru-RU" sz="2400" dirty="0"/>
              <a:t> test </a:t>
            </a:r>
            <a:r>
              <a:rPr lang="ru-RU" sz="2400" dirty="0" err="1"/>
              <a:t>tubes</a:t>
            </a:r>
            <a:r>
              <a:rPr lang="ru-RU" sz="2400" dirty="0"/>
              <a:t>, a </a:t>
            </a:r>
            <a:r>
              <a:rPr lang="ru-RU" sz="2400" dirty="0" err="1"/>
              <a:t>tube</a:t>
            </a:r>
            <a:r>
              <a:rPr lang="ru-RU" sz="2400" dirty="0"/>
              <a:t> </a:t>
            </a:r>
            <a:r>
              <a:rPr lang="ru-RU" sz="2400" dirty="0" err="1"/>
              <a:t>is</a:t>
            </a:r>
            <a:r>
              <a:rPr lang="ru-RU" sz="2400" dirty="0"/>
              <a:t> </a:t>
            </a:r>
            <a:r>
              <a:rPr lang="ru-RU" sz="2400" dirty="0" err="1"/>
              <a:t>placed</a:t>
            </a:r>
            <a:r>
              <a:rPr lang="ru-RU" sz="2400" dirty="0"/>
              <a:t> </a:t>
            </a:r>
            <a:r>
              <a:rPr lang="ru-RU" sz="2400" dirty="0" err="1"/>
              <a:t>in</a:t>
            </a:r>
            <a:r>
              <a:rPr lang="ru-RU" sz="2400" dirty="0"/>
              <a:t> </a:t>
            </a:r>
            <a:r>
              <a:rPr lang="ru-RU" sz="2400" dirty="0" err="1"/>
              <a:t>one</a:t>
            </a:r>
            <a:r>
              <a:rPr lang="ru-RU" sz="2400" dirty="0"/>
              <a:t> </a:t>
            </a:r>
            <a:r>
              <a:rPr lang="ru-RU" sz="2400" dirty="0" err="1"/>
              <a:t>of</a:t>
            </a:r>
            <a:r>
              <a:rPr lang="ru-RU" sz="2400" dirty="0"/>
              <a:t> </a:t>
            </a:r>
            <a:r>
              <a:rPr lang="ru-RU" sz="2400" dirty="0" err="1"/>
              <a:t>them</a:t>
            </a:r>
            <a:r>
              <a:rPr lang="ru-RU" sz="2400" dirty="0"/>
              <a:t>, </a:t>
            </a:r>
            <a:r>
              <a:rPr lang="ru-RU" sz="2400" dirty="0" err="1"/>
              <a:t>through</a:t>
            </a:r>
            <a:r>
              <a:rPr lang="ru-RU" sz="2400" dirty="0"/>
              <a:t> </a:t>
            </a:r>
            <a:r>
              <a:rPr lang="ru-RU" sz="2400" dirty="0" err="1"/>
              <a:t>which</a:t>
            </a:r>
            <a:r>
              <a:rPr lang="ru-RU" sz="2400" dirty="0"/>
              <a:t> </a:t>
            </a:r>
            <a:r>
              <a:rPr lang="ru-RU" sz="2400" dirty="0" err="1"/>
              <a:t>the</a:t>
            </a:r>
            <a:r>
              <a:rPr lang="ru-RU" sz="2400" dirty="0"/>
              <a:t> </a:t>
            </a:r>
            <a:r>
              <a:rPr lang="ru-RU" sz="2400" dirty="0" err="1"/>
              <a:t>subject</a:t>
            </a:r>
            <a:r>
              <a:rPr lang="ru-RU" sz="2400" dirty="0"/>
              <a:t> </a:t>
            </a:r>
            <a:r>
              <a:rPr lang="ru-RU" sz="2400" dirty="0" err="1"/>
              <a:t>passes</a:t>
            </a:r>
            <a:r>
              <a:rPr lang="ru-RU" sz="2400" dirty="0"/>
              <a:t> 2 </a:t>
            </a:r>
            <a:r>
              <a:rPr lang="ru-RU" sz="2400" dirty="0" err="1"/>
              <a:t>liters</a:t>
            </a:r>
            <a:r>
              <a:rPr lang="ru-RU" sz="2400" dirty="0"/>
              <a:t> </a:t>
            </a:r>
            <a:r>
              <a:rPr lang="ru-RU" sz="2400" dirty="0" err="1"/>
              <a:t>of</a:t>
            </a:r>
            <a:r>
              <a:rPr lang="ru-RU" sz="2400" dirty="0"/>
              <a:t> </a:t>
            </a:r>
            <a:r>
              <a:rPr lang="ru-RU" sz="2400" dirty="0" err="1"/>
              <a:t>exhaled</a:t>
            </a:r>
            <a:r>
              <a:rPr lang="ru-RU" sz="2400" dirty="0"/>
              <a:t> </a:t>
            </a:r>
            <a:r>
              <a:rPr lang="ru-RU" sz="2400" dirty="0" err="1"/>
              <a:t>air</a:t>
            </a:r>
            <a:r>
              <a:rPr lang="ru-RU" sz="2400" dirty="0"/>
              <a:t>. </a:t>
            </a:r>
            <a:r>
              <a:rPr lang="ru-RU" sz="2400" dirty="0" err="1"/>
              <a:t>Then</a:t>
            </a:r>
            <a:r>
              <a:rPr lang="ru-RU" sz="2400" dirty="0"/>
              <a:t> 20 </a:t>
            </a:r>
            <a:r>
              <a:rPr lang="ru-RU" sz="2400" dirty="0" err="1"/>
              <a:t>drops</a:t>
            </a:r>
            <a:r>
              <a:rPr lang="ru-RU" sz="2400" dirty="0"/>
              <a:t> </a:t>
            </a:r>
            <a:r>
              <a:rPr lang="ru-RU" sz="2400" dirty="0" err="1"/>
              <a:t>of</a:t>
            </a:r>
            <a:r>
              <a:rPr lang="ru-RU" sz="2400" dirty="0"/>
              <a:t> </a:t>
            </a:r>
            <a:r>
              <a:rPr lang="ru-RU" sz="2400" dirty="0" err="1"/>
              <a:t>concentrated</a:t>
            </a:r>
            <a:r>
              <a:rPr lang="ru-RU" sz="2400" dirty="0"/>
              <a:t> </a:t>
            </a:r>
            <a:r>
              <a:rPr lang="ru-RU" sz="2400" dirty="0" err="1"/>
              <a:t>sulfuric</a:t>
            </a:r>
            <a:r>
              <a:rPr lang="ru-RU" sz="2400" dirty="0"/>
              <a:t> </a:t>
            </a:r>
            <a:r>
              <a:rPr lang="ru-RU" sz="2400" dirty="0" err="1"/>
              <a:t>acid</a:t>
            </a:r>
            <a:r>
              <a:rPr lang="ru-RU" sz="2400" dirty="0"/>
              <a:t> </a:t>
            </a:r>
            <a:r>
              <a:rPr lang="ru-RU" sz="2400" dirty="0" err="1"/>
              <a:t>are</a:t>
            </a:r>
            <a:r>
              <a:rPr lang="ru-RU" sz="2400" dirty="0"/>
              <a:t> </a:t>
            </a:r>
            <a:r>
              <a:rPr lang="ru-RU" sz="2400" dirty="0" err="1"/>
              <a:t>added</a:t>
            </a:r>
            <a:r>
              <a:rPr lang="ru-RU" sz="2400" dirty="0"/>
              <a:t> </a:t>
            </a:r>
            <a:r>
              <a:rPr lang="ru-RU" sz="2400" dirty="0" err="1"/>
              <a:t>to</a:t>
            </a:r>
            <a:r>
              <a:rPr lang="ru-RU" sz="2400" dirty="0"/>
              <a:t> </a:t>
            </a:r>
            <a:r>
              <a:rPr lang="ru-RU" sz="2400" dirty="0" err="1"/>
              <a:t>both</a:t>
            </a:r>
            <a:r>
              <a:rPr lang="ru-RU" sz="2400" dirty="0"/>
              <a:t> test </a:t>
            </a:r>
            <a:r>
              <a:rPr lang="ru-RU" sz="2400" dirty="0" err="1"/>
              <a:t>tubes</a:t>
            </a:r>
            <a:r>
              <a:rPr lang="ru-RU" sz="2400" dirty="0"/>
              <a:t> </a:t>
            </a:r>
            <a:r>
              <a:rPr lang="ru-RU" sz="2400" dirty="0" err="1"/>
              <a:t>along</a:t>
            </a:r>
            <a:r>
              <a:rPr lang="ru-RU" sz="2400" dirty="0"/>
              <a:t> </a:t>
            </a:r>
            <a:r>
              <a:rPr lang="ru-RU" sz="2400" dirty="0" err="1"/>
              <a:t>the</a:t>
            </a:r>
            <a:r>
              <a:rPr lang="ru-RU" sz="2400" dirty="0"/>
              <a:t> </a:t>
            </a:r>
            <a:r>
              <a:rPr lang="ru-RU" sz="2400" dirty="0" err="1"/>
              <a:t>walls</a:t>
            </a:r>
            <a:r>
              <a:rPr lang="ru-RU" sz="2400" dirty="0"/>
              <a:t> </a:t>
            </a:r>
            <a:r>
              <a:rPr lang="ru-RU" sz="2400" dirty="0" err="1"/>
              <a:t>and</a:t>
            </a:r>
            <a:r>
              <a:rPr lang="ru-RU" sz="2400" dirty="0"/>
              <a:t> added1 </a:t>
            </a:r>
            <a:r>
              <a:rPr lang="ru-RU" sz="2400" dirty="0" err="1"/>
              <a:t>drop</a:t>
            </a:r>
            <a:r>
              <a:rPr lang="ru-RU" sz="2400" dirty="0"/>
              <a:t> </a:t>
            </a:r>
            <a:r>
              <a:rPr lang="ru-RU" sz="2400" dirty="0" err="1"/>
              <a:t>of</a:t>
            </a:r>
            <a:r>
              <a:rPr lang="ru-RU" sz="2400" dirty="0"/>
              <a:t> 0.5% </a:t>
            </a:r>
            <a:r>
              <a:rPr lang="ru-RU" sz="2400" dirty="0" err="1"/>
              <a:t>potassium</a:t>
            </a:r>
            <a:r>
              <a:rPr lang="ru-RU" sz="2400" dirty="0"/>
              <a:t> </a:t>
            </a:r>
            <a:r>
              <a:rPr lang="ru-RU" sz="2400" dirty="0" err="1"/>
              <a:t>permanganate</a:t>
            </a:r>
            <a:r>
              <a:rPr lang="ru-RU" sz="2400" dirty="0"/>
              <a:t> </a:t>
            </a:r>
            <a:r>
              <a:rPr lang="ru-RU" sz="2400" dirty="0" err="1"/>
              <a:t>solution</a:t>
            </a:r>
            <a:r>
              <a:rPr lang="ru-RU" sz="2400" dirty="0"/>
              <a:t>. </a:t>
            </a:r>
            <a:r>
              <a:rPr lang="ru-RU" sz="2400" dirty="0" err="1"/>
              <a:t>After</a:t>
            </a:r>
            <a:r>
              <a:rPr lang="ru-RU" sz="2400" dirty="0"/>
              <a:t> 2-3 </a:t>
            </a:r>
            <a:r>
              <a:rPr lang="ru-RU" sz="2400" dirty="0" err="1"/>
              <a:t>minutes</a:t>
            </a:r>
            <a:r>
              <a:rPr lang="ru-RU" sz="2400" dirty="0"/>
              <a:t>, </a:t>
            </a:r>
            <a:r>
              <a:rPr lang="ru-RU" sz="2400" dirty="0" err="1"/>
              <a:t>observe</a:t>
            </a:r>
            <a:r>
              <a:rPr lang="ru-RU" sz="2400" dirty="0"/>
              <a:t> </a:t>
            </a:r>
            <a:r>
              <a:rPr lang="ru-RU" sz="2400" dirty="0" err="1"/>
              <a:t>the</a:t>
            </a:r>
            <a:r>
              <a:rPr lang="ru-RU" sz="2400" dirty="0"/>
              <a:t> </a:t>
            </a:r>
            <a:r>
              <a:rPr lang="ru-RU" sz="2400" dirty="0" err="1"/>
              <a:t>result.If</a:t>
            </a:r>
            <a:r>
              <a:rPr lang="ru-RU" sz="2400" dirty="0"/>
              <a:t> </a:t>
            </a:r>
            <a:r>
              <a:rPr lang="ru-RU" sz="2400" dirty="0" err="1"/>
              <a:t>the</a:t>
            </a:r>
            <a:r>
              <a:rPr lang="ru-RU" sz="2400" dirty="0"/>
              <a:t> </a:t>
            </a:r>
            <a:r>
              <a:rPr lang="ru-RU" sz="2400" dirty="0" err="1"/>
              <a:t>exhaled</a:t>
            </a:r>
            <a:r>
              <a:rPr lang="ru-RU" sz="2400" dirty="0"/>
              <a:t> </a:t>
            </a:r>
            <a:r>
              <a:rPr lang="ru-RU" sz="2400" dirty="0" err="1"/>
              <a:t>air</a:t>
            </a:r>
            <a:r>
              <a:rPr lang="ru-RU" sz="2400" dirty="0"/>
              <a:t> </a:t>
            </a:r>
            <a:r>
              <a:rPr lang="ru-RU" sz="2400" dirty="0" err="1"/>
              <a:t>contained</a:t>
            </a:r>
            <a:r>
              <a:rPr lang="ru-RU" sz="2400" dirty="0"/>
              <a:t> </a:t>
            </a:r>
            <a:r>
              <a:rPr lang="ru-RU" sz="2400" dirty="0" err="1"/>
              <a:t>alcohol</a:t>
            </a:r>
            <a:r>
              <a:rPr lang="ru-RU" sz="2400" dirty="0"/>
              <a:t> </a:t>
            </a:r>
            <a:r>
              <a:rPr lang="ru-RU" sz="2400" dirty="0" err="1"/>
              <a:t>vapor</a:t>
            </a:r>
            <a:r>
              <a:rPr lang="ru-RU" sz="2400" dirty="0"/>
              <a:t>, </a:t>
            </a:r>
            <a:r>
              <a:rPr lang="ru-RU" sz="2400" dirty="0" err="1"/>
              <a:t>then</a:t>
            </a:r>
            <a:r>
              <a:rPr lang="ru-RU" sz="2400" dirty="0"/>
              <a:t> </a:t>
            </a:r>
            <a:r>
              <a:rPr lang="ru-RU" sz="2400" dirty="0" err="1"/>
              <a:t>within</a:t>
            </a:r>
            <a:r>
              <a:rPr lang="ru-RU" sz="2400" dirty="0"/>
              <a:t> 10-15 </a:t>
            </a:r>
            <a:r>
              <a:rPr lang="ru-RU" sz="2400" dirty="0" err="1"/>
              <a:t>minutes</a:t>
            </a:r>
            <a:r>
              <a:rPr lang="ru-RU" sz="2400" dirty="0"/>
              <a:t> </a:t>
            </a:r>
            <a:r>
              <a:rPr lang="ru-RU" sz="2400" dirty="0" err="1"/>
              <a:t>the</a:t>
            </a:r>
            <a:r>
              <a:rPr lang="ru-RU" sz="2400" dirty="0"/>
              <a:t> </a:t>
            </a:r>
            <a:r>
              <a:rPr lang="ru-RU" sz="2400" dirty="0" err="1"/>
              <a:t>analyzed</a:t>
            </a:r>
            <a:r>
              <a:rPr lang="ru-RU" sz="2400" dirty="0"/>
              <a:t> </a:t>
            </a:r>
            <a:r>
              <a:rPr lang="ru-RU" sz="2400" dirty="0" err="1"/>
              <a:t>solution</a:t>
            </a:r>
            <a:r>
              <a:rPr lang="ru-RU" sz="2400" dirty="0"/>
              <a:t> </a:t>
            </a:r>
            <a:r>
              <a:rPr lang="ru-RU" sz="2400" dirty="0" err="1"/>
              <a:t>will</a:t>
            </a:r>
            <a:r>
              <a:rPr lang="ru-RU" sz="2400" dirty="0"/>
              <a:t> </a:t>
            </a:r>
            <a:r>
              <a:rPr lang="ru-RU" sz="2400" dirty="0" err="1"/>
              <a:t>become</a:t>
            </a:r>
            <a:r>
              <a:rPr lang="ru-RU" sz="2400" dirty="0"/>
              <a:t> </a:t>
            </a:r>
            <a:r>
              <a:rPr lang="ru-RU" sz="2400" dirty="0" err="1"/>
              <a:t>discolored</a:t>
            </a:r>
            <a:r>
              <a:rPr lang="ru-RU" sz="2400" dirty="0"/>
              <a:t> </a:t>
            </a:r>
            <a:r>
              <a:rPr lang="ru-RU" sz="2400" dirty="0" err="1"/>
              <a:t>or</a:t>
            </a:r>
            <a:r>
              <a:rPr lang="ru-RU" sz="2400" dirty="0"/>
              <a:t> </a:t>
            </a:r>
            <a:r>
              <a:rPr lang="ru-RU" sz="2400" dirty="0" err="1"/>
              <a:t>the</a:t>
            </a:r>
            <a:r>
              <a:rPr lang="ru-RU" sz="2400" dirty="0"/>
              <a:t> </a:t>
            </a:r>
            <a:r>
              <a:rPr lang="ru-RU" sz="2400" dirty="0" err="1"/>
              <a:t>intensity</a:t>
            </a:r>
            <a:r>
              <a:rPr lang="ru-RU" sz="2400" dirty="0"/>
              <a:t> </a:t>
            </a:r>
            <a:r>
              <a:rPr lang="ru-RU" sz="2400" dirty="0" err="1"/>
              <a:t>of</a:t>
            </a:r>
            <a:r>
              <a:rPr lang="ru-RU" sz="2400" dirty="0"/>
              <a:t> </a:t>
            </a:r>
            <a:r>
              <a:rPr lang="ru-RU" sz="2400" dirty="0" err="1"/>
              <a:t>its</a:t>
            </a:r>
            <a:r>
              <a:rPr lang="ru-RU" sz="2400" dirty="0"/>
              <a:t> </a:t>
            </a:r>
            <a:r>
              <a:rPr lang="ru-RU" sz="2400" dirty="0" err="1"/>
              <a:t>color</a:t>
            </a:r>
            <a:r>
              <a:rPr lang="ru-RU" sz="2400" dirty="0"/>
              <a:t> </a:t>
            </a:r>
            <a:r>
              <a:rPr lang="ru-RU" sz="2400" dirty="0" err="1"/>
              <a:t>will</a:t>
            </a:r>
            <a:r>
              <a:rPr lang="ru-RU" sz="2400" dirty="0"/>
              <a:t> </a:t>
            </a:r>
            <a:r>
              <a:rPr lang="ru-RU" sz="2400" dirty="0" err="1"/>
              <a:t>become</a:t>
            </a:r>
            <a:r>
              <a:rPr lang="ru-RU" sz="2400" dirty="0"/>
              <a:t> </a:t>
            </a:r>
            <a:r>
              <a:rPr lang="ru-RU" sz="2400" dirty="0" err="1"/>
              <a:t>less</a:t>
            </a:r>
            <a:r>
              <a:rPr lang="ru-RU" sz="2400" dirty="0"/>
              <a:t> </a:t>
            </a:r>
            <a:r>
              <a:rPr lang="ru-RU" sz="2400" dirty="0" err="1"/>
              <a:t>compared</a:t>
            </a:r>
            <a:r>
              <a:rPr lang="ru-RU" sz="2400" dirty="0"/>
              <a:t> </a:t>
            </a:r>
            <a:r>
              <a:rPr lang="ru-RU" sz="2400" dirty="0" err="1"/>
              <a:t>to</a:t>
            </a:r>
            <a:r>
              <a:rPr lang="ru-RU" sz="2400" dirty="0"/>
              <a:t> </a:t>
            </a:r>
            <a:r>
              <a:rPr lang="ru-RU" sz="2400" dirty="0" err="1"/>
              <a:t>the</a:t>
            </a:r>
            <a:r>
              <a:rPr lang="ru-RU" sz="2400" dirty="0"/>
              <a:t> </a:t>
            </a:r>
            <a:r>
              <a:rPr lang="ru-RU" sz="2400" dirty="0" err="1"/>
              <a:t>control</a:t>
            </a:r>
            <a:r>
              <a:rPr lang="ru-RU" sz="2400" dirty="0"/>
              <a:t> </a:t>
            </a:r>
            <a:r>
              <a:rPr lang="ru-RU" sz="2400" dirty="0" err="1"/>
              <a:t>solution</a:t>
            </a:r>
            <a:r>
              <a:rPr lang="ru-RU" sz="2400" dirty="0"/>
              <a:t> </a:t>
            </a:r>
            <a:r>
              <a:rPr lang="ru-RU" sz="2400" dirty="0" err="1"/>
              <a:t>in</a:t>
            </a:r>
            <a:r>
              <a:rPr lang="ru-RU" sz="2400" dirty="0"/>
              <a:t> </a:t>
            </a:r>
            <a:r>
              <a:rPr lang="ru-RU" sz="2400" dirty="0" err="1"/>
              <a:t>the</a:t>
            </a:r>
            <a:r>
              <a:rPr lang="ru-RU" sz="2400" dirty="0"/>
              <a:t> </a:t>
            </a:r>
            <a:r>
              <a:rPr lang="ru-RU" sz="2400" dirty="0" err="1"/>
              <a:t>second</a:t>
            </a:r>
            <a:r>
              <a:rPr lang="ru-RU" sz="2400" dirty="0"/>
              <a:t> test </a:t>
            </a:r>
            <a:r>
              <a:rPr lang="ru-RU" sz="2400" dirty="0" err="1"/>
              <a:t>tube</a:t>
            </a:r>
            <a:r>
              <a:rPr lang="ru-RU" sz="2400" dirty="0"/>
              <a:t>.</a:t>
            </a:r>
          </a:p>
        </p:txBody>
      </p:sp>
      <p:sp>
        <p:nvSpPr>
          <p:cNvPr id="3" name="Rectangle 2"/>
          <p:cNvSpPr>
            <a:spLocks noChangeArrowheads="1"/>
          </p:cNvSpPr>
          <p:nvPr/>
        </p:nvSpPr>
        <p:spPr bwMode="auto">
          <a:xfrm>
            <a:off x="575736" y="5237105"/>
            <a:ext cx="1732547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5" name="Объект 4"/>
          <p:cNvGraphicFramePr>
            <a:graphicFrameLocks noChangeAspect="1"/>
          </p:cNvGraphicFramePr>
          <p:nvPr>
            <p:extLst>
              <p:ext uri="{D42A27DB-BD31-4B8C-83A1-F6EECF244321}">
                <p14:modId xmlns:p14="http://schemas.microsoft.com/office/powerpoint/2010/main" val="4289631116"/>
              </p:ext>
            </p:extLst>
          </p:nvPr>
        </p:nvGraphicFramePr>
        <p:xfrm>
          <a:off x="575735" y="3984042"/>
          <a:ext cx="11155743" cy="1119244"/>
        </p:xfrm>
        <a:graphic>
          <a:graphicData uri="http://schemas.openxmlformats.org/presentationml/2006/ole">
            <mc:AlternateContent xmlns:mc="http://schemas.openxmlformats.org/markup-compatibility/2006">
              <mc:Choice xmlns:v="urn:schemas-microsoft-com:vml" Requires="v">
                <p:oleObj spid="_x0000_s2064" r:id="rId3" imgW="4984052" imgH="512522" progId="ISISServer">
                  <p:embed/>
                </p:oleObj>
              </mc:Choice>
              <mc:Fallback>
                <p:oleObj r:id="rId3" imgW="4984052" imgH="512522" progId="ISISServer">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735" y="3984042"/>
                        <a:ext cx="11155743" cy="1119244"/>
                      </a:xfrm>
                      <a:prstGeom prst="rect">
                        <a:avLst/>
                      </a:prstGeom>
                      <a:noFill/>
                    </p:spPr>
                  </p:pic>
                </p:oleObj>
              </mc:Fallback>
            </mc:AlternateContent>
          </a:graphicData>
        </a:graphic>
      </p:graphicFrame>
      <p:sp>
        <p:nvSpPr>
          <p:cNvPr id="6" name="Прямоугольник 5"/>
          <p:cNvSpPr/>
          <p:nvPr/>
        </p:nvSpPr>
        <p:spPr>
          <a:xfrm>
            <a:off x="745066" y="5416643"/>
            <a:ext cx="10986412" cy="954107"/>
          </a:xfrm>
          <a:prstGeom prst="rect">
            <a:avLst/>
          </a:prstGeom>
        </p:spPr>
        <p:txBody>
          <a:bodyPr wrap="square">
            <a:spAutoFit/>
          </a:bodyPr>
          <a:lstStyle/>
          <a:p>
            <a:r>
              <a:rPr lang="en-US" sz="2800" b="1" dirty="0"/>
              <a:t>An evidentiary method for living individuals </a:t>
            </a:r>
            <a:r>
              <a:rPr lang="en-US" sz="2800" dirty="0"/>
              <a:t>is gas-liquid chromatography</a:t>
            </a:r>
            <a:r>
              <a:rPr lang="en-US" sz="2800" dirty="0" smtClean="0"/>
              <a:t>.</a:t>
            </a:r>
            <a:endParaRPr lang="ru-RU" sz="2800" dirty="0" smtClean="0"/>
          </a:p>
          <a:p>
            <a:r>
              <a:rPr lang="en-US" sz="2800" dirty="0" smtClean="0"/>
              <a:t> </a:t>
            </a:r>
            <a:r>
              <a:rPr lang="en-US" sz="2400" dirty="0"/>
              <a:t>We'll look at it later.</a:t>
            </a:r>
            <a:endParaRPr lang="ru-RU" sz="2400" dirty="0"/>
          </a:p>
        </p:txBody>
      </p:sp>
    </p:spTree>
    <p:extLst>
      <p:ext uri="{BB962C8B-B14F-4D97-AF65-F5344CB8AC3E}">
        <p14:creationId xmlns:p14="http://schemas.microsoft.com/office/powerpoint/2010/main" val="19253502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EED24D2-99C2-4971-A76F-0077CE8CF617}" type="slidenum">
              <a:rPr lang="ru-RU" smtClean="0"/>
              <a:t>15</a:t>
            </a:fld>
            <a:endParaRPr lang="ru-RU"/>
          </a:p>
        </p:txBody>
      </p:sp>
      <p:sp>
        <p:nvSpPr>
          <p:cNvPr id="2" name="Прямоугольник 1"/>
          <p:cNvSpPr/>
          <p:nvPr/>
        </p:nvSpPr>
        <p:spPr>
          <a:xfrm>
            <a:off x="440267" y="406399"/>
            <a:ext cx="11040533" cy="1077218"/>
          </a:xfrm>
          <a:prstGeom prst="rect">
            <a:avLst/>
          </a:prstGeom>
        </p:spPr>
        <p:txBody>
          <a:bodyPr wrap="square">
            <a:spAutoFit/>
          </a:bodyPr>
          <a:lstStyle/>
          <a:p>
            <a:r>
              <a:rPr lang="ru-RU" sz="3200" b="1" dirty="0" err="1"/>
              <a:t>Distillation</a:t>
            </a:r>
            <a:r>
              <a:rPr lang="ru-RU" sz="3200" b="1" dirty="0"/>
              <a:t> </a:t>
            </a:r>
            <a:r>
              <a:rPr lang="ru-RU" sz="3200" b="1" dirty="0" err="1"/>
              <a:t>equipment</a:t>
            </a:r>
            <a:r>
              <a:rPr lang="ru-RU" sz="3200" b="1" dirty="0"/>
              <a:t> </a:t>
            </a:r>
            <a:r>
              <a:rPr lang="ru-RU" sz="3200" b="1" dirty="0" err="1"/>
              <a:t>and</a:t>
            </a:r>
            <a:r>
              <a:rPr lang="ru-RU" sz="3200" b="1" dirty="0"/>
              <a:t> </a:t>
            </a:r>
            <a:r>
              <a:rPr lang="ru-RU" sz="3200" b="1" dirty="0" err="1" smtClean="0"/>
              <a:t>technology</a:t>
            </a:r>
            <a:endParaRPr lang="ru-RU" sz="3200" b="1" dirty="0" smtClean="0"/>
          </a:p>
          <a:p>
            <a:endParaRPr lang="ru-RU" sz="3200" dirty="0"/>
          </a:p>
        </p:txBody>
      </p:sp>
      <p:sp>
        <p:nvSpPr>
          <p:cNvPr id="3" name="Прямоугольник 2"/>
          <p:cNvSpPr/>
          <p:nvPr/>
        </p:nvSpPr>
        <p:spPr>
          <a:xfrm>
            <a:off x="7763933" y="401110"/>
            <a:ext cx="3996269" cy="2862322"/>
          </a:xfrm>
          <a:prstGeom prst="rect">
            <a:avLst/>
          </a:prstGeom>
        </p:spPr>
        <p:txBody>
          <a:bodyPr wrap="square">
            <a:spAutoFit/>
          </a:bodyPr>
          <a:lstStyle/>
          <a:p>
            <a:r>
              <a:rPr lang="ru-RU" sz="2000" b="1" dirty="0" err="1"/>
              <a:t>Installation</a:t>
            </a:r>
            <a:r>
              <a:rPr lang="ru-RU" sz="2000" b="1" dirty="0"/>
              <a:t> </a:t>
            </a:r>
            <a:r>
              <a:rPr lang="ru-RU" sz="2000" b="1" dirty="0" err="1"/>
              <a:t>for</a:t>
            </a:r>
            <a:r>
              <a:rPr lang="ru-RU" sz="2000" b="1" dirty="0"/>
              <a:t> </a:t>
            </a:r>
            <a:r>
              <a:rPr lang="ru-RU" sz="2000" b="1" dirty="0" err="1"/>
              <a:t>isolating</a:t>
            </a:r>
            <a:r>
              <a:rPr lang="ru-RU" sz="2000" b="1" dirty="0"/>
              <a:t> </a:t>
            </a:r>
            <a:r>
              <a:rPr lang="ru-RU" sz="2000" b="1" dirty="0" err="1"/>
              <a:t>volatile</a:t>
            </a:r>
            <a:r>
              <a:rPr lang="ru-RU" sz="2000" b="1" dirty="0"/>
              <a:t> </a:t>
            </a:r>
            <a:r>
              <a:rPr lang="ru-RU" sz="2000" b="1" dirty="0" err="1"/>
              <a:t>poisons</a:t>
            </a:r>
            <a:r>
              <a:rPr lang="ru-RU" sz="2000" b="1" dirty="0"/>
              <a:t> </a:t>
            </a:r>
            <a:r>
              <a:rPr lang="ru-RU" sz="2000" b="1" dirty="0" err="1"/>
              <a:t>by</a:t>
            </a:r>
            <a:r>
              <a:rPr lang="ru-RU" sz="2000" b="1" dirty="0"/>
              <a:t> </a:t>
            </a:r>
            <a:r>
              <a:rPr lang="ru-RU" sz="2000" b="1" dirty="0" err="1"/>
              <a:t>steam</a:t>
            </a:r>
            <a:r>
              <a:rPr lang="ru-RU" sz="2000" b="1" dirty="0"/>
              <a:t> </a:t>
            </a:r>
            <a:r>
              <a:rPr lang="ru-RU" sz="2000" b="1" dirty="0" err="1" smtClean="0"/>
              <a:t>distillation</a:t>
            </a:r>
            <a:endParaRPr lang="ru-RU" sz="2000" b="1" dirty="0" smtClean="0"/>
          </a:p>
          <a:p>
            <a:endParaRPr lang="ru-RU" sz="2000" dirty="0" smtClean="0"/>
          </a:p>
          <a:p>
            <a:r>
              <a:rPr lang="ru-RU" sz="2000" dirty="0" smtClean="0"/>
              <a:t>1 </a:t>
            </a:r>
            <a:r>
              <a:rPr lang="ru-RU" sz="2000" dirty="0"/>
              <a:t>- </a:t>
            </a:r>
            <a:r>
              <a:rPr lang="ru-RU" sz="2000" dirty="0" err="1"/>
              <a:t>steam</a:t>
            </a:r>
            <a:r>
              <a:rPr lang="ru-RU" sz="2000" dirty="0"/>
              <a:t> </a:t>
            </a:r>
            <a:r>
              <a:rPr lang="ru-RU" sz="2000" dirty="0" err="1"/>
              <a:t>generator</a:t>
            </a:r>
            <a:r>
              <a:rPr lang="ru-RU" sz="2000" dirty="0" smtClean="0"/>
              <a:t>;</a:t>
            </a:r>
          </a:p>
          <a:p>
            <a:r>
              <a:rPr lang="ru-RU" sz="2000" dirty="0" smtClean="0"/>
              <a:t>2 </a:t>
            </a:r>
            <a:r>
              <a:rPr lang="ru-RU" sz="2000" dirty="0"/>
              <a:t>– </a:t>
            </a:r>
            <a:r>
              <a:rPr lang="ru-RU" sz="2000" dirty="0" err="1"/>
              <a:t>water</a:t>
            </a:r>
            <a:r>
              <a:rPr lang="ru-RU" sz="2000" dirty="0"/>
              <a:t> </a:t>
            </a:r>
            <a:r>
              <a:rPr lang="ru-RU" sz="2000" dirty="0" err="1"/>
              <a:t>separator</a:t>
            </a:r>
            <a:r>
              <a:rPr lang="ru-RU" sz="2000" dirty="0" smtClean="0"/>
              <a:t>;</a:t>
            </a:r>
          </a:p>
          <a:p>
            <a:r>
              <a:rPr lang="ru-RU" sz="2000" dirty="0" smtClean="0"/>
              <a:t>3 </a:t>
            </a:r>
            <a:r>
              <a:rPr lang="ru-RU" sz="2000" dirty="0"/>
              <a:t>– </a:t>
            </a:r>
            <a:r>
              <a:rPr lang="ru-RU" sz="2000" dirty="0" err="1"/>
              <a:t>drain</a:t>
            </a:r>
            <a:r>
              <a:rPr lang="ru-RU" sz="2000" dirty="0"/>
              <a:t> </a:t>
            </a:r>
            <a:r>
              <a:rPr lang="ru-RU" sz="2000" dirty="0" err="1"/>
              <a:t>tube</a:t>
            </a:r>
            <a:r>
              <a:rPr lang="ru-RU" sz="2000" dirty="0" smtClean="0"/>
              <a:t>;</a:t>
            </a:r>
          </a:p>
          <a:p>
            <a:r>
              <a:rPr lang="ru-RU" sz="2000" dirty="0" smtClean="0"/>
              <a:t>4 </a:t>
            </a:r>
            <a:r>
              <a:rPr lang="ru-RU" sz="2000" dirty="0"/>
              <a:t>– </a:t>
            </a:r>
            <a:r>
              <a:rPr lang="ru-RU" sz="2000" dirty="0" err="1"/>
              <a:t>flask</a:t>
            </a:r>
            <a:r>
              <a:rPr lang="ru-RU" sz="2000" dirty="0"/>
              <a:t> </a:t>
            </a:r>
            <a:r>
              <a:rPr lang="ru-RU" sz="2000" dirty="0" err="1"/>
              <a:t>with</a:t>
            </a:r>
            <a:r>
              <a:rPr lang="ru-RU" sz="2000" dirty="0"/>
              <a:t> </a:t>
            </a:r>
            <a:r>
              <a:rPr lang="ru-RU" sz="2000" dirty="0" err="1"/>
              <a:t>the</a:t>
            </a:r>
            <a:r>
              <a:rPr lang="ru-RU" sz="2000" dirty="0"/>
              <a:t> </a:t>
            </a:r>
            <a:r>
              <a:rPr lang="ru-RU" sz="2000" dirty="0" err="1"/>
              <a:t>object</a:t>
            </a:r>
            <a:r>
              <a:rPr lang="ru-RU" sz="2000" dirty="0"/>
              <a:t> </a:t>
            </a:r>
            <a:r>
              <a:rPr lang="ru-RU" sz="2000" dirty="0" err="1"/>
              <a:t>of</a:t>
            </a:r>
            <a:r>
              <a:rPr lang="ru-RU" sz="2000" dirty="0"/>
              <a:t> </a:t>
            </a:r>
            <a:r>
              <a:rPr lang="ru-RU" sz="2000" dirty="0" err="1"/>
              <a:t>study</a:t>
            </a:r>
            <a:r>
              <a:rPr lang="ru-RU" sz="2000" dirty="0" smtClean="0"/>
              <a:t>;</a:t>
            </a:r>
          </a:p>
          <a:p>
            <a:r>
              <a:rPr lang="ru-RU" sz="2000" dirty="0" smtClean="0"/>
              <a:t>5 </a:t>
            </a:r>
            <a:r>
              <a:rPr lang="ru-RU" sz="2000" dirty="0"/>
              <a:t>- </a:t>
            </a:r>
            <a:r>
              <a:rPr lang="ru-RU" sz="2000" dirty="0" err="1"/>
              <a:t>refrigerator</a:t>
            </a:r>
            <a:r>
              <a:rPr lang="ru-RU" sz="2000" dirty="0" smtClean="0"/>
              <a:t>;</a:t>
            </a:r>
          </a:p>
          <a:p>
            <a:r>
              <a:rPr lang="ru-RU" sz="2000" dirty="0" smtClean="0"/>
              <a:t>6 –</a:t>
            </a:r>
            <a:r>
              <a:rPr lang="en-US" sz="2000" dirty="0" smtClean="0"/>
              <a:t>flask </a:t>
            </a:r>
            <a:r>
              <a:rPr lang="en-US" sz="2000" dirty="0"/>
              <a:t>with distillate</a:t>
            </a:r>
            <a:endParaRPr lang="ru-RU" sz="2000" dirty="0"/>
          </a:p>
        </p:txBody>
      </p:sp>
      <p:pic>
        <p:nvPicPr>
          <p:cNvPr id="5" name="Рисунок 4"/>
          <p:cNvPicPr>
            <a:picLocks noChangeAspect="1"/>
          </p:cNvPicPr>
          <p:nvPr/>
        </p:nvPicPr>
        <p:blipFill rotWithShape="1">
          <a:blip r:embed="rId2"/>
          <a:srcRect l="16293" t="25115" r="37246" b="17940"/>
          <a:stretch/>
        </p:blipFill>
        <p:spPr>
          <a:xfrm>
            <a:off x="160865" y="1254123"/>
            <a:ext cx="7404448" cy="5282143"/>
          </a:xfrm>
          <a:prstGeom prst="rect">
            <a:avLst/>
          </a:prstGeom>
        </p:spPr>
      </p:pic>
      <p:sp>
        <p:nvSpPr>
          <p:cNvPr id="6" name="Прямоугольник 5"/>
          <p:cNvSpPr/>
          <p:nvPr/>
        </p:nvSpPr>
        <p:spPr>
          <a:xfrm>
            <a:off x="8153398" y="3683060"/>
            <a:ext cx="3716868" cy="2677656"/>
          </a:xfrm>
          <a:prstGeom prst="rect">
            <a:avLst/>
          </a:prstGeom>
        </p:spPr>
        <p:txBody>
          <a:bodyPr wrap="square">
            <a:spAutoFit/>
          </a:bodyPr>
          <a:lstStyle/>
          <a:p>
            <a:r>
              <a:rPr lang="en-US" sz="2400" b="1" dirty="0"/>
              <a:t>Isolation of volatile </a:t>
            </a:r>
            <a:r>
              <a:rPr lang="en-US" sz="2400" b="1" dirty="0" smtClean="0"/>
              <a:t>poisons</a:t>
            </a:r>
            <a:endParaRPr lang="ru-RU" sz="2400" b="1" dirty="0" smtClean="0"/>
          </a:p>
          <a:p>
            <a:r>
              <a:rPr lang="en-US" sz="2400" dirty="0" smtClean="0"/>
              <a:t>•</a:t>
            </a:r>
            <a:r>
              <a:rPr lang="en-US" sz="2400" dirty="0"/>
              <a:t>Crushing an object</a:t>
            </a:r>
            <a:r>
              <a:rPr lang="en-US" sz="2400" dirty="0" smtClean="0"/>
              <a:t>.</a:t>
            </a:r>
            <a:endParaRPr lang="ru-RU" sz="2400" dirty="0" smtClean="0"/>
          </a:p>
          <a:p>
            <a:r>
              <a:rPr lang="en-US" sz="2400" dirty="0" smtClean="0"/>
              <a:t>•</a:t>
            </a:r>
            <a:r>
              <a:rPr lang="en-US" sz="2400" dirty="0"/>
              <a:t>Mixing with water to a thick paste</a:t>
            </a:r>
            <a:r>
              <a:rPr lang="en-US" sz="2400" dirty="0" smtClean="0"/>
              <a:t>.</a:t>
            </a:r>
            <a:endParaRPr lang="ru-RU" sz="2400" dirty="0" smtClean="0"/>
          </a:p>
          <a:p>
            <a:r>
              <a:rPr lang="en-US" sz="2400" dirty="0" smtClean="0"/>
              <a:t>•</a:t>
            </a:r>
            <a:r>
              <a:rPr lang="en-US" sz="2400" dirty="0"/>
              <a:t>Acidification to pH 2-3 with oxalic acid solution</a:t>
            </a:r>
            <a:r>
              <a:rPr lang="en-US" sz="2400" dirty="0" smtClean="0"/>
              <a:t>.</a:t>
            </a:r>
            <a:endParaRPr lang="ru-RU" sz="2400" dirty="0" smtClean="0"/>
          </a:p>
          <a:p>
            <a:r>
              <a:rPr lang="en-US" sz="2400" dirty="0" smtClean="0"/>
              <a:t>•</a:t>
            </a:r>
            <a:r>
              <a:rPr lang="en-US" sz="2400" dirty="0"/>
              <a:t>Distillation.</a:t>
            </a:r>
            <a:endParaRPr lang="ru-RU" sz="2400" dirty="0"/>
          </a:p>
        </p:txBody>
      </p:sp>
    </p:spTree>
    <p:extLst>
      <p:ext uri="{BB962C8B-B14F-4D97-AF65-F5344CB8AC3E}">
        <p14:creationId xmlns:p14="http://schemas.microsoft.com/office/powerpoint/2010/main" val="7125182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EED24D2-99C2-4971-A76F-0077CE8CF617}" type="slidenum">
              <a:rPr lang="ru-RU" smtClean="0"/>
              <a:t>16</a:t>
            </a:fld>
            <a:endParaRPr lang="ru-RU"/>
          </a:p>
        </p:txBody>
      </p:sp>
      <p:sp>
        <p:nvSpPr>
          <p:cNvPr id="3" name="Прямоугольник 2"/>
          <p:cNvSpPr/>
          <p:nvPr/>
        </p:nvSpPr>
        <p:spPr>
          <a:xfrm>
            <a:off x="193144" y="214141"/>
            <a:ext cx="5198534" cy="584775"/>
          </a:xfrm>
          <a:prstGeom prst="rect">
            <a:avLst/>
          </a:prstGeom>
        </p:spPr>
        <p:txBody>
          <a:bodyPr wrap="square">
            <a:spAutoFit/>
          </a:bodyPr>
          <a:lstStyle/>
          <a:p>
            <a:r>
              <a:rPr lang="en-US" sz="3200" b="1" dirty="0"/>
              <a:t>Detection </a:t>
            </a:r>
            <a:r>
              <a:rPr lang="en-US" sz="3200" b="1" dirty="0" smtClean="0"/>
              <a:t>C</a:t>
            </a:r>
            <a:r>
              <a:rPr lang="en-US" sz="3200" b="1" baseline="-25000" dirty="0" smtClean="0"/>
              <a:t>2</a:t>
            </a:r>
            <a:r>
              <a:rPr lang="en-US" sz="3200" b="1" dirty="0" smtClean="0"/>
              <a:t>H</a:t>
            </a:r>
            <a:r>
              <a:rPr lang="en-US" sz="3200" b="1" baseline="-25000" dirty="0" smtClean="0"/>
              <a:t>5</a:t>
            </a:r>
            <a:r>
              <a:rPr lang="en-US" sz="3200" b="1" dirty="0" smtClean="0"/>
              <a:t>OH in distillate</a:t>
            </a:r>
            <a:endParaRPr lang="ru-RU" sz="3200" dirty="0"/>
          </a:p>
        </p:txBody>
      </p:sp>
      <p:sp>
        <p:nvSpPr>
          <p:cNvPr id="11" name="Прямоугольник 10"/>
          <p:cNvSpPr/>
          <p:nvPr/>
        </p:nvSpPr>
        <p:spPr>
          <a:xfrm>
            <a:off x="193143" y="848144"/>
            <a:ext cx="11761789" cy="3046988"/>
          </a:xfrm>
          <a:prstGeom prst="rect">
            <a:avLst/>
          </a:prstGeom>
        </p:spPr>
        <p:txBody>
          <a:bodyPr wrap="square">
            <a:spAutoFit/>
          </a:bodyPr>
          <a:lstStyle/>
          <a:p>
            <a:r>
              <a:rPr lang="en-US" sz="2400" b="1" dirty="0" smtClean="0"/>
              <a:t>1. Iodoform </a:t>
            </a:r>
            <a:r>
              <a:rPr lang="en-US" sz="2400" b="1" dirty="0"/>
              <a:t>Test</a:t>
            </a:r>
          </a:p>
          <a:p>
            <a:r>
              <a:rPr lang="en-US" sz="2400" dirty="0"/>
              <a:t>Take 1 ml of the distillate and add a few drops of 10% </a:t>
            </a:r>
            <a:r>
              <a:rPr lang="en-US" sz="2400" dirty="0" err="1"/>
              <a:t>NaOH</a:t>
            </a:r>
            <a:r>
              <a:rPr lang="en-US" sz="2400" dirty="0"/>
              <a:t> to it. This is followed by drop </a:t>
            </a:r>
            <a:r>
              <a:rPr lang="en-US" sz="2400" dirty="0" smtClean="0"/>
              <a:t>wise addition </a:t>
            </a:r>
            <a:r>
              <a:rPr lang="en-US" sz="2400" dirty="0"/>
              <a:t>till the solution becomes brown. The mixture is warmed on low flame/water bath for </a:t>
            </a:r>
            <a:r>
              <a:rPr lang="en-US" sz="2400" dirty="0" smtClean="0"/>
              <a:t>few minutes</a:t>
            </a:r>
            <a:r>
              <a:rPr lang="en-US" sz="2400" dirty="0"/>
              <a:t>. A few drops of I</a:t>
            </a:r>
            <a:r>
              <a:rPr lang="en-US" sz="2400" baseline="-25000" dirty="0"/>
              <a:t>2</a:t>
            </a:r>
            <a:r>
              <a:rPr lang="en-US" sz="2400" dirty="0"/>
              <a:t> solution are added to change the color of the solution from brown </a:t>
            </a:r>
            <a:r>
              <a:rPr lang="en-US" sz="2400" dirty="0" smtClean="0"/>
              <a:t>to yellow</a:t>
            </a:r>
            <a:r>
              <a:rPr lang="en-US" sz="2400" dirty="0"/>
              <a:t>. The mixture is again heated on low flame/water bath, yellow </a:t>
            </a:r>
            <a:r>
              <a:rPr lang="en-US" sz="2400" dirty="0" err="1"/>
              <a:t>colour</a:t>
            </a:r>
            <a:r>
              <a:rPr lang="en-US" sz="2400" dirty="0"/>
              <a:t> precipitate is </a:t>
            </a:r>
            <a:r>
              <a:rPr lang="en-US" sz="2400" dirty="0" smtClean="0"/>
              <a:t>formed on </a:t>
            </a:r>
            <a:r>
              <a:rPr lang="en-US" sz="2400" dirty="0"/>
              <a:t>standing. The precipitate is observed under microscope. Characteristics hexagonal crystals </a:t>
            </a:r>
            <a:r>
              <a:rPr lang="en-US" sz="2400" dirty="0" smtClean="0"/>
              <a:t>of </a:t>
            </a:r>
            <a:r>
              <a:rPr lang="en-US" sz="2400" dirty="0" err="1" smtClean="0"/>
              <a:t>iodoform</a:t>
            </a:r>
            <a:r>
              <a:rPr lang="en-US" sz="2400" dirty="0" smtClean="0"/>
              <a:t> </a:t>
            </a:r>
            <a:r>
              <a:rPr lang="en-US" sz="2400" dirty="0"/>
              <a:t>are seen (also positive in presence of ethanol, acetaldehyde, </a:t>
            </a:r>
            <a:r>
              <a:rPr lang="en-US" sz="2400" dirty="0" err="1"/>
              <a:t>iso</a:t>
            </a:r>
            <a:r>
              <a:rPr lang="en-US" sz="2400" dirty="0"/>
              <a:t>-propanol</a:t>
            </a:r>
            <a:r>
              <a:rPr lang="en-US" sz="2400" dirty="0" smtClean="0"/>
              <a:t>)</a:t>
            </a:r>
            <a:endParaRPr lang="ru-RU" sz="2400" dirty="0"/>
          </a:p>
        </p:txBody>
      </p:sp>
      <p:pic>
        <p:nvPicPr>
          <p:cNvPr id="12" name="Рисунок 11"/>
          <p:cNvPicPr>
            <a:picLocks noChangeAspect="1"/>
          </p:cNvPicPr>
          <p:nvPr/>
        </p:nvPicPr>
        <p:blipFill rotWithShape="1">
          <a:blip r:embed="rId3"/>
          <a:srcRect l="35620" t="41863" r="45184" b="27432"/>
          <a:stretch/>
        </p:blipFill>
        <p:spPr>
          <a:xfrm>
            <a:off x="10011708" y="3816350"/>
            <a:ext cx="2856700" cy="2905125"/>
          </a:xfrm>
          <a:prstGeom prst="rect">
            <a:avLst/>
          </a:prstGeom>
        </p:spPr>
      </p:pic>
      <p:sp>
        <p:nvSpPr>
          <p:cNvPr id="13" name="Rectangle 9"/>
          <p:cNvSpPr>
            <a:spLocks noChangeArrowheads="1"/>
          </p:cNvSpPr>
          <p:nvPr/>
        </p:nvSpPr>
        <p:spPr bwMode="auto">
          <a:xfrm>
            <a:off x="795866" y="4538130"/>
            <a:ext cx="117886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14" name="Объект 13"/>
          <p:cNvGraphicFramePr>
            <a:graphicFrameLocks noChangeAspect="1"/>
          </p:cNvGraphicFramePr>
          <p:nvPr>
            <p:extLst>
              <p:ext uri="{D42A27DB-BD31-4B8C-83A1-F6EECF244321}">
                <p14:modId xmlns:p14="http://schemas.microsoft.com/office/powerpoint/2010/main" val="3148782757"/>
              </p:ext>
            </p:extLst>
          </p:nvPr>
        </p:nvGraphicFramePr>
        <p:xfrm>
          <a:off x="254002" y="4538130"/>
          <a:ext cx="9838316" cy="609603"/>
        </p:xfrm>
        <a:graphic>
          <a:graphicData uri="http://schemas.openxmlformats.org/presentationml/2006/ole">
            <mc:AlternateContent xmlns:mc="http://schemas.openxmlformats.org/markup-compatibility/2006">
              <mc:Choice xmlns:v="urn:schemas-microsoft-com:vml" Requires="v">
                <p:oleObj spid="_x0000_s1049" name="Уравнение" r:id="rId4" imgW="4000500" imgH="241300" progId="Equation.3">
                  <p:embed/>
                </p:oleObj>
              </mc:Choice>
              <mc:Fallback>
                <p:oleObj name="Уравнение" r:id="rId4" imgW="4000500" imgH="241300" progId="Equation.3">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2" y="4538130"/>
                        <a:ext cx="9838316" cy="609603"/>
                      </a:xfrm>
                      <a:prstGeom prst="rect">
                        <a:avLst/>
                      </a:prstGeom>
                      <a:noFill/>
                    </p:spPr>
                  </p:pic>
                </p:oleObj>
              </mc:Fallback>
            </mc:AlternateContent>
          </a:graphicData>
        </a:graphic>
      </p:graphicFrame>
    </p:spTree>
    <p:extLst>
      <p:ext uri="{BB962C8B-B14F-4D97-AF65-F5344CB8AC3E}">
        <p14:creationId xmlns:p14="http://schemas.microsoft.com/office/powerpoint/2010/main" val="2410261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EED24D2-99C2-4971-A76F-0077CE8CF617}" type="slidenum">
              <a:rPr lang="ru-RU" smtClean="0"/>
              <a:t>17</a:t>
            </a:fld>
            <a:endParaRPr lang="ru-RU"/>
          </a:p>
        </p:txBody>
      </p:sp>
      <p:sp>
        <p:nvSpPr>
          <p:cNvPr id="3" name="Прямоугольник 2"/>
          <p:cNvSpPr/>
          <p:nvPr/>
        </p:nvSpPr>
        <p:spPr>
          <a:xfrm>
            <a:off x="4137781" y="77803"/>
            <a:ext cx="3950120" cy="461665"/>
          </a:xfrm>
          <a:prstGeom prst="rect">
            <a:avLst/>
          </a:prstGeom>
        </p:spPr>
        <p:txBody>
          <a:bodyPr wrap="none">
            <a:spAutoFit/>
          </a:bodyPr>
          <a:lstStyle/>
          <a:p>
            <a:r>
              <a:rPr lang="en-US" sz="2400" b="1" dirty="0"/>
              <a:t>Detection C</a:t>
            </a:r>
            <a:r>
              <a:rPr lang="en-US" sz="2400" b="1" baseline="-25000" dirty="0"/>
              <a:t>2</a:t>
            </a:r>
            <a:r>
              <a:rPr lang="en-US" sz="2400" b="1" dirty="0"/>
              <a:t>H</a:t>
            </a:r>
            <a:r>
              <a:rPr lang="en-US" sz="2400" b="1" baseline="-25000" dirty="0"/>
              <a:t>5</a:t>
            </a:r>
            <a:r>
              <a:rPr lang="en-US" sz="2400" b="1" dirty="0"/>
              <a:t>OH in distillate</a:t>
            </a:r>
            <a:endParaRPr lang="ru-RU" sz="2400" dirty="0"/>
          </a:p>
        </p:txBody>
      </p:sp>
      <p:pic>
        <p:nvPicPr>
          <p:cNvPr id="5" name="Рисунок 4"/>
          <p:cNvPicPr>
            <a:picLocks noChangeAspect="1"/>
          </p:cNvPicPr>
          <p:nvPr/>
        </p:nvPicPr>
        <p:blipFill>
          <a:blip r:embed="rId2"/>
          <a:stretch>
            <a:fillRect/>
          </a:stretch>
        </p:blipFill>
        <p:spPr>
          <a:xfrm>
            <a:off x="868203" y="2980267"/>
            <a:ext cx="8962146" cy="1253066"/>
          </a:xfrm>
          <a:prstGeom prst="rect">
            <a:avLst/>
          </a:prstGeom>
        </p:spPr>
      </p:pic>
      <p:sp>
        <p:nvSpPr>
          <p:cNvPr id="6" name="Прямоугольник 5"/>
          <p:cNvSpPr/>
          <p:nvPr/>
        </p:nvSpPr>
        <p:spPr>
          <a:xfrm>
            <a:off x="728133" y="857250"/>
            <a:ext cx="10922000" cy="1938992"/>
          </a:xfrm>
          <a:prstGeom prst="rect">
            <a:avLst/>
          </a:prstGeom>
        </p:spPr>
        <p:txBody>
          <a:bodyPr wrap="square">
            <a:spAutoFit/>
          </a:bodyPr>
          <a:lstStyle/>
          <a:p>
            <a:r>
              <a:rPr lang="en-US" sz="2400" dirty="0" smtClean="0"/>
              <a:t>2</a:t>
            </a:r>
            <a:r>
              <a:rPr lang="en-US" sz="2400" b="1" dirty="0" smtClean="0"/>
              <a:t>. The </a:t>
            </a:r>
            <a:r>
              <a:rPr lang="en-US" sz="2400" b="1" dirty="0"/>
              <a:t>oxidation reaction of ethyl alcohol to acetaldehyde</a:t>
            </a:r>
            <a:r>
              <a:rPr lang="en-US" sz="2400" b="1" dirty="0" smtClean="0"/>
              <a:t>.</a:t>
            </a:r>
          </a:p>
          <a:p>
            <a:endParaRPr lang="en-US" sz="2400" dirty="0"/>
          </a:p>
          <a:p>
            <a:r>
              <a:rPr lang="en-US" sz="2400" dirty="0" smtClean="0"/>
              <a:t> </a:t>
            </a:r>
            <a:r>
              <a:rPr lang="en-US" sz="2400" dirty="0"/>
              <a:t>To 1 ml of </a:t>
            </a:r>
            <a:r>
              <a:rPr lang="en-US" sz="2400" dirty="0" smtClean="0"/>
              <a:t>distillate add </a:t>
            </a:r>
            <a:r>
              <a:rPr lang="en-US" sz="2400" dirty="0"/>
              <a:t>1 ml of 10% sulfuric acid solution and 1 ml of 5% potassium dichromate solution</a:t>
            </a:r>
            <a:r>
              <a:rPr lang="en-US" sz="2400" dirty="0" smtClean="0"/>
              <a:t>. After </a:t>
            </a:r>
            <a:r>
              <a:rPr lang="en-US" sz="2400" dirty="0"/>
              <a:t>20 minutes at room temperature you notice the fruity smell of </a:t>
            </a:r>
            <a:r>
              <a:rPr lang="en-US" sz="2400" dirty="0" smtClean="0"/>
              <a:t>acetaldehyde </a:t>
            </a:r>
            <a:r>
              <a:rPr lang="en-US" sz="2400" dirty="0"/>
              <a:t>(the smell of fresh apples).</a:t>
            </a:r>
            <a:endParaRPr lang="ru-RU" sz="2400" dirty="0"/>
          </a:p>
        </p:txBody>
      </p:sp>
    </p:spTree>
    <p:extLst>
      <p:ext uri="{BB962C8B-B14F-4D97-AF65-F5344CB8AC3E}">
        <p14:creationId xmlns:p14="http://schemas.microsoft.com/office/powerpoint/2010/main" val="28525113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EED24D2-99C2-4971-A76F-0077CE8CF617}" type="slidenum">
              <a:rPr lang="ru-RU" smtClean="0"/>
              <a:t>18</a:t>
            </a:fld>
            <a:endParaRPr lang="ru-RU"/>
          </a:p>
        </p:txBody>
      </p:sp>
      <p:sp>
        <p:nvSpPr>
          <p:cNvPr id="2" name="Прямоугольник 1"/>
          <p:cNvSpPr/>
          <p:nvPr/>
        </p:nvSpPr>
        <p:spPr>
          <a:xfrm>
            <a:off x="745066" y="929271"/>
            <a:ext cx="10608733" cy="3046988"/>
          </a:xfrm>
          <a:prstGeom prst="rect">
            <a:avLst/>
          </a:prstGeom>
        </p:spPr>
        <p:txBody>
          <a:bodyPr wrap="square">
            <a:spAutoFit/>
          </a:bodyPr>
          <a:lstStyle/>
          <a:p>
            <a:r>
              <a:rPr lang="ru-RU" sz="3200" dirty="0" smtClean="0"/>
              <a:t>3. </a:t>
            </a:r>
            <a:r>
              <a:rPr lang="en-US" sz="3200" dirty="0" smtClean="0"/>
              <a:t>Reaction </a:t>
            </a:r>
            <a:r>
              <a:rPr lang="en-US" sz="3200" dirty="0"/>
              <a:t>of formation of ethyl acetate</a:t>
            </a:r>
            <a:r>
              <a:rPr lang="en-US" sz="3200" dirty="0" smtClean="0"/>
              <a:t>.</a:t>
            </a:r>
            <a:endParaRPr lang="ru-RU" sz="3200" dirty="0" smtClean="0"/>
          </a:p>
          <a:p>
            <a:endParaRPr lang="ru-RU" sz="3200" dirty="0"/>
          </a:p>
          <a:p>
            <a:r>
              <a:rPr lang="en-US" sz="3200" dirty="0" smtClean="0"/>
              <a:t>To </a:t>
            </a:r>
            <a:r>
              <a:rPr lang="en-US" sz="3200" dirty="0"/>
              <a:t>1 ml of distillate add anhydrous sodium acetate and 2 ml of concentrated sulfuric acid drop by drop. The mixture is stirred and heated. Then the mixture is </a:t>
            </a:r>
            <a:r>
              <a:rPr lang="en-US" sz="3200" dirty="0" err="1"/>
              <a:t>pouredinto</a:t>
            </a:r>
            <a:r>
              <a:rPr lang="en-US" sz="3200" dirty="0"/>
              <a:t> water and stir. Feel the characteristic apple fruitiness.</a:t>
            </a:r>
            <a:endParaRPr lang="ru-RU" sz="3200" dirty="0"/>
          </a:p>
        </p:txBody>
      </p:sp>
      <p:sp>
        <p:nvSpPr>
          <p:cNvPr id="3" name="Прямоугольник 2"/>
          <p:cNvSpPr/>
          <p:nvPr/>
        </p:nvSpPr>
        <p:spPr>
          <a:xfrm>
            <a:off x="4651277" y="196337"/>
            <a:ext cx="3950120" cy="461665"/>
          </a:xfrm>
          <a:prstGeom prst="rect">
            <a:avLst/>
          </a:prstGeom>
        </p:spPr>
        <p:txBody>
          <a:bodyPr wrap="none">
            <a:spAutoFit/>
          </a:bodyPr>
          <a:lstStyle/>
          <a:p>
            <a:r>
              <a:rPr lang="en-US" sz="2400" b="1" dirty="0"/>
              <a:t>Detection C</a:t>
            </a:r>
            <a:r>
              <a:rPr lang="en-US" sz="2400" b="1" baseline="-25000" dirty="0"/>
              <a:t>2</a:t>
            </a:r>
            <a:r>
              <a:rPr lang="en-US" sz="2400" b="1" dirty="0"/>
              <a:t>H</a:t>
            </a:r>
            <a:r>
              <a:rPr lang="en-US" sz="2400" b="1" baseline="-25000" dirty="0"/>
              <a:t>5</a:t>
            </a:r>
            <a:r>
              <a:rPr lang="en-US" sz="2400" b="1" dirty="0"/>
              <a:t>OH in </a:t>
            </a:r>
            <a:r>
              <a:rPr lang="en-US" sz="2400" b="1" dirty="0" smtClean="0"/>
              <a:t>distillate</a:t>
            </a:r>
            <a:endParaRPr lang="ru-RU" sz="2400" dirty="0"/>
          </a:p>
        </p:txBody>
      </p:sp>
      <p:pic>
        <p:nvPicPr>
          <p:cNvPr id="5" name="Рисунок 4" descr="https://farmf.ru/data/uploads/allpages/img-lekcii/farm-himiya/lekcia_12/06.jpg"/>
          <p:cNvPicPr/>
          <p:nvPr/>
        </p:nvPicPr>
        <p:blipFill>
          <a:blip r:embed="rId2">
            <a:extLst>
              <a:ext uri="{28A0092B-C50C-407E-A947-70E740481C1C}">
                <a14:useLocalDpi xmlns:a14="http://schemas.microsoft.com/office/drawing/2010/main" val="0"/>
              </a:ext>
            </a:extLst>
          </a:blip>
          <a:srcRect/>
          <a:stretch>
            <a:fillRect/>
          </a:stretch>
        </p:blipFill>
        <p:spPr bwMode="auto">
          <a:xfrm>
            <a:off x="745066" y="4247528"/>
            <a:ext cx="9719734" cy="1238872"/>
          </a:xfrm>
          <a:prstGeom prst="rect">
            <a:avLst/>
          </a:prstGeom>
          <a:noFill/>
          <a:ln>
            <a:noFill/>
          </a:ln>
        </p:spPr>
      </p:pic>
    </p:spTree>
    <p:extLst>
      <p:ext uri="{BB962C8B-B14F-4D97-AF65-F5344CB8AC3E}">
        <p14:creationId xmlns:p14="http://schemas.microsoft.com/office/powerpoint/2010/main" val="34737754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EED24D2-99C2-4971-A76F-0077CE8CF617}" type="slidenum">
              <a:rPr lang="ru-RU" smtClean="0"/>
              <a:t>19</a:t>
            </a:fld>
            <a:endParaRPr lang="ru-RU"/>
          </a:p>
        </p:txBody>
      </p:sp>
      <p:sp>
        <p:nvSpPr>
          <p:cNvPr id="2" name="Прямоугольник 1"/>
          <p:cNvSpPr/>
          <p:nvPr/>
        </p:nvSpPr>
        <p:spPr>
          <a:xfrm>
            <a:off x="357411" y="921434"/>
            <a:ext cx="11241921" cy="5693866"/>
          </a:xfrm>
          <a:prstGeom prst="rect">
            <a:avLst/>
          </a:prstGeom>
        </p:spPr>
        <p:txBody>
          <a:bodyPr wrap="square">
            <a:spAutoFit/>
          </a:bodyPr>
          <a:lstStyle/>
          <a:p>
            <a:r>
              <a:rPr lang="en-US" sz="2800" b="1" dirty="0"/>
              <a:t>Gas-liquid chromatography </a:t>
            </a:r>
            <a:r>
              <a:rPr lang="en-US" sz="2800" dirty="0"/>
              <a:t>(GLC) </a:t>
            </a:r>
            <a:r>
              <a:rPr lang="en-US" sz="2800" dirty="0" smtClean="0"/>
              <a:t>method</a:t>
            </a:r>
            <a:r>
              <a:rPr lang="ru-RU" sz="2800" dirty="0" smtClean="0"/>
              <a:t> </a:t>
            </a:r>
            <a:r>
              <a:rPr lang="en-US" sz="2800" dirty="0" smtClean="0"/>
              <a:t>is </a:t>
            </a:r>
            <a:r>
              <a:rPr lang="en-US" sz="2800" dirty="0"/>
              <a:t>based on the conversion of ethanol into a more volatile compound - ethyl nitrous acid (ethyl nitrite</a:t>
            </a:r>
            <a:r>
              <a:rPr lang="en-US" sz="2800" dirty="0" smtClean="0"/>
              <a:t>).</a:t>
            </a:r>
            <a:endParaRPr lang="ru-RU" sz="2800" dirty="0" smtClean="0"/>
          </a:p>
          <a:p>
            <a:r>
              <a:rPr lang="en-US" sz="2800" b="1" dirty="0" smtClean="0"/>
              <a:t>Advantages </a:t>
            </a:r>
            <a:r>
              <a:rPr lang="en-US" sz="2800" b="1" dirty="0"/>
              <a:t>of the GLC method</a:t>
            </a:r>
            <a:r>
              <a:rPr lang="en-US" sz="2800" dirty="0" smtClean="0"/>
              <a:t>.</a:t>
            </a:r>
            <a:endParaRPr lang="ru-RU" sz="2800" dirty="0" smtClean="0"/>
          </a:p>
          <a:p>
            <a:r>
              <a:rPr lang="en-US" sz="2800" dirty="0" smtClean="0"/>
              <a:t>• </a:t>
            </a:r>
            <a:r>
              <a:rPr lang="en-US" sz="2800" dirty="0"/>
              <a:t>High separating </a:t>
            </a:r>
            <a:r>
              <a:rPr lang="en-US" sz="2800" dirty="0" smtClean="0"/>
              <a:t>power</a:t>
            </a:r>
            <a:endParaRPr lang="ru-RU" sz="2800" dirty="0" smtClean="0"/>
          </a:p>
          <a:p>
            <a:r>
              <a:rPr lang="en-US" sz="2800" dirty="0" smtClean="0"/>
              <a:t>• </a:t>
            </a:r>
            <a:r>
              <a:rPr lang="en-US" sz="2800" dirty="0"/>
              <a:t>Universality of the method</a:t>
            </a:r>
            <a:r>
              <a:rPr lang="en-US" sz="2800" dirty="0" smtClean="0"/>
              <a:t>.</a:t>
            </a:r>
            <a:endParaRPr lang="ru-RU" sz="2800" dirty="0" smtClean="0"/>
          </a:p>
          <a:p>
            <a:r>
              <a:rPr lang="en-US" sz="2800" dirty="0" smtClean="0"/>
              <a:t>• </a:t>
            </a:r>
            <a:r>
              <a:rPr lang="en-US" sz="2800" dirty="0"/>
              <a:t>Possibility of qualitative and quantitative determination in </a:t>
            </a:r>
            <a:r>
              <a:rPr lang="en-US" sz="2800" dirty="0" smtClean="0"/>
              <a:t>one</a:t>
            </a:r>
            <a:r>
              <a:rPr lang="ru-RU" sz="2800" dirty="0" smtClean="0"/>
              <a:t> </a:t>
            </a:r>
            <a:r>
              <a:rPr lang="en-US" sz="2800" dirty="0" smtClean="0"/>
              <a:t>sample</a:t>
            </a:r>
            <a:endParaRPr lang="ru-RU" sz="2800" dirty="0" smtClean="0"/>
          </a:p>
          <a:p>
            <a:r>
              <a:rPr lang="en-US" sz="2800" dirty="0" smtClean="0"/>
              <a:t>• </a:t>
            </a:r>
            <a:r>
              <a:rPr lang="en-US" sz="2800" dirty="0"/>
              <a:t>High sensitivity (10-5 – 10-9 g</a:t>
            </a:r>
            <a:r>
              <a:rPr lang="en-US" sz="2800" dirty="0" smtClean="0"/>
              <a:t>).</a:t>
            </a:r>
            <a:endParaRPr lang="ru-RU" sz="2800" dirty="0" smtClean="0"/>
          </a:p>
          <a:p>
            <a:r>
              <a:rPr lang="en-US" sz="2800" dirty="0" smtClean="0"/>
              <a:t>• </a:t>
            </a:r>
            <a:r>
              <a:rPr lang="en-US" sz="2800" dirty="0"/>
              <a:t>Possibility of performing analysis in a small sample volume (0.5-2 ml of </a:t>
            </a:r>
            <a:r>
              <a:rPr lang="en-US" sz="2800" dirty="0" smtClean="0"/>
              <a:t>bio fluid).</a:t>
            </a:r>
            <a:endParaRPr lang="ru-RU" sz="2800" dirty="0" smtClean="0"/>
          </a:p>
          <a:p>
            <a:r>
              <a:rPr lang="en-US" sz="2800" dirty="0" smtClean="0"/>
              <a:t>• </a:t>
            </a:r>
            <a:r>
              <a:rPr lang="en-US" sz="2800" dirty="0"/>
              <a:t>Accuracy of the method (error does not exceed 1-2</a:t>
            </a:r>
            <a:r>
              <a:rPr lang="en-US" sz="2800" dirty="0" smtClean="0"/>
              <a:t>%).</a:t>
            </a:r>
            <a:endParaRPr lang="ru-RU" sz="2800" dirty="0" smtClean="0"/>
          </a:p>
          <a:p>
            <a:r>
              <a:rPr lang="en-US" sz="2800" dirty="0" smtClean="0"/>
              <a:t>• </a:t>
            </a:r>
            <a:r>
              <a:rPr lang="en-US" sz="2800" dirty="0"/>
              <a:t>Express (determination time 3-5 minutes</a:t>
            </a:r>
            <a:r>
              <a:rPr lang="en-US" sz="2800" dirty="0" smtClean="0"/>
              <a:t>)</a:t>
            </a:r>
            <a:endParaRPr lang="ru-RU" sz="2800" dirty="0" smtClean="0"/>
          </a:p>
          <a:p>
            <a:r>
              <a:rPr lang="en-US" sz="2800" dirty="0" smtClean="0"/>
              <a:t>• </a:t>
            </a:r>
            <a:r>
              <a:rPr lang="en-US" sz="2800" dirty="0"/>
              <a:t>Simplicity and ease of implementation</a:t>
            </a:r>
            <a:r>
              <a:rPr lang="en-US" sz="2800" dirty="0" smtClean="0"/>
              <a:t>.</a:t>
            </a:r>
            <a:endParaRPr lang="ru-RU" sz="2800" dirty="0" smtClean="0"/>
          </a:p>
          <a:p>
            <a:r>
              <a:rPr lang="en-US" sz="2800" dirty="0" smtClean="0"/>
              <a:t>• </a:t>
            </a:r>
            <a:r>
              <a:rPr lang="en-US" sz="2800" dirty="0"/>
              <a:t>Evidence and objectivity</a:t>
            </a:r>
            <a:endParaRPr lang="ru-RU" sz="2800" dirty="0"/>
          </a:p>
        </p:txBody>
      </p:sp>
      <p:sp>
        <p:nvSpPr>
          <p:cNvPr id="3" name="Прямоугольник 2"/>
          <p:cNvSpPr/>
          <p:nvPr/>
        </p:nvSpPr>
        <p:spPr>
          <a:xfrm>
            <a:off x="1874210" y="230200"/>
            <a:ext cx="4579202" cy="523220"/>
          </a:xfrm>
          <a:prstGeom prst="rect">
            <a:avLst/>
          </a:prstGeom>
        </p:spPr>
        <p:txBody>
          <a:bodyPr wrap="none">
            <a:spAutoFit/>
          </a:bodyPr>
          <a:lstStyle/>
          <a:p>
            <a:r>
              <a:rPr lang="en-US" sz="2800" b="1" dirty="0"/>
              <a:t>Detection C</a:t>
            </a:r>
            <a:r>
              <a:rPr lang="en-US" sz="2800" b="1" baseline="-25000" dirty="0"/>
              <a:t>2</a:t>
            </a:r>
            <a:r>
              <a:rPr lang="en-US" sz="2800" b="1" dirty="0"/>
              <a:t>H</a:t>
            </a:r>
            <a:r>
              <a:rPr lang="en-US" sz="2800" b="1" baseline="-25000" dirty="0"/>
              <a:t>5</a:t>
            </a:r>
            <a:r>
              <a:rPr lang="en-US" sz="2800" b="1" dirty="0"/>
              <a:t>OH in </a:t>
            </a:r>
            <a:r>
              <a:rPr lang="en-US" sz="2800" b="1" dirty="0" smtClean="0"/>
              <a:t>distillate</a:t>
            </a:r>
            <a:endParaRPr lang="ru-RU" sz="2800" dirty="0"/>
          </a:p>
        </p:txBody>
      </p:sp>
    </p:spTree>
    <p:extLst>
      <p:ext uri="{BB962C8B-B14F-4D97-AF65-F5344CB8AC3E}">
        <p14:creationId xmlns:p14="http://schemas.microsoft.com/office/powerpoint/2010/main" val="3505960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EED24D2-99C2-4971-A76F-0077CE8CF617}" type="slidenum">
              <a:rPr lang="ru-RU" smtClean="0"/>
              <a:t>2</a:t>
            </a:fld>
            <a:endParaRPr lang="ru-RU"/>
          </a:p>
        </p:txBody>
      </p:sp>
      <p:sp>
        <p:nvSpPr>
          <p:cNvPr id="3" name="Прямоугольник 2"/>
          <p:cNvSpPr/>
          <p:nvPr/>
        </p:nvSpPr>
        <p:spPr>
          <a:xfrm>
            <a:off x="1568015" y="338667"/>
            <a:ext cx="10564718" cy="769441"/>
          </a:xfrm>
          <a:prstGeom prst="rect">
            <a:avLst/>
          </a:prstGeom>
        </p:spPr>
        <p:txBody>
          <a:bodyPr wrap="square">
            <a:spAutoFit/>
          </a:bodyPr>
          <a:lstStyle/>
          <a:p>
            <a:r>
              <a:rPr lang="ru-RU" sz="4400" b="1" dirty="0" err="1"/>
              <a:t>Toxicological</a:t>
            </a:r>
            <a:r>
              <a:rPr lang="ru-RU" sz="4400" b="1" dirty="0"/>
              <a:t> </a:t>
            </a:r>
            <a:r>
              <a:rPr lang="ru-RU" sz="4400" b="1" dirty="0" err="1"/>
              <a:t>significance</a:t>
            </a:r>
            <a:r>
              <a:rPr lang="ru-RU" sz="4400" b="1" dirty="0"/>
              <a:t> </a:t>
            </a:r>
            <a:r>
              <a:rPr lang="ru-RU" sz="4400" b="1" dirty="0" err="1"/>
              <a:t>of</a:t>
            </a:r>
            <a:r>
              <a:rPr lang="ru-RU" sz="4400" b="1" dirty="0"/>
              <a:t> </a:t>
            </a:r>
            <a:r>
              <a:rPr lang="ru-RU" sz="4400" b="1" dirty="0" err="1"/>
              <a:t>alcohols</a:t>
            </a:r>
            <a:endParaRPr lang="ru-RU" sz="4400" b="1" dirty="0"/>
          </a:p>
        </p:txBody>
      </p:sp>
      <p:pic>
        <p:nvPicPr>
          <p:cNvPr id="5" name="Рисунок 4"/>
          <p:cNvPicPr>
            <a:picLocks noChangeAspect="1"/>
          </p:cNvPicPr>
          <p:nvPr/>
        </p:nvPicPr>
        <p:blipFill>
          <a:blip r:embed="rId2"/>
          <a:stretch>
            <a:fillRect/>
          </a:stretch>
        </p:blipFill>
        <p:spPr>
          <a:xfrm>
            <a:off x="1408096" y="1683860"/>
            <a:ext cx="8690056" cy="2041473"/>
          </a:xfrm>
          <a:prstGeom prst="rect">
            <a:avLst/>
          </a:prstGeom>
        </p:spPr>
      </p:pic>
    </p:spTree>
    <p:extLst>
      <p:ext uri="{BB962C8B-B14F-4D97-AF65-F5344CB8AC3E}">
        <p14:creationId xmlns:p14="http://schemas.microsoft.com/office/powerpoint/2010/main" val="20410658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EED24D2-99C2-4971-A76F-0077CE8CF617}" type="slidenum">
              <a:rPr lang="ru-RU" smtClean="0"/>
              <a:t>20</a:t>
            </a:fld>
            <a:endParaRPr lang="ru-RU"/>
          </a:p>
        </p:txBody>
      </p:sp>
      <p:pic>
        <p:nvPicPr>
          <p:cNvPr id="2" name="Рисунок 1"/>
          <p:cNvPicPr>
            <a:picLocks noChangeAspect="1"/>
          </p:cNvPicPr>
          <p:nvPr/>
        </p:nvPicPr>
        <p:blipFill rotWithShape="1">
          <a:blip r:embed="rId2"/>
          <a:srcRect l="23581" t="23264" r="26053" b="15857"/>
          <a:stretch/>
        </p:blipFill>
        <p:spPr>
          <a:xfrm>
            <a:off x="1371599" y="67736"/>
            <a:ext cx="9821333" cy="6674446"/>
          </a:xfrm>
          <a:prstGeom prst="rect">
            <a:avLst/>
          </a:prstGeom>
        </p:spPr>
      </p:pic>
    </p:spTree>
    <p:extLst>
      <p:ext uri="{BB962C8B-B14F-4D97-AF65-F5344CB8AC3E}">
        <p14:creationId xmlns:p14="http://schemas.microsoft.com/office/powerpoint/2010/main" val="38761043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EED24D2-99C2-4971-A76F-0077CE8CF617}" type="slidenum">
              <a:rPr lang="ru-RU" smtClean="0"/>
              <a:t>21</a:t>
            </a:fld>
            <a:endParaRPr lang="ru-RU"/>
          </a:p>
        </p:txBody>
      </p:sp>
      <p:pic>
        <p:nvPicPr>
          <p:cNvPr id="8194" name="Picture 2" descr="https://i0.wp.com/microbeonline.com/wp-content/uploads/2022/06/Gas-Chromatogrpahy.jpg?ss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709" y="527579"/>
            <a:ext cx="10312858" cy="5297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5389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EED24D2-99C2-4971-A76F-0077CE8CF617}" type="slidenum">
              <a:rPr lang="ru-RU" smtClean="0"/>
              <a:t>22</a:t>
            </a:fld>
            <a:endParaRPr lang="ru-RU"/>
          </a:p>
        </p:txBody>
      </p:sp>
      <p:sp>
        <p:nvSpPr>
          <p:cNvPr id="2" name="Прямоугольник 1"/>
          <p:cNvSpPr/>
          <p:nvPr/>
        </p:nvSpPr>
        <p:spPr>
          <a:xfrm>
            <a:off x="440267" y="118539"/>
            <a:ext cx="11616266" cy="1200329"/>
          </a:xfrm>
          <a:prstGeom prst="rect">
            <a:avLst/>
          </a:prstGeom>
        </p:spPr>
        <p:txBody>
          <a:bodyPr wrap="square">
            <a:spAutoFit/>
          </a:bodyPr>
          <a:lstStyle/>
          <a:p>
            <a:r>
              <a:rPr lang="en-US" sz="2400" dirty="0"/>
              <a:t>A chromatogram so obtained helps in qualitative as well as quantitative analysis. Position of the peak is representative of a particular compound and the area covered by the peak represents its amount</a:t>
            </a:r>
            <a:endParaRPr lang="ru-RU" sz="2400" dirty="0"/>
          </a:p>
        </p:txBody>
      </p:sp>
      <p:pic>
        <p:nvPicPr>
          <p:cNvPr id="3" name="Рисунок 2"/>
          <p:cNvPicPr>
            <a:picLocks noChangeAspect="1"/>
          </p:cNvPicPr>
          <p:nvPr/>
        </p:nvPicPr>
        <p:blipFill rotWithShape="1">
          <a:blip r:embed="rId2"/>
          <a:srcRect l="32040" t="38773" r="48959" b="15692"/>
          <a:stretch/>
        </p:blipFill>
        <p:spPr>
          <a:xfrm>
            <a:off x="677333" y="1405218"/>
            <a:ext cx="4927600" cy="5452782"/>
          </a:xfrm>
          <a:prstGeom prst="rect">
            <a:avLst/>
          </a:prstGeom>
        </p:spPr>
      </p:pic>
      <p:sp>
        <p:nvSpPr>
          <p:cNvPr id="6" name="Прямоугольник 5"/>
          <p:cNvSpPr/>
          <p:nvPr/>
        </p:nvSpPr>
        <p:spPr>
          <a:xfrm>
            <a:off x="5215466" y="1188694"/>
            <a:ext cx="6841067" cy="5262979"/>
          </a:xfrm>
          <a:prstGeom prst="rect">
            <a:avLst/>
          </a:prstGeom>
        </p:spPr>
        <p:txBody>
          <a:bodyPr wrap="square">
            <a:spAutoFit/>
          </a:bodyPr>
          <a:lstStyle/>
          <a:p>
            <a:r>
              <a:rPr lang="en-US" sz="2400" b="1" dirty="0"/>
              <a:t>Operating Conditions</a:t>
            </a:r>
            <a:r>
              <a:rPr lang="en-US" sz="2400" dirty="0"/>
              <a:t>: </a:t>
            </a:r>
            <a:endParaRPr lang="ru-RU" sz="2400" dirty="0" smtClean="0"/>
          </a:p>
          <a:p>
            <a:r>
              <a:rPr lang="en-US" sz="2400" dirty="0" smtClean="0"/>
              <a:t>· </a:t>
            </a:r>
            <a:r>
              <a:rPr lang="en-US" sz="2400" dirty="0"/>
              <a:t>Column: </a:t>
            </a:r>
            <a:r>
              <a:rPr lang="en-US" sz="2400" dirty="0" err="1"/>
              <a:t>Porapack</a:t>
            </a:r>
            <a:r>
              <a:rPr lang="en-US" sz="2400" dirty="0"/>
              <a:t> polymer bead 80-100 mesh or its equivalent, which can separate or resolve the ethanol · Column Temperature: 1600 </a:t>
            </a:r>
            <a:r>
              <a:rPr lang="en-US" sz="2400" dirty="0" smtClean="0"/>
              <a:t>C</a:t>
            </a:r>
            <a:endParaRPr lang="ru-RU" sz="2400" dirty="0" smtClean="0"/>
          </a:p>
          <a:p>
            <a:r>
              <a:rPr lang="en-US" sz="2400" dirty="0" smtClean="0"/>
              <a:t> </a:t>
            </a:r>
            <a:r>
              <a:rPr lang="en-US" sz="2400" dirty="0"/>
              <a:t>· Carrier Gas: </a:t>
            </a:r>
            <a:r>
              <a:rPr lang="en-US" sz="2400" dirty="0" smtClean="0"/>
              <a:t>Nitrogen</a:t>
            </a:r>
            <a:endParaRPr lang="ru-RU" sz="2400" dirty="0" smtClean="0"/>
          </a:p>
          <a:p>
            <a:r>
              <a:rPr lang="en-US" sz="2400" dirty="0" smtClean="0"/>
              <a:t> </a:t>
            </a:r>
            <a:r>
              <a:rPr lang="en-US" sz="2400" dirty="0"/>
              <a:t>· Rate of Gas Flow: 50 ml/min </a:t>
            </a:r>
            <a:endParaRPr lang="ru-RU" sz="2400" dirty="0" smtClean="0"/>
          </a:p>
          <a:p>
            <a:r>
              <a:rPr lang="en-US" sz="2400" dirty="0" smtClean="0"/>
              <a:t>· </a:t>
            </a:r>
            <a:r>
              <a:rPr lang="en-US" sz="2400" dirty="0"/>
              <a:t>Detector: Flame Ionization Detector </a:t>
            </a:r>
            <a:endParaRPr lang="ru-RU" sz="2400" dirty="0" smtClean="0"/>
          </a:p>
          <a:p>
            <a:r>
              <a:rPr lang="en-US" sz="2400" b="1" dirty="0" smtClean="0"/>
              <a:t>Alternative </a:t>
            </a:r>
            <a:r>
              <a:rPr lang="en-US" sz="2400" b="1" dirty="0"/>
              <a:t>Operating Conditions</a:t>
            </a:r>
            <a:r>
              <a:rPr lang="en-US" sz="2400" dirty="0"/>
              <a:t>: </a:t>
            </a:r>
            <a:endParaRPr lang="ru-RU" sz="2400" dirty="0" smtClean="0"/>
          </a:p>
          <a:p>
            <a:r>
              <a:rPr lang="en-US" sz="2400" dirty="0" smtClean="0"/>
              <a:t>· </a:t>
            </a:r>
            <a:r>
              <a:rPr lang="en-US" sz="2400" dirty="0"/>
              <a:t>Column: 0.3% </a:t>
            </a:r>
            <a:r>
              <a:rPr lang="en-US" sz="2400" dirty="0" err="1"/>
              <a:t>Carbowax</a:t>
            </a:r>
            <a:r>
              <a:rPr lang="en-US" sz="2400" dirty="0"/>
              <a:t> 20 M on 80-100 mesh </a:t>
            </a:r>
            <a:r>
              <a:rPr lang="en-US" sz="2400" dirty="0" err="1"/>
              <a:t>Carbopak</a:t>
            </a:r>
            <a:r>
              <a:rPr lang="en-US" sz="2400" dirty="0"/>
              <a:t> C, 2m X 2mm ID or its equivalent </a:t>
            </a:r>
            <a:endParaRPr lang="ru-RU" sz="2400" dirty="0" smtClean="0"/>
          </a:p>
          <a:p>
            <a:r>
              <a:rPr lang="en-US" sz="2400" dirty="0" smtClean="0"/>
              <a:t>· </a:t>
            </a:r>
            <a:r>
              <a:rPr lang="en-US" sz="2400" dirty="0"/>
              <a:t>Column Temperature: 350 C for 2 minutes and then programmed at 50 C per minute to 1750 C and hold for </a:t>
            </a:r>
            <a:r>
              <a:rPr lang="en-US" sz="2400" dirty="0" err="1"/>
              <a:t>atleast</a:t>
            </a:r>
            <a:r>
              <a:rPr lang="en-US" sz="2400" dirty="0"/>
              <a:t> 8 </a:t>
            </a:r>
            <a:r>
              <a:rPr lang="en-US" sz="2400" dirty="0" smtClean="0"/>
              <a:t>minutes</a:t>
            </a:r>
            <a:endParaRPr lang="ru-RU" sz="2400" dirty="0" smtClean="0"/>
          </a:p>
          <a:p>
            <a:r>
              <a:rPr lang="en-US" sz="2400" dirty="0" smtClean="0"/>
              <a:t> </a:t>
            </a:r>
            <a:r>
              <a:rPr lang="en-US" sz="2400" dirty="0"/>
              <a:t>· Carrier Gas: Nitrogen at 30 ml/min</a:t>
            </a:r>
            <a:endParaRPr lang="ru-RU" sz="2400" dirty="0"/>
          </a:p>
        </p:txBody>
      </p:sp>
    </p:spTree>
    <p:extLst>
      <p:ext uri="{BB962C8B-B14F-4D97-AF65-F5344CB8AC3E}">
        <p14:creationId xmlns:p14="http://schemas.microsoft.com/office/powerpoint/2010/main" val="7554347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EED24D2-99C2-4971-A76F-0077CE8CF617}" type="slidenum">
              <a:rPr lang="ru-RU" smtClean="0"/>
              <a:t>23</a:t>
            </a:fld>
            <a:endParaRPr lang="ru-RU"/>
          </a:p>
        </p:txBody>
      </p:sp>
      <p:sp>
        <p:nvSpPr>
          <p:cNvPr id="2" name="Прямоугольник 1"/>
          <p:cNvSpPr/>
          <p:nvPr/>
        </p:nvSpPr>
        <p:spPr>
          <a:xfrm>
            <a:off x="426721" y="104987"/>
            <a:ext cx="10927080" cy="3785652"/>
          </a:xfrm>
          <a:prstGeom prst="rect">
            <a:avLst/>
          </a:prstGeom>
        </p:spPr>
        <p:txBody>
          <a:bodyPr wrap="square">
            <a:spAutoFit/>
          </a:bodyPr>
          <a:lstStyle/>
          <a:p>
            <a:r>
              <a:rPr lang="en-US" sz="2400" dirty="0"/>
              <a:t>Add 0.5 ml of a 50% </a:t>
            </a:r>
            <a:r>
              <a:rPr lang="en-US" sz="2400" dirty="0" err="1"/>
              <a:t>trichloroacetic</a:t>
            </a:r>
            <a:r>
              <a:rPr lang="en-US" sz="2400" dirty="0"/>
              <a:t> acid solution to a 10 ml bottle, then 0.5 ml of isopropyl alcohol solution with a concentration of 4% o (internal standard) and 0.5 ml of the test sample (blood, urine or distillate). The bottle is closed with a stopper. The contents of the bottle are mixed and 0.35 ml of a 30% sodium nitrite solution is injected with a syringe, shaken and left for 1 minute. Then0.5 ml of the vapor-gas phase is taken and introduced into the GLC device. Based on the resulting chromatogram, the height (area) of the peaks of the “standard” and the substances being determined is measured</a:t>
            </a:r>
            <a:r>
              <a:rPr lang="en-US" sz="2400" dirty="0" smtClean="0"/>
              <a:t>.</a:t>
            </a:r>
            <a:endParaRPr lang="ru-RU" sz="2400" dirty="0" smtClean="0"/>
          </a:p>
          <a:p>
            <a:endParaRPr lang="ru-RU" sz="2400" dirty="0"/>
          </a:p>
          <a:p>
            <a:r>
              <a:rPr lang="en-US" sz="2400" dirty="0" smtClean="0"/>
              <a:t>R-OH + NaNO</a:t>
            </a:r>
            <a:r>
              <a:rPr lang="en-US" sz="2400" baseline="-25000" dirty="0" smtClean="0"/>
              <a:t>2</a:t>
            </a:r>
            <a:r>
              <a:rPr lang="en-US" sz="2400" dirty="0" smtClean="0"/>
              <a:t> + Cl</a:t>
            </a:r>
            <a:r>
              <a:rPr lang="en-US" sz="2400" baseline="-25000" dirty="0" smtClean="0"/>
              <a:t>3</a:t>
            </a:r>
            <a:r>
              <a:rPr lang="en-US" sz="2400" dirty="0" smtClean="0"/>
              <a:t>C-COOH  ---  R-NO + H</a:t>
            </a:r>
            <a:r>
              <a:rPr lang="en-US" sz="2400" baseline="-25000" dirty="0" smtClean="0"/>
              <a:t>2</a:t>
            </a:r>
            <a:r>
              <a:rPr lang="en-US" sz="2400" dirty="0" smtClean="0"/>
              <a:t>O</a:t>
            </a:r>
            <a:endParaRPr lang="ru-RU" sz="2400" baseline="-25000" dirty="0"/>
          </a:p>
        </p:txBody>
      </p:sp>
      <p:pic>
        <p:nvPicPr>
          <p:cNvPr id="3" name="Рисунок 2"/>
          <p:cNvPicPr>
            <a:picLocks noChangeAspect="1"/>
          </p:cNvPicPr>
          <p:nvPr/>
        </p:nvPicPr>
        <p:blipFill rotWithShape="1">
          <a:blip r:embed="rId2"/>
          <a:srcRect l="55271" t="39792" r="7599" b="23542"/>
          <a:stretch/>
        </p:blipFill>
        <p:spPr>
          <a:xfrm>
            <a:off x="6370320" y="3276600"/>
            <a:ext cx="4831080" cy="2682240"/>
          </a:xfrm>
          <a:prstGeom prst="rect">
            <a:avLst/>
          </a:prstGeom>
        </p:spPr>
      </p:pic>
    </p:spTree>
    <p:extLst>
      <p:ext uri="{BB962C8B-B14F-4D97-AF65-F5344CB8AC3E}">
        <p14:creationId xmlns:p14="http://schemas.microsoft.com/office/powerpoint/2010/main" val="22542222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EED24D2-99C2-4971-A76F-0077CE8CF617}" type="slidenum">
              <a:rPr lang="ru-RU" smtClean="0"/>
              <a:t>24</a:t>
            </a:fld>
            <a:endParaRPr lang="ru-RU"/>
          </a:p>
        </p:txBody>
      </p:sp>
      <p:pic>
        <p:nvPicPr>
          <p:cNvPr id="3074" name="Picture 2" descr="Gas chromatogram showing the separation of congener alcohols b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507" y="1574796"/>
            <a:ext cx="8096250" cy="508635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6468531" y="573671"/>
            <a:ext cx="5435601" cy="3416320"/>
          </a:xfrm>
          <a:prstGeom prst="rect">
            <a:avLst/>
          </a:prstGeom>
        </p:spPr>
        <p:txBody>
          <a:bodyPr wrap="square">
            <a:spAutoFit/>
          </a:bodyPr>
          <a:lstStyle/>
          <a:p>
            <a:r>
              <a:rPr lang="en-US" dirty="0">
                <a:solidFill>
                  <a:srgbClr val="262626"/>
                </a:solidFill>
                <a:latin typeface="Inter Var"/>
              </a:rPr>
              <a:t>The peaks were identified from retention times as </a:t>
            </a:r>
            <a:endParaRPr lang="en-US" dirty="0" smtClean="0">
              <a:solidFill>
                <a:srgbClr val="262626"/>
              </a:solidFill>
              <a:latin typeface="Inter Var"/>
            </a:endParaRPr>
          </a:p>
          <a:p>
            <a:pPr marL="342900" indent="-342900">
              <a:buAutoNum type="arabicParenBoth"/>
            </a:pPr>
            <a:r>
              <a:rPr lang="en-US" dirty="0" smtClean="0">
                <a:solidFill>
                  <a:srgbClr val="262626"/>
                </a:solidFill>
                <a:latin typeface="Inter Var"/>
              </a:rPr>
              <a:t>methanol</a:t>
            </a:r>
            <a:r>
              <a:rPr lang="en-US" dirty="0">
                <a:solidFill>
                  <a:srgbClr val="262626"/>
                </a:solidFill>
                <a:latin typeface="Inter Var"/>
              </a:rPr>
              <a:t>, </a:t>
            </a:r>
            <a:endParaRPr lang="en-US" dirty="0" smtClean="0">
              <a:solidFill>
                <a:srgbClr val="262626"/>
              </a:solidFill>
              <a:latin typeface="Inter Var"/>
            </a:endParaRPr>
          </a:p>
          <a:p>
            <a:r>
              <a:rPr lang="en-US" dirty="0" smtClean="0">
                <a:solidFill>
                  <a:srgbClr val="262626"/>
                </a:solidFill>
                <a:latin typeface="Inter Var"/>
              </a:rPr>
              <a:t>(</a:t>
            </a:r>
            <a:r>
              <a:rPr lang="en-US" dirty="0">
                <a:solidFill>
                  <a:srgbClr val="262626"/>
                </a:solidFill>
                <a:latin typeface="Inter Var"/>
              </a:rPr>
              <a:t>2) acetone</a:t>
            </a:r>
            <a:r>
              <a:rPr lang="en-US" dirty="0" smtClean="0">
                <a:solidFill>
                  <a:srgbClr val="262626"/>
                </a:solidFill>
                <a:latin typeface="Inter Var"/>
              </a:rPr>
              <a:t>,</a:t>
            </a:r>
          </a:p>
          <a:p>
            <a:r>
              <a:rPr lang="en-US" dirty="0" smtClean="0">
                <a:solidFill>
                  <a:srgbClr val="262626"/>
                </a:solidFill>
                <a:latin typeface="Inter Var"/>
              </a:rPr>
              <a:t> </a:t>
            </a:r>
            <a:r>
              <a:rPr lang="en-US" dirty="0">
                <a:solidFill>
                  <a:srgbClr val="262626"/>
                </a:solidFill>
                <a:latin typeface="Inter Var"/>
              </a:rPr>
              <a:t>(3) ethanol, </a:t>
            </a:r>
            <a:endParaRPr lang="en-US" dirty="0" smtClean="0">
              <a:solidFill>
                <a:srgbClr val="262626"/>
              </a:solidFill>
              <a:latin typeface="Inter Var"/>
            </a:endParaRPr>
          </a:p>
          <a:p>
            <a:r>
              <a:rPr lang="en-US" dirty="0" smtClean="0">
                <a:solidFill>
                  <a:srgbClr val="262626"/>
                </a:solidFill>
                <a:latin typeface="Inter Var"/>
              </a:rPr>
              <a:t>(</a:t>
            </a:r>
            <a:r>
              <a:rPr lang="en-US" dirty="0">
                <a:solidFill>
                  <a:srgbClr val="262626"/>
                </a:solidFill>
                <a:latin typeface="Inter Var"/>
              </a:rPr>
              <a:t>4) 2-propanol, </a:t>
            </a:r>
            <a:endParaRPr lang="en-US" dirty="0" smtClean="0">
              <a:solidFill>
                <a:srgbClr val="262626"/>
              </a:solidFill>
              <a:latin typeface="Inter Var"/>
            </a:endParaRPr>
          </a:p>
          <a:p>
            <a:r>
              <a:rPr lang="en-US" dirty="0" smtClean="0">
                <a:solidFill>
                  <a:srgbClr val="262626"/>
                </a:solidFill>
                <a:latin typeface="Inter Var"/>
              </a:rPr>
              <a:t>(</a:t>
            </a:r>
            <a:r>
              <a:rPr lang="en-US" dirty="0">
                <a:solidFill>
                  <a:srgbClr val="262626"/>
                </a:solidFill>
                <a:latin typeface="Inter Var"/>
              </a:rPr>
              <a:t>5) t-</a:t>
            </a:r>
            <a:r>
              <a:rPr lang="en-US" dirty="0" err="1">
                <a:solidFill>
                  <a:srgbClr val="262626"/>
                </a:solidFill>
                <a:latin typeface="Inter Var"/>
              </a:rPr>
              <a:t>butanol</a:t>
            </a:r>
            <a:r>
              <a:rPr lang="en-US" dirty="0">
                <a:solidFill>
                  <a:srgbClr val="262626"/>
                </a:solidFill>
                <a:latin typeface="Inter Var"/>
              </a:rPr>
              <a:t> (internal standard), </a:t>
            </a:r>
            <a:endParaRPr lang="en-US" dirty="0" smtClean="0">
              <a:solidFill>
                <a:srgbClr val="262626"/>
              </a:solidFill>
              <a:latin typeface="Inter Var"/>
            </a:endParaRPr>
          </a:p>
          <a:p>
            <a:r>
              <a:rPr lang="en-US" dirty="0" smtClean="0">
                <a:solidFill>
                  <a:srgbClr val="262626"/>
                </a:solidFill>
                <a:latin typeface="Inter Var"/>
              </a:rPr>
              <a:t>(</a:t>
            </a:r>
            <a:r>
              <a:rPr lang="en-US" dirty="0">
                <a:solidFill>
                  <a:srgbClr val="262626"/>
                </a:solidFill>
                <a:latin typeface="Inter Var"/>
              </a:rPr>
              <a:t>6) n-propanol, </a:t>
            </a:r>
            <a:endParaRPr lang="en-US" dirty="0" smtClean="0">
              <a:solidFill>
                <a:srgbClr val="262626"/>
              </a:solidFill>
              <a:latin typeface="Inter Var"/>
            </a:endParaRPr>
          </a:p>
          <a:p>
            <a:r>
              <a:rPr lang="en-US" dirty="0" smtClean="0">
                <a:solidFill>
                  <a:srgbClr val="262626"/>
                </a:solidFill>
                <a:latin typeface="Inter Var"/>
              </a:rPr>
              <a:t>(</a:t>
            </a:r>
            <a:r>
              <a:rPr lang="en-US" dirty="0">
                <a:solidFill>
                  <a:srgbClr val="262626"/>
                </a:solidFill>
                <a:latin typeface="Inter Var"/>
              </a:rPr>
              <a:t>7) 2-butanol, </a:t>
            </a:r>
            <a:endParaRPr lang="en-US" dirty="0" smtClean="0">
              <a:solidFill>
                <a:srgbClr val="262626"/>
              </a:solidFill>
              <a:latin typeface="Inter Var"/>
            </a:endParaRPr>
          </a:p>
          <a:p>
            <a:r>
              <a:rPr lang="en-US" dirty="0" smtClean="0">
                <a:solidFill>
                  <a:srgbClr val="262626"/>
                </a:solidFill>
                <a:latin typeface="Inter Var"/>
              </a:rPr>
              <a:t>(</a:t>
            </a:r>
            <a:r>
              <a:rPr lang="en-US" dirty="0">
                <a:solidFill>
                  <a:srgbClr val="262626"/>
                </a:solidFill>
                <a:latin typeface="Inter Var"/>
              </a:rPr>
              <a:t>8) </a:t>
            </a:r>
            <a:r>
              <a:rPr lang="en-US" dirty="0" err="1">
                <a:solidFill>
                  <a:srgbClr val="262626"/>
                </a:solidFill>
                <a:latin typeface="Inter Var"/>
              </a:rPr>
              <a:t>isobutanol</a:t>
            </a:r>
            <a:r>
              <a:rPr lang="en-US" dirty="0">
                <a:solidFill>
                  <a:srgbClr val="262626"/>
                </a:solidFill>
                <a:latin typeface="Inter Var"/>
              </a:rPr>
              <a:t>, </a:t>
            </a:r>
            <a:endParaRPr lang="en-US" dirty="0" smtClean="0">
              <a:solidFill>
                <a:srgbClr val="262626"/>
              </a:solidFill>
              <a:latin typeface="Inter Var"/>
            </a:endParaRPr>
          </a:p>
          <a:p>
            <a:r>
              <a:rPr lang="en-US" dirty="0" smtClean="0">
                <a:solidFill>
                  <a:srgbClr val="262626"/>
                </a:solidFill>
                <a:latin typeface="Inter Var"/>
              </a:rPr>
              <a:t>(</a:t>
            </a:r>
            <a:r>
              <a:rPr lang="en-US" dirty="0">
                <a:solidFill>
                  <a:srgbClr val="262626"/>
                </a:solidFill>
                <a:latin typeface="Inter Var"/>
              </a:rPr>
              <a:t>9) n-</a:t>
            </a:r>
            <a:r>
              <a:rPr lang="en-US" dirty="0" err="1">
                <a:solidFill>
                  <a:srgbClr val="262626"/>
                </a:solidFill>
                <a:latin typeface="Inter Var"/>
              </a:rPr>
              <a:t>butanol</a:t>
            </a:r>
            <a:r>
              <a:rPr lang="en-US" dirty="0">
                <a:solidFill>
                  <a:srgbClr val="262626"/>
                </a:solidFill>
                <a:latin typeface="Inter Var"/>
              </a:rPr>
              <a:t>, </a:t>
            </a:r>
            <a:endParaRPr lang="en-US" dirty="0" smtClean="0">
              <a:solidFill>
                <a:srgbClr val="262626"/>
              </a:solidFill>
              <a:latin typeface="Inter Var"/>
            </a:endParaRPr>
          </a:p>
          <a:p>
            <a:r>
              <a:rPr lang="en-US" dirty="0" smtClean="0">
                <a:solidFill>
                  <a:srgbClr val="262626"/>
                </a:solidFill>
                <a:latin typeface="Inter Var"/>
              </a:rPr>
              <a:t>(</a:t>
            </a:r>
            <a:r>
              <a:rPr lang="en-US" dirty="0">
                <a:solidFill>
                  <a:srgbClr val="262626"/>
                </a:solidFill>
                <a:latin typeface="Inter Var"/>
              </a:rPr>
              <a:t>10) 2-methyl-butan-1-ol, </a:t>
            </a:r>
            <a:endParaRPr lang="en-US" dirty="0" smtClean="0">
              <a:solidFill>
                <a:srgbClr val="262626"/>
              </a:solidFill>
              <a:latin typeface="Inter Var"/>
            </a:endParaRPr>
          </a:p>
          <a:p>
            <a:r>
              <a:rPr lang="en-US" dirty="0" smtClean="0">
                <a:solidFill>
                  <a:srgbClr val="262626"/>
                </a:solidFill>
                <a:latin typeface="Inter Var"/>
              </a:rPr>
              <a:t>(</a:t>
            </a:r>
            <a:r>
              <a:rPr lang="en-US" dirty="0">
                <a:solidFill>
                  <a:srgbClr val="262626"/>
                </a:solidFill>
                <a:latin typeface="Inter Var"/>
              </a:rPr>
              <a:t>11) 3-methyl-butan-1-ol. </a:t>
            </a:r>
            <a:endParaRPr lang="ru-RU" dirty="0"/>
          </a:p>
        </p:txBody>
      </p:sp>
    </p:spTree>
    <p:extLst>
      <p:ext uri="{BB962C8B-B14F-4D97-AF65-F5344CB8AC3E}">
        <p14:creationId xmlns:p14="http://schemas.microsoft.com/office/powerpoint/2010/main" val="10632929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EED24D2-99C2-4971-A76F-0077CE8CF617}" type="slidenum">
              <a:rPr lang="ru-RU" smtClean="0"/>
              <a:t>25</a:t>
            </a:fld>
            <a:endParaRPr lang="ru-RU"/>
          </a:p>
        </p:txBody>
      </p:sp>
      <p:pic>
        <p:nvPicPr>
          <p:cNvPr id="3" name="Рисунок 2"/>
          <p:cNvPicPr>
            <a:picLocks noChangeAspect="1"/>
          </p:cNvPicPr>
          <p:nvPr/>
        </p:nvPicPr>
        <p:blipFill rotWithShape="1">
          <a:blip r:embed="rId2"/>
          <a:srcRect l="25051" t="30833" r="28448" b="11458"/>
          <a:stretch/>
        </p:blipFill>
        <p:spPr>
          <a:xfrm>
            <a:off x="1364613" y="161191"/>
            <a:ext cx="9440547" cy="6586981"/>
          </a:xfrm>
          <a:prstGeom prst="rect">
            <a:avLst/>
          </a:prstGeom>
        </p:spPr>
      </p:pic>
    </p:spTree>
    <p:extLst>
      <p:ext uri="{BB962C8B-B14F-4D97-AF65-F5344CB8AC3E}">
        <p14:creationId xmlns:p14="http://schemas.microsoft.com/office/powerpoint/2010/main" val="33526919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EED24D2-99C2-4971-A76F-0077CE8CF617}" type="slidenum">
              <a:rPr lang="ru-RU" smtClean="0"/>
              <a:t>26</a:t>
            </a:fld>
            <a:endParaRPr lang="ru-RU"/>
          </a:p>
        </p:txBody>
      </p:sp>
      <p:pic>
        <p:nvPicPr>
          <p:cNvPr id="3" name="Рисунок 2"/>
          <p:cNvPicPr>
            <a:picLocks noChangeAspect="1"/>
          </p:cNvPicPr>
          <p:nvPr/>
        </p:nvPicPr>
        <p:blipFill>
          <a:blip r:embed="rId2"/>
          <a:stretch>
            <a:fillRect/>
          </a:stretch>
        </p:blipFill>
        <p:spPr>
          <a:xfrm>
            <a:off x="2026920" y="201454"/>
            <a:ext cx="7559040" cy="6520021"/>
          </a:xfrm>
          <a:prstGeom prst="rect">
            <a:avLst/>
          </a:prstGeom>
        </p:spPr>
      </p:pic>
    </p:spTree>
    <p:extLst>
      <p:ext uri="{BB962C8B-B14F-4D97-AF65-F5344CB8AC3E}">
        <p14:creationId xmlns:p14="http://schemas.microsoft.com/office/powerpoint/2010/main" val="16058244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EED24D2-99C2-4971-A76F-0077CE8CF617}" type="slidenum">
              <a:rPr lang="ru-RU" smtClean="0"/>
              <a:t>27</a:t>
            </a:fld>
            <a:endParaRPr lang="ru-RU"/>
          </a:p>
        </p:txBody>
      </p:sp>
      <p:sp>
        <p:nvSpPr>
          <p:cNvPr id="2" name="Прямоугольник 1"/>
          <p:cNvSpPr/>
          <p:nvPr/>
        </p:nvSpPr>
        <p:spPr>
          <a:xfrm>
            <a:off x="541140" y="13454"/>
            <a:ext cx="7429380" cy="1323439"/>
          </a:xfrm>
          <a:prstGeom prst="rect">
            <a:avLst/>
          </a:prstGeom>
        </p:spPr>
        <p:txBody>
          <a:bodyPr wrap="square">
            <a:spAutoFit/>
          </a:bodyPr>
          <a:lstStyle/>
          <a:p>
            <a:r>
              <a:rPr lang="en-US" sz="2800" b="1" dirty="0" smtClean="0"/>
              <a:t>Detection CH</a:t>
            </a:r>
            <a:r>
              <a:rPr lang="en-US" sz="2800" b="1" baseline="-25000" dirty="0" smtClean="0"/>
              <a:t>3</a:t>
            </a:r>
            <a:r>
              <a:rPr lang="en-US" sz="2800" b="1" dirty="0" smtClean="0"/>
              <a:t>OH in distillate:</a:t>
            </a:r>
          </a:p>
          <a:p>
            <a:pPr marL="514350" indent="-514350">
              <a:buAutoNum type="arabicPeriod"/>
            </a:pPr>
            <a:r>
              <a:rPr lang="en-US" sz="2400" b="1" dirty="0" smtClean="0"/>
              <a:t>Gas-liquid chromatography </a:t>
            </a:r>
          </a:p>
          <a:p>
            <a:pPr marL="514350" indent="-514350">
              <a:buAutoNum type="arabicPeriod"/>
            </a:pPr>
            <a:endParaRPr lang="ru-RU" sz="2800" dirty="0"/>
          </a:p>
        </p:txBody>
      </p:sp>
      <p:sp>
        <p:nvSpPr>
          <p:cNvPr id="3" name="Прямоугольник 2"/>
          <p:cNvSpPr/>
          <p:nvPr/>
        </p:nvSpPr>
        <p:spPr>
          <a:xfrm>
            <a:off x="541140" y="844957"/>
            <a:ext cx="11208900" cy="1569660"/>
          </a:xfrm>
          <a:prstGeom prst="rect">
            <a:avLst/>
          </a:prstGeom>
        </p:spPr>
        <p:txBody>
          <a:bodyPr wrap="square">
            <a:spAutoFit/>
          </a:bodyPr>
          <a:lstStyle/>
          <a:p>
            <a:r>
              <a:rPr lang="en-US" sz="2400" b="1" dirty="0" smtClean="0"/>
              <a:t>2. The </a:t>
            </a:r>
            <a:r>
              <a:rPr lang="en-US" sz="2400" b="1" dirty="0"/>
              <a:t>oxidation reaction of methyl alcohol to formaldehyde</a:t>
            </a:r>
            <a:r>
              <a:rPr lang="en-US" sz="2400" dirty="0"/>
              <a:t>. To 5 ml of distillate add 2 ml of 10% sulfuric acid solution. The liquid is cooled by placing the test tube in cold water containing pieces of ice. Then a 1% solution of potassium permanganate is added </a:t>
            </a:r>
            <a:r>
              <a:rPr lang="en-US" sz="2400" dirty="0" smtClean="0"/>
              <a:t>drop wise </a:t>
            </a:r>
            <a:r>
              <a:rPr lang="en-US" sz="2400" dirty="0"/>
              <a:t>to the mixture under study until the pink color remains.</a:t>
            </a:r>
            <a:endParaRPr lang="ru-RU" sz="2400" dirty="0"/>
          </a:p>
        </p:txBody>
      </p:sp>
      <p:pic>
        <p:nvPicPr>
          <p:cNvPr id="5" name="Рисунок 4"/>
          <p:cNvPicPr>
            <a:picLocks noChangeAspect="1"/>
          </p:cNvPicPr>
          <p:nvPr/>
        </p:nvPicPr>
        <p:blipFill>
          <a:blip r:embed="rId2"/>
          <a:stretch>
            <a:fillRect/>
          </a:stretch>
        </p:blipFill>
        <p:spPr>
          <a:xfrm>
            <a:off x="807719" y="2363086"/>
            <a:ext cx="10383981" cy="518022"/>
          </a:xfrm>
          <a:prstGeom prst="rect">
            <a:avLst/>
          </a:prstGeom>
        </p:spPr>
      </p:pic>
      <p:sp>
        <p:nvSpPr>
          <p:cNvPr id="6" name="Прямоугольник 5"/>
          <p:cNvSpPr/>
          <p:nvPr/>
        </p:nvSpPr>
        <p:spPr>
          <a:xfrm>
            <a:off x="807719" y="2889796"/>
            <a:ext cx="11125201" cy="1015663"/>
          </a:xfrm>
          <a:prstGeom prst="rect">
            <a:avLst/>
          </a:prstGeom>
        </p:spPr>
        <p:txBody>
          <a:bodyPr wrap="square">
            <a:spAutoFit/>
          </a:bodyPr>
          <a:lstStyle/>
          <a:p>
            <a:r>
              <a:rPr lang="en-US" sz="2000" b="1" dirty="0"/>
              <a:t>REACTION WITH SOLUTION OF FUXINUSULPHINE ACID</a:t>
            </a:r>
            <a:r>
              <a:rPr lang="en-US" sz="2000" dirty="0"/>
              <a:t>. To one part of the solution add 3 drops of concentrated sulfuric acid and 1 ml of </a:t>
            </a:r>
            <a:r>
              <a:rPr lang="en-US" sz="2000" dirty="0" err="1"/>
              <a:t>fuchsinsulfurous</a:t>
            </a:r>
            <a:r>
              <a:rPr lang="en-US" sz="2000" dirty="0"/>
              <a:t> acid solution. The appearance of a blue-violet color is observed.</a:t>
            </a:r>
            <a:endParaRPr lang="ru-RU" sz="2000" dirty="0"/>
          </a:p>
        </p:txBody>
      </p:sp>
      <p:pic>
        <p:nvPicPr>
          <p:cNvPr id="7" name="Рисунок 6"/>
          <p:cNvPicPr>
            <a:picLocks noChangeAspect="1"/>
          </p:cNvPicPr>
          <p:nvPr/>
        </p:nvPicPr>
        <p:blipFill>
          <a:blip r:embed="rId3"/>
          <a:stretch>
            <a:fillRect/>
          </a:stretch>
        </p:blipFill>
        <p:spPr>
          <a:xfrm>
            <a:off x="3249930" y="3562350"/>
            <a:ext cx="6275070" cy="3235410"/>
          </a:xfrm>
          <a:prstGeom prst="rect">
            <a:avLst/>
          </a:prstGeom>
        </p:spPr>
      </p:pic>
    </p:spTree>
    <p:extLst>
      <p:ext uri="{BB962C8B-B14F-4D97-AF65-F5344CB8AC3E}">
        <p14:creationId xmlns:p14="http://schemas.microsoft.com/office/powerpoint/2010/main" val="41324341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EED24D2-99C2-4971-A76F-0077CE8CF617}" type="slidenum">
              <a:rPr lang="ru-RU" smtClean="0"/>
              <a:t>28</a:t>
            </a:fld>
            <a:endParaRPr lang="ru-RU"/>
          </a:p>
        </p:txBody>
      </p:sp>
      <p:pic>
        <p:nvPicPr>
          <p:cNvPr id="6" name="Рисунок 5"/>
          <p:cNvPicPr>
            <a:picLocks noChangeAspect="1"/>
          </p:cNvPicPr>
          <p:nvPr/>
        </p:nvPicPr>
        <p:blipFill>
          <a:blip r:embed="rId2"/>
          <a:stretch>
            <a:fillRect/>
          </a:stretch>
        </p:blipFill>
        <p:spPr>
          <a:xfrm>
            <a:off x="1615440" y="1779270"/>
            <a:ext cx="7624354" cy="1177290"/>
          </a:xfrm>
          <a:prstGeom prst="rect">
            <a:avLst/>
          </a:prstGeom>
        </p:spPr>
      </p:pic>
      <p:sp>
        <p:nvSpPr>
          <p:cNvPr id="7" name="Прямоугольник 6"/>
          <p:cNvSpPr/>
          <p:nvPr/>
        </p:nvSpPr>
        <p:spPr>
          <a:xfrm>
            <a:off x="198120" y="209610"/>
            <a:ext cx="11155680" cy="1569660"/>
          </a:xfrm>
          <a:prstGeom prst="rect">
            <a:avLst/>
          </a:prstGeom>
        </p:spPr>
        <p:txBody>
          <a:bodyPr wrap="square">
            <a:spAutoFit/>
          </a:bodyPr>
          <a:lstStyle/>
          <a:p>
            <a:r>
              <a:rPr lang="en-US" sz="2400" b="1" dirty="0"/>
              <a:t>The reaction of ester formation with salicylic acid (methyl salicylate</a:t>
            </a:r>
            <a:r>
              <a:rPr lang="en-US" sz="2400" dirty="0"/>
              <a:t>).To 1 ml of distillate add 0.03 g of salicylic acid and 2 ml of concentrated sulfuric acid. The mixture is thoroughly mixed and carefully heated over a </a:t>
            </a:r>
            <a:r>
              <a:rPr lang="en-US" sz="2400" dirty="0" err="1"/>
              <a:t>flame.burners</a:t>
            </a:r>
            <a:r>
              <a:rPr lang="en-US" sz="2400" dirty="0"/>
              <a:t>, and then poured into purified water and smell the characteristic odor of salicylic acid methyl ester.</a:t>
            </a:r>
            <a:endParaRPr lang="ru-RU" sz="2400" dirty="0"/>
          </a:p>
        </p:txBody>
      </p:sp>
      <p:sp>
        <p:nvSpPr>
          <p:cNvPr id="8" name="Прямоугольник 7"/>
          <p:cNvSpPr/>
          <p:nvPr/>
        </p:nvSpPr>
        <p:spPr>
          <a:xfrm>
            <a:off x="396240" y="3786277"/>
            <a:ext cx="11140440" cy="2677656"/>
          </a:xfrm>
          <a:prstGeom prst="rect">
            <a:avLst/>
          </a:prstGeom>
        </p:spPr>
        <p:txBody>
          <a:bodyPr wrap="square">
            <a:spAutoFit/>
          </a:bodyPr>
          <a:lstStyle/>
          <a:p>
            <a:r>
              <a:rPr lang="en-US" sz="2400" b="1" dirty="0"/>
              <a:t>Quantitative determination of methyl </a:t>
            </a:r>
            <a:r>
              <a:rPr lang="en-US" sz="2400" b="1" dirty="0" smtClean="0"/>
              <a:t>alcoho</a:t>
            </a:r>
            <a:r>
              <a:rPr lang="en-US" sz="2400" dirty="0" smtClean="0"/>
              <a:t>l</a:t>
            </a:r>
            <a:endParaRPr lang="ru-RU" sz="2400" dirty="0" smtClean="0"/>
          </a:p>
          <a:p>
            <a:endParaRPr lang="ru-RU" sz="2400" dirty="0" smtClean="0"/>
          </a:p>
          <a:p>
            <a:pPr marL="457200" indent="-457200">
              <a:buAutoNum type="arabicPeriod"/>
            </a:pPr>
            <a:r>
              <a:rPr lang="en-US" sz="2400" b="1" dirty="0" smtClean="0"/>
              <a:t>Gas-liquid </a:t>
            </a:r>
            <a:r>
              <a:rPr lang="en-US" sz="2400" b="1" dirty="0"/>
              <a:t>chromatography </a:t>
            </a:r>
            <a:r>
              <a:rPr lang="en-US" sz="2400" dirty="0"/>
              <a:t>for the determination of methanol is carried out using the same method as ethanol.  Calculation of methyl alcohol content in the test </a:t>
            </a:r>
            <a:r>
              <a:rPr lang="en-US" sz="2400" dirty="0" err="1"/>
              <a:t>objectcarried</a:t>
            </a:r>
            <a:r>
              <a:rPr lang="en-US" sz="2400" dirty="0"/>
              <a:t> out according to the calibration graph, according to the calibration coefficient or by the internal standard method</a:t>
            </a:r>
            <a:r>
              <a:rPr lang="en-US" sz="2400" dirty="0" smtClean="0"/>
              <a:t>.</a:t>
            </a:r>
            <a:endParaRPr lang="ru-RU" sz="2400" dirty="0" smtClean="0"/>
          </a:p>
          <a:p>
            <a:pPr marL="457200" indent="-457200">
              <a:buAutoNum type="arabicPeriod"/>
            </a:pPr>
            <a:r>
              <a:rPr lang="en-US" sz="2400" b="1" dirty="0" err="1" smtClean="0"/>
              <a:t>Photocolorimetric</a:t>
            </a:r>
            <a:r>
              <a:rPr lang="en-US" sz="2400" b="1" dirty="0" smtClean="0"/>
              <a:t> </a:t>
            </a:r>
            <a:r>
              <a:rPr lang="en-US" sz="2400" b="1" dirty="0"/>
              <a:t>method.</a:t>
            </a:r>
            <a:endParaRPr lang="ru-RU" sz="2400" b="1" dirty="0"/>
          </a:p>
        </p:txBody>
      </p:sp>
    </p:spTree>
    <p:extLst>
      <p:ext uri="{BB962C8B-B14F-4D97-AF65-F5344CB8AC3E}">
        <p14:creationId xmlns:p14="http://schemas.microsoft.com/office/powerpoint/2010/main" val="8472904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EED24D2-99C2-4971-A76F-0077CE8CF617}" type="slidenum">
              <a:rPr lang="ru-RU" smtClean="0"/>
              <a:t>29</a:t>
            </a:fld>
            <a:endParaRPr lang="ru-RU"/>
          </a:p>
        </p:txBody>
      </p:sp>
      <p:pic>
        <p:nvPicPr>
          <p:cNvPr id="3" name="Рисунок 2"/>
          <p:cNvPicPr>
            <a:picLocks noChangeAspect="1"/>
          </p:cNvPicPr>
          <p:nvPr/>
        </p:nvPicPr>
        <p:blipFill rotWithShape="1">
          <a:blip r:embed="rId2"/>
          <a:srcRect l="67996" t="-3155" r="640" b="3155"/>
          <a:stretch/>
        </p:blipFill>
        <p:spPr>
          <a:xfrm>
            <a:off x="9607971" y="0"/>
            <a:ext cx="2584029" cy="1935480"/>
          </a:xfrm>
          <a:prstGeom prst="rect">
            <a:avLst/>
          </a:prstGeom>
        </p:spPr>
      </p:pic>
      <p:pic>
        <p:nvPicPr>
          <p:cNvPr id="2" name="Рисунок 1"/>
          <p:cNvPicPr>
            <a:picLocks noChangeAspect="1"/>
          </p:cNvPicPr>
          <p:nvPr/>
        </p:nvPicPr>
        <p:blipFill>
          <a:blip r:embed="rId3"/>
          <a:stretch>
            <a:fillRect/>
          </a:stretch>
        </p:blipFill>
        <p:spPr>
          <a:xfrm>
            <a:off x="1197292" y="1325880"/>
            <a:ext cx="6651308" cy="3775067"/>
          </a:xfrm>
          <a:prstGeom prst="rect">
            <a:avLst/>
          </a:prstGeom>
        </p:spPr>
      </p:pic>
      <p:sp>
        <p:nvSpPr>
          <p:cNvPr id="5" name="Прямоугольник 4"/>
          <p:cNvSpPr/>
          <p:nvPr/>
        </p:nvSpPr>
        <p:spPr>
          <a:xfrm>
            <a:off x="1341336" y="303014"/>
            <a:ext cx="3017303" cy="830997"/>
          </a:xfrm>
          <a:prstGeom prst="rect">
            <a:avLst/>
          </a:prstGeom>
        </p:spPr>
        <p:txBody>
          <a:bodyPr wrap="square">
            <a:spAutoFit/>
          </a:bodyPr>
          <a:lstStyle/>
          <a:p>
            <a:r>
              <a:rPr lang="en-US" sz="2400" b="1" dirty="0"/>
              <a:t>Absorption</a:t>
            </a:r>
            <a:r>
              <a:rPr lang="ru-RU" sz="2400" b="1" dirty="0"/>
              <a:t>:</a:t>
            </a:r>
            <a:r>
              <a:rPr lang="en-US" sz="2400" b="1" dirty="0"/>
              <a:t> </a:t>
            </a:r>
            <a:r>
              <a:rPr lang="en-US" sz="2400" dirty="0"/>
              <a:t>from</a:t>
            </a:r>
            <a:r>
              <a:rPr lang="ru-RU" sz="2400" dirty="0"/>
              <a:t> </a:t>
            </a:r>
            <a:r>
              <a:rPr lang="en-US" sz="2400" dirty="0" smtClean="0"/>
              <a:t>GIT</a:t>
            </a:r>
            <a:endParaRPr lang="ru-RU" sz="2400" dirty="0" smtClean="0"/>
          </a:p>
          <a:p>
            <a:r>
              <a:rPr lang="en-US" sz="2400" b="1" dirty="0" smtClean="0"/>
              <a:t>Biotransformation:</a:t>
            </a:r>
            <a:endParaRPr lang="ru-RU" sz="2400" b="1" dirty="0"/>
          </a:p>
        </p:txBody>
      </p:sp>
      <p:sp>
        <p:nvSpPr>
          <p:cNvPr id="6" name="Прямоугольник 5"/>
          <p:cNvSpPr/>
          <p:nvPr/>
        </p:nvSpPr>
        <p:spPr>
          <a:xfrm>
            <a:off x="8488680" y="2663875"/>
            <a:ext cx="2987040" cy="2677656"/>
          </a:xfrm>
          <a:prstGeom prst="rect">
            <a:avLst/>
          </a:prstGeom>
        </p:spPr>
        <p:txBody>
          <a:bodyPr wrap="square">
            <a:spAutoFit/>
          </a:bodyPr>
          <a:lstStyle/>
          <a:p>
            <a:r>
              <a:rPr lang="en-US" sz="2400" b="1" dirty="0"/>
              <a:t>Objects of analysis</a:t>
            </a:r>
            <a:r>
              <a:rPr lang="en-US" sz="2400" b="1" dirty="0" smtClean="0"/>
              <a:t>:</a:t>
            </a:r>
            <a:endParaRPr lang="ru-RU" sz="2400" b="1" dirty="0" smtClean="0"/>
          </a:p>
          <a:p>
            <a:r>
              <a:rPr lang="en-US" sz="2400" dirty="0" smtClean="0"/>
              <a:t>• </a:t>
            </a:r>
            <a:r>
              <a:rPr lang="en-US" sz="2400" dirty="0"/>
              <a:t>liquids containing ethylene glycol</a:t>
            </a:r>
            <a:r>
              <a:rPr lang="en-US" sz="2400" dirty="0" smtClean="0"/>
              <a:t>;</a:t>
            </a:r>
            <a:endParaRPr lang="ru-RU" sz="2400" dirty="0" smtClean="0"/>
          </a:p>
          <a:p>
            <a:r>
              <a:rPr lang="en-US" sz="2400" dirty="0" smtClean="0"/>
              <a:t>• </a:t>
            </a:r>
            <a:r>
              <a:rPr lang="en-US" sz="2400" dirty="0"/>
              <a:t>stomach with contents</a:t>
            </a:r>
            <a:r>
              <a:rPr lang="en-US" sz="2400" dirty="0" smtClean="0"/>
              <a:t>;</a:t>
            </a:r>
            <a:endParaRPr lang="ru-RU" sz="2400" dirty="0" smtClean="0"/>
          </a:p>
          <a:p>
            <a:r>
              <a:rPr lang="en-US" sz="2400" dirty="0" smtClean="0"/>
              <a:t>• </a:t>
            </a:r>
            <a:r>
              <a:rPr lang="en-US" sz="2400" dirty="0"/>
              <a:t>brain, liver</a:t>
            </a:r>
            <a:r>
              <a:rPr lang="en-US" sz="2400" dirty="0" smtClean="0"/>
              <a:t>;</a:t>
            </a:r>
            <a:endParaRPr lang="ru-RU" sz="2400" dirty="0" smtClean="0"/>
          </a:p>
          <a:p>
            <a:r>
              <a:rPr lang="en-US" sz="2400" dirty="0" smtClean="0"/>
              <a:t>• </a:t>
            </a:r>
            <a:r>
              <a:rPr lang="en-US" sz="2400" dirty="0"/>
              <a:t>kidneys, urine.</a:t>
            </a:r>
            <a:endParaRPr lang="ru-RU" sz="2400" dirty="0"/>
          </a:p>
        </p:txBody>
      </p:sp>
    </p:spTree>
    <p:extLst>
      <p:ext uri="{BB962C8B-B14F-4D97-AF65-F5344CB8AC3E}">
        <p14:creationId xmlns:p14="http://schemas.microsoft.com/office/powerpoint/2010/main" val="16818410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EED24D2-99C2-4971-A76F-0077CE8CF617}" type="slidenum">
              <a:rPr lang="ru-RU" smtClean="0"/>
              <a:t>3</a:t>
            </a:fld>
            <a:endParaRPr lang="ru-RU"/>
          </a:p>
        </p:txBody>
      </p:sp>
      <p:pic>
        <p:nvPicPr>
          <p:cNvPr id="3" name="Рисунок 2"/>
          <p:cNvPicPr>
            <a:picLocks noChangeAspect="1"/>
          </p:cNvPicPr>
          <p:nvPr/>
        </p:nvPicPr>
        <p:blipFill rotWithShape="1">
          <a:blip r:embed="rId2"/>
          <a:srcRect l="31940" r="37584"/>
          <a:stretch/>
        </p:blipFill>
        <p:spPr>
          <a:xfrm>
            <a:off x="122653" y="1064682"/>
            <a:ext cx="2441147" cy="1881717"/>
          </a:xfrm>
          <a:prstGeom prst="rect">
            <a:avLst/>
          </a:prstGeom>
        </p:spPr>
      </p:pic>
      <p:sp>
        <p:nvSpPr>
          <p:cNvPr id="5" name="Прямоугольник 4"/>
          <p:cNvSpPr/>
          <p:nvPr/>
        </p:nvSpPr>
        <p:spPr>
          <a:xfrm>
            <a:off x="789082" y="-33861"/>
            <a:ext cx="10564718" cy="769441"/>
          </a:xfrm>
          <a:prstGeom prst="rect">
            <a:avLst/>
          </a:prstGeom>
        </p:spPr>
        <p:txBody>
          <a:bodyPr wrap="square">
            <a:spAutoFit/>
          </a:bodyPr>
          <a:lstStyle/>
          <a:p>
            <a:r>
              <a:rPr lang="ru-RU" sz="4400" b="1" dirty="0" err="1"/>
              <a:t>Toxicological</a:t>
            </a:r>
            <a:r>
              <a:rPr lang="ru-RU" sz="4400" b="1" dirty="0"/>
              <a:t> </a:t>
            </a:r>
            <a:r>
              <a:rPr lang="ru-RU" sz="4400" b="1" dirty="0" err="1"/>
              <a:t>significance</a:t>
            </a:r>
            <a:r>
              <a:rPr lang="ru-RU" sz="4400" b="1" dirty="0"/>
              <a:t> </a:t>
            </a:r>
            <a:r>
              <a:rPr lang="ru-RU" sz="4400" b="1" dirty="0" err="1"/>
              <a:t>of</a:t>
            </a:r>
            <a:r>
              <a:rPr lang="ru-RU" sz="4400" b="1" dirty="0"/>
              <a:t> </a:t>
            </a:r>
            <a:r>
              <a:rPr lang="ru-RU" sz="4400" b="1" dirty="0" err="1"/>
              <a:t>alcohols</a:t>
            </a:r>
            <a:endParaRPr lang="ru-RU" sz="4400" b="1" dirty="0"/>
          </a:p>
        </p:txBody>
      </p:sp>
      <p:sp>
        <p:nvSpPr>
          <p:cNvPr id="6" name="Прямоугольник 5"/>
          <p:cNvSpPr/>
          <p:nvPr/>
        </p:nvSpPr>
        <p:spPr>
          <a:xfrm>
            <a:off x="2861733" y="885972"/>
            <a:ext cx="8720667" cy="3354765"/>
          </a:xfrm>
          <a:prstGeom prst="rect">
            <a:avLst/>
          </a:prstGeom>
        </p:spPr>
        <p:txBody>
          <a:bodyPr wrap="square">
            <a:spAutoFit/>
          </a:bodyPr>
          <a:lstStyle/>
          <a:p>
            <a:pPr>
              <a:spcAft>
                <a:spcPts val="1200"/>
              </a:spcAft>
            </a:pPr>
            <a:r>
              <a:rPr lang="en-US" sz="2400" b="1" dirty="0"/>
              <a:t>Ethanol, ethyl </a:t>
            </a:r>
            <a:r>
              <a:rPr lang="en-US" sz="2400" b="1" dirty="0" smtClean="0"/>
              <a:t>alcohol</a:t>
            </a:r>
            <a:r>
              <a:rPr lang="ru-RU" sz="2400" b="1" dirty="0" smtClean="0"/>
              <a:t>, </a:t>
            </a:r>
            <a:r>
              <a:rPr lang="en-US" sz="2400" b="1" dirty="0" smtClean="0"/>
              <a:t>C</a:t>
            </a:r>
            <a:r>
              <a:rPr lang="en-US" sz="2400" b="1" baseline="-25000" dirty="0" smtClean="0"/>
              <a:t>2</a:t>
            </a:r>
            <a:r>
              <a:rPr lang="en-US" sz="2400" b="1" dirty="0" smtClean="0"/>
              <a:t>H</a:t>
            </a:r>
            <a:r>
              <a:rPr lang="en-US" sz="2400" b="1" baseline="-25000" dirty="0" smtClean="0"/>
              <a:t>5</a:t>
            </a:r>
            <a:r>
              <a:rPr lang="en-US" sz="2400" b="1" dirty="0" smtClean="0"/>
              <a:t>OH </a:t>
            </a:r>
            <a:r>
              <a:rPr lang="en-US" sz="2400" dirty="0"/>
              <a:t>(</a:t>
            </a:r>
            <a:r>
              <a:rPr lang="en-US" sz="2400" dirty="0" err="1"/>
              <a:t>mp</a:t>
            </a:r>
            <a:r>
              <a:rPr lang="en-US" sz="2400" dirty="0"/>
              <a:t>, –114°C; </a:t>
            </a:r>
            <a:r>
              <a:rPr lang="en-US" sz="2400" dirty="0" err="1"/>
              <a:t>bp</a:t>
            </a:r>
            <a:r>
              <a:rPr lang="en-US" sz="2400" dirty="0"/>
              <a:t>, 78°C), is a clear, colorless liquid widely used as </a:t>
            </a:r>
            <a:r>
              <a:rPr lang="en-US" sz="2400" dirty="0" smtClean="0"/>
              <a:t>a</a:t>
            </a:r>
            <a:r>
              <a:rPr lang="ru-RU" sz="2400" dirty="0" smtClean="0"/>
              <a:t> </a:t>
            </a:r>
            <a:r>
              <a:rPr lang="en-US" sz="2400" dirty="0" smtClean="0"/>
              <a:t>beverage </a:t>
            </a:r>
            <a:r>
              <a:rPr lang="en-US" sz="2400" dirty="0"/>
              <a:t>ingredient, synthetic chemical, solvent, germicide, antifreeze, and gasoline additive</a:t>
            </a:r>
            <a:r>
              <a:rPr lang="en-US" sz="2400" dirty="0" smtClean="0"/>
              <a:t>.</a:t>
            </a:r>
            <a:endParaRPr lang="ru-RU" sz="2400" dirty="0" smtClean="0"/>
          </a:p>
          <a:p>
            <a:pPr>
              <a:spcAft>
                <a:spcPts val="1200"/>
              </a:spcAft>
            </a:pPr>
            <a:r>
              <a:rPr lang="en-US" sz="2400" dirty="0"/>
              <a:t>In medical practice, ethyl alcohol is used as an external antiseptic and irritant for compresses, for the production of tinctures, extracts </a:t>
            </a:r>
            <a:r>
              <a:rPr lang="en-US" sz="2400" dirty="0" smtClean="0"/>
              <a:t>and</a:t>
            </a:r>
            <a:r>
              <a:rPr lang="ru-RU" sz="2400" dirty="0" smtClean="0"/>
              <a:t> </a:t>
            </a:r>
            <a:r>
              <a:rPr lang="en-US" sz="2400" dirty="0" smtClean="0"/>
              <a:t>medicines </a:t>
            </a:r>
            <a:r>
              <a:rPr lang="en-US" sz="2400" dirty="0"/>
              <a:t>for external use.</a:t>
            </a:r>
            <a:endParaRPr lang="ru-RU" sz="2400" dirty="0" smtClean="0"/>
          </a:p>
          <a:p>
            <a:pPr>
              <a:spcAft>
                <a:spcPts val="1200"/>
              </a:spcAft>
            </a:pPr>
            <a:r>
              <a:rPr lang="en-US" sz="2400" dirty="0" smtClean="0"/>
              <a:t>It is</a:t>
            </a:r>
            <a:r>
              <a:rPr lang="ru-RU" sz="2400" dirty="0" smtClean="0"/>
              <a:t> </a:t>
            </a:r>
            <a:r>
              <a:rPr lang="en-US" sz="2400" dirty="0" smtClean="0"/>
              <a:t>produced </a:t>
            </a:r>
            <a:r>
              <a:rPr lang="en-US" sz="2400" dirty="0"/>
              <a:t>by the fermentation of carbohydrates or by the hydration of ethylene, as shown by </a:t>
            </a:r>
            <a:r>
              <a:rPr lang="en-US" sz="2400" dirty="0" smtClean="0"/>
              <a:t>the</a:t>
            </a:r>
            <a:r>
              <a:rPr lang="ru-RU" sz="2400" dirty="0" smtClean="0"/>
              <a:t> </a:t>
            </a:r>
            <a:r>
              <a:rPr lang="en-US" sz="2400" dirty="0" smtClean="0"/>
              <a:t>following </a:t>
            </a:r>
            <a:r>
              <a:rPr lang="en-US" sz="2400" dirty="0"/>
              <a:t>two reactions:</a:t>
            </a:r>
            <a:endParaRPr lang="ru-RU" sz="2400" dirty="0"/>
          </a:p>
        </p:txBody>
      </p:sp>
      <p:pic>
        <p:nvPicPr>
          <p:cNvPr id="7" name="Рисунок 6"/>
          <p:cNvPicPr>
            <a:picLocks noChangeAspect="1"/>
          </p:cNvPicPr>
          <p:nvPr/>
        </p:nvPicPr>
        <p:blipFill>
          <a:blip r:embed="rId3"/>
          <a:stretch>
            <a:fillRect/>
          </a:stretch>
        </p:blipFill>
        <p:spPr>
          <a:xfrm>
            <a:off x="2406432" y="4240737"/>
            <a:ext cx="8403408" cy="2301878"/>
          </a:xfrm>
          <a:prstGeom prst="rect">
            <a:avLst/>
          </a:prstGeom>
        </p:spPr>
      </p:pic>
    </p:spTree>
    <p:extLst>
      <p:ext uri="{BB962C8B-B14F-4D97-AF65-F5344CB8AC3E}">
        <p14:creationId xmlns:p14="http://schemas.microsoft.com/office/powerpoint/2010/main" val="142225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EED24D2-99C2-4971-A76F-0077CE8CF617}" type="slidenum">
              <a:rPr lang="ru-RU" smtClean="0"/>
              <a:t>30</a:t>
            </a:fld>
            <a:endParaRPr lang="ru-RU"/>
          </a:p>
        </p:txBody>
      </p:sp>
      <p:sp>
        <p:nvSpPr>
          <p:cNvPr id="3" name="Прямоугольник 2"/>
          <p:cNvSpPr/>
          <p:nvPr/>
        </p:nvSpPr>
        <p:spPr>
          <a:xfrm>
            <a:off x="198120" y="224641"/>
            <a:ext cx="8549640" cy="4093428"/>
          </a:xfrm>
          <a:prstGeom prst="rect">
            <a:avLst/>
          </a:prstGeom>
        </p:spPr>
        <p:txBody>
          <a:bodyPr wrap="square">
            <a:spAutoFit/>
          </a:bodyPr>
          <a:lstStyle/>
          <a:p>
            <a:r>
              <a:rPr lang="en-US" sz="2000" dirty="0"/>
              <a:t>Testing for ethylene glycol is carried out upon special requests from the </a:t>
            </a:r>
            <a:r>
              <a:rPr lang="en-US" sz="2000" dirty="0" smtClean="0"/>
              <a:t>court investigative </a:t>
            </a:r>
            <a:r>
              <a:rPr lang="en-US" sz="2000" dirty="0"/>
              <a:t>authorities or forensic </a:t>
            </a:r>
            <a:r>
              <a:rPr lang="en-US" sz="2000" dirty="0" err="1" smtClean="0"/>
              <a:t>expertis</a:t>
            </a:r>
            <a:r>
              <a:rPr lang="en-US" sz="2000" dirty="0" smtClean="0"/>
              <a:t>.</a:t>
            </a:r>
          </a:p>
          <a:p>
            <a:endParaRPr lang="ru-RU" sz="2000" dirty="0" smtClean="0"/>
          </a:p>
          <a:p>
            <a:r>
              <a:rPr lang="en-US" sz="2000" dirty="0" smtClean="0"/>
              <a:t>Ethylene </a:t>
            </a:r>
            <a:r>
              <a:rPr lang="en-US" sz="2000" dirty="0"/>
              <a:t>glycol is an almost non-volatile liquid. During targeted analysis, ethylene glycol is isolated from objects according to the method proposed by N.B. </a:t>
            </a:r>
            <a:r>
              <a:rPr lang="en-US" sz="2000" dirty="0" err="1"/>
              <a:t>Lapkina</a:t>
            </a:r>
            <a:r>
              <a:rPr lang="en-US" sz="2000" dirty="0"/>
              <a:t> and V.A. </a:t>
            </a:r>
            <a:r>
              <a:rPr lang="en-US" sz="2000" dirty="0" err="1"/>
              <a:t>Nazarenkoin</a:t>
            </a:r>
            <a:r>
              <a:rPr lang="en-US" sz="2000" dirty="0"/>
              <a:t> a special apparatus.  </a:t>
            </a:r>
            <a:endParaRPr lang="en-US" sz="2000" dirty="0" smtClean="0"/>
          </a:p>
          <a:p>
            <a:endParaRPr lang="en-US" sz="2000" dirty="0"/>
          </a:p>
          <a:p>
            <a:r>
              <a:rPr lang="en-US" sz="2000" dirty="0" smtClean="0"/>
              <a:t>10 </a:t>
            </a:r>
            <a:r>
              <a:rPr lang="en-US" sz="2000" dirty="0"/>
              <a:t>g liver or stomach contents up </a:t>
            </a:r>
            <a:r>
              <a:rPr lang="en-US" sz="2000" dirty="0" smtClean="0"/>
              <a:t>to add </a:t>
            </a:r>
            <a:r>
              <a:rPr lang="en-US" sz="2000" dirty="0"/>
              <a:t>5 g of crystalline oxalic acid and grind. The mixture is transferred to a 100 ml round bottom flask and 50 ml of benzene is added. The flask is </a:t>
            </a:r>
            <a:r>
              <a:rPr lang="en-US" sz="2000" dirty="0" smtClean="0"/>
              <a:t>connected with </a:t>
            </a:r>
            <a:r>
              <a:rPr lang="en-US" sz="2000" dirty="0"/>
              <a:t>a reflux condenser equipped with a device for collecting condensate</a:t>
            </a:r>
            <a:r>
              <a:rPr lang="en-US" sz="2000" dirty="0" smtClean="0"/>
              <a:t>. Then </a:t>
            </a:r>
            <a:r>
              <a:rPr lang="en-US" sz="2000" dirty="0"/>
              <a:t>the flask is placed in a water bath and heated. Benzene vapor and the water and ethylene glycol carried away by it condense in the refrigerator and end up in a special device.</a:t>
            </a:r>
            <a:endParaRPr lang="ru-RU" sz="2000" dirty="0"/>
          </a:p>
        </p:txBody>
      </p:sp>
      <p:pic>
        <p:nvPicPr>
          <p:cNvPr id="5" name="Рисунок 4"/>
          <p:cNvPicPr>
            <a:picLocks noChangeAspect="1"/>
          </p:cNvPicPr>
          <p:nvPr/>
        </p:nvPicPr>
        <p:blipFill>
          <a:blip r:embed="rId2"/>
          <a:stretch>
            <a:fillRect/>
          </a:stretch>
        </p:blipFill>
        <p:spPr>
          <a:xfrm>
            <a:off x="8907780" y="455484"/>
            <a:ext cx="2781300" cy="5900866"/>
          </a:xfrm>
          <a:prstGeom prst="rect">
            <a:avLst/>
          </a:prstGeom>
        </p:spPr>
      </p:pic>
      <p:sp>
        <p:nvSpPr>
          <p:cNvPr id="6" name="Прямоугольник 5"/>
          <p:cNvSpPr/>
          <p:nvPr/>
        </p:nvSpPr>
        <p:spPr>
          <a:xfrm>
            <a:off x="457200" y="4566196"/>
            <a:ext cx="7482840" cy="1631216"/>
          </a:xfrm>
          <a:prstGeom prst="rect">
            <a:avLst/>
          </a:prstGeom>
        </p:spPr>
        <p:txBody>
          <a:bodyPr wrap="square">
            <a:spAutoFit/>
          </a:bodyPr>
          <a:lstStyle/>
          <a:p>
            <a:r>
              <a:rPr lang="en-US" sz="2000" dirty="0"/>
              <a:t>in this device, benzene (density 0.879) is on top of the water, it can flow back into the flask, and the water and ethylene glycol in it remain in the nozzle. </a:t>
            </a:r>
            <a:endParaRPr lang="en-US" sz="2000" dirty="0" smtClean="0"/>
          </a:p>
          <a:p>
            <a:endParaRPr lang="en-US" sz="2000" dirty="0"/>
          </a:p>
          <a:p>
            <a:r>
              <a:rPr lang="en-US" sz="2000" dirty="0" smtClean="0"/>
              <a:t>This </a:t>
            </a:r>
            <a:r>
              <a:rPr lang="en-US" sz="2000" dirty="0"/>
              <a:t>solution is examined by reactions with ethylene glycol.</a:t>
            </a:r>
            <a:endParaRPr lang="ru-RU" sz="2000" dirty="0"/>
          </a:p>
        </p:txBody>
      </p:sp>
    </p:spTree>
    <p:extLst>
      <p:ext uri="{BB962C8B-B14F-4D97-AF65-F5344CB8AC3E}">
        <p14:creationId xmlns:p14="http://schemas.microsoft.com/office/powerpoint/2010/main" val="18165542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EED24D2-99C2-4971-A76F-0077CE8CF617}" type="slidenum">
              <a:rPr lang="ru-RU" smtClean="0"/>
              <a:t>31</a:t>
            </a:fld>
            <a:endParaRPr lang="ru-RU"/>
          </a:p>
        </p:txBody>
      </p:sp>
      <p:sp>
        <p:nvSpPr>
          <p:cNvPr id="2" name="Прямоугольник 1"/>
          <p:cNvSpPr/>
          <p:nvPr/>
        </p:nvSpPr>
        <p:spPr>
          <a:xfrm>
            <a:off x="472440" y="12277"/>
            <a:ext cx="11231880" cy="1015663"/>
          </a:xfrm>
          <a:prstGeom prst="rect">
            <a:avLst/>
          </a:prstGeom>
        </p:spPr>
        <p:txBody>
          <a:bodyPr wrap="square">
            <a:spAutoFit/>
          </a:bodyPr>
          <a:lstStyle/>
          <a:p>
            <a:r>
              <a:rPr lang="en-US" sz="2000" dirty="0" smtClean="0"/>
              <a:t>1. </a:t>
            </a:r>
            <a:r>
              <a:rPr lang="en-US" sz="2000" b="1" dirty="0" smtClean="0"/>
              <a:t>The </a:t>
            </a:r>
            <a:r>
              <a:rPr lang="en-US" sz="2000" b="1" dirty="0"/>
              <a:t>oxidation reaction of ethylene glycol to formaldehyde</a:t>
            </a:r>
            <a:r>
              <a:rPr lang="en-US" sz="2000" dirty="0" smtClean="0"/>
              <a:t>.</a:t>
            </a:r>
          </a:p>
          <a:p>
            <a:r>
              <a:rPr lang="en-US" sz="2000" dirty="0" smtClean="0"/>
              <a:t>To </a:t>
            </a:r>
            <a:r>
              <a:rPr lang="en-US" sz="2000" dirty="0"/>
              <a:t>3-5 ml of distillate add 5 drops of a 12% solution of sulfuric acid, 5 drops of a 5% solution of potassium </a:t>
            </a:r>
            <a:r>
              <a:rPr lang="en-US" sz="2000" dirty="0" err="1"/>
              <a:t>periodate</a:t>
            </a:r>
            <a:r>
              <a:rPr lang="en-US" sz="2000" dirty="0"/>
              <a:t> in a 5% solution of sulfuric acid and shake. Ethylene glycol will oxidize to formaldehyde.</a:t>
            </a:r>
            <a:endParaRPr lang="ru-RU" sz="2000" dirty="0"/>
          </a:p>
        </p:txBody>
      </p:sp>
      <p:pic>
        <p:nvPicPr>
          <p:cNvPr id="3" name="Рисунок 2"/>
          <p:cNvPicPr>
            <a:picLocks noChangeAspect="1"/>
          </p:cNvPicPr>
          <p:nvPr/>
        </p:nvPicPr>
        <p:blipFill>
          <a:blip r:embed="rId2"/>
          <a:stretch>
            <a:fillRect/>
          </a:stretch>
        </p:blipFill>
        <p:spPr>
          <a:xfrm>
            <a:off x="3088481" y="962799"/>
            <a:ext cx="5009198" cy="1041516"/>
          </a:xfrm>
          <a:prstGeom prst="rect">
            <a:avLst/>
          </a:prstGeom>
        </p:spPr>
      </p:pic>
      <p:sp>
        <p:nvSpPr>
          <p:cNvPr id="5" name="Прямоугольник 4"/>
          <p:cNvSpPr/>
          <p:nvPr/>
        </p:nvSpPr>
        <p:spPr>
          <a:xfrm>
            <a:off x="472440" y="1928115"/>
            <a:ext cx="11109960" cy="1938992"/>
          </a:xfrm>
          <a:prstGeom prst="rect">
            <a:avLst/>
          </a:prstGeom>
        </p:spPr>
        <p:txBody>
          <a:bodyPr wrap="square">
            <a:spAutoFit/>
          </a:bodyPr>
          <a:lstStyle/>
          <a:p>
            <a:r>
              <a:rPr lang="en-US" sz="2000" dirty="0"/>
              <a:t>After 5 minutes, add 3-5 drops of </a:t>
            </a:r>
            <a:r>
              <a:rPr lang="en-US" sz="2000" dirty="0" smtClean="0"/>
              <a:t>solution sulfurous </a:t>
            </a:r>
            <a:r>
              <a:rPr lang="en-US" sz="2000" dirty="0"/>
              <a:t>acid and 4 drops of </a:t>
            </a:r>
            <a:r>
              <a:rPr lang="en-US" sz="2000" dirty="0" err="1"/>
              <a:t>fuchsulfurous</a:t>
            </a:r>
            <a:r>
              <a:rPr lang="en-US" sz="2000" dirty="0"/>
              <a:t> acid solution to detect the formed formaldehyde. A blue or violet color is observed</a:t>
            </a:r>
            <a:r>
              <a:rPr lang="en-US" sz="2000" dirty="0" smtClean="0"/>
              <a:t>.</a:t>
            </a:r>
          </a:p>
          <a:p>
            <a:endParaRPr lang="en-US" sz="2000" dirty="0"/>
          </a:p>
          <a:p>
            <a:r>
              <a:rPr lang="en-US" sz="2000" dirty="0" smtClean="0"/>
              <a:t>2. </a:t>
            </a:r>
            <a:r>
              <a:rPr lang="en-US" sz="2000" b="1" dirty="0" smtClean="0"/>
              <a:t>The </a:t>
            </a:r>
            <a:r>
              <a:rPr lang="en-US" sz="2000" b="1" dirty="0"/>
              <a:t>oxidation reaction of ethylene glycol to oxalic acid</a:t>
            </a:r>
            <a:r>
              <a:rPr lang="en-US" sz="2000" b="1" dirty="0" smtClean="0"/>
              <a:t>.</a:t>
            </a:r>
          </a:p>
          <a:p>
            <a:r>
              <a:rPr lang="en-US" sz="2000" dirty="0" smtClean="0"/>
              <a:t> </a:t>
            </a:r>
            <a:r>
              <a:rPr lang="en-US" sz="2000" dirty="0"/>
              <a:t>Part of the distillate is mixed with concentrated nitric acid and evaporated to dryness. The residue forms oxalic acid.</a:t>
            </a:r>
            <a:endParaRPr lang="ru-RU" sz="2000" dirty="0"/>
          </a:p>
        </p:txBody>
      </p:sp>
      <p:pic>
        <p:nvPicPr>
          <p:cNvPr id="6" name="Рисунок 5"/>
          <p:cNvPicPr>
            <a:picLocks noChangeAspect="1"/>
          </p:cNvPicPr>
          <p:nvPr/>
        </p:nvPicPr>
        <p:blipFill>
          <a:blip r:embed="rId3"/>
          <a:stretch>
            <a:fillRect/>
          </a:stretch>
        </p:blipFill>
        <p:spPr>
          <a:xfrm>
            <a:off x="2057400" y="3539490"/>
            <a:ext cx="3429000" cy="1071563"/>
          </a:xfrm>
          <a:prstGeom prst="rect">
            <a:avLst/>
          </a:prstGeom>
        </p:spPr>
      </p:pic>
      <p:sp>
        <p:nvSpPr>
          <p:cNvPr id="7" name="Прямоугольник 6"/>
          <p:cNvSpPr/>
          <p:nvPr/>
        </p:nvSpPr>
        <p:spPr>
          <a:xfrm>
            <a:off x="472440" y="4677072"/>
            <a:ext cx="11231880" cy="707886"/>
          </a:xfrm>
          <a:prstGeom prst="rect">
            <a:avLst/>
          </a:prstGeom>
        </p:spPr>
        <p:txBody>
          <a:bodyPr wrap="square">
            <a:spAutoFit/>
          </a:bodyPr>
          <a:lstStyle/>
          <a:p>
            <a:r>
              <a:rPr lang="en-US" sz="2000" dirty="0"/>
              <a:t>When calcium salt is added, a white precipitate of calcium oxalate appears</a:t>
            </a:r>
            <a:r>
              <a:rPr lang="en-US" sz="2000" dirty="0" smtClean="0"/>
              <a:t>. Under </a:t>
            </a:r>
            <a:r>
              <a:rPr lang="en-US" sz="2000" dirty="0"/>
              <a:t>a microscope, calcium oxalate crystals have a characteristic shape that resembles postal envelopes.</a:t>
            </a:r>
            <a:endParaRPr lang="ru-RU" sz="2000" dirty="0"/>
          </a:p>
        </p:txBody>
      </p:sp>
      <p:pic>
        <p:nvPicPr>
          <p:cNvPr id="8" name="Рисунок 7"/>
          <p:cNvPicPr>
            <a:picLocks noChangeAspect="1"/>
          </p:cNvPicPr>
          <p:nvPr/>
        </p:nvPicPr>
        <p:blipFill>
          <a:blip r:embed="rId4"/>
          <a:stretch>
            <a:fillRect/>
          </a:stretch>
        </p:blipFill>
        <p:spPr>
          <a:xfrm>
            <a:off x="1339811" y="5478482"/>
            <a:ext cx="7250881" cy="1379518"/>
          </a:xfrm>
          <a:prstGeom prst="rect">
            <a:avLst/>
          </a:prstGeom>
        </p:spPr>
      </p:pic>
    </p:spTree>
    <p:extLst>
      <p:ext uri="{BB962C8B-B14F-4D97-AF65-F5344CB8AC3E}">
        <p14:creationId xmlns:p14="http://schemas.microsoft.com/office/powerpoint/2010/main" val="18948479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EED24D2-99C2-4971-A76F-0077CE8CF617}" type="slidenum">
              <a:rPr lang="ru-RU" smtClean="0"/>
              <a:t>32</a:t>
            </a:fld>
            <a:endParaRPr lang="ru-RU"/>
          </a:p>
        </p:txBody>
      </p:sp>
      <p:sp>
        <p:nvSpPr>
          <p:cNvPr id="2" name="Прямоугольник 1"/>
          <p:cNvSpPr/>
          <p:nvPr/>
        </p:nvSpPr>
        <p:spPr>
          <a:xfrm>
            <a:off x="381000" y="98197"/>
            <a:ext cx="11460480" cy="2308324"/>
          </a:xfrm>
          <a:prstGeom prst="rect">
            <a:avLst/>
          </a:prstGeom>
        </p:spPr>
        <p:txBody>
          <a:bodyPr wrap="square">
            <a:spAutoFit/>
          </a:bodyPr>
          <a:lstStyle/>
          <a:p>
            <a:r>
              <a:rPr lang="en-US" sz="2400" b="1" dirty="0"/>
              <a:t>Detection of ethylene glycol in technical fluids(antifreeze, brake fluids</a:t>
            </a:r>
            <a:r>
              <a:rPr lang="en-US" sz="2400" b="1" dirty="0" smtClean="0"/>
              <a:t>)</a:t>
            </a:r>
          </a:p>
          <a:p>
            <a:endParaRPr lang="en-US" sz="2400" dirty="0"/>
          </a:p>
          <a:p>
            <a:r>
              <a:rPr lang="en-US" sz="2400" b="1" dirty="0" smtClean="0"/>
              <a:t>Reaction </a:t>
            </a:r>
            <a:r>
              <a:rPr lang="en-US" sz="2400" b="1" dirty="0"/>
              <a:t>of formation of copper </a:t>
            </a:r>
            <a:r>
              <a:rPr lang="en-US" sz="2400" b="1" dirty="0" err="1"/>
              <a:t>glycolate</a:t>
            </a:r>
            <a:r>
              <a:rPr lang="en-US" sz="2400" dirty="0"/>
              <a:t>. An excess of 10% sodium hydroxide solution and a 10% copper sulfate solution are added </a:t>
            </a:r>
            <a:r>
              <a:rPr lang="en-US" sz="2400" dirty="0" smtClean="0"/>
              <a:t>drop wise </a:t>
            </a:r>
            <a:r>
              <a:rPr lang="en-US" sz="2400" dirty="0"/>
              <a:t>to a portion of the analyzed liquid - copper hydroxide is formed, which dissolves in the presence of ethylene glycol to form a blue-colored solution.</a:t>
            </a:r>
            <a:endParaRPr lang="ru-RU" sz="2400" dirty="0"/>
          </a:p>
        </p:txBody>
      </p:sp>
      <p:pic>
        <p:nvPicPr>
          <p:cNvPr id="3" name="Рисунок 2"/>
          <p:cNvPicPr>
            <a:picLocks noChangeAspect="1"/>
          </p:cNvPicPr>
          <p:nvPr/>
        </p:nvPicPr>
        <p:blipFill>
          <a:blip r:embed="rId2"/>
          <a:stretch>
            <a:fillRect/>
          </a:stretch>
        </p:blipFill>
        <p:spPr>
          <a:xfrm>
            <a:off x="2529840" y="2353301"/>
            <a:ext cx="4985385" cy="401508"/>
          </a:xfrm>
          <a:prstGeom prst="rect">
            <a:avLst/>
          </a:prstGeom>
        </p:spPr>
      </p:pic>
      <p:pic>
        <p:nvPicPr>
          <p:cNvPr id="5" name="Рисунок 4"/>
          <p:cNvPicPr>
            <a:picLocks noChangeAspect="1"/>
          </p:cNvPicPr>
          <p:nvPr/>
        </p:nvPicPr>
        <p:blipFill>
          <a:blip r:embed="rId3"/>
          <a:stretch>
            <a:fillRect/>
          </a:stretch>
        </p:blipFill>
        <p:spPr>
          <a:xfrm>
            <a:off x="2015013" y="2829699"/>
            <a:ext cx="6015037" cy="766495"/>
          </a:xfrm>
          <a:prstGeom prst="rect">
            <a:avLst/>
          </a:prstGeom>
        </p:spPr>
      </p:pic>
      <p:sp>
        <p:nvSpPr>
          <p:cNvPr id="6" name="Прямоугольник 5"/>
          <p:cNvSpPr/>
          <p:nvPr/>
        </p:nvSpPr>
        <p:spPr>
          <a:xfrm>
            <a:off x="381000" y="3991125"/>
            <a:ext cx="11460480" cy="2677656"/>
          </a:xfrm>
          <a:prstGeom prst="rect">
            <a:avLst/>
          </a:prstGeom>
        </p:spPr>
        <p:txBody>
          <a:bodyPr wrap="square">
            <a:spAutoFit/>
          </a:bodyPr>
          <a:lstStyle/>
          <a:p>
            <a:r>
              <a:rPr lang="en-US" sz="2400" b="1" dirty="0"/>
              <a:t>Quantitative determination of ethylene glycol </a:t>
            </a:r>
            <a:endParaRPr lang="en-US" sz="2400" b="1" dirty="0" smtClean="0"/>
          </a:p>
          <a:p>
            <a:r>
              <a:rPr lang="en-US" sz="2400" b="1" dirty="0" smtClean="0"/>
              <a:t>Gas-liquid </a:t>
            </a:r>
            <a:r>
              <a:rPr lang="en-US" sz="2400" b="1" dirty="0"/>
              <a:t>chromatography </a:t>
            </a:r>
            <a:r>
              <a:rPr lang="en-US" sz="2400" dirty="0"/>
              <a:t>is used for ethylene glycol under special conditions. Since ethylene glycol has a high evaporation temperature, a programmed temperature mode is required to determine it</a:t>
            </a:r>
            <a:r>
              <a:rPr lang="en-US" sz="2400" dirty="0" smtClean="0"/>
              <a:t>.</a:t>
            </a:r>
          </a:p>
          <a:p>
            <a:r>
              <a:rPr lang="en-US" sz="2400" b="1" dirty="0" smtClean="0"/>
              <a:t>Colorimetric </a:t>
            </a:r>
            <a:r>
              <a:rPr lang="en-US" sz="2400" b="1" dirty="0"/>
              <a:t>method</a:t>
            </a:r>
            <a:r>
              <a:rPr lang="en-US" sz="2400" dirty="0"/>
              <a:t>. It is based on the oxidation of ethylene glycol to formaldehyde. Quantitative determination is carried out after obtaining a colored compound with </a:t>
            </a:r>
            <a:r>
              <a:rPr lang="en-US" sz="2400" dirty="0" err="1"/>
              <a:t>fuchsinous</a:t>
            </a:r>
            <a:r>
              <a:rPr lang="en-US" sz="2400" dirty="0"/>
              <a:t> acid in the presence of concentrated sulfuric acid.</a:t>
            </a:r>
            <a:endParaRPr lang="ru-RU" sz="2400" dirty="0"/>
          </a:p>
        </p:txBody>
      </p:sp>
    </p:spTree>
    <p:extLst>
      <p:ext uri="{BB962C8B-B14F-4D97-AF65-F5344CB8AC3E}">
        <p14:creationId xmlns:p14="http://schemas.microsoft.com/office/powerpoint/2010/main" val="11324027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EED24D2-99C2-4971-A76F-0077CE8CF617}" type="slidenum">
              <a:rPr lang="ru-RU" smtClean="0"/>
              <a:t>33</a:t>
            </a:fld>
            <a:endParaRPr lang="ru-RU"/>
          </a:p>
        </p:txBody>
      </p:sp>
      <p:sp>
        <p:nvSpPr>
          <p:cNvPr id="2" name="Прямоугольник 1"/>
          <p:cNvSpPr/>
          <p:nvPr/>
        </p:nvSpPr>
        <p:spPr>
          <a:xfrm>
            <a:off x="3658345" y="3244334"/>
            <a:ext cx="4875309" cy="369332"/>
          </a:xfrm>
          <a:prstGeom prst="rect">
            <a:avLst/>
          </a:prstGeom>
        </p:spPr>
        <p:txBody>
          <a:bodyPr wrap="none">
            <a:spAutoFit/>
          </a:bodyPr>
          <a:lstStyle/>
          <a:p>
            <a:r>
              <a:rPr lang="ru-RU" dirty="0"/>
              <a:t>https://www.youtube.com/watch?v=ZpPzImDSfqc</a:t>
            </a:r>
          </a:p>
        </p:txBody>
      </p:sp>
    </p:spTree>
    <p:extLst>
      <p:ext uri="{BB962C8B-B14F-4D97-AF65-F5344CB8AC3E}">
        <p14:creationId xmlns:p14="http://schemas.microsoft.com/office/powerpoint/2010/main" val="4610797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EED24D2-99C2-4971-A76F-0077CE8CF617}" type="slidenum">
              <a:rPr lang="ru-RU" smtClean="0"/>
              <a:t>4</a:t>
            </a:fld>
            <a:endParaRPr lang="ru-RU"/>
          </a:p>
        </p:txBody>
      </p:sp>
      <p:sp>
        <p:nvSpPr>
          <p:cNvPr id="5" name="Прямоугольник 4"/>
          <p:cNvSpPr/>
          <p:nvPr/>
        </p:nvSpPr>
        <p:spPr>
          <a:xfrm>
            <a:off x="491067" y="10"/>
            <a:ext cx="11159067" cy="830997"/>
          </a:xfrm>
          <a:prstGeom prst="rect">
            <a:avLst/>
          </a:prstGeom>
        </p:spPr>
        <p:txBody>
          <a:bodyPr wrap="square">
            <a:spAutoFit/>
          </a:bodyPr>
          <a:lstStyle/>
          <a:p>
            <a:pPr>
              <a:spcAft>
                <a:spcPts val="1200"/>
              </a:spcAft>
            </a:pPr>
            <a:r>
              <a:rPr lang="en-US" sz="2400" dirty="0"/>
              <a:t>Alcoholic drinks are a mixture of water and ethyl alcohol mixed with other substances that give them a characteristic odor and taste.</a:t>
            </a:r>
            <a:endParaRPr lang="ru-RU" sz="2400" dirty="0"/>
          </a:p>
        </p:txBody>
      </p:sp>
      <p:sp>
        <p:nvSpPr>
          <p:cNvPr id="6" name="Прямоугольник 5"/>
          <p:cNvSpPr/>
          <p:nvPr/>
        </p:nvSpPr>
        <p:spPr>
          <a:xfrm>
            <a:off x="3505461" y="789005"/>
            <a:ext cx="4959243" cy="461665"/>
          </a:xfrm>
          <a:prstGeom prst="rect">
            <a:avLst/>
          </a:prstGeom>
        </p:spPr>
        <p:txBody>
          <a:bodyPr wrap="none">
            <a:spAutoFit/>
          </a:bodyPr>
          <a:lstStyle/>
          <a:p>
            <a:r>
              <a:rPr lang="ru-RU" sz="2400" b="1" dirty="0" err="1"/>
              <a:t>Alcohol</a:t>
            </a:r>
            <a:r>
              <a:rPr lang="ru-RU" sz="2400" b="1" dirty="0"/>
              <a:t> </a:t>
            </a:r>
            <a:r>
              <a:rPr lang="ru-RU" sz="2400" b="1" dirty="0" err="1"/>
              <a:t>Content</a:t>
            </a:r>
            <a:r>
              <a:rPr lang="ru-RU" sz="2400" b="1" dirty="0"/>
              <a:t> </a:t>
            </a:r>
            <a:r>
              <a:rPr lang="ru-RU" sz="2400" b="1" dirty="0" err="1"/>
              <a:t>of</a:t>
            </a:r>
            <a:r>
              <a:rPr lang="ru-RU" sz="2400" b="1" dirty="0"/>
              <a:t> </a:t>
            </a:r>
            <a:r>
              <a:rPr lang="ru-RU" sz="2400" b="1" dirty="0" err="1"/>
              <a:t>Various</a:t>
            </a:r>
            <a:r>
              <a:rPr lang="ru-RU" sz="2400" b="1" dirty="0"/>
              <a:t> </a:t>
            </a:r>
            <a:r>
              <a:rPr lang="ru-RU" sz="2400" b="1" dirty="0" err="1"/>
              <a:t>Beverages</a:t>
            </a:r>
            <a:endParaRPr lang="ru-RU" sz="2400" b="1" dirty="0"/>
          </a:p>
        </p:txBody>
      </p:sp>
      <p:pic>
        <p:nvPicPr>
          <p:cNvPr id="7" name="Рисунок 6"/>
          <p:cNvPicPr>
            <a:picLocks noChangeAspect="1"/>
          </p:cNvPicPr>
          <p:nvPr/>
        </p:nvPicPr>
        <p:blipFill>
          <a:blip r:embed="rId2"/>
          <a:stretch>
            <a:fillRect/>
          </a:stretch>
        </p:blipFill>
        <p:spPr>
          <a:xfrm>
            <a:off x="2200482" y="1331522"/>
            <a:ext cx="7569199" cy="5389953"/>
          </a:xfrm>
          <a:prstGeom prst="rect">
            <a:avLst/>
          </a:prstGeom>
        </p:spPr>
      </p:pic>
    </p:spTree>
    <p:extLst>
      <p:ext uri="{BB962C8B-B14F-4D97-AF65-F5344CB8AC3E}">
        <p14:creationId xmlns:p14="http://schemas.microsoft.com/office/powerpoint/2010/main" val="37159694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EED24D2-99C2-4971-A76F-0077CE8CF617}" type="slidenum">
              <a:rPr lang="ru-RU" smtClean="0"/>
              <a:t>5</a:t>
            </a:fld>
            <a:endParaRPr lang="ru-RU"/>
          </a:p>
        </p:txBody>
      </p:sp>
      <p:pic>
        <p:nvPicPr>
          <p:cNvPr id="6146" name="Picture 2" descr="https://ars.els-cdn.com/content/image/1-s2.0-S0953620522002916-ga1_lr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0"/>
            <a:ext cx="112776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8835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EED24D2-99C2-4971-A76F-0077CE8CF617}" type="slidenum">
              <a:rPr lang="ru-RU" smtClean="0"/>
              <a:t>6</a:t>
            </a:fld>
            <a:endParaRPr lang="ru-RU"/>
          </a:p>
        </p:txBody>
      </p:sp>
      <p:pic>
        <p:nvPicPr>
          <p:cNvPr id="3" name="Рисунок 2"/>
          <p:cNvPicPr>
            <a:picLocks noChangeAspect="1"/>
          </p:cNvPicPr>
          <p:nvPr/>
        </p:nvPicPr>
        <p:blipFill rotWithShape="1">
          <a:blip r:embed="rId2"/>
          <a:srcRect l="21368" t="32523" r="21238" b="16782"/>
          <a:stretch/>
        </p:blipFill>
        <p:spPr>
          <a:xfrm>
            <a:off x="678271" y="677336"/>
            <a:ext cx="10921061" cy="5423386"/>
          </a:xfrm>
          <a:prstGeom prst="rect">
            <a:avLst/>
          </a:prstGeom>
        </p:spPr>
      </p:pic>
    </p:spTree>
    <p:extLst>
      <p:ext uri="{BB962C8B-B14F-4D97-AF65-F5344CB8AC3E}">
        <p14:creationId xmlns:p14="http://schemas.microsoft.com/office/powerpoint/2010/main" val="38256089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EED24D2-99C2-4971-A76F-0077CE8CF617}" type="slidenum">
              <a:rPr lang="ru-RU" smtClean="0"/>
              <a:t>7</a:t>
            </a:fld>
            <a:endParaRPr lang="ru-RU"/>
          </a:p>
        </p:txBody>
      </p:sp>
      <p:pic>
        <p:nvPicPr>
          <p:cNvPr id="3" name="Рисунок 2"/>
          <p:cNvPicPr>
            <a:picLocks noChangeAspect="1"/>
          </p:cNvPicPr>
          <p:nvPr/>
        </p:nvPicPr>
        <p:blipFill rotWithShape="1">
          <a:blip r:embed="rId2"/>
          <a:srcRect l="-2634" t="-2103" r="72158" b="2103"/>
          <a:stretch/>
        </p:blipFill>
        <p:spPr>
          <a:xfrm>
            <a:off x="-53088" y="1064683"/>
            <a:ext cx="2616888" cy="2017184"/>
          </a:xfrm>
          <a:prstGeom prst="rect">
            <a:avLst/>
          </a:prstGeom>
        </p:spPr>
      </p:pic>
      <p:sp>
        <p:nvSpPr>
          <p:cNvPr id="5" name="Прямоугольник 4"/>
          <p:cNvSpPr/>
          <p:nvPr/>
        </p:nvSpPr>
        <p:spPr>
          <a:xfrm>
            <a:off x="789082" y="50805"/>
            <a:ext cx="10564718" cy="769441"/>
          </a:xfrm>
          <a:prstGeom prst="rect">
            <a:avLst/>
          </a:prstGeom>
        </p:spPr>
        <p:txBody>
          <a:bodyPr wrap="square">
            <a:spAutoFit/>
          </a:bodyPr>
          <a:lstStyle/>
          <a:p>
            <a:r>
              <a:rPr lang="ru-RU" sz="4400" b="1" dirty="0" err="1"/>
              <a:t>Toxicological</a:t>
            </a:r>
            <a:r>
              <a:rPr lang="ru-RU" sz="4400" b="1" dirty="0"/>
              <a:t> </a:t>
            </a:r>
            <a:r>
              <a:rPr lang="ru-RU" sz="4400" b="1" dirty="0" err="1"/>
              <a:t>significance</a:t>
            </a:r>
            <a:r>
              <a:rPr lang="ru-RU" sz="4400" b="1" dirty="0"/>
              <a:t> </a:t>
            </a:r>
            <a:r>
              <a:rPr lang="ru-RU" sz="4400" b="1" dirty="0" err="1"/>
              <a:t>of</a:t>
            </a:r>
            <a:r>
              <a:rPr lang="ru-RU" sz="4400" b="1" dirty="0"/>
              <a:t> </a:t>
            </a:r>
            <a:r>
              <a:rPr lang="ru-RU" sz="4400" b="1" dirty="0" err="1"/>
              <a:t>alcohols</a:t>
            </a:r>
            <a:endParaRPr lang="ru-RU" sz="4400" b="1" dirty="0"/>
          </a:p>
        </p:txBody>
      </p:sp>
      <p:sp>
        <p:nvSpPr>
          <p:cNvPr id="6" name="Прямоугольник 5"/>
          <p:cNvSpPr/>
          <p:nvPr/>
        </p:nvSpPr>
        <p:spPr>
          <a:xfrm>
            <a:off x="2563800" y="1431209"/>
            <a:ext cx="8720667" cy="3847207"/>
          </a:xfrm>
          <a:prstGeom prst="rect">
            <a:avLst/>
          </a:prstGeom>
        </p:spPr>
        <p:txBody>
          <a:bodyPr wrap="square">
            <a:spAutoFit/>
          </a:bodyPr>
          <a:lstStyle/>
          <a:p>
            <a:pPr>
              <a:spcAft>
                <a:spcPts val="600"/>
              </a:spcAft>
            </a:pPr>
            <a:r>
              <a:rPr lang="en-US" sz="2800" b="1" dirty="0" smtClean="0"/>
              <a:t>Methyl </a:t>
            </a:r>
            <a:r>
              <a:rPr lang="en-US" sz="2800" b="1" dirty="0"/>
              <a:t>alcohol CH</a:t>
            </a:r>
            <a:r>
              <a:rPr lang="en-US" sz="2800" b="1" baseline="-25000" dirty="0"/>
              <a:t>3</a:t>
            </a:r>
            <a:r>
              <a:rPr lang="en-US" sz="2800" b="1" dirty="0"/>
              <a:t>OH </a:t>
            </a:r>
            <a:r>
              <a:rPr lang="en-US" sz="2800" b="1" dirty="0" smtClean="0"/>
              <a:t>(</a:t>
            </a:r>
            <a:r>
              <a:rPr lang="en-US" sz="2800" b="1" dirty="0"/>
              <a:t>methanol, wood alcohol, </a:t>
            </a:r>
            <a:r>
              <a:rPr lang="en-US" sz="2800" b="1" dirty="0" err="1"/>
              <a:t>carbinol</a:t>
            </a:r>
            <a:r>
              <a:rPr lang="en-US" sz="2800" dirty="0"/>
              <a:t>) </a:t>
            </a:r>
            <a:r>
              <a:rPr lang="en-US" sz="2800" dirty="0" smtClean="0"/>
              <a:t>is </a:t>
            </a:r>
            <a:r>
              <a:rPr lang="en-US" sz="2800" dirty="0"/>
              <a:t>a colorless liquid with a characteristic odor, </a:t>
            </a:r>
            <a:endParaRPr lang="ru-RU" sz="2800" dirty="0" smtClean="0"/>
          </a:p>
          <a:p>
            <a:pPr>
              <a:spcAft>
                <a:spcPts val="600"/>
              </a:spcAft>
            </a:pPr>
            <a:r>
              <a:rPr lang="en-US" sz="2800" dirty="0" err="1" smtClean="0"/>
              <a:t>bp</a:t>
            </a:r>
            <a:r>
              <a:rPr lang="en-US" sz="2800" dirty="0" smtClean="0"/>
              <a:t>=64.5°C</a:t>
            </a:r>
            <a:r>
              <a:rPr lang="en-US" sz="2800" dirty="0"/>
              <a:t>. </a:t>
            </a:r>
            <a:endParaRPr lang="ru-RU" sz="2800" dirty="0" smtClean="0"/>
          </a:p>
          <a:p>
            <a:pPr>
              <a:spcAft>
                <a:spcPts val="600"/>
              </a:spcAft>
            </a:pPr>
            <a:r>
              <a:rPr lang="en-US" sz="2800" dirty="0" smtClean="0"/>
              <a:t>The </a:t>
            </a:r>
            <a:r>
              <a:rPr lang="en-US" sz="2800" dirty="0"/>
              <a:t>taste and smell are no different from ethyl alcohol</a:t>
            </a:r>
            <a:r>
              <a:rPr lang="en-US" sz="2800" dirty="0" smtClean="0"/>
              <a:t>.</a:t>
            </a:r>
            <a:endParaRPr lang="ru-RU" sz="2800" dirty="0" smtClean="0"/>
          </a:p>
          <a:p>
            <a:pPr>
              <a:spcAft>
                <a:spcPts val="600"/>
              </a:spcAft>
            </a:pPr>
            <a:r>
              <a:rPr lang="en-US" sz="2800" dirty="0" smtClean="0"/>
              <a:t> </a:t>
            </a:r>
            <a:r>
              <a:rPr lang="en-US" sz="2800" dirty="0"/>
              <a:t>Methyl alcohol is a good solvent for fats, lipids, and oils. Methanol </a:t>
            </a:r>
            <a:r>
              <a:rPr lang="en-US" sz="2800" dirty="0" smtClean="0"/>
              <a:t>Burning blue </a:t>
            </a:r>
            <a:r>
              <a:rPr lang="en-US" sz="2800" dirty="0"/>
              <a:t>flame</a:t>
            </a:r>
            <a:r>
              <a:rPr lang="en-US" sz="2800" dirty="0" smtClean="0"/>
              <a:t>. </a:t>
            </a:r>
            <a:endParaRPr lang="ru-RU" sz="2800" dirty="0" smtClean="0"/>
          </a:p>
          <a:p>
            <a:pPr>
              <a:spcAft>
                <a:spcPts val="600"/>
              </a:spcAft>
            </a:pPr>
            <a:r>
              <a:rPr lang="en-US" sz="2800" dirty="0" smtClean="0"/>
              <a:t>Methyl </a:t>
            </a:r>
            <a:r>
              <a:rPr lang="en-US" sz="2800" dirty="0"/>
              <a:t>alcohol is obtained by dry distillation of </a:t>
            </a:r>
            <a:r>
              <a:rPr lang="en-US" sz="2800" dirty="0" smtClean="0"/>
              <a:t>wood</a:t>
            </a:r>
            <a:r>
              <a:rPr lang="ru-RU" sz="2800" dirty="0" smtClean="0"/>
              <a:t> </a:t>
            </a:r>
            <a:r>
              <a:rPr lang="en-US" sz="2800" dirty="0" smtClean="0"/>
              <a:t>and </a:t>
            </a:r>
            <a:r>
              <a:rPr lang="en-US" sz="2800" dirty="0"/>
              <a:t>chemical synthesis.</a:t>
            </a:r>
            <a:endParaRPr lang="ru-RU" sz="2800" dirty="0"/>
          </a:p>
        </p:txBody>
      </p:sp>
    </p:spTree>
    <p:extLst>
      <p:ext uri="{BB962C8B-B14F-4D97-AF65-F5344CB8AC3E}">
        <p14:creationId xmlns:p14="http://schemas.microsoft.com/office/powerpoint/2010/main" val="41916980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EED24D2-99C2-4971-A76F-0077CE8CF617}" type="slidenum">
              <a:rPr lang="ru-RU" smtClean="0"/>
              <a:t>8</a:t>
            </a:fld>
            <a:endParaRPr lang="ru-RU"/>
          </a:p>
        </p:txBody>
      </p:sp>
      <p:pic>
        <p:nvPicPr>
          <p:cNvPr id="3" name="Рисунок 2"/>
          <p:cNvPicPr>
            <a:picLocks noChangeAspect="1"/>
          </p:cNvPicPr>
          <p:nvPr/>
        </p:nvPicPr>
        <p:blipFill rotWithShape="1">
          <a:blip r:embed="rId2"/>
          <a:srcRect l="67996" t="-3155" r="640" b="3155"/>
          <a:stretch/>
        </p:blipFill>
        <p:spPr>
          <a:xfrm>
            <a:off x="413267" y="1172122"/>
            <a:ext cx="2888733" cy="2163708"/>
          </a:xfrm>
          <a:prstGeom prst="rect">
            <a:avLst/>
          </a:prstGeom>
        </p:spPr>
      </p:pic>
      <p:sp>
        <p:nvSpPr>
          <p:cNvPr id="5" name="Прямоугольник 4"/>
          <p:cNvSpPr/>
          <p:nvPr/>
        </p:nvSpPr>
        <p:spPr>
          <a:xfrm>
            <a:off x="789082" y="50805"/>
            <a:ext cx="10564718" cy="769441"/>
          </a:xfrm>
          <a:prstGeom prst="rect">
            <a:avLst/>
          </a:prstGeom>
        </p:spPr>
        <p:txBody>
          <a:bodyPr wrap="square">
            <a:spAutoFit/>
          </a:bodyPr>
          <a:lstStyle/>
          <a:p>
            <a:r>
              <a:rPr lang="ru-RU" sz="4400" b="1" dirty="0" err="1"/>
              <a:t>Toxicological</a:t>
            </a:r>
            <a:r>
              <a:rPr lang="ru-RU" sz="4400" b="1" dirty="0"/>
              <a:t> </a:t>
            </a:r>
            <a:r>
              <a:rPr lang="ru-RU" sz="4400" b="1" dirty="0" err="1"/>
              <a:t>significance</a:t>
            </a:r>
            <a:r>
              <a:rPr lang="ru-RU" sz="4400" b="1" dirty="0"/>
              <a:t> </a:t>
            </a:r>
            <a:r>
              <a:rPr lang="ru-RU" sz="4400" b="1" dirty="0" err="1"/>
              <a:t>of</a:t>
            </a:r>
            <a:r>
              <a:rPr lang="ru-RU" sz="4400" b="1" dirty="0"/>
              <a:t> </a:t>
            </a:r>
            <a:r>
              <a:rPr lang="ru-RU" sz="4400" b="1" dirty="0" err="1"/>
              <a:t>alcohols</a:t>
            </a:r>
            <a:endParaRPr lang="ru-RU" sz="4400" b="1" dirty="0"/>
          </a:p>
        </p:txBody>
      </p:sp>
      <p:sp>
        <p:nvSpPr>
          <p:cNvPr id="2" name="Прямоугольник 1"/>
          <p:cNvSpPr/>
          <p:nvPr/>
        </p:nvSpPr>
        <p:spPr>
          <a:xfrm>
            <a:off x="3826933" y="1135508"/>
            <a:ext cx="8229599" cy="1815882"/>
          </a:xfrm>
          <a:prstGeom prst="rect">
            <a:avLst/>
          </a:prstGeom>
        </p:spPr>
        <p:txBody>
          <a:bodyPr wrap="square">
            <a:spAutoFit/>
          </a:bodyPr>
          <a:lstStyle/>
          <a:p>
            <a:r>
              <a:rPr lang="en-US" sz="2800" dirty="0"/>
              <a:t>Ethylene glycol is </a:t>
            </a:r>
            <a:r>
              <a:rPr lang="en-US" sz="2800" dirty="0" smtClean="0"/>
              <a:t>colorless,</a:t>
            </a:r>
            <a:r>
              <a:rPr lang="ru-RU" sz="2800" dirty="0" smtClean="0"/>
              <a:t> </a:t>
            </a:r>
            <a:r>
              <a:rPr lang="en-US" sz="2800" dirty="0" smtClean="0"/>
              <a:t>syrupy</a:t>
            </a:r>
            <a:r>
              <a:rPr lang="en-US" sz="2800" dirty="0"/>
              <a:t>, non-volatile liquid, odorless, sweetish taste. Boiling </a:t>
            </a:r>
            <a:r>
              <a:rPr lang="en-US" sz="2800" dirty="0" smtClean="0"/>
              <a:t>point</a:t>
            </a:r>
            <a:r>
              <a:rPr lang="ru-RU" sz="2800" dirty="0" smtClean="0"/>
              <a:t>=</a:t>
            </a:r>
            <a:r>
              <a:rPr lang="en-US" sz="2800" dirty="0" smtClean="0"/>
              <a:t>195°C</a:t>
            </a:r>
            <a:r>
              <a:rPr lang="en-US" sz="2800" dirty="0"/>
              <a:t>. Freezing temperature - 40°C. Ethylene glycol is highly soluble in water, ethyl alcohol, glycerin, benzene, </a:t>
            </a:r>
            <a:r>
              <a:rPr lang="en-US" sz="2800" dirty="0" smtClean="0"/>
              <a:t>fat</a:t>
            </a:r>
            <a:r>
              <a:rPr lang="ru-RU" sz="2800" dirty="0" smtClean="0"/>
              <a:t>.</a:t>
            </a:r>
            <a:endParaRPr lang="ru-RU" sz="2800" dirty="0"/>
          </a:p>
        </p:txBody>
      </p:sp>
      <p:sp>
        <p:nvSpPr>
          <p:cNvPr id="7" name="Прямоугольник 6"/>
          <p:cNvSpPr/>
          <p:nvPr/>
        </p:nvSpPr>
        <p:spPr>
          <a:xfrm>
            <a:off x="789082" y="3587802"/>
            <a:ext cx="10844118" cy="2677656"/>
          </a:xfrm>
          <a:prstGeom prst="rect">
            <a:avLst/>
          </a:prstGeom>
        </p:spPr>
        <p:txBody>
          <a:bodyPr wrap="square">
            <a:spAutoFit/>
          </a:bodyPr>
          <a:lstStyle/>
          <a:p>
            <a:pPr marL="529200" indent="-457200">
              <a:buFont typeface="Arial" panose="020B0604020202020204" pitchFamily="34" charset="0"/>
              <a:buChar char="•"/>
            </a:pPr>
            <a:r>
              <a:rPr lang="en-US" sz="2800" dirty="0"/>
              <a:t>Ethylene glycol is used in the pharmaceutical, textile, leather, and tobacco industries. </a:t>
            </a:r>
            <a:endParaRPr lang="ru-RU" sz="2800" dirty="0" smtClean="0"/>
          </a:p>
          <a:p>
            <a:pPr marL="529200" indent="-457200">
              <a:buFont typeface="Arial" panose="020B0604020202020204" pitchFamily="34" charset="0"/>
              <a:buChar char="•"/>
            </a:pPr>
            <a:r>
              <a:rPr lang="en-US" sz="2800" dirty="0" smtClean="0"/>
              <a:t>It </a:t>
            </a:r>
            <a:r>
              <a:rPr lang="en-US" sz="2800" dirty="0"/>
              <a:t>is used in the production of ink, cellophane, synthetic fabrics, and for dissolving paints. </a:t>
            </a:r>
            <a:endParaRPr lang="ru-RU" sz="2800" dirty="0" smtClean="0"/>
          </a:p>
          <a:p>
            <a:pPr marL="529200" indent="-457200">
              <a:buFont typeface="Arial" panose="020B0604020202020204" pitchFamily="34" charset="0"/>
              <a:buChar char="•"/>
            </a:pPr>
            <a:r>
              <a:rPr lang="en-US" sz="2800" dirty="0" smtClean="0"/>
              <a:t> </a:t>
            </a:r>
            <a:r>
              <a:rPr lang="en-US" sz="2800" dirty="0"/>
              <a:t>Ethylene glycol can lower the freezing point of water. </a:t>
            </a:r>
            <a:endParaRPr lang="ru-RU" sz="2800" dirty="0" smtClean="0"/>
          </a:p>
          <a:p>
            <a:pPr marL="529200" indent="-457200">
              <a:buFont typeface="Arial" panose="020B0604020202020204" pitchFamily="34" charset="0"/>
              <a:buChar char="•"/>
            </a:pPr>
            <a:r>
              <a:rPr lang="en-US" sz="2800" dirty="0" smtClean="0"/>
              <a:t>His</a:t>
            </a:r>
            <a:r>
              <a:rPr lang="ru-RU" sz="2800" dirty="0" smtClean="0"/>
              <a:t> </a:t>
            </a:r>
            <a:r>
              <a:rPr lang="en-US" sz="2800" dirty="0" smtClean="0"/>
              <a:t>used </a:t>
            </a:r>
            <a:r>
              <a:rPr lang="en-US" sz="2800" dirty="0"/>
              <a:t>as a cooling and antifreeze liquid for engines in winter.</a:t>
            </a:r>
            <a:endParaRPr lang="ru-RU" sz="2800" dirty="0"/>
          </a:p>
        </p:txBody>
      </p:sp>
    </p:spTree>
    <p:extLst>
      <p:ext uri="{BB962C8B-B14F-4D97-AF65-F5344CB8AC3E}">
        <p14:creationId xmlns:p14="http://schemas.microsoft.com/office/powerpoint/2010/main" val="889387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EED24D2-99C2-4971-A76F-0077CE8CF617}" type="slidenum">
              <a:rPr lang="ru-RU" smtClean="0"/>
              <a:t>9</a:t>
            </a:fld>
            <a:endParaRPr lang="ru-RU"/>
          </a:p>
        </p:txBody>
      </p:sp>
      <p:sp>
        <p:nvSpPr>
          <p:cNvPr id="2" name="Прямоугольник 1"/>
          <p:cNvSpPr/>
          <p:nvPr/>
        </p:nvSpPr>
        <p:spPr>
          <a:xfrm>
            <a:off x="533401" y="575733"/>
            <a:ext cx="10803466" cy="6124754"/>
          </a:xfrm>
          <a:prstGeom prst="rect">
            <a:avLst/>
          </a:prstGeom>
        </p:spPr>
        <p:txBody>
          <a:bodyPr wrap="square">
            <a:spAutoFit/>
          </a:bodyPr>
          <a:lstStyle/>
          <a:p>
            <a:r>
              <a:rPr lang="en-US" sz="2800" b="1" dirty="0"/>
              <a:t>Ethyl alcohol can enter the human body in several ways</a:t>
            </a:r>
            <a:r>
              <a:rPr lang="en-US" sz="2800" b="1" dirty="0" smtClean="0"/>
              <a:t>:</a:t>
            </a:r>
            <a:endParaRPr lang="ru-RU" sz="2800" b="1" dirty="0" smtClean="0"/>
          </a:p>
          <a:p>
            <a:r>
              <a:rPr lang="ru-RU" sz="2800" dirty="0"/>
              <a:t> </a:t>
            </a:r>
            <a:r>
              <a:rPr lang="ru-RU" sz="2800" dirty="0" smtClean="0"/>
              <a:t>-</a:t>
            </a:r>
            <a:r>
              <a:rPr lang="en-US" sz="2800" dirty="0" smtClean="0"/>
              <a:t>through</a:t>
            </a:r>
            <a:r>
              <a:rPr lang="ru-RU" sz="2800" dirty="0" smtClean="0"/>
              <a:t> </a:t>
            </a:r>
            <a:r>
              <a:rPr lang="en-US" sz="2800" dirty="0" smtClean="0"/>
              <a:t>Gastrointestinal </a:t>
            </a:r>
            <a:r>
              <a:rPr lang="en-US" sz="2800" dirty="0"/>
              <a:t>tract, </a:t>
            </a:r>
            <a:endParaRPr lang="ru-RU" sz="2800" dirty="0" smtClean="0"/>
          </a:p>
          <a:p>
            <a:r>
              <a:rPr lang="en-US" sz="2800" dirty="0" smtClean="0"/>
              <a:t>-intravenously</a:t>
            </a:r>
            <a:r>
              <a:rPr lang="en-US" sz="2800" dirty="0"/>
              <a:t>, </a:t>
            </a:r>
            <a:endParaRPr lang="ru-RU" sz="2800" dirty="0" smtClean="0"/>
          </a:p>
          <a:p>
            <a:r>
              <a:rPr lang="en-US" sz="2800" dirty="0" smtClean="0"/>
              <a:t>-rectally </a:t>
            </a:r>
            <a:endParaRPr lang="ru-RU" sz="2800" dirty="0" smtClean="0"/>
          </a:p>
          <a:p>
            <a:r>
              <a:rPr lang="en-US" sz="2800" dirty="0" smtClean="0"/>
              <a:t> -by </a:t>
            </a:r>
            <a:r>
              <a:rPr lang="en-US" sz="2800" dirty="0"/>
              <a:t>inhaling its vapors</a:t>
            </a:r>
            <a:r>
              <a:rPr lang="en-US" sz="2800" dirty="0" smtClean="0"/>
              <a:t>.</a:t>
            </a:r>
            <a:endParaRPr lang="ru-RU" sz="2800" dirty="0" smtClean="0"/>
          </a:p>
          <a:p>
            <a:endParaRPr lang="ru-RU" sz="2800" dirty="0"/>
          </a:p>
          <a:p>
            <a:r>
              <a:rPr lang="en-US" sz="2800" dirty="0" smtClean="0"/>
              <a:t>Abuse </a:t>
            </a:r>
            <a:r>
              <a:rPr lang="en-US" sz="2800" dirty="0"/>
              <a:t>of ethyl alcohol leads to dependence on it and </a:t>
            </a:r>
            <a:r>
              <a:rPr lang="en-US" sz="2800" dirty="0" smtClean="0"/>
              <a:t>chronic</a:t>
            </a:r>
            <a:r>
              <a:rPr lang="ru-RU" sz="2800" dirty="0" smtClean="0"/>
              <a:t> </a:t>
            </a:r>
            <a:r>
              <a:rPr lang="en-US" sz="2800" dirty="0" smtClean="0"/>
              <a:t>alcoholism.</a:t>
            </a:r>
            <a:endParaRPr lang="ru-RU" sz="2800" dirty="0" smtClean="0"/>
          </a:p>
          <a:p>
            <a:endParaRPr lang="ru-RU" sz="2800" dirty="0" smtClean="0"/>
          </a:p>
          <a:p>
            <a:r>
              <a:rPr lang="en-US" sz="2800" dirty="0" smtClean="0"/>
              <a:t> </a:t>
            </a:r>
            <a:r>
              <a:rPr lang="en-US" sz="2800" b="1" dirty="0"/>
              <a:t>Alcoholism</a:t>
            </a:r>
            <a:r>
              <a:rPr lang="en-US" sz="2800" dirty="0"/>
              <a:t> is a form of substance abuse. It is characterized by an addiction to drinking drinks containing ethyl alcohol, the development of </a:t>
            </a:r>
            <a:r>
              <a:rPr lang="en-US" sz="2800" dirty="0" smtClean="0"/>
              <a:t>mental</a:t>
            </a:r>
            <a:r>
              <a:rPr lang="ru-RU" sz="2800" dirty="0" smtClean="0"/>
              <a:t> </a:t>
            </a:r>
            <a:r>
              <a:rPr lang="en-US" sz="2800" dirty="0" smtClean="0"/>
              <a:t>and </a:t>
            </a:r>
            <a:r>
              <a:rPr lang="en-US" sz="2800" dirty="0"/>
              <a:t>physical dependence, withdrawal syndrome, personality degradation (mental, physical, social). The formation of alcohol dependence has </a:t>
            </a:r>
            <a:r>
              <a:rPr lang="en-US" sz="2800" dirty="0" smtClean="0"/>
              <a:t>common</a:t>
            </a:r>
            <a:r>
              <a:rPr lang="ru-RU" sz="2800" dirty="0"/>
              <a:t> </a:t>
            </a:r>
            <a:r>
              <a:rPr lang="en-US" sz="2800" dirty="0" smtClean="0"/>
              <a:t>traits </a:t>
            </a:r>
            <a:r>
              <a:rPr lang="en-US" sz="2800" dirty="0"/>
              <a:t>with the mechanism of addiction to opiates, cocaine and other drugs.</a:t>
            </a:r>
            <a:endParaRPr lang="ru-RU" sz="2800" dirty="0"/>
          </a:p>
        </p:txBody>
      </p:sp>
      <p:sp>
        <p:nvSpPr>
          <p:cNvPr id="3" name="Прямоугольник 2"/>
          <p:cNvSpPr/>
          <p:nvPr/>
        </p:nvSpPr>
        <p:spPr>
          <a:xfrm>
            <a:off x="10176933" y="206400"/>
            <a:ext cx="1615347" cy="523220"/>
          </a:xfrm>
          <a:prstGeom prst="rect">
            <a:avLst/>
          </a:prstGeom>
        </p:spPr>
        <p:txBody>
          <a:bodyPr wrap="square">
            <a:spAutoFit/>
          </a:bodyPr>
          <a:lstStyle/>
          <a:p>
            <a:r>
              <a:rPr lang="en-US" sz="2800" b="1" dirty="0"/>
              <a:t>C</a:t>
            </a:r>
            <a:r>
              <a:rPr lang="en-US" sz="2800" b="1" baseline="-25000" dirty="0"/>
              <a:t>2</a:t>
            </a:r>
            <a:r>
              <a:rPr lang="en-US" sz="2800" b="1" dirty="0"/>
              <a:t>H</a:t>
            </a:r>
            <a:r>
              <a:rPr lang="en-US" sz="2800" b="1" baseline="-25000" dirty="0"/>
              <a:t>5</a:t>
            </a:r>
            <a:r>
              <a:rPr lang="en-US" sz="2800" b="1" dirty="0"/>
              <a:t>OH</a:t>
            </a:r>
            <a:endParaRPr lang="ru-RU" sz="2800" dirty="0"/>
          </a:p>
        </p:txBody>
      </p:sp>
    </p:spTree>
    <p:extLst>
      <p:ext uri="{BB962C8B-B14F-4D97-AF65-F5344CB8AC3E}">
        <p14:creationId xmlns:p14="http://schemas.microsoft.com/office/powerpoint/2010/main" val="301244234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10146</TotalTime>
  <Words>2422</Words>
  <Application>Microsoft Office PowerPoint</Application>
  <PresentationFormat>Широкоэкранный</PresentationFormat>
  <Paragraphs>201</Paragraphs>
  <Slides>33</Slides>
  <Notes>1</Notes>
  <HiddenSlides>0</HiddenSlides>
  <MMClips>0</MMClips>
  <ScaleCrop>false</ScaleCrop>
  <HeadingPairs>
    <vt:vector size="8" baseType="variant">
      <vt:variant>
        <vt:lpstr>Использованные шрифты</vt:lpstr>
      </vt:variant>
      <vt:variant>
        <vt:i4>7</vt:i4>
      </vt:variant>
      <vt:variant>
        <vt:lpstr>Тема</vt:lpstr>
      </vt:variant>
      <vt:variant>
        <vt:i4>1</vt:i4>
      </vt:variant>
      <vt:variant>
        <vt:lpstr>Внедренные серверы OLE</vt:lpstr>
      </vt:variant>
      <vt:variant>
        <vt:i4>2</vt:i4>
      </vt:variant>
      <vt:variant>
        <vt:lpstr>Заголовки слайдов</vt:lpstr>
      </vt:variant>
      <vt:variant>
        <vt:i4>33</vt:i4>
      </vt:variant>
    </vt:vector>
  </HeadingPairs>
  <TitlesOfParts>
    <vt:vector size="43" baseType="lpstr">
      <vt:lpstr>Arial Unicode MS</vt:lpstr>
      <vt:lpstr>Aharoni</vt:lpstr>
      <vt:lpstr>Arial</vt:lpstr>
      <vt:lpstr>Calibri</vt:lpstr>
      <vt:lpstr>Calibri Light</vt:lpstr>
      <vt:lpstr>Inter Var</vt:lpstr>
      <vt:lpstr>Times New Roman</vt:lpstr>
      <vt:lpstr>Тема Office</vt:lpstr>
      <vt:lpstr>ISISServer</vt:lpstr>
      <vt:lpstr>Уравнение</vt:lpstr>
      <vt:lpstr>MINISTRY OF HEALTH OF THE RUSSIAN FEDERATION  VOLGOGRAD STATE MEDICAL UNIVERSITY  DEPARTMENT OF PHARMACEUTICAL AND TOXICOLOGICAL CHEMISTRY   LECTURE 1   TOXICOLOGIKAL CHEMISTRY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MINISTRY OF HEALTH OF THE RUSSIAN FEDERATION  VOLGOGRAD STATE MEDICAL UNIVERSITY  DEPARTMENT OF PHARMACEUTICAL AND TOXICOLOGICAL CHEMISTRY   LECTURE 1  Methods of pharmacopoeial analysis</dc:title>
  <dc:creator>mp_paramonova</dc:creator>
  <cp:lastModifiedBy>mp_paramonova</cp:lastModifiedBy>
  <cp:revision>322</cp:revision>
  <dcterms:created xsi:type="dcterms:W3CDTF">2023-03-02T19:19:06Z</dcterms:created>
  <dcterms:modified xsi:type="dcterms:W3CDTF">2024-02-13T12:07:44Z</dcterms:modified>
</cp:coreProperties>
</file>