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16" r:id="rId3"/>
    <p:sldId id="317" r:id="rId4"/>
    <p:sldId id="318" r:id="rId5"/>
    <p:sldId id="319" r:id="rId6"/>
    <p:sldId id="320" r:id="rId7"/>
    <p:sldId id="321" r:id="rId8"/>
    <p:sldId id="322" r:id="rId9"/>
    <p:sldId id="257" r:id="rId10"/>
    <p:sldId id="258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324" r:id="rId36"/>
    <p:sldId id="325" r:id="rId37"/>
    <p:sldId id="284" r:id="rId38"/>
    <p:sldId id="285" r:id="rId39"/>
    <p:sldId id="327" r:id="rId40"/>
    <p:sldId id="328" r:id="rId41"/>
    <p:sldId id="286" r:id="rId42"/>
    <p:sldId id="323" r:id="rId43"/>
    <p:sldId id="287" r:id="rId44"/>
    <p:sldId id="288" r:id="rId45"/>
    <p:sldId id="289" r:id="rId46"/>
    <p:sldId id="290" r:id="rId47"/>
    <p:sldId id="291" r:id="rId48"/>
    <p:sldId id="292" r:id="rId49"/>
    <p:sldId id="293" r:id="rId50"/>
    <p:sldId id="294" r:id="rId51"/>
    <p:sldId id="295" r:id="rId52"/>
    <p:sldId id="296" r:id="rId53"/>
    <p:sldId id="297" r:id="rId54"/>
    <p:sldId id="298" r:id="rId55"/>
    <p:sldId id="299" r:id="rId56"/>
    <p:sldId id="300" r:id="rId57"/>
    <p:sldId id="301" r:id="rId58"/>
    <p:sldId id="302" r:id="rId59"/>
    <p:sldId id="326" r:id="rId60"/>
    <p:sldId id="329" r:id="rId6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6424" y="1027769"/>
            <a:ext cx="9041361" cy="238760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Общие вопросы детской онкологии</a:t>
            </a:r>
          </a:p>
        </p:txBody>
      </p:sp>
    </p:spTree>
    <p:extLst>
      <p:ext uri="{BB962C8B-B14F-4D97-AF65-F5344CB8AC3E}">
        <p14:creationId xmlns:p14="http://schemas.microsoft.com/office/powerpoint/2010/main" val="285774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4585" y="513415"/>
            <a:ext cx="9905998" cy="1478570"/>
          </a:xfrm>
        </p:spPr>
        <p:txBody>
          <a:bodyPr/>
          <a:lstStyle/>
          <a:p>
            <a:r>
              <a:rPr lang="ru-RU" alt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ОНКОЛОГИЧЕСКОЙ ЗАБОЛЕВАЕМОСТИ  ДЕТЕЙ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3435515"/>
              </p:ext>
            </p:extLst>
          </p:nvPr>
        </p:nvGraphicFramePr>
        <p:xfrm>
          <a:off x="3005960" y="2347982"/>
          <a:ext cx="5995204" cy="404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Диаграмма" r:id="rId3" imgW="7437481" imgH="5022000" progId="MSGraph.Chart.8">
                  <p:embed followColorScheme="full"/>
                </p:oleObj>
              </mc:Choice>
              <mc:Fallback>
                <p:oleObj name="Диаграмма" r:id="rId3" imgW="7437481" imgH="5022000" progId="MSGraph.Chart.8">
                  <p:embed followColorScheme="full"/>
                  <p:pic>
                    <p:nvPicPr>
                      <p:cNvPr id="81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5960" y="2347982"/>
                        <a:ext cx="5995204" cy="404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223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7441" y="345249"/>
            <a:ext cx="9905998" cy="147857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злокачественных новообразований у детей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Рак </a:t>
            </a:r>
            <a:r>
              <a:rPr lang="ru-RU" dirty="0">
                <a:solidFill>
                  <a:schemeClr val="bg1"/>
                </a:solidFill>
              </a:rPr>
              <a:t>(опухоли эпителиальной природы), составляющий у взрослых подавляющее большинство случаев, у детей встречается значительно реже, не чаще чем в 5—6 %, тогда как саркома — почти в 84 % наблюдений. В возрасте до 1 года у детей преобладают эмбриональные опухоли ("истинные опухоли детства"); они составляют до 85 % всех злокачественных новообразований в этот период. Если не принимать во внимание ранний возраст, то около половины всех опухолей у детей занимают </a:t>
            </a:r>
            <a:r>
              <a:rPr lang="ru-RU" dirty="0" err="1">
                <a:solidFill>
                  <a:schemeClr val="bg1"/>
                </a:solidFill>
              </a:rPr>
              <a:t>гемобластозы</a:t>
            </a:r>
            <a:r>
              <a:rPr lang="ru-RU" dirty="0">
                <a:solidFill>
                  <a:schemeClr val="bg1"/>
                </a:solidFill>
              </a:rPr>
              <a:t> (острый лейкоз, злокачественные </a:t>
            </a:r>
            <a:r>
              <a:rPr lang="ru-RU" dirty="0" err="1">
                <a:solidFill>
                  <a:schemeClr val="bg1"/>
                </a:solidFill>
              </a:rPr>
              <a:t>лимфомы</a:t>
            </a:r>
            <a:r>
              <a:rPr lang="ru-RU" dirty="0">
                <a:solidFill>
                  <a:schemeClr val="bg1"/>
                </a:solidFill>
              </a:rPr>
              <a:t>). Значительный удельный вес приходится на опухоли ЦНС. Очень часто встречаются опухоли почек, симпатической нервной системы, опухоли костей (у подростков).</a:t>
            </a:r>
          </a:p>
        </p:txBody>
      </p:sp>
    </p:spTree>
    <p:extLst>
      <p:ext uri="{BB962C8B-B14F-4D97-AF65-F5344CB8AC3E}">
        <p14:creationId xmlns:p14="http://schemas.microsoft.com/office/powerpoint/2010/main" val="380695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0220" y="325820"/>
            <a:ext cx="10427301" cy="616957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Эмбриональными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считаются опухоли, развивающиеся из эмбриональных клеток, но они не всегда есть при рождении и могут проявиться в разные сроки детского возраста. 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Саркома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–злокачественная опухоль, развивающаяся из клеточных элементов мезенхимы и их предшественников. Источниками опухолевого роста становятся производные мезенхимы – соединительные ткани всех типов: рыхлая волокнистая и плотная волокнистая соединительная ткань, костная, хрящевая, гладкомышечная и поперечно- полосатая мышечная ткань, нервная, кроветворная, жировая, фиброзная, синовиальная, лимфатическая, ткани кровеносных и лимфатических сосудов, система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мононуклеарных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фагоцитов. 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Рак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–злокачественная опухоль, развивающаяся, из эпителиальной ткани. В более общем смысле раком называют весь спектр злокачественных опухолей. Поэтому применение по отношению к саркомам детского возраста термина «рак» не считают ошибкой (в англоязычной литературе термин рак у детей общеупотребителен). Этот термин предпочтителен в беседах с родителями заболевших детей как наиболее им понятный. В небольшом проценте случаев дети могут страдать и типично взрослыми истинными раками.</a:t>
            </a:r>
          </a:p>
        </p:txBody>
      </p:sp>
    </p:spTree>
    <p:extLst>
      <p:ext uri="{BB962C8B-B14F-4D97-AF65-F5344CB8AC3E}">
        <p14:creationId xmlns:p14="http://schemas.microsoft.com/office/powerpoint/2010/main" val="189612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9069" y="0"/>
            <a:ext cx="9905998" cy="147857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Морфологические особенности опухолей у детей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359" y="1271752"/>
            <a:ext cx="10804633" cy="5433848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В детском возрасте преобладают опухоли, развивающиеся из мезодермы. 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• </a:t>
            </a:r>
            <a:r>
              <a:rPr lang="ru-RU" dirty="0">
                <a:solidFill>
                  <a:schemeClr val="bg1"/>
                </a:solidFill>
              </a:rPr>
              <a:t>Редки опухоли эпителиального происхождения. 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• </a:t>
            </a:r>
            <a:r>
              <a:rPr lang="ru-RU" dirty="0">
                <a:solidFill>
                  <a:schemeClr val="bg1"/>
                </a:solidFill>
              </a:rPr>
              <a:t>Характерно сочетание опухолей с пороками развития. 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• </a:t>
            </a:r>
            <a:r>
              <a:rPr lang="ru-RU" dirty="0">
                <a:solidFill>
                  <a:schemeClr val="bg1"/>
                </a:solidFill>
              </a:rPr>
              <a:t>Преобладают врожденные опухоли. Врожденными называются опухоли, которые имеются у ребенка на момент рождения. 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• </a:t>
            </a:r>
            <a:r>
              <a:rPr lang="ru-RU" dirty="0">
                <a:solidFill>
                  <a:schemeClr val="bg1"/>
                </a:solidFill>
              </a:rPr>
              <a:t>Часты эмбриональные опухоли. 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• </a:t>
            </a:r>
            <a:r>
              <a:rPr lang="ru-RU" dirty="0">
                <a:solidFill>
                  <a:schemeClr val="bg1"/>
                </a:solidFill>
              </a:rPr>
              <a:t>Преобладают первичные опухоли (например </a:t>
            </a:r>
            <a:r>
              <a:rPr lang="ru-RU" dirty="0" err="1">
                <a:solidFill>
                  <a:schemeClr val="bg1"/>
                </a:solidFill>
              </a:rPr>
              <a:t>нейро</a:t>
            </a:r>
            <a:r>
              <a:rPr lang="ru-RU" dirty="0">
                <a:solidFill>
                  <a:schemeClr val="bg1"/>
                </a:solidFill>
              </a:rPr>
              <a:t>- и </a:t>
            </a:r>
            <a:r>
              <a:rPr lang="ru-RU" dirty="0" err="1">
                <a:solidFill>
                  <a:schemeClr val="bg1"/>
                </a:solidFill>
              </a:rPr>
              <a:t>нефробластомы</a:t>
            </a:r>
            <a:r>
              <a:rPr lang="ru-RU" dirty="0">
                <a:solidFill>
                  <a:schemeClr val="bg1"/>
                </a:solidFill>
              </a:rPr>
              <a:t>, остеогенные саркомы) 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• </a:t>
            </a:r>
            <a:r>
              <a:rPr lang="ru-RU" dirty="0">
                <a:solidFill>
                  <a:schemeClr val="bg1"/>
                </a:solidFill>
              </a:rPr>
              <a:t>Малигнизация доброкачественных опухолей наблюдается редко. 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• </a:t>
            </a:r>
            <a:r>
              <a:rPr lang="ru-RU" dirty="0" err="1">
                <a:solidFill>
                  <a:schemeClr val="bg1"/>
                </a:solidFill>
              </a:rPr>
              <a:t>Гемобластозы</a:t>
            </a:r>
            <a:r>
              <a:rPr lang="ru-RU" dirty="0">
                <a:solidFill>
                  <a:schemeClr val="bg1"/>
                </a:solidFill>
              </a:rPr>
              <a:t> составляют около половины всех злокачественных </a:t>
            </a:r>
            <a:r>
              <a:rPr lang="ru-RU" dirty="0" err="1">
                <a:solidFill>
                  <a:schemeClr val="bg1"/>
                </a:solidFill>
              </a:rPr>
              <a:t>онкозаболеваний</a:t>
            </a:r>
            <a:r>
              <a:rPr lang="ru-RU" dirty="0">
                <a:solidFill>
                  <a:schemeClr val="bg1"/>
                </a:solidFill>
              </a:rPr>
              <a:t> (45%). 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• </a:t>
            </a:r>
            <a:r>
              <a:rPr lang="ru-RU" dirty="0">
                <a:solidFill>
                  <a:schemeClr val="bg1"/>
                </a:solidFill>
              </a:rPr>
              <a:t>Некоторые злокачественные опухоли имеют </a:t>
            </a:r>
            <a:r>
              <a:rPr lang="ru-RU" dirty="0" err="1">
                <a:solidFill>
                  <a:schemeClr val="bg1"/>
                </a:solidFill>
              </a:rPr>
              <a:t>псевдокапсулу</a:t>
            </a:r>
            <a:r>
              <a:rPr lang="ru-RU" dirty="0">
                <a:solidFill>
                  <a:schemeClr val="bg1"/>
                </a:solidFill>
              </a:rPr>
              <a:t> (</a:t>
            </a:r>
            <a:r>
              <a:rPr lang="ru-RU" dirty="0" err="1">
                <a:solidFill>
                  <a:schemeClr val="bg1"/>
                </a:solidFill>
              </a:rPr>
              <a:t>нефробластомы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нейробластомы</a:t>
            </a:r>
            <a:r>
              <a:rPr lang="ru-RU" dirty="0">
                <a:solidFill>
                  <a:schemeClr val="bg1"/>
                </a:solidFill>
              </a:rPr>
              <a:t>) и длительное время ее не прорастают. 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• </a:t>
            </a:r>
            <a:r>
              <a:rPr lang="ru-RU" dirty="0">
                <a:solidFill>
                  <a:schemeClr val="bg1"/>
                </a:solidFill>
              </a:rPr>
              <a:t>Часть доброкачественных опухолей капсулы не имеют и обладают инфильтрирующим ростом (</a:t>
            </a:r>
            <a:r>
              <a:rPr lang="ru-RU" dirty="0" err="1">
                <a:solidFill>
                  <a:schemeClr val="bg1"/>
                </a:solidFill>
              </a:rPr>
              <a:t>гемангиомы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десмоиды</a:t>
            </a:r>
            <a:r>
              <a:rPr lang="ru-RU" dirty="0">
                <a:solidFill>
                  <a:schemeClr val="bg1"/>
                </a:solidFill>
              </a:rPr>
              <a:t>). 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• </a:t>
            </a:r>
            <a:r>
              <a:rPr lang="ru-RU" dirty="0">
                <a:solidFill>
                  <a:schemeClr val="bg1"/>
                </a:solidFill>
              </a:rPr>
              <a:t>Некоторые доброкачественные и злокачественные опухоли могут подвергаться регрессу (</a:t>
            </a:r>
            <a:r>
              <a:rPr lang="ru-RU" dirty="0" err="1">
                <a:solidFill>
                  <a:schemeClr val="bg1"/>
                </a:solidFill>
              </a:rPr>
              <a:t>гемангиомы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нейробластомы</a:t>
            </a:r>
            <a:r>
              <a:rPr lang="ru-RU" dirty="0">
                <a:solidFill>
                  <a:schemeClr val="bg1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16290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0599" y="0"/>
            <a:ext cx="9905998" cy="147857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клиники и диагностики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7766" y="998482"/>
            <a:ext cx="11204027" cy="570711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• Относительно малое число визуально наблюдаемых опухолей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В отличие от взрослых, у которых много визуально наблюдаемых форм опухолей (рак молочной железы, рак пищевода, желудка, прямой кишки, ротоглотки, кожи), доступных простому или эндоскопическому осмотру, у детей такие опухоли крайне редки. У девочек, например, крайне редки опухоли шейки матки, позволяющие у женщин ставить диагноз при простом осмотре с последующим цитологическим исследованием. Однако и ряд опухолей у детей (лейкозы, злокачественные </a:t>
            </a:r>
            <a:r>
              <a:rPr lang="ru-RU" dirty="0" err="1">
                <a:solidFill>
                  <a:schemeClr val="bg1"/>
                </a:solidFill>
              </a:rPr>
              <a:t>лимфомы</a:t>
            </a:r>
            <a:r>
              <a:rPr lang="ru-RU" dirty="0">
                <a:solidFill>
                  <a:schemeClr val="bg1"/>
                </a:solidFill>
              </a:rPr>
              <a:t>) могут являться объектом визуального наблюдения. Увеличение лимфатических узлов разной локализации при этих новообразованиях должно привлечь внимание врача. Обязательны их цитологическое и гистологическое исследования, позволяющие во многих случаях своевременно поставить диагноз. Визуально можно также наблюдать припухлость в области конечности при опухолях мягких тканей и костей. Здесь наряду с рентгеновским исследованием показана пункционная биопсия с целью получения цитологических данных.</a:t>
            </a:r>
          </a:p>
        </p:txBody>
      </p:sp>
    </p:spTree>
    <p:extLst>
      <p:ext uri="{BB962C8B-B14F-4D97-AF65-F5344CB8AC3E}">
        <p14:creationId xmlns:p14="http://schemas.microsoft.com/office/powerpoint/2010/main" val="168921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0622" y="94592"/>
            <a:ext cx="11204026" cy="6600497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Наиболее распространенные опухоли у детей расположены в труднодоступных областях. </a:t>
            </a:r>
            <a:endParaRPr lang="ru-RU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К </a:t>
            </a:r>
            <a:r>
              <a:rPr lang="ru-RU" dirty="0">
                <a:solidFill>
                  <a:schemeClr val="bg1"/>
                </a:solidFill>
              </a:rPr>
              <a:t>сожалению, часто встречающиеся опухоли, особенно у самых маленьких детей, располагаются в труднодоступных для прямого исследования областях: череп — опухоли ЦНС; средостение — </a:t>
            </a:r>
            <a:r>
              <a:rPr lang="ru-RU" dirty="0" err="1">
                <a:solidFill>
                  <a:schemeClr val="bg1"/>
                </a:solidFill>
              </a:rPr>
              <a:t>нейробластома</a:t>
            </a:r>
            <a:r>
              <a:rPr lang="ru-RU" dirty="0">
                <a:solidFill>
                  <a:schemeClr val="bg1"/>
                </a:solidFill>
              </a:rPr>
              <a:t>; опухоли вилочковой железы, злокачественные </a:t>
            </a:r>
            <a:r>
              <a:rPr lang="ru-RU" dirty="0" err="1">
                <a:solidFill>
                  <a:schemeClr val="bg1"/>
                </a:solidFill>
              </a:rPr>
              <a:t>лимфомы</a:t>
            </a:r>
            <a:r>
              <a:rPr lang="ru-RU" dirty="0">
                <a:solidFill>
                  <a:schemeClr val="bg1"/>
                </a:solidFill>
              </a:rPr>
              <a:t>; забрюшинное пространство — </a:t>
            </a:r>
            <a:r>
              <a:rPr lang="ru-RU" dirty="0" err="1">
                <a:solidFill>
                  <a:schemeClr val="bg1"/>
                </a:solidFill>
              </a:rPr>
              <a:t>нефробластома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нейробластома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тератоидные</a:t>
            </a:r>
            <a:r>
              <a:rPr lang="ru-RU" dirty="0">
                <a:solidFill>
                  <a:schemeClr val="bg1"/>
                </a:solidFill>
              </a:rPr>
              <a:t> опухоли. Опухоли, расположенные в этих областях, могут расти длительное время, не вызывая субъективных ощущений, не приводя к видимым объективным изменениям . В некоторых случаях опухоли могут вызывать боли или неприятные ощущения, сдавливая нервы или сосуды, но обычно они растут, раздвигая окружающие органы и ткани, тем более что анатомо-физиологические данные детского организма позволяют это. Постепенно опухоли, расположенные в труднодоступных областях, увеличиваются в размерах и обнаруживаются, когда становятся очень большими. Нередко их находит мать ребенка при одевании или купании.</a:t>
            </a:r>
          </a:p>
        </p:txBody>
      </p:sp>
    </p:spTree>
    <p:extLst>
      <p:ext uri="{BB962C8B-B14F-4D97-AF65-F5344CB8AC3E}">
        <p14:creationId xmlns:p14="http://schemas.microsoft.com/office/powerpoint/2010/main" val="14158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0622" y="126124"/>
            <a:ext cx="11140964" cy="6537435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В других случаях сама первичная опухоль не выявляется, а обращают на себя внимание метастазы. </a:t>
            </a:r>
            <a:endParaRPr lang="ru-RU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Последние </a:t>
            </a:r>
            <a:r>
              <a:rPr lang="ru-RU" dirty="0">
                <a:solidFill>
                  <a:schemeClr val="bg1"/>
                </a:solidFill>
              </a:rPr>
              <a:t>очень характерны для </a:t>
            </a:r>
            <a:r>
              <a:rPr lang="ru-RU" dirty="0" err="1">
                <a:solidFill>
                  <a:schemeClr val="bg1"/>
                </a:solidFill>
              </a:rPr>
              <a:t>нейробластомы</a:t>
            </a:r>
            <a:r>
              <a:rPr lang="ru-RU" dirty="0">
                <a:solidFill>
                  <a:schemeClr val="bg1"/>
                </a:solidFill>
              </a:rPr>
              <a:t>, которая дает о себе знать появлением визуально наблюдаемых метастазов (глазница, мягкие ткани, кости черепа). Очень трудны для диагностики опухоли мозга, так как их проявление (головокружение, головные боли, тошнота, изменения со стороны зрения и другие) объективно регистрируются с трудом, а расспросить ребенка, особенно маленького, очень, сложно. Здесь необходимы ультразвуковое исследование, компьютерная и </a:t>
            </a:r>
            <a:r>
              <a:rPr lang="ru-RU" dirty="0" err="1">
                <a:solidFill>
                  <a:schemeClr val="bg1"/>
                </a:solidFill>
              </a:rPr>
              <a:t>магнитнорезонансная</a:t>
            </a:r>
            <a:r>
              <a:rPr lang="ru-RU" dirty="0">
                <a:solidFill>
                  <a:schemeClr val="bg1"/>
                </a:solidFill>
              </a:rPr>
              <a:t> томография.</a:t>
            </a:r>
          </a:p>
        </p:txBody>
      </p:sp>
    </p:spTree>
    <p:extLst>
      <p:ext uri="{BB962C8B-B14F-4D97-AF65-F5344CB8AC3E}">
        <p14:creationId xmlns:p14="http://schemas.microsoft.com/office/powerpoint/2010/main" val="129515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0414" y="73572"/>
            <a:ext cx="11445765" cy="6558456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Трудности, связанные с получением анамнеза у детей младшего возраста, отсутствием или невнятностью жалоб. </a:t>
            </a:r>
            <a:endParaRPr lang="ru-RU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Сведения</a:t>
            </a:r>
            <a:r>
              <a:rPr lang="ru-RU" dirty="0">
                <a:solidFill>
                  <a:schemeClr val="bg1"/>
                </a:solidFill>
              </a:rPr>
              <a:t>, получаемые от родителей и родственников или других людей, ухаживающих за ребенком, далеко не равноценны сведениям, полученным от самого больного. Нередко эта информация "уводит" от диагноза, создает неверную картину заболевания в силу различных качеств рассказчика, его отношения к больному, эмоционального состояния. Близкие ребенка стараются навязать свою точку зрения врачу. Это часто происходит из-за страха перед диагнозом рака. Не сознавая всего, они в ряде случаев стремятся описать симптомы болезни часто уже наблюдавшиеся у ребенка. Другие родители, наоборот, стараются обнаружить рак на ранней стадии и ищут симптомы, характерные для злокачественной опухоли. В редких случаях (при явлениях </a:t>
            </a:r>
            <a:r>
              <a:rPr lang="ru-RU" dirty="0" err="1">
                <a:solidFill>
                  <a:schemeClr val="bg1"/>
                </a:solidFill>
              </a:rPr>
              <a:t>канцерофобиии</a:t>
            </a:r>
            <a:r>
              <a:rPr lang="ru-RU" dirty="0">
                <a:solidFill>
                  <a:schemeClr val="bg1"/>
                </a:solidFill>
              </a:rPr>
              <a:t>) родители ребенка даже придумывают симптомы, которые им кажутся типичными для рака. В связи с этим врач вынужден активно "искать” признаки болезни, предполагать возможные жалобы больного. Здесь важно обратить внимание на поведение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64750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7048" y="84082"/>
            <a:ext cx="11372193" cy="6611007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Необходимо исходить из того, что у детей преобладает определенная локализация наиболее распространенных опухолей. К сожалению, при обследовании маленького ребенка приходится ориентироваться на его поведение, внешний вид, положение тела, ставить диагноз, исходя из предположений, так как отсутствие конкретных жалоб со стороны ребенка, их неясность, </a:t>
            </a:r>
            <a:r>
              <a:rPr lang="ru-RU" b="1" dirty="0" err="1">
                <a:solidFill>
                  <a:schemeClr val="bg1"/>
                </a:solidFill>
              </a:rPr>
              <a:t>нелокализованность</a:t>
            </a:r>
            <a:r>
              <a:rPr lang="ru-RU" b="1" dirty="0">
                <a:solidFill>
                  <a:schemeClr val="bg1"/>
                </a:solidFill>
              </a:rPr>
              <a:t>, если они есть, крайне затрудняют диагностику. Особенно затруднительна диагностика опухолей головного мозга. </a:t>
            </a:r>
            <a:endParaRPr lang="ru-RU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У </a:t>
            </a:r>
            <a:r>
              <a:rPr lang="ru-RU" dirty="0">
                <a:solidFill>
                  <a:schemeClr val="bg1"/>
                </a:solidFill>
              </a:rPr>
              <a:t>более старших детей приходится учитывать при сборе анамнеза стремление ребенка скрыть некоторые симптомы болезни из-за боязни боли при обследовании, нежелания госпитализации. В более редких случаях следует исключить </a:t>
            </a:r>
            <a:r>
              <a:rPr lang="ru-RU" dirty="0" err="1">
                <a:solidFill>
                  <a:schemeClr val="bg1"/>
                </a:solidFill>
              </a:rPr>
              <a:t>агравацию</a:t>
            </a:r>
            <a:r>
              <a:rPr lang="ru-RU" dirty="0">
                <a:solidFill>
                  <a:schemeClr val="bg1"/>
                </a:solidFill>
              </a:rPr>
              <a:t> с целью вызвать жалость или в связи с другими мотивами.</a:t>
            </a:r>
          </a:p>
        </p:txBody>
      </p:sp>
    </p:spTree>
    <p:extLst>
      <p:ext uri="{BB962C8B-B14F-4D97-AF65-F5344CB8AC3E}">
        <p14:creationId xmlns:p14="http://schemas.microsoft.com/office/powerpoint/2010/main" val="214536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2662" y="147145"/>
            <a:ext cx="11246069" cy="6516414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Диагностика опухолей в детском возрасте затруднена и тем, что большинство опухолей у детей скрывается под различными "масками". Практически любое заболевание в детском возрасте, особенно раннем, да и некоторые физиологические процессы, могут своими проявлениями напоминать опухоль, так же как опухоль может приниматься за физиологический процесс или какое-либо неонкологическое заболевание. Положение усугубляется тем, что довольно часто наряду с опухолью одновременно протекают и другие заболевания, происходят физиологические процессы, которые могут прикрывать опухоль (прорезывание зубов, половое созревание и т. д.). Необходимо помнить о нередком сочетании опухоли с пороками развития, которые своей манифестацией могут также "прикрывать" ее. </a:t>
            </a:r>
            <a:endParaRPr lang="ru-RU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Поэтому </a:t>
            </a:r>
            <a:r>
              <a:rPr lang="ru-RU" dirty="0">
                <a:solidFill>
                  <a:schemeClr val="bg1"/>
                </a:solidFill>
              </a:rPr>
              <a:t>столь важна онкологическая настороженность по отношению к ребенку. Во всех случаях врач, осматривающий ребенка, в первую очередь должен думать о злокачественном новообразовании и исключить или диагностировать его.</a:t>
            </a:r>
          </a:p>
        </p:txBody>
      </p:sp>
    </p:spTree>
    <p:extLst>
      <p:ext uri="{BB962C8B-B14F-4D97-AF65-F5344CB8AC3E}">
        <p14:creationId xmlns:p14="http://schemas.microsoft.com/office/powerpoint/2010/main" val="105203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4076" y="0"/>
            <a:ext cx="9905998" cy="956715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проблемы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0391" y="830591"/>
            <a:ext cx="9905999" cy="302740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злокачественных новообразований является одной из самых сложных и важных на современном уровне развития здравоохранения.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земном шаре от злокачественных опухолей умирают более 6 млн. человек, из них 0,3 млн. – в России.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РФ в 2015 г. среди всех причин смерти злокачественные опухоли занимали второе место (15,5%; 2014 г. - 15,3%), уступая лишь болезням системы кровообращения (48,7%; 2014 г. - 50,1%).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причин возникновения, закономерностей массового распространения, возможностей профилактики онкологических заболеваний и борьбы с ними, является в настоящее время чрезвычайно актуальным.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391" y="3658303"/>
            <a:ext cx="10093515" cy="30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071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5007" y="231228"/>
            <a:ext cx="11330151" cy="6295696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Преобладание общих симптомов над местными. </a:t>
            </a:r>
            <a:endParaRPr lang="ru-RU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Клиническая </a:t>
            </a:r>
            <a:r>
              <a:rPr lang="ru-RU" dirty="0">
                <a:solidFill>
                  <a:schemeClr val="bg1"/>
                </a:solidFill>
              </a:rPr>
              <a:t>картина большинства опухолей у детей нередко кажется одинаковой, так как на передний план выходят общие симптомы. В подавляющем большинстве случаев для всех злокачественных новообразований характерны бледность кожных покровов разной степени выраженности, в той или иной мере похудание (или остановка в прибавке массы тела), изменение в поведении, быстрая утомляемость, нарушения со стороны желудочно-кишечного тракта (тошнота, рвота, запор, понос, боли), субфебрильная температура, анемия, повышение СОЭ.</a:t>
            </a:r>
          </a:p>
        </p:txBody>
      </p:sp>
    </p:spTree>
    <p:extLst>
      <p:ext uri="{BB962C8B-B14F-4D97-AF65-F5344CB8AC3E}">
        <p14:creationId xmlns:p14="http://schemas.microsoft.com/office/powerpoint/2010/main" val="47208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704" y="84082"/>
            <a:ext cx="11109434" cy="6484883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Необходимость анестезиологического обеспечения. </a:t>
            </a:r>
            <a:endParaRPr lang="ru-RU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Почти </a:t>
            </a:r>
            <a:r>
              <a:rPr lang="ru-RU" dirty="0">
                <a:solidFill>
                  <a:schemeClr val="bg1"/>
                </a:solidFill>
              </a:rPr>
              <a:t>во всех случаях диагностических исследований необходимо анестезиологическое обеспечение, особенно у маленьких детей. Только обезболивание диагностической процедуры, исключение неприятных ощущений позволяют получить качественную информацию, не говоря уже о сохранении контакта с обследуемым ребенком. Обезболивание во многих случаях необходимо не только для того, чтобы избавить ребенка от страха, неприятных ощущений и боли, но и для его "обездвиживания". Чтобы максимально использовать время анестезии, следует сочетать там, где это возможно, несколько процедур одновременно (например, пальпацию, ректальное пальцевое исследование, пункцию костного мозга, пункционную биопсию и т. д</a:t>
            </a:r>
            <a:r>
              <a:rPr lang="ru-RU" dirty="0" smtClean="0">
                <a:solidFill>
                  <a:schemeClr val="bg1"/>
                </a:solidFill>
              </a:rPr>
              <a:t>.).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64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8558" y="0"/>
            <a:ext cx="9905998" cy="147857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обследования детей с онкологическими заболеваниями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6234" y="1450428"/>
            <a:ext cx="10993821" cy="51921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Клинический анализ крови. </a:t>
            </a:r>
            <a:r>
              <a:rPr lang="ru-RU" dirty="0">
                <a:solidFill>
                  <a:schemeClr val="bg1"/>
                </a:solidFill>
              </a:rPr>
              <a:t>Опухолевая интоксикация часто приводит к угнетению костномозгового кроветворения со снижением показателей периферической крови. Такой же эффект возникает при первичном или метастатическом опухолевом поражении костного мозга. В тоже время </a:t>
            </a:r>
            <a:r>
              <a:rPr lang="ru-RU" dirty="0" err="1">
                <a:solidFill>
                  <a:schemeClr val="bg1"/>
                </a:solidFill>
              </a:rPr>
              <a:t>гематотоксическое</a:t>
            </a:r>
            <a:r>
              <a:rPr lang="ru-RU" dirty="0">
                <a:solidFill>
                  <a:schemeClr val="bg1"/>
                </a:solidFill>
              </a:rPr>
              <a:t> действие химиотерапии также проявляется снижением содержания в периферической крови гемоглобина, лейкоцитов, тромбоцитов. </a:t>
            </a:r>
            <a:r>
              <a:rPr lang="ru-RU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Общий анализ мочи </a:t>
            </a:r>
            <a:r>
              <a:rPr lang="ru-RU" dirty="0">
                <a:solidFill>
                  <a:schemeClr val="bg1"/>
                </a:solidFill>
              </a:rPr>
              <a:t>служит методом оценки сохранности функции почек и возможного инфицирования почек и мочевыводящих путей. 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катехоламины мочи </a:t>
            </a:r>
            <a:r>
              <a:rPr lang="ru-RU" dirty="0">
                <a:solidFill>
                  <a:schemeClr val="bg1"/>
                </a:solidFill>
              </a:rPr>
              <a:t>информативен при злокачественных нейрогенных опухолях и </a:t>
            </a:r>
            <a:r>
              <a:rPr lang="ru-RU" dirty="0" err="1">
                <a:solidFill>
                  <a:schemeClr val="bg1"/>
                </a:solidFill>
              </a:rPr>
              <a:t>феохромоцитоме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701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5724" y="84082"/>
            <a:ext cx="11088414" cy="6484883"/>
          </a:xfrm>
        </p:spPr>
        <p:txBody>
          <a:bodyPr/>
          <a:lstStyle/>
          <a:p>
            <a:pPr marL="0" indent="0">
              <a:buNone/>
            </a:pPr>
            <a:r>
              <a:rPr lang="ru-RU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Биохимический анализ крови. </a:t>
            </a:r>
            <a:endParaRPr lang="ru-RU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Опухолевая </a:t>
            </a:r>
            <a:r>
              <a:rPr lang="ru-RU" dirty="0">
                <a:solidFill>
                  <a:schemeClr val="bg1"/>
                </a:solidFill>
              </a:rPr>
              <a:t>интоксикация приводит к снижению содержания в плазме крови общего белка, альбумина, глюкозы. Рост содержания </a:t>
            </a:r>
            <a:r>
              <a:rPr lang="ru-RU" dirty="0" err="1">
                <a:solidFill>
                  <a:schemeClr val="bg1"/>
                </a:solidFill>
              </a:rPr>
              <a:t>лактатдегидрогеназы</a:t>
            </a:r>
            <a:r>
              <a:rPr lang="ru-RU" dirty="0">
                <a:solidFill>
                  <a:schemeClr val="bg1"/>
                </a:solidFill>
              </a:rPr>
              <a:t> указывает на активность опухолевого процесса при злокачественных </a:t>
            </a:r>
            <a:r>
              <a:rPr lang="ru-RU" dirty="0" err="1">
                <a:solidFill>
                  <a:schemeClr val="bg1"/>
                </a:solidFill>
              </a:rPr>
              <a:t>лимфомах</a:t>
            </a:r>
            <a:r>
              <a:rPr lang="ru-RU" dirty="0">
                <a:solidFill>
                  <a:schemeClr val="bg1"/>
                </a:solidFill>
              </a:rPr>
              <a:t> и в части случаев при злокачественных костных саркомах. При остеогенной саркоме возможно повышение активности щелочной фосфатазы за счет костной фракции. Повышение содержания остаточного азота и снижение клиренса по эндогенному </a:t>
            </a:r>
            <a:r>
              <a:rPr lang="ru-RU" dirty="0" err="1">
                <a:solidFill>
                  <a:schemeClr val="bg1"/>
                </a:solidFill>
              </a:rPr>
              <a:t>креатинину</a:t>
            </a:r>
            <a:r>
              <a:rPr lang="ru-RU" dirty="0">
                <a:solidFill>
                  <a:schemeClr val="bg1"/>
                </a:solidFill>
              </a:rPr>
              <a:t> указывает на нарушение выделительной функции почек. Рост активности </a:t>
            </a:r>
            <a:r>
              <a:rPr lang="ru-RU" dirty="0" err="1">
                <a:solidFill>
                  <a:schemeClr val="bg1"/>
                </a:solidFill>
              </a:rPr>
              <a:t>трансаминаз</a:t>
            </a:r>
            <a:r>
              <a:rPr lang="ru-RU" dirty="0">
                <a:solidFill>
                  <a:schemeClr val="bg1"/>
                </a:solidFill>
              </a:rPr>
              <a:t>, показателей билирубина отмечают при токсическом и вирусном гепатитах.</a:t>
            </a:r>
          </a:p>
        </p:txBody>
      </p:sp>
    </p:spTree>
    <p:extLst>
      <p:ext uri="{BB962C8B-B14F-4D97-AF65-F5344CB8AC3E}">
        <p14:creationId xmlns:p14="http://schemas.microsoft.com/office/powerpoint/2010/main" val="355879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1642" y="157654"/>
            <a:ext cx="11225048" cy="6484883"/>
          </a:xfrm>
        </p:spPr>
        <p:txBody>
          <a:bodyPr/>
          <a:lstStyle/>
          <a:p>
            <a:pPr marL="0" indent="0">
              <a:buNone/>
            </a:pPr>
            <a:r>
              <a:rPr lang="ru-RU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опухолевых маркеров: </a:t>
            </a:r>
            <a:endParaRPr lang="ru-RU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• </a:t>
            </a:r>
            <a:r>
              <a:rPr lang="ru-RU" dirty="0" err="1">
                <a:solidFill>
                  <a:schemeClr val="bg1"/>
                </a:solidFill>
              </a:rPr>
              <a:t>Альфафетопротеин</a:t>
            </a:r>
            <a:r>
              <a:rPr lang="ru-RU" dirty="0">
                <a:solidFill>
                  <a:schemeClr val="bg1"/>
                </a:solidFill>
              </a:rPr>
              <a:t> (АФП)- </a:t>
            </a:r>
            <a:r>
              <a:rPr lang="ru-RU" dirty="0" err="1">
                <a:solidFill>
                  <a:schemeClr val="bg1"/>
                </a:solidFill>
              </a:rPr>
              <a:t>герминогенные</a:t>
            </a:r>
            <a:r>
              <a:rPr lang="ru-RU" dirty="0">
                <a:solidFill>
                  <a:schemeClr val="bg1"/>
                </a:solidFill>
              </a:rPr>
              <a:t> опухоли, </a:t>
            </a:r>
            <a:r>
              <a:rPr lang="ru-RU" dirty="0" err="1">
                <a:solidFill>
                  <a:schemeClr val="bg1"/>
                </a:solidFill>
              </a:rPr>
              <a:t>гепатобластома</a:t>
            </a:r>
            <a:r>
              <a:rPr lang="ru-RU" dirty="0">
                <a:solidFill>
                  <a:schemeClr val="bg1"/>
                </a:solidFill>
              </a:rPr>
              <a:t>, гепатоцеллюлярная карцинома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• </a:t>
            </a:r>
            <a:r>
              <a:rPr lang="ru-RU" dirty="0" err="1">
                <a:solidFill>
                  <a:schemeClr val="bg1"/>
                </a:solidFill>
              </a:rPr>
              <a:t>Бетта</a:t>
            </a:r>
            <a:r>
              <a:rPr lang="ru-RU" dirty="0">
                <a:solidFill>
                  <a:schemeClr val="bg1"/>
                </a:solidFill>
              </a:rPr>
              <a:t>-хорионический гонадотропин человека – </a:t>
            </a:r>
            <a:r>
              <a:rPr lang="ru-RU" dirty="0" err="1">
                <a:solidFill>
                  <a:schemeClr val="bg1"/>
                </a:solidFill>
              </a:rPr>
              <a:t>герминогенные</a:t>
            </a:r>
            <a:r>
              <a:rPr lang="ru-RU" dirty="0">
                <a:solidFill>
                  <a:schemeClr val="bg1"/>
                </a:solidFill>
              </a:rPr>
              <a:t> опухоли, </a:t>
            </a:r>
            <a:r>
              <a:rPr lang="ru-RU" dirty="0" err="1">
                <a:solidFill>
                  <a:schemeClr val="bg1"/>
                </a:solidFill>
              </a:rPr>
              <a:t>гепатобластома</a:t>
            </a:r>
            <a:r>
              <a:rPr lang="ru-RU" dirty="0">
                <a:solidFill>
                  <a:schemeClr val="bg1"/>
                </a:solidFill>
              </a:rPr>
              <a:t>; 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• </a:t>
            </a:r>
            <a:r>
              <a:rPr lang="ru-RU" dirty="0">
                <a:solidFill>
                  <a:schemeClr val="bg1"/>
                </a:solidFill>
              </a:rPr>
              <a:t>Раково-эмбриональный антиген (РЭА) – </a:t>
            </a:r>
            <a:r>
              <a:rPr lang="ru-RU" dirty="0" err="1">
                <a:solidFill>
                  <a:schemeClr val="bg1"/>
                </a:solidFill>
              </a:rPr>
              <a:t>эмбриональнный</a:t>
            </a:r>
            <a:r>
              <a:rPr lang="ru-RU" dirty="0">
                <a:solidFill>
                  <a:schemeClr val="bg1"/>
                </a:solidFill>
              </a:rPr>
              <a:t> рак; 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• </a:t>
            </a:r>
            <a:r>
              <a:rPr lang="ru-RU" dirty="0" err="1">
                <a:solidFill>
                  <a:schemeClr val="bg1"/>
                </a:solidFill>
              </a:rPr>
              <a:t>Нейронспецифическая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энолаза</a:t>
            </a:r>
            <a:r>
              <a:rPr lang="ru-RU" dirty="0">
                <a:solidFill>
                  <a:schemeClr val="bg1"/>
                </a:solidFill>
              </a:rPr>
              <a:t> – нейрогенные опухоли, саркома </a:t>
            </a:r>
            <a:r>
              <a:rPr lang="ru-RU" dirty="0" err="1">
                <a:solidFill>
                  <a:schemeClr val="bg1"/>
                </a:solidFill>
              </a:rPr>
              <a:t>Юинга</a:t>
            </a:r>
            <a:r>
              <a:rPr lang="ru-RU" dirty="0">
                <a:solidFill>
                  <a:schemeClr val="bg1"/>
                </a:solidFill>
              </a:rPr>
              <a:t>, примитивная </a:t>
            </a:r>
            <a:r>
              <a:rPr lang="ru-RU" dirty="0" err="1">
                <a:solidFill>
                  <a:schemeClr val="bg1"/>
                </a:solidFill>
              </a:rPr>
              <a:t>нейроэктодермальная</a:t>
            </a:r>
            <a:r>
              <a:rPr lang="ru-RU" dirty="0">
                <a:solidFill>
                  <a:schemeClr val="bg1"/>
                </a:solidFill>
              </a:rPr>
              <a:t> опухоль; 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• </a:t>
            </a:r>
            <a:r>
              <a:rPr lang="ru-RU" dirty="0">
                <a:solidFill>
                  <a:schemeClr val="bg1"/>
                </a:solidFill>
              </a:rPr>
              <a:t>СА125 –эпителиальный рак (прежде всего яичников и эндометрия); 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• </a:t>
            </a:r>
            <a:r>
              <a:rPr lang="ru-RU" dirty="0">
                <a:solidFill>
                  <a:schemeClr val="bg1"/>
                </a:solidFill>
              </a:rPr>
              <a:t>СА19-9– </a:t>
            </a:r>
            <a:r>
              <a:rPr lang="ru-RU" dirty="0" err="1">
                <a:solidFill>
                  <a:schemeClr val="bg1"/>
                </a:solidFill>
              </a:rPr>
              <a:t>гепатобластома</a:t>
            </a:r>
            <a:r>
              <a:rPr lang="ru-RU" dirty="0">
                <a:solidFill>
                  <a:schemeClr val="bg1"/>
                </a:solidFill>
              </a:rPr>
              <a:t>, гепатоцеллюлярная карцинома.</a:t>
            </a:r>
          </a:p>
        </p:txBody>
      </p:sp>
    </p:spTree>
    <p:extLst>
      <p:ext uri="{BB962C8B-B14F-4D97-AF65-F5344CB8AC3E}">
        <p14:creationId xmlns:p14="http://schemas.microsoft.com/office/powerpoint/2010/main" val="254361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3476" y="84083"/>
            <a:ext cx="11330152" cy="6516414"/>
          </a:xfrm>
        </p:spPr>
        <p:txBody>
          <a:bodyPr/>
          <a:lstStyle/>
          <a:p>
            <a:pPr marL="0" indent="0">
              <a:buNone/>
            </a:pPr>
            <a:r>
              <a:rPr lang="ru-RU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Лучевая диагностика </a:t>
            </a:r>
            <a:endParaRPr lang="ru-RU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Рентгенологическая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диагностика включает весь спектр рентгеновских методов (рентгенография,-скопия, рентгеновская </a:t>
            </a:r>
            <a:r>
              <a:rPr lang="ru-RU" dirty="0" err="1">
                <a:solidFill>
                  <a:schemeClr val="bg1"/>
                </a:solidFill>
              </a:rPr>
              <a:t>томограмма</a:t>
            </a:r>
            <a:r>
              <a:rPr lang="ru-RU" dirty="0">
                <a:solidFill>
                  <a:schemeClr val="bg1"/>
                </a:solidFill>
              </a:rPr>
              <a:t>, экскреторная урография, ретроградная цистография, исследование ЖКТ с барием, бронхография). 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УЗИ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применяют при опухолях брюшной полости и забрюшинного пространства, средостения, мягких тканей. УЗИ позволяет оценить локализацию, размеры, внутреннюю структуру опухоли, ее взаимоотношение с окружающими органами и тканями. 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Цветное </a:t>
            </a:r>
            <a:r>
              <a:rPr lang="ru-RU" b="1" dirty="0">
                <a:solidFill>
                  <a:schemeClr val="bg1"/>
                </a:solidFill>
              </a:rPr>
              <a:t>дуплексное доплеровское </a:t>
            </a:r>
            <a:r>
              <a:rPr lang="ru-RU" b="1" dirty="0" err="1">
                <a:solidFill>
                  <a:schemeClr val="bg1"/>
                </a:solidFill>
              </a:rPr>
              <a:t>ангиосканирование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позволяет оценить </a:t>
            </a:r>
            <a:r>
              <a:rPr lang="ru-RU" dirty="0" err="1">
                <a:solidFill>
                  <a:schemeClr val="bg1"/>
                </a:solidFill>
              </a:rPr>
              <a:t>васкуляризацию</a:t>
            </a:r>
            <a:r>
              <a:rPr lang="ru-RU" dirty="0">
                <a:solidFill>
                  <a:schemeClr val="bg1"/>
                </a:solidFill>
              </a:rPr>
              <a:t> опухоли и ее взаимоотношение с сосудистым руслом.</a:t>
            </a:r>
          </a:p>
        </p:txBody>
      </p:sp>
    </p:spTree>
    <p:extLst>
      <p:ext uri="{BB962C8B-B14F-4D97-AF65-F5344CB8AC3E}">
        <p14:creationId xmlns:p14="http://schemas.microsoft.com/office/powerpoint/2010/main" val="135015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1131" y="136634"/>
            <a:ext cx="11088413" cy="647437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Рентгеновская компьютерная томография </a:t>
            </a:r>
            <a:r>
              <a:rPr lang="ru-RU" dirty="0">
                <a:solidFill>
                  <a:schemeClr val="bg1"/>
                </a:solidFill>
              </a:rPr>
              <a:t>– уточняющий метод диагностики, позволяющий более точно оценить локализацию, размеры, структуру. Ценность РКТ состоит в возможности диагностики </a:t>
            </a:r>
            <a:r>
              <a:rPr lang="ru-RU" dirty="0" err="1">
                <a:solidFill>
                  <a:schemeClr val="bg1"/>
                </a:solidFill>
              </a:rPr>
              <a:t>рентгеннегативных</a:t>
            </a:r>
            <a:r>
              <a:rPr lang="ru-RU" dirty="0">
                <a:solidFill>
                  <a:schemeClr val="bg1"/>
                </a:solidFill>
              </a:rPr>
              <a:t> опухолей, в том числе имеющих малый размер (например, остаточная опухоль, рецидив, метастазы). Магнитно-резонансная компьютерная томография – уточняющий метод диагностики. Позволяет визуализировать опухоль не только на поперечных но и на продольных сканах. Это дает возможность более точно оценить протяженность опухолевого поражения костей. 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Радиоизотопная </a:t>
            </a:r>
            <a:r>
              <a:rPr lang="ru-RU" b="1" dirty="0">
                <a:solidFill>
                  <a:schemeClr val="bg1"/>
                </a:solidFill>
              </a:rPr>
              <a:t>диагностика </a:t>
            </a:r>
            <a:r>
              <a:rPr lang="ru-RU" dirty="0">
                <a:solidFill>
                  <a:schemeClr val="bg1"/>
                </a:solidFill>
              </a:rPr>
              <a:t>– метод визуализации первичной опухоли и ее метастазов с возможностью оценки активности метаболических процессов в опухоли. 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Ангиография </a:t>
            </a:r>
            <a:r>
              <a:rPr lang="ru-RU" dirty="0">
                <a:solidFill>
                  <a:schemeClr val="bg1"/>
                </a:solidFill>
              </a:rPr>
              <a:t>служит для оценки </a:t>
            </a:r>
            <a:r>
              <a:rPr lang="ru-RU" dirty="0" err="1">
                <a:solidFill>
                  <a:schemeClr val="bg1"/>
                </a:solidFill>
              </a:rPr>
              <a:t>ангиоархитектоники</a:t>
            </a:r>
            <a:r>
              <a:rPr lang="ru-RU" dirty="0">
                <a:solidFill>
                  <a:schemeClr val="bg1"/>
                </a:solidFill>
              </a:rPr>
              <a:t> опухоли. 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Исследование </a:t>
            </a:r>
            <a:r>
              <a:rPr lang="ru-RU" b="1" dirty="0" err="1">
                <a:solidFill>
                  <a:schemeClr val="bg1"/>
                </a:solidFill>
              </a:rPr>
              <a:t>миелограммы</a:t>
            </a:r>
            <a:r>
              <a:rPr lang="ru-RU" dirty="0">
                <a:solidFill>
                  <a:schemeClr val="bg1"/>
                </a:solidFill>
              </a:rPr>
              <a:t>. Костномозговую пункцию обычно выполняют из парных точек в передних верхних остях подвздошных костей. Исследование </a:t>
            </a:r>
            <a:r>
              <a:rPr lang="ru-RU" dirty="0" err="1">
                <a:solidFill>
                  <a:schemeClr val="bg1"/>
                </a:solidFill>
              </a:rPr>
              <a:t>миелограммы</a:t>
            </a:r>
            <a:r>
              <a:rPr lang="ru-RU" dirty="0">
                <a:solidFill>
                  <a:schemeClr val="bg1"/>
                </a:solidFill>
              </a:rPr>
              <a:t> информативно при лейкозах и метастазировании в костный мозг других злокачественных опухолей.</a:t>
            </a:r>
          </a:p>
        </p:txBody>
      </p:sp>
    </p:spTree>
    <p:extLst>
      <p:ext uri="{BB962C8B-B14F-4D97-AF65-F5344CB8AC3E}">
        <p14:creationId xmlns:p14="http://schemas.microsoft.com/office/powerpoint/2010/main" val="45006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8047" y="0"/>
            <a:ext cx="9905998" cy="147857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Принципы лечения детей с онкологическим заболеваниям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6841" y="1187670"/>
            <a:ext cx="11529849" cy="55179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Нарушение анатомо-топографических взаимоотношений 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У </a:t>
            </a:r>
            <a:r>
              <a:rPr lang="ru-RU" dirty="0">
                <a:solidFill>
                  <a:schemeClr val="bg1"/>
                </a:solidFill>
              </a:rPr>
              <a:t>плода, после рождения ребенка или в раннем детском возрасте, когда еще до конца не сложились правильные взаимоотношения органов, связочный аппарат не укрепился, клетчатка нежна и очень эластична, опухоль при своем росте нарушает обычное расположение органов, привычное для хирурга. Можно наблюдать различное нестандартное, иногда парадоксальное расположение органов. В некоторых случаях взаимоотношения органов настолько изменены, что трудно установить, где находится новообразование: в брюшной полости или забрюшинном пространстве. Поэтому столь важно провести детальное дооперационное обследование, позволяющее хирургу предвидеть возможные сложности во время оперативного вмешательства.</a:t>
            </a:r>
          </a:p>
        </p:txBody>
      </p:sp>
    </p:spTree>
    <p:extLst>
      <p:ext uri="{BB962C8B-B14F-4D97-AF65-F5344CB8AC3E}">
        <p14:creationId xmlns:p14="http://schemas.microsoft.com/office/powerpoint/2010/main" val="169831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3780" y="0"/>
            <a:ext cx="1190822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Сочетание опухоли с врожденными пороками 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Сочетание </a:t>
            </a:r>
            <a:r>
              <a:rPr lang="ru-RU" dirty="0">
                <a:solidFill>
                  <a:schemeClr val="bg1"/>
                </a:solidFill>
              </a:rPr>
              <a:t>ряда пороков с опухолью, особенно на фоне топографо-анатомических нарушений, затрудняет не только ориентировку хирурга и вносит дополнительные трудности в оперативное вмешательство, но иногда делает невозможным радикальное удаление новообразования. Наличие порока зачастую затрудняет оценку эффективности проведенного лечения, особенно в тех случаях, когда порок не удается корригировать. В этих случаях необходима детальная топическая дооперационная диагностика, позволяющая хирургу лучше ориентироваться во время операции.</a:t>
            </a:r>
          </a:p>
        </p:txBody>
      </p:sp>
    </p:spTree>
    <p:extLst>
      <p:ext uri="{BB962C8B-B14F-4D97-AF65-F5344CB8AC3E}">
        <p14:creationId xmlns:p14="http://schemas.microsoft.com/office/powerpoint/2010/main" val="303577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394" y="0"/>
            <a:ext cx="11792606" cy="6858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«Большие операции у маленьких детей» </a:t>
            </a: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В </a:t>
            </a:r>
            <a:r>
              <a:rPr lang="ru-RU" dirty="0">
                <a:solidFill>
                  <a:schemeClr val="bg1"/>
                </a:solidFill>
              </a:rPr>
              <a:t>педиатрической практике нередко приходится проводить большие операции у маленьких детей. Хирургические операции выполняются у детей при больших, </a:t>
            </a:r>
            <a:r>
              <a:rPr lang="ru-RU" dirty="0" err="1">
                <a:solidFill>
                  <a:schemeClr val="bg1"/>
                </a:solidFill>
              </a:rPr>
              <a:t>трудноудалимых</a:t>
            </a:r>
            <a:r>
              <a:rPr lang="ru-RU" dirty="0">
                <a:solidFill>
                  <a:schemeClr val="bg1"/>
                </a:solidFill>
              </a:rPr>
              <a:t> опухолях, расположенных в черепе, средостении, забрюшинном пространстве. При этом часто новообразование поражает детей в возрасте до 3-х лет. Здесь принципы онкологического радикализма вступают в противоречие с постулатами детской хирургии (органосохраняющими принципами). Хирург оперируя маленького ребенка с опухолью, должен учитывать и чисто онкологические проблемы: оперативное вмешательство должно быть радикальным.</a:t>
            </a:r>
          </a:p>
        </p:txBody>
      </p:sp>
    </p:spTree>
    <p:extLst>
      <p:ext uri="{BB962C8B-B14F-4D97-AF65-F5344CB8AC3E}">
        <p14:creationId xmlns:p14="http://schemas.microsoft.com/office/powerpoint/2010/main" val="201378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8558" y="0"/>
            <a:ext cx="9905998" cy="1145628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Методы лечения, применяемые в онкологии при различных видах опухолей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042" y="4067346"/>
            <a:ext cx="9628514" cy="2401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2433" y="1145628"/>
            <a:ext cx="9905999" cy="3541714"/>
          </a:xfrm>
        </p:spPr>
        <p:txBody>
          <a:bodyPr>
            <a:normAutofit fontScale="55000" lnSpcReduction="20000"/>
          </a:bodyPr>
          <a:lstStyle/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Хирургическое (оперативное) удаление опухоли и/или метастазов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Паллиативные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хирургические операции (например, устранение обструкции дыхательных путей или ЖКТ при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нерезектабельной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опухоли); </a:t>
            </a: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Облучение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опухоли и метастазов ионизирующей радиацией; </a:t>
            </a: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Цитостатическая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и/или цитотоксическая химиотерапия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Иммунотерапия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стимулирования собственного противоопухолевого иммунитета организма; </a:t>
            </a: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Виротерапия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онколитических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вирусов; </a:t>
            </a: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Гормональная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терапия при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гормоночувствительных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и/или гормонозависимых опухолях; </a:t>
            </a: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Фотодинамическая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терапия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Таргетная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терапия — лечение опухолей с помощью препаратов, действующих непосредственно на клетку-мишень (англ.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target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и минимально воздействующих на здоровые органы.</a:t>
            </a:r>
          </a:p>
        </p:txBody>
      </p:sp>
    </p:spTree>
    <p:extLst>
      <p:ext uri="{BB962C8B-B14F-4D97-AF65-F5344CB8AC3E}">
        <p14:creationId xmlns:p14="http://schemas.microsoft.com/office/powerpoint/2010/main" val="278824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986" y="0"/>
            <a:ext cx="11698014" cy="6858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Высокая чувствительность злокачественных опухолей у детей к ионизирующему излучению </a:t>
            </a: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При </a:t>
            </a:r>
            <a:r>
              <a:rPr lang="ru-RU" dirty="0">
                <a:solidFill>
                  <a:schemeClr val="bg1"/>
                </a:solidFill>
              </a:rPr>
              <a:t>лучевой терапии врач должен учитывать более высокую и разнообразную чувствительность к облучению как опухоли, так и организма ребенка. Большинство наиболее распространенных новообразований у детей (лейкоз, </a:t>
            </a:r>
            <a:r>
              <a:rPr lang="ru-RU" dirty="0" err="1">
                <a:solidFill>
                  <a:schemeClr val="bg1"/>
                </a:solidFill>
              </a:rPr>
              <a:t>нефробластома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ретинобластома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нейробластома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лимфосаркома</a:t>
            </a:r>
            <a:r>
              <a:rPr lang="ru-RU" dirty="0">
                <a:solidFill>
                  <a:schemeClr val="bg1"/>
                </a:solidFill>
              </a:rPr>
              <a:t>, лимфогранулематоз) высокочувствительны к радиации. Даже </a:t>
            </a:r>
            <a:r>
              <a:rPr lang="ru-RU" dirty="0" err="1">
                <a:solidFill>
                  <a:schemeClr val="bg1"/>
                </a:solidFill>
              </a:rPr>
              <a:t>рабдомиосаркома</a:t>
            </a:r>
            <a:r>
              <a:rPr lang="ru-RU" dirty="0">
                <a:solidFill>
                  <a:schemeClr val="bg1"/>
                </a:solidFill>
              </a:rPr>
              <a:t> и другие опухоли мягких тканей, которые у взрослых </a:t>
            </a:r>
            <a:r>
              <a:rPr lang="ru-RU" dirty="0" err="1">
                <a:solidFill>
                  <a:schemeClr val="bg1"/>
                </a:solidFill>
              </a:rPr>
              <a:t>радиорезистентны</a:t>
            </a:r>
            <a:r>
              <a:rPr lang="ru-RU" dirty="0">
                <a:solidFill>
                  <a:schemeClr val="bg1"/>
                </a:solidFill>
              </a:rPr>
              <a:t>, у детей поддаются лучевому воздействию. При ряде опухолей у детей можно достигнуть ремиссии, а иногда и полного излечения с помощью одной только лучевой терапии.</a:t>
            </a:r>
          </a:p>
        </p:txBody>
      </p:sp>
    </p:spTree>
    <p:extLst>
      <p:ext uri="{BB962C8B-B14F-4D97-AF65-F5344CB8AC3E}">
        <p14:creationId xmlns:p14="http://schemas.microsoft.com/office/powerpoint/2010/main" val="294693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75815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Лучевая терапия, побочные эффекты и последствия </a:t>
            </a: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Облучение </a:t>
            </a:r>
            <a:r>
              <a:rPr lang="ru-RU" dirty="0">
                <a:solidFill>
                  <a:schemeClr val="bg1"/>
                </a:solidFill>
              </a:rPr>
              <a:t>детей, особенно в раннем детском возрасте, может вызывать серьезные последствия, т.к. организм ребенка является бурно растущим и в то же время лабильным, не до конца сформированным организмом. Уже в процессе лечения возможно угнетение кроветворения. В редких случаях в зонах облучения по поводу опухоли через некоторое время может возникнуть другая опухоль, например остеогенная саркома после лечения </a:t>
            </a:r>
            <a:r>
              <a:rPr lang="ru-RU" dirty="0" err="1">
                <a:solidFill>
                  <a:schemeClr val="bg1"/>
                </a:solidFill>
              </a:rPr>
              <a:t>ретинобластомы</a:t>
            </a:r>
            <a:r>
              <a:rPr lang="ru-RU" dirty="0">
                <a:solidFill>
                  <a:schemeClr val="bg1"/>
                </a:solidFill>
              </a:rPr>
              <a:t>. Серьезные осложнения возникают в тех случаях, когда в область облучения попадают зоны роста костей, что приводит к деформации и укорочению конечности. Побочных эффектов и последствий лучевой терапии можно избежать или значительно их уменьшить при хорошей технике и продуманном режиме облучения, причем даже тех, которые пока неизбежны (недостаточная активность гонад, катаракта).</a:t>
            </a:r>
          </a:p>
        </p:txBody>
      </p:sp>
    </p:spTree>
    <p:extLst>
      <p:ext uri="{BB962C8B-B14F-4D97-AF65-F5344CB8AC3E}">
        <p14:creationId xmlns:p14="http://schemas.microsoft.com/office/powerpoint/2010/main" val="110342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0"/>
            <a:ext cx="1219200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Высокая чувствительность злокачественных новообразований к противоопухолевым препаратам </a:t>
            </a: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Почти </a:t>
            </a:r>
            <a:r>
              <a:rPr lang="ru-RU" dirty="0">
                <a:solidFill>
                  <a:schemeClr val="bg1"/>
                </a:solidFill>
              </a:rPr>
              <a:t>все злокачественные новообразования у детей высокочувствительны к различным противоопухолевым препаратам. Наиболее распространенные опухоли в детском возрасте в отличие от таковых у взрослых прекрасно реагируют на применение </a:t>
            </a:r>
            <a:r>
              <a:rPr lang="ru-RU" dirty="0" err="1">
                <a:solidFill>
                  <a:schemeClr val="bg1"/>
                </a:solidFill>
              </a:rPr>
              <a:t>полихимиотерапии</a:t>
            </a:r>
            <a:r>
              <a:rPr lang="ru-RU" dirty="0">
                <a:solidFill>
                  <a:schemeClr val="bg1"/>
                </a:solidFill>
              </a:rPr>
              <a:t>, которая поистине произвела революцию в детской онкологии. Лекарственное лечение применяется как </a:t>
            </a:r>
            <a:r>
              <a:rPr lang="ru-RU" dirty="0" err="1">
                <a:solidFill>
                  <a:schemeClr val="bg1"/>
                </a:solidFill>
              </a:rPr>
              <a:t>монотерапия</a:t>
            </a:r>
            <a:r>
              <a:rPr lang="ru-RU" dirty="0">
                <a:solidFill>
                  <a:schemeClr val="bg1"/>
                </a:solidFill>
              </a:rPr>
              <a:t>, а также в качестве активного компонента лучевого лечения. Химиотерапия особенно эффективна при </a:t>
            </a:r>
            <a:r>
              <a:rPr lang="ru-RU" dirty="0" err="1">
                <a:solidFill>
                  <a:schemeClr val="bg1"/>
                </a:solidFill>
              </a:rPr>
              <a:t>гемобластозах</a:t>
            </a:r>
            <a:r>
              <a:rPr lang="ru-RU" dirty="0">
                <a:solidFill>
                  <a:schemeClr val="bg1"/>
                </a:solidFill>
              </a:rPr>
              <a:t>, и у детей в отличие от взрослых ее применение весьма результативно и при солидных опухолях.</a:t>
            </a:r>
          </a:p>
        </p:txBody>
      </p:sp>
    </p:spTree>
    <p:extLst>
      <p:ext uri="{BB962C8B-B14F-4D97-AF65-F5344CB8AC3E}">
        <p14:creationId xmlns:p14="http://schemas.microsoft.com/office/powerpoint/2010/main" val="209217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Защитная лекарственная терапия ребенка с опухолью </a:t>
            </a: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При </a:t>
            </a:r>
            <a:r>
              <a:rPr lang="ru-RU" dirty="0">
                <a:solidFill>
                  <a:schemeClr val="bg1"/>
                </a:solidFill>
              </a:rPr>
              <a:t>проведении лекарственной противоопухолевой терапии возможны быстрые, непредсказуемые изменения показателей крови, нарушения со стороны нервной системы, а также возникновение побочных эффектов и осложнений. Особенно это следует учитывать в тех случаях, когда одновременно применяется много препаратов. Необходимо четко рассчитывать дозы препаратов при использовании одновременно нескольких методов и проводить адекватную симптоматическую терапию. При соблюдении этого правила побочные эффекты и осложнения можно свести к минимуму.</a:t>
            </a:r>
          </a:p>
        </p:txBody>
      </p:sp>
    </p:spTree>
    <p:extLst>
      <p:ext uri="{BB962C8B-B14F-4D97-AF65-F5344CB8AC3E}">
        <p14:creationId xmlns:p14="http://schemas.microsoft.com/office/powerpoint/2010/main" val="105476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6841" y="0"/>
            <a:ext cx="11571889" cy="6684579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оценки результатов лечения </a:t>
            </a: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Одной </a:t>
            </a:r>
            <a:r>
              <a:rPr lang="ru-RU" dirty="0">
                <a:solidFill>
                  <a:schemeClr val="bg1"/>
                </a:solidFill>
              </a:rPr>
              <a:t>из особенностей детской онкологии является возможность более быстрой оценки результатов лечения. Замечено, что подавляющее большинство детей, проживших без метастазов и рецидивов 2 года, становятся практически здоровыми. На основе большого статистического материала создана определенная единица времени, названная «период риска», она определяет период времени, в который могут возникнуть рецидивы или метастазы опухоли. Наблюдение за ребенком педиатр (или детский онколог, что лучше) должен вести до тех пор, пока он не перейдет к врачу-онкологу, лечащему взрослых. Почти у 6 % детей, излеченных от злокачественной опухоли, возникают через некоторое время вторичные опухоли. Появление этих опухолей связывают с облучением, химиотерапией, а также с генетическими нарушениями. Помнить об этом необходимо, поэтому, леченный в детстве по поводу злокачественной опухоли больной должен находиться в "группе риска" под наблюдением онколога, который лечит взрослых пациентов.</a:t>
            </a:r>
          </a:p>
        </p:txBody>
      </p:sp>
    </p:spTree>
    <p:extLst>
      <p:ext uri="{BB962C8B-B14F-4D97-AF65-F5344CB8AC3E}">
        <p14:creationId xmlns:p14="http://schemas.microsoft.com/office/powerpoint/2010/main" val="36549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891" y="57868"/>
            <a:ext cx="10796854" cy="6586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64058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83" y="100048"/>
            <a:ext cx="11045327" cy="6566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270242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384" y="115833"/>
            <a:ext cx="10625767" cy="6429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032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437" y="229296"/>
            <a:ext cx="11016453" cy="6403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147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605" y="154099"/>
            <a:ext cx="10188806" cy="6171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7601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882" y="94593"/>
            <a:ext cx="11147642" cy="6661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091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512" y="186617"/>
            <a:ext cx="10322598" cy="6190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7973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461828"/>
            <a:ext cx="10960127" cy="337293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9905998" cy="699212"/>
          </a:xfrm>
        </p:spPr>
        <p:txBody>
          <a:bodyPr/>
          <a:lstStyle/>
          <a:p>
            <a:pPr algn="ctr"/>
            <a:r>
              <a:rPr lang="ru-RU" dirty="0" smtClean="0"/>
              <a:t>Лучевая терапия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077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466" y="457493"/>
            <a:ext cx="10047889" cy="595381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4443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2249487"/>
            <a:ext cx="9905999" cy="3541714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006" y="837797"/>
            <a:ext cx="10791479" cy="505850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9135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70" y="123821"/>
            <a:ext cx="11512847" cy="64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677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365" y="392325"/>
            <a:ext cx="10666765" cy="5494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846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92" y="282594"/>
            <a:ext cx="10739560" cy="6396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349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22" y="46435"/>
            <a:ext cx="11487806" cy="6811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080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744" y="328753"/>
            <a:ext cx="10858228" cy="6255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630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849" y="157655"/>
            <a:ext cx="11602965" cy="6477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032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55" y="80868"/>
            <a:ext cx="11296589" cy="6616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8003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425" y="174645"/>
            <a:ext cx="11244037" cy="6466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872104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017" y="118148"/>
            <a:ext cx="11278527" cy="6390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37072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89" y="182842"/>
            <a:ext cx="10769270" cy="6219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58650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634" y="337346"/>
            <a:ext cx="10501553" cy="57061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821520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266" y="650899"/>
            <a:ext cx="10403969" cy="514030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3852494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90" y="427595"/>
            <a:ext cx="10250089" cy="607381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942650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927" y="427595"/>
            <a:ext cx="9069155" cy="571153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7878058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255" y="282368"/>
            <a:ext cx="8980311" cy="631428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0696325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577" y="618518"/>
            <a:ext cx="9850689" cy="53374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1628180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8310" y="3100825"/>
            <a:ext cx="6526924" cy="35417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689" y="227556"/>
            <a:ext cx="5980952" cy="2600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63715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78" y="90733"/>
            <a:ext cx="11198391" cy="6571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680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717" y="374057"/>
            <a:ext cx="10225331" cy="5966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97008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83" y="125527"/>
            <a:ext cx="11200365" cy="6464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3333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389" y="121923"/>
            <a:ext cx="11112031" cy="6361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459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7537" y="770917"/>
            <a:ext cx="9905998" cy="1478570"/>
          </a:xfrm>
        </p:spPr>
        <p:txBody>
          <a:bodyPr>
            <a:normAutofit fontScale="90000"/>
          </a:bodyPr>
          <a:lstStyle/>
          <a:p>
            <a:pPr>
              <a:lnSpc>
                <a:spcPct val="110000"/>
              </a:lnSpc>
            </a:pPr>
            <a:r>
              <a:rPr lang="ru-RU" alt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Заболеваемость в России -</a:t>
            </a:r>
            <a:br>
              <a:rPr lang="ru-RU" alt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9,5-13 на 100 тыс. детского населения</a:t>
            </a:r>
            <a:r>
              <a:rPr lang="ru-RU" alt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30000"/>
              </a:lnSpc>
              <a:buNone/>
            </a:pP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число ежегодно регистрируемых детей со злокачественными опухолями увеличилось 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последнее десятилетие на 20% 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достигло 6,45 тысяч</a:t>
            </a: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10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103</TotalTime>
  <Words>2916</Words>
  <Application>Microsoft Office PowerPoint</Application>
  <PresentationFormat>Широкоэкранный</PresentationFormat>
  <Paragraphs>90</Paragraphs>
  <Slides>60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6" baseType="lpstr">
      <vt:lpstr>Arial</vt:lpstr>
      <vt:lpstr>Times New Roman</vt:lpstr>
      <vt:lpstr>Trebuchet MS</vt:lpstr>
      <vt:lpstr>Tw Cen MT</vt:lpstr>
      <vt:lpstr>Контур</vt:lpstr>
      <vt:lpstr>Диаграмма Microsoft Graph 97</vt:lpstr>
      <vt:lpstr>Общие вопросы детской онкологии</vt:lpstr>
      <vt:lpstr>Актуальность проблемы</vt:lpstr>
      <vt:lpstr>Методы лечения, применяемые в онкологии при различных видах опухолей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Заболеваемость в России - 9,5-13 на 100 тыс. детского населения </vt:lpstr>
      <vt:lpstr>СТАТИСТИКА ОНКОЛОГИЧЕСКОЙ ЗАБОЛЕВАЕМОСТИ  ДЕТЕЙ</vt:lpstr>
      <vt:lpstr>Структура злокачественных новообразований у детей</vt:lpstr>
      <vt:lpstr>Презентация PowerPoint</vt:lpstr>
      <vt:lpstr>Морфологические особенности опухолей у детей</vt:lpstr>
      <vt:lpstr>Особенности клиники и диагностики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Особенности обследования детей с онкологическими заболеваниями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Принципы лечения детей с онкологическим заболеваниям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Лучевая терапия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Общие вопросы детской онкологии</dc:title>
  <dc:creator>Fenrir</dc:creator>
  <cp:lastModifiedBy>Fenrir</cp:lastModifiedBy>
  <cp:revision>11</cp:revision>
  <dcterms:created xsi:type="dcterms:W3CDTF">2020-12-30T15:17:31Z</dcterms:created>
  <dcterms:modified xsi:type="dcterms:W3CDTF">2020-12-30T17:01:05Z</dcterms:modified>
</cp:coreProperties>
</file>