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74" r:id="rId4"/>
    <p:sldId id="257" r:id="rId5"/>
    <p:sldId id="259" r:id="rId6"/>
    <p:sldId id="261" r:id="rId7"/>
    <p:sldId id="260" r:id="rId8"/>
    <p:sldId id="266" r:id="rId9"/>
    <p:sldId id="263" r:id="rId10"/>
    <p:sldId id="267" r:id="rId11"/>
    <p:sldId id="268" r:id="rId12"/>
    <p:sldId id="269" r:id="rId13"/>
    <p:sldId id="264" r:id="rId14"/>
    <p:sldId id="265" r:id="rId15"/>
    <p:sldId id="262" r:id="rId16"/>
    <p:sldId id="258" r:id="rId17"/>
    <p:sldId id="270" r:id="rId18"/>
    <p:sldId id="273" r:id="rId19"/>
    <p:sldId id="276" r:id="rId20"/>
    <p:sldId id="271" r:id="rId21"/>
    <p:sldId id="283" r:id="rId22"/>
    <p:sldId id="272" r:id="rId23"/>
    <p:sldId id="286" r:id="rId24"/>
    <p:sldId id="277" r:id="rId25"/>
    <p:sldId id="287" r:id="rId26"/>
    <p:sldId id="284" r:id="rId27"/>
    <p:sldId id="285" r:id="rId28"/>
    <p:sldId id="280" r:id="rId29"/>
    <p:sldId id="278" r:id="rId30"/>
    <p:sldId id="281" r:id="rId31"/>
    <p:sldId id="291" r:id="rId32"/>
    <p:sldId id="292" r:id="rId33"/>
    <p:sldId id="293" r:id="rId34"/>
    <p:sldId id="294" r:id="rId35"/>
    <p:sldId id="282" r:id="rId36"/>
    <p:sldId id="288" r:id="rId37"/>
    <p:sldId id="295" r:id="rId38"/>
    <p:sldId id="289" r:id="rId39"/>
    <p:sldId id="290" r:id="rId40"/>
    <p:sldId id="296" r:id="rId41"/>
    <p:sldId id="297" r:id="rId4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1553" autoAdjust="0"/>
    <p:restoredTop sz="94660"/>
  </p:normalViewPr>
  <p:slideViewPr>
    <p:cSldViewPr>
      <p:cViewPr varScale="1">
        <p:scale>
          <a:sx n="89" d="100"/>
          <a:sy n="89" d="100"/>
        </p:scale>
        <p:origin x="-96" y="-1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5B106E36-FD25-4E2D-B0AA-010F637433A0}" type="datetimeFigureOut">
              <a:rPr lang="ru-RU" smtClean="0"/>
              <a:pPr/>
              <a:t>05.04.2020</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05.04.2020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05.04.2020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5B106E36-FD25-4E2D-B0AA-010F637433A0}" type="datetimeFigureOut">
              <a:rPr lang="ru-RU" smtClean="0"/>
              <a:pPr/>
              <a:t>05.04.2020</a:t>
            </a:fld>
            <a:endParaRPr lang="ru-RU"/>
          </a:p>
        </p:txBody>
      </p:sp>
      <p:sp>
        <p:nvSpPr>
          <p:cNvPr id="27" name="Номер слайда 26"/>
          <p:cNvSpPr>
            <a:spLocks noGrp="1"/>
          </p:cNvSpPr>
          <p:nvPr>
            <p:ph type="sldNum" sz="quarter" idx="11"/>
          </p:nvPr>
        </p:nvSpPr>
        <p:spPr/>
        <p:txBody>
          <a:bodyPr rtlCol="0"/>
          <a:lstStyle/>
          <a:p>
            <a:fld id="{725C68B6-61C2-468F-89AB-4B9F7531AA68}"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5B106E36-FD25-4E2D-B0AA-010F637433A0}" type="datetimeFigureOut">
              <a:rPr lang="ru-RU" smtClean="0"/>
              <a:pPr/>
              <a:t>05.04.2020</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05.04.2020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05.04.2020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B106E36-FD25-4E2D-B0AA-010F637433A0}" type="datetimeFigureOut">
              <a:rPr lang="ru-RU" smtClean="0"/>
              <a:pPr/>
              <a:t>05.04.2020</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57200" y="285728"/>
            <a:ext cx="8458200" cy="3586185"/>
          </a:xfrm>
        </p:spPr>
        <p:txBody>
          <a:bodyPr>
            <a:normAutofit/>
          </a:bodyPr>
          <a:lstStyle/>
          <a:p>
            <a:r>
              <a:rPr lang="ru-RU" b="1" dirty="0" smtClean="0"/>
              <a:t>Требования по технологии</a:t>
            </a:r>
            <a:r>
              <a:rPr lang="ru-RU" dirty="0" smtClean="0"/>
              <a:t/>
            </a:r>
            <a:br>
              <a:rPr lang="ru-RU" dirty="0" smtClean="0"/>
            </a:br>
            <a:r>
              <a:rPr lang="ru-RU" b="1" dirty="0" smtClean="0"/>
              <a:t>макроскопического изучения и вырезки </a:t>
            </a:r>
            <a:r>
              <a:rPr lang="ru-RU" b="1" dirty="0" err="1" smtClean="0"/>
              <a:t>биопсийного</a:t>
            </a:r>
            <a:r>
              <a:rPr lang="ru-RU" b="1" dirty="0" smtClean="0"/>
              <a:t> </a:t>
            </a:r>
            <a:r>
              <a:rPr lang="ru-RU" dirty="0" smtClean="0"/>
              <a:t/>
            </a:r>
            <a:br>
              <a:rPr lang="ru-RU" dirty="0" smtClean="0"/>
            </a:br>
            <a:r>
              <a:rPr lang="ru-RU" b="1" dirty="0" smtClean="0"/>
              <a:t>(операционного) материала</a:t>
            </a:r>
            <a:r>
              <a:rPr lang="ru-RU" dirty="0" smtClean="0"/>
              <a:t/>
            </a:r>
            <a:br>
              <a:rPr lang="ru-RU" dirty="0" smtClean="0"/>
            </a:br>
            <a:endParaRPr lang="ru-RU" dirty="0"/>
          </a:p>
        </p:txBody>
      </p:sp>
      <p:sp>
        <p:nvSpPr>
          <p:cNvPr id="3" name="Подзаголовок 2"/>
          <p:cNvSpPr>
            <a:spLocks noGrp="1"/>
          </p:cNvSpPr>
          <p:nvPr>
            <p:ph type="subTitle" idx="1"/>
          </p:nvPr>
        </p:nvSpPr>
        <p:spPr/>
        <p:txBody>
          <a:bodyPr>
            <a:normAutofit/>
          </a:bodyPr>
          <a:lstStyle/>
          <a:p>
            <a:r>
              <a:rPr lang="ru-RU" sz="1200" b="1" dirty="0" smtClean="0"/>
              <a:t>СТАНДАРТНЫЕ</a:t>
            </a:r>
            <a:endParaRPr lang="ru-RU" sz="1200" dirty="0" smtClean="0"/>
          </a:p>
          <a:p>
            <a:r>
              <a:rPr lang="ru-RU" sz="1200" b="1" dirty="0" smtClean="0"/>
              <a:t>ТЕХНОЛОГИЧЕСКИЕ ПРОЦЕДУРЫ     ПРИ ПРОВЕДЕНИИ ПАТОЛОГО-АНАТОМИЧЕСКИХ</a:t>
            </a:r>
            <a:endParaRPr lang="ru-RU" sz="1200" dirty="0" smtClean="0"/>
          </a:p>
          <a:p>
            <a:r>
              <a:rPr lang="ru-RU" sz="1200" b="1" dirty="0" smtClean="0"/>
              <a:t>ИССЛЕДОВАНИЙ </a:t>
            </a:r>
            <a:r>
              <a:rPr lang="ru-RU" sz="1200" dirty="0" smtClean="0"/>
              <a:t>Клинические рекомендации</a:t>
            </a:r>
          </a:p>
          <a:p>
            <a:r>
              <a:rPr lang="ru-RU" sz="1200" dirty="0" smtClean="0"/>
              <a:t> </a:t>
            </a:r>
            <a:r>
              <a:rPr lang="en-US" sz="1200" dirty="0" smtClean="0"/>
              <a:t>RPS</a:t>
            </a:r>
            <a:r>
              <a:rPr lang="ru-RU" sz="1200" dirty="0" smtClean="0"/>
              <a:t>1.1(2016)</a:t>
            </a:r>
          </a:p>
          <a:p>
            <a:endParaRPr lang="ru-RU" sz="1200" dirty="0" smtClean="0"/>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85794"/>
            <a:ext cx="8229600" cy="1071570"/>
          </a:xfrm>
        </p:spPr>
        <p:txBody>
          <a:bodyPr>
            <a:normAutofit/>
          </a:bodyPr>
          <a:lstStyle/>
          <a:p>
            <a:r>
              <a:rPr lang="ru-RU" sz="2800" b="1" dirty="0" smtClean="0">
                <a:solidFill>
                  <a:schemeClr val="accent2"/>
                </a:solidFill>
              </a:rPr>
              <a:t>Шовный материал </a:t>
            </a:r>
            <a:endParaRPr lang="ru-RU" sz="2800" b="1" dirty="0">
              <a:solidFill>
                <a:schemeClr val="accent2"/>
              </a:solidFill>
            </a:endParaRPr>
          </a:p>
        </p:txBody>
      </p:sp>
      <p:sp>
        <p:nvSpPr>
          <p:cNvPr id="3" name="Содержимое 2"/>
          <p:cNvSpPr>
            <a:spLocks noGrp="1"/>
          </p:cNvSpPr>
          <p:nvPr>
            <p:ph idx="1"/>
          </p:nvPr>
        </p:nvSpPr>
        <p:spPr/>
        <p:txBody>
          <a:bodyPr>
            <a:normAutofit/>
          </a:bodyPr>
          <a:lstStyle/>
          <a:p>
            <a:pPr marL="365760" lvl="2" indent="-256032">
              <a:buClr>
                <a:schemeClr val="accent3"/>
              </a:buClr>
              <a:buNone/>
            </a:pPr>
            <a:r>
              <a:rPr lang="ru-RU" dirty="0" smtClean="0">
                <a:solidFill>
                  <a:schemeClr val="tx1"/>
                </a:solidFill>
              </a:rPr>
              <a:t>Шовный материал в кусочке может повредить нож микротома, что приведет к образованию полос на срезе при </a:t>
            </a:r>
            <a:r>
              <a:rPr lang="ru-RU" dirty="0" err="1" smtClean="0">
                <a:solidFill>
                  <a:schemeClr val="tx1"/>
                </a:solidFill>
              </a:rPr>
              <a:t>микротомии</a:t>
            </a:r>
            <a:r>
              <a:rPr lang="ru-RU" dirty="0" smtClean="0">
                <a:solidFill>
                  <a:schemeClr val="tx1"/>
                </a:solidFill>
              </a:rPr>
              <a:t>, потому видимые инородные структуры необходимо </a:t>
            </a:r>
          </a:p>
          <a:p>
            <a:pPr marL="365760" lvl="2" indent="-256032">
              <a:buClr>
                <a:schemeClr val="accent3"/>
              </a:buClr>
              <a:buNone/>
            </a:pPr>
            <a:endParaRPr lang="ru-RU" dirty="0" smtClean="0">
              <a:solidFill>
                <a:schemeClr val="tx1"/>
              </a:solidFill>
            </a:endParaRPr>
          </a:p>
          <a:p>
            <a:pPr marL="365760" lvl="2" indent="-256032">
              <a:buClr>
                <a:schemeClr val="accent3"/>
              </a:buClr>
            </a:pPr>
            <a:r>
              <a:rPr lang="ru-RU" b="1" dirty="0" smtClean="0">
                <a:solidFill>
                  <a:srgbClr val="7030A0"/>
                </a:solidFill>
              </a:rPr>
              <a:t>удалять из кусочка </a:t>
            </a:r>
            <a:r>
              <a:rPr lang="ru-RU" dirty="0" smtClean="0">
                <a:solidFill>
                  <a:schemeClr val="tx1"/>
                </a:solidFill>
              </a:rPr>
              <a:t>по возможности во время вырезки </a:t>
            </a:r>
          </a:p>
          <a:p>
            <a:pPr marL="365760" lvl="2" indent="-256032">
              <a:buClr>
                <a:schemeClr val="accent3"/>
              </a:buClr>
            </a:pPr>
            <a:endParaRPr lang="ru-RU" dirty="0" smtClean="0">
              <a:solidFill>
                <a:schemeClr val="tx1"/>
              </a:solidFill>
            </a:endParaRPr>
          </a:p>
          <a:p>
            <a:pPr marL="365760" lvl="2" indent="-256032">
              <a:buClr>
                <a:schemeClr val="accent3"/>
              </a:buClr>
            </a:pPr>
            <a:r>
              <a:rPr lang="ru-RU" dirty="0" smtClean="0">
                <a:solidFill>
                  <a:schemeClr val="tx1"/>
                </a:solidFill>
              </a:rPr>
              <a:t>соответствующим образом </a:t>
            </a:r>
            <a:r>
              <a:rPr lang="ru-RU" b="1" dirty="0" smtClean="0">
                <a:solidFill>
                  <a:srgbClr val="7030A0"/>
                </a:solidFill>
              </a:rPr>
              <a:t>отражать в протоколе макроскопического описания</a:t>
            </a:r>
            <a:r>
              <a:rPr lang="ru-RU" dirty="0" smtClean="0">
                <a:solidFill>
                  <a:schemeClr val="tx1"/>
                </a:solidFill>
              </a:rPr>
              <a:t>. </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85794"/>
            <a:ext cx="8229600" cy="1071570"/>
          </a:xfrm>
        </p:spPr>
        <p:txBody>
          <a:bodyPr>
            <a:normAutofit/>
          </a:bodyPr>
          <a:lstStyle/>
          <a:p>
            <a:r>
              <a:rPr lang="ru-RU" sz="2800" b="1" dirty="0" smtClean="0">
                <a:solidFill>
                  <a:srgbClr val="7030A0"/>
                </a:solidFill>
              </a:rPr>
              <a:t>Механическое повреждение ткани.</a:t>
            </a:r>
            <a:r>
              <a:rPr lang="ru-RU" sz="2800" b="1" dirty="0" smtClean="0">
                <a:solidFill>
                  <a:srgbClr val="002060"/>
                </a:solidFill>
              </a:rPr>
              <a:t/>
            </a:r>
            <a:br>
              <a:rPr lang="ru-RU" sz="2800" b="1" dirty="0" smtClean="0">
                <a:solidFill>
                  <a:srgbClr val="002060"/>
                </a:solidFill>
              </a:rPr>
            </a:br>
            <a:endParaRPr lang="ru-RU" sz="2800" b="1" dirty="0">
              <a:solidFill>
                <a:srgbClr val="002060"/>
              </a:solidFill>
            </a:endParaRPr>
          </a:p>
        </p:txBody>
      </p:sp>
      <p:sp>
        <p:nvSpPr>
          <p:cNvPr id="3" name="Содержимое 2"/>
          <p:cNvSpPr>
            <a:spLocks noGrp="1"/>
          </p:cNvSpPr>
          <p:nvPr>
            <p:ph idx="1"/>
          </p:nvPr>
        </p:nvSpPr>
        <p:spPr/>
        <p:txBody>
          <a:bodyPr>
            <a:normAutofit fontScale="62500" lnSpcReduction="20000"/>
          </a:bodyPr>
          <a:lstStyle/>
          <a:p>
            <a:pPr marL="365760" lvl="2" indent="-256032">
              <a:buClr>
                <a:schemeClr val="accent3"/>
              </a:buClr>
              <a:buNone/>
            </a:pPr>
            <a:r>
              <a:rPr lang="ru-RU" sz="3400" dirty="0" smtClean="0"/>
              <a:t>Мягкие ткани могут быть легко повреждены при</a:t>
            </a:r>
          </a:p>
          <a:p>
            <a:pPr marL="365760" lvl="2" indent="-256032">
              <a:buClr>
                <a:schemeClr val="accent3"/>
              </a:buClr>
              <a:buNone/>
            </a:pPr>
            <a:endParaRPr lang="ru-RU" sz="3400" dirty="0" smtClean="0"/>
          </a:p>
          <a:p>
            <a:pPr marL="365760" lvl="2" indent="-256032">
              <a:buClr>
                <a:schemeClr val="accent3"/>
              </a:buClr>
            </a:pPr>
            <a:r>
              <a:rPr lang="ru-RU" sz="3400" dirty="0" smtClean="0"/>
              <a:t>манипуляциях с использованием катетеров, как на </a:t>
            </a:r>
            <a:r>
              <a:rPr lang="ru-RU" sz="3400" dirty="0" err="1" smtClean="0"/>
              <a:t>нативном</a:t>
            </a:r>
            <a:r>
              <a:rPr lang="ru-RU" sz="3400" dirty="0" smtClean="0"/>
              <a:t> (нефиксированном) материале, так и на фиксированных тканевых образцах. </a:t>
            </a:r>
          </a:p>
          <a:p>
            <a:pPr marL="365760" lvl="2" indent="-256032">
              <a:buClr>
                <a:schemeClr val="accent3"/>
              </a:buClr>
            </a:pPr>
            <a:r>
              <a:rPr lang="ru-RU" sz="3400" dirty="0" smtClean="0"/>
              <a:t>дополнительные разрезы, проколы </a:t>
            </a:r>
          </a:p>
          <a:p>
            <a:pPr marL="365760" lvl="2" indent="-256032">
              <a:buClr>
                <a:schemeClr val="accent3"/>
              </a:buClr>
            </a:pPr>
            <a:r>
              <a:rPr lang="ru-RU" sz="3400" dirty="0" err="1" smtClean="0"/>
              <a:t>прочиих</a:t>
            </a:r>
            <a:r>
              <a:rPr lang="ru-RU" sz="3400" dirty="0" smtClean="0"/>
              <a:t> механических воздействиях.</a:t>
            </a:r>
          </a:p>
          <a:p>
            <a:pPr marL="365760" lvl="2" indent="-256032">
              <a:buClr>
                <a:schemeClr val="accent3"/>
              </a:buClr>
            </a:pPr>
            <a:endParaRPr lang="ru-RU" dirty="0" smtClean="0"/>
          </a:p>
          <a:p>
            <a:pPr marL="365760" lvl="2" indent="-256032">
              <a:buClr>
                <a:schemeClr val="accent3"/>
              </a:buClr>
              <a:buNone/>
            </a:pPr>
            <a:r>
              <a:rPr lang="ru-RU" dirty="0" smtClean="0"/>
              <a:t>Рекомендуется использовать все имеющиеся профессиональные и административные возможности противодействия любым манипуляциям с макропрепаратами операционного материала </a:t>
            </a:r>
            <a:r>
              <a:rPr lang="ru-RU" b="1" dirty="0" smtClean="0"/>
              <a:t>в отсутствие врача-патологоанатома</a:t>
            </a:r>
            <a:r>
              <a:rPr lang="ru-RU" dirty="0" smtClean="0"/>
              <a:t>. </a:t>
            </a:r>
          </a:p>
          <a:p>
            <a:pPr marL="365760" lvl="2" indent="-256032">
              <a:buClr>
                <a:schemeClr val="accent3"/>
              </a:buClr>
              <a:buNone/>
            </a:pPr>
            <a:r>
              <a:rPr lang="ru-RU" dirty="0" smtClean="0"/>
              <a:t>Любые подобные действия, чем бы они ни были мотивированы, могут в значительной степени повредить материал, нарушить анатомические взаимоотношения тканей, вызвать раздавливание (размозжение) тканей, что, в свою очередь может осложнить дальнейшее микроскопическое изучение и интерпретацию полученных результатов исследования. </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rgbClr val="7030A0"/>
                </a:solidFill>
              </a:rPr>
              <a:t>Нефиксированные ткани (особенно лимфатические узлы и селезенка) в большей мере подвержены раздавливанию </a:t>
            </a:r>
            <a:endParaRPr lang="ru-RU" b="1" dirty="0">
              <a:solidFill>
                <a:srgbClr val="7030A0"/>
              </a:solidFill>
            </a:endParaRPr>
          </a:p>
        </p:txBody>
      </p:sp>
      <p:sp>
        <p:nvSpPr>
          <p:cNvPr id="3" name="Содержимое 2"/>
          <p:cNvSpPr>
            <a:spLocks noGrp="1"/>
          </p:cNvSpPr>
          <p:nvPr>
            <p:ph idx="1"/>
          </p:nvPr>
        </p:nvSpPr>
        <p:spPr>
          <a:xfrm>
            <a:off x="457200" y="3143248"/>
            <a:ext cx="8229600" cy="3431288"/>
          </a:xfrm>
        </p:spPr>
        <p:txBody>
          <a:bodyPr>
            <a:normAutofit fontScale="92500" lnSpcReduction="10000"/>
          </a:bodyPr>
          <a:lstStyle/>
          <a:p>
            <a:pPr marL="365760" lvl="2" indent="-256032">
              <a:buClr>
                <a:schemeClr val="accent3"/>
              </a:buClr>
            </a:pPr>
            <a:r>
              <a:rPr lang="ru-RU" sz="2800" b="1" dirty="0" smtClean="0"/>
              <a:t>зажимами, </a:t>
            </a:r>
          </a:p>
          <a:p>
            <a:pPr marL="365760" lvl="2" indent="-256032">
              <a:buClr>
                <a:schemeClr val="accent3"/>
              </a:buClr>
            </a:pPr>
            <a:r>
              <a:rPr lang="ru-RU" sz="2800" b="1" dirty="0" smtClean="0"/>
              <a:t>пинцетами, </a:t>
            </a:r>
          </a:p>
          <a:p>
            <a:pPr marL="365760" lvl="2" indent="-256032">
              <a:buClr>
                <a:schemeClr val="accent3"/>
              </a:buClr>
            </a:pPr>
            <a:r>
              <a:rPr lang="ru-RU" sz="2800" b="1" dirty="0" smtClean="0"/>
              <a:t>другими инструментами </a:t>
            </a:r>
          </a:p>
          <a:p>
            <a:pPr marL="365760" lvl="2" indent="-256032">
              <a:buClr>
                <a:schemeClr val="accent3"/>
              </a:buClr>
            </a:pPr>
            <a:r>
              <a:rPr lang="ru-RU" sz="2800" b="1" dirty="0" smtClean="0"/>
              <a:t>руками медицинского персонала. </a:t>
            </a:r>
          </a:p>
          <a:p>
            <a:pPr marL="365760" lvl="2" indent="-256032">
              <a:buClr>
                <a:schemeClr val="accent3"/>
              </a:buClr>
              <a:buFont typeface="Georgia"/>
              <a:buChar char="•"/>
            </a:pPr>
            <a:endParaRPr lang="ru-RU" dirty="0" smtClean="0"/>
          </a:p>
          <a:p>
            <a:pPr marL="365760" lvl="2" indent="-256032">
              <a:buClr>
                <a:schemeClr val="accent3"/>
              </a:buClr>
              <a:buFont typeface="Georgia"/>
              <a:buChar char="•"/>
            </a:pPr>
            <a:endParaRPr lang="ru-RU" dirty="0" smtClean="0"/>
          </a:p>
          <a:p>
            <a:pPr marL="365760" lvl="2" indent="-256032">
              <a:buClr>
                <a:schemeClr val="accent3"/>
              </a:buClr>
              <a:buNone/>
            </a:pPr>
            <a:r>
              <a:rPr lang="ru-RU" dirty="0" smtClean="0"/>
              <a:t>Необходимо минимизировать любые механические воздействия на ткани как </a:t>
            </a:r>
            <a:r>
              <a:rPr lang="ru-RU" dirty="0" err="1" smtClean="0"/>
              <a:t>in</a:t>
            </a:r>
            <a:r>
              <a:rPr lang="ru-RU" dirty="0" smtClean="0"/>
              <a:t> </a:t>
            </a:r>
            <a:r>
              <a:rPr lang="ru-RU" dirty="0" err="1" smtClean="0"/>
              <a:t>vivo</a:t>
            </a:r>
            <a:r>
              <a:rPr lang="ru-RU" dirty="0" smtClean="0"/>
              <a:t>, так и на извлеченные тканевые образцы.</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85794"/>
            <a:ext cx="8229600" cy="357190"/>
          </a:xfrm>
        </p:spPr>
        <p:txBody>
          <a:bodyPr>
            <a:normAutofit fontScale="90000"/>
          </a:bodyPr>
          <a:lstStyle/>
          <a:p>
            <a:r>
              <a:rPr lang="ru-RU" sz="2800" b="1" dirty="0" smtClean="0">
                <a:solidFill>
                  <a:srgbClr val="002060"/>
                </a:solidFill>
              </a:rPr>
              <a:t/>
            </a:r>
            <a:br>
              <a:rPr lang="ru-RU" sz="2800" b="1" dirty="0" smtClean="0">
                <a:solidFill>
                  <a:srgbClr val="002060"/>
                </a:solidFill>
              </a:rPr>
            </a:br>
            <a:endParaRPr lang="ru-RU" sz="2800" b="1" dirty="0">
              <a:solidFill>
                <a:srgbClr val="002060"/>
              </a:solidFill>
            </a:endParaRPr>
          </a:p>
        </p:txBody>
      </p:sp>
      <p:sp>
        <p:nvSpPr>
          <p:cNvPr id="3" name="Содержимое 2"/>
          <p:cNvSpPr>
            <a:spLocks noGrp="1"/>
          </p:cNvSpPr>
          <p:nvPr>
            <p:ph idx="1"/>
          </p:nvPr>
        </p:nvSpPr>
        <p:spPr>
          <a:xfrm>
            <a:off x="457200" y="928670"/>
            <a:ext cx="8229600" cy="5645866"/>
          </a:xfrm>
        </p:spPr>
        <p:txBody>
          <a:bodyPr/>
          <a:lstStyle/>
          <a:p>
            <a:pPr marL="365760" lvl="2" indent="-256032">
              <a:buClr>
                <a:schemeClr val="accent3"/>
              </a:buClr>
              <a:buNone/>
            </a:pPr>
            <a:r>
              <a:rPr lang="ru-RU" b="1" dirty="0" smtClean="0">
                <a:solidFill>
                  <a:srgbClr val="7030A0"/>
                </a:solidFill>
              </a:rPr>
              <a:t>Механическое повреждение ткани </a:t>
            </a:r>
            <a:r>
              <a:rPr lang="ru-RU" dirty="0" smtClean="0"/>
              <a:t>могут в значительной степени </a:t>
            </a:r>
          </a:p>
          <a:p>
            <a:pPr marL="365760" lvl="2" indent="-256032">
              <a:buClr>
                <a:schemeClr val="accent3"/>
              </a:buClr>
              <a:buNone/>
            </a:pPr>
            <a:endParaRPr lang="ru-RU" dirty="0" smtClean="0"/>
          </a:p>
          <a:p>
            <a:pPr marL="365760" lvl="2" indent="-256032">
              <a:buClr>
                <a:schemeClr val="accent3"/>
              </a:buClr>
            </a:pPr>
            <a:r>
              <a:rPr lang="ru-RU" dirty="0" smtClean="0"/>
              <a:t>повредить материал, </a:t>
            </a:r>
          </a:p>
          <a:p>
            <a:pPr marL="365760" lvl="2" indent="-256032">
              <a:buClr>
                <a:schemeClr val="accent3"/>
              </a:buClr>
              <a:buNone/>
            </a:pPr>
            <a:endParaRPr lang="ru-RU" dirty="0" smtClean="0"/>
          </a:p>
          <a:p>
            <a:pPr marL="365760" lvl="2" indent="-256032">
              <a:buClr>
                <a:schemeClr val="accent3"/>
              </a:buClr>
            </a:pPr>
            <a:r>
              <a:rPr lang="ru-RU" dirty="0" smtClean="0"/>
              <a:t>нарушить анатомические взаимоотношения тканей,</a:t>
            </a:r>
          </a:p>
          <a:p>
            <a:pPr marL="365760" lvl="2" indent="-256032">
              <a:buClr>
                <a:schemeClr val="accent3"/>
              </a:buClr>
            </a:pPr>
            <a:endParaRPr lang="ru-RU" dirty="0" smtClean="0"/>
          </a:p>
          <a:p>
            <a:pPr marL="365760" lvl="2" indent="-256032">
              <a:buClr>
                <a:schemeClr val="accent3"/>
              </a:buClr>
            </a:pPr>
            <a:r>
              <a:rPr lang="ru-RU" dirty="0" smtClean="0"/>
              <a:t>вызвать раздавливание (размозжение) тканей, </a:t>
            </a:r>
          </a:p>
          <a:p>
            <a:pPr marL="365760" lvl="2" indent="-256032">
              <a:buClr>
                <a:schemeClr val="accent3"/>
              </a:buClr>
            </a:pPr>
            <a:endParaRPr lang="ru-RU" dirty="0" smtClean="0"/>
          </a:p>
          <a:p>
            <a:pPr marL="365760" lvl="2" indent="-256032">
              <a:buClr>
                <a:schemeClr val="accent3"/>
              </a:buClr>
            </a:pPr>
            <a:r>
              <a:rPr lang="ru-RU" sz="2800" b="1" dirty="0" smtClean="0">
                <a:solidFill>
                  <a:srgbClr val="7030A0"/>
                </a:solidFill>
                <a:latin typeface="Times New Roman" pitchFamily="18" charset="0"/>
                <a:cs typeface="Times New Roman" pitchFamily="18" charset="0"/>
              </a:rPr>
              <a:t>осложнить дальнейшее микроскопическое изучение и интерпретацию полученных результатов исследования.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85794"/>
            <a:ext cx="8229600" cy="1071570"/>
          </a:xfrm>
        </p:spPr>
        <p:txBody>
          <a:bodyPr>
            <a:normAutofit fontScale="90000"/>
          </a:bodyPr>
          <a:lstStyle/>
          <a:p>
            <a:r>
              <a:rPr lang="ru-RU" sz="2800" dirty="0" smtClean="0"/>
              <a:t> </a:t>
            </a:r>
            <a:r>
              <a:rPr lang="ru-RU" b="1" dirty="0" smtClean="0">
                <a:solidFill>
                  <a:srgbClr val="7030A0"/>
                </a:solidFill>
              </a:rPr>
              <a:t>химическое повреждение тканей</a:t>
            </a:r>
            <a:endParaRPr lang="ru-RU" b="1" dirty="0">
              <a:solidFill>
                <a:srgbClr val="7030A0"/>
              </a:solidFill>
            </a:endParaRPr>
          </a:p>
        </p:txBody>
      </p:sp>
      <p:sp>
        <p:nvSpPr>
          <p:cNvPr id="3" name="Содержимое 2"/>
          <p:cNvSpPr>
            <a:spLocks noGrp="1"/>
          </p:cNvSpPr>
          <p:nvPr>
            <p:ph idx="1"/>
          </p:nvPr>
        </p:nvSpPr>
        <p:spPr/>
        <p:txBody>
          <a:bodyPr>
            <a:normAutofit lnSpcReduction="10000"/>
          </a:bodyPr>
          <a:lstStyle/>
          <a:p>
            <a:pPr>
              <a:buNone/>
            </a:pPr>
            <a:r>
              <a:rPr lang="ru-RU" dirty="0" smtClean="0"/>
              <a:t>Следует строго следить за тем, чтобы макропрепараты операционного материала </a:t>
            </a:r>
            <a:r>
              <a:rPr lang="ru-RU" sz="3600" b="1" dirty="0" smtClean="0">
                <a:solidFill>
                  <a:srgbClr val="002060"/>
                </a:solidFill>
              </a:rPr>
              <a:t>не подвергались воздействию никаких жидкостей, химических и физических агентов</a:t>
            </a:r>
            <a:r>
              <a:rPr lang="ru-RU" dirty="0" smtClean="0"/>
              <a:t>, кроме унифицированных растворов формалина, в который макропрепарат следует помещать тотчас после иссечения.</a:t>
            </a:r>
          </a:p>
          <a:p>
            <a:pPr>
              <a:buNone/>
            </a:pP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85794"/>
            <a:ext cx="8229600" cy="1071570"/>
          </a:xfrm>
        </p:spPr>
        <p:txBody>
          <a:bodyPr>
            <a:normAutofit/>
          </a:bodyPr>
          <a:lstStyle/>
          <a:p>
            <a:r>
              <a:rPr lang="ru-RU" sz="5400" b="1" dirty="0" err="1" smtClean="0">
                <a:solidFill>
                  <a:srgbClr val="002060"/>
                </a:solidFill>
              </a:rPr>
              <a:t>Аутолиз</a:t>
            </a:r>
            <a:endParaRPr lang="ru-RU" sz="5400" b="1" dirty="0">
              <a:solidFill>
                <a:srgbClr val="002060"/>
              </a:solidFill>
            </a:endParaRPr>
          </a:p>
        </p:txBody>
      </p:sp>
      <p:sp>
        <p:nvSpPr>
          <p:cNvPr id="3" name="Содержимое 2"/>
          <p:cNvSpPr>
            <a:spLocks noGrp="1"/>
          </p:cNvSpPr>
          <p:nvPr>
            <p:ph idx="1"/>
          </p:nvPr>
        </p:nvSpPr>
        <p:spPr/>
        <p:txBody>
          <a:bodyPr>
            <a:normAutofit fontScale="77500" lnSpcReduction="20000"/>
          </a:bodyPr>
          <a:lstStyle/>
          <a:p>
            <a:r>
              <a:rPr lang="ru-RU" dirty="0" smtClean="0"/>
              <a:t>Дегенеративные изменения в тканях начинают развиваться сразу после прерывания кровотока. </a:t>
            </a:r>
          </a:p>
          <a:p>
            <a:endParaRPr lang="ru-RU" dirty="0" smtClean="0"/>
          </a:p>
          <a:p>
            <a:r>
              <a:rPr lang="ru-RU" dirty="0" err="1" smtClean="0"/>
              <a:t>Аутолиз</a:t>
            </a:r>
            <a:r>
              <a:rPr lang="ru-RU" dirty="0" smtClean="0"/>
              <a:t> обусловлен воздействием гидролитических ферментов лизосом при нарушении внутренних мембран клеток. </a:t>
            </a:r>
          </a:p>
          <a:p>
            <a:endParaRPr lang="ru-RU" dirty="0" smtClean="0"/>
          </a:p>
          <a:p>
            <a:r>
              <a:rPr lang="ru-RU" dirty="0" smtClean="0"/>
              <a:t>Признаки </a:t>
            </a:r>
            <a:r>
              <a:rPr lang="ru-RU" dirty="0" err="1" smtClean="0"/>
              <a:t>аутолиза</a:t>
            </a:r>
            <a:r>
              <a:rPr lang="ru-RU" dirty="0" smtClean="0"/>
              <a:t> могут быть в различной степени представлены в различных тканях. </a:t>
            </a:r>
          </a:p>
          <a:p>
            <a:endParaRPr lang="ru-RU" dirty="0" smtClean="0"/>
          </a:p>
          <a:p>
            <a:r>
              <a:rPr lang="ru-RU" dirty="0" smtClean="0"/>
              <a:t>Более выражен в эпителиальных тканях, чем в мезенхимных, что связано с большей устойчивостью последних к </a:t>
            </a:r>
            <a:r>
              <a:rPr lang="ru-RU" dirty="0" err="1" smtClean="0"/>
              <a:t>гипоксическим</a:t>
            </a:r>
            <a:r>
              <a:rPr lang="ru-RU" dirty="0" smtClean="0"/>
              <a:t> повреждениям </a:t>
            </a:r>
            <a:r>
              <a:rPr lang="ru-RU" sz="2100" dirty="0" smtClean="0"/>
              <a:t>(ранний признак </a:t>
            </a:r>
            <a:r>
              <a:rPr lang="ru-RU" sz="2100" dirty="0" err="1" smtClean="0"/>
              <a:t>аутолитических</a:t>
            </a:r>
            <a:r>
              <a:rPr lang="ru-RU" sz="2100" dirty="0" smtClean="0"/>
              <a:t> изменений тканей при отложенной фиксации – слущивание цилиндрических эпителиев выводных протоков желез, бронхов).</a:t>
            </a:r>
            <a:endParaRPr lang="ru-RU" sz="2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smtClean="0">
                <a:solidFill>
                  <a:srgbClr val="002060"/>
                </a:solidFill>
              </a:rPr>
              <a:t>Аутолиз</a:t>
            </a:r>
            <a:endParaRPr lang="ru-RU" dirty="0"/>
          </a:p>
        </p:txBody>
      </p:sp>
      <p:sp>
        <p:nvSpPr>
          <p:cNvPr id="3" name="Содержимое 2"/>
          <p:cNvSpPr>
            <a:spLocks noGrp="1"/>
          </p:cNvSpPr>
          <p:nvPr>
            <p:ph idx="1"/>
          </p:nvPr>
        </p:nvSpPr>
        <p:spPr>
          <a:xfrm>
            <a:off x="214282" y="2249424"/>
            <a:ext cx="8472518" cy="4325112"/>
          </a:xfrm>
        </p:spPr>
        <p:txBody>
          <a:bodyPr>
            <a:normAutofit fontScale="92500"/>
          </a:bodyPr>
          <a:lstStyle/>
          <a:p>
            <a:pPr lvl="2"/>
            <a:r>
              <a:rPr lang="ru-RU" dirty="0" smtClean="0"/>
              <a:t>В некоторых органах, таких как </a:t>
            </a:r>
            <a:r>
              <a:rPr lang="ru-RU" b="1" dirty="0" smtClean="0"/>
              <a:t>поджелудочная железа</a:t>
            </a:r>
            <a:r>
              <a:rPr lang="ru-RU" dirty="0" smtClean="0"/>
              <a:t>, процессы </a:t>
            </a:r>
            <a:r>
              <a:rPr lang="ru-RU" b="1" dirty="0" smtClean="0">
                <a:solidFill>
                  <a:srgbClr val="002060"/>
                </a:solidFill>
              </a:rPr>
              <a:t>посмертного </a:t>
            </a:r>
            <a:r>
              <a:rPr lang="ru-RU" b="1" dirty="0" err="1" smtClean="0">
                <a:solidFill>
                  <a:srgbClr val="002060"/>
                </a:solidFill>
              </a:rPr>
              <a:t>аутолиза</a:t>
            </a:r>
            <a:r>
              <a:rPr lang="ru-RU" b="1" dirty="0" smtClean="0">
                <a:solidFill>
                  <a:srgbClr val="002060"/>
                </a:solidFill>
              </a:rPr>
              <a:t> более выражены </a:t>
            </a:r>
            <a:r>
              <a:rPr lang="ru-RU" dirty="0" smtClean="0"/>
              <a:t>из-за обилия протеолитических ферментов. </a:t>
            </a:r>
          </a:p>
          <a:p>
            <a:pPr lvl="2">
              <a:buNone/>
            </a:pPr>
            <a:endParaRPr lang="ru-RU" dirty="0" smtClean="0"/>
          </a:p>
          <a:p>
            <a:pPr lvl="2">
              <a:buNone/>
            </a:pPr>
            <a:r>
              <a:rPr lang="ru-RU" dirty="0" smtClean="0"/>
              <a:t>В </a:t>
            </a:r>
            <a:r>
              <a:rPr lang="ru-RU" dirty="0" err="1" smtClean="0"/>
              <a:t>биопсийном</a:t>
            </a:r>
            <a:r>
              <a:rPr lang="ru-RU" dirty="0" smtClean="0"/>
              <a:t> материале, который обычно фиксируется немедленно, признаки </a:t>
            </a:r>
            <a:r>
              <a:rPr lang="ru-RU" dirty="0" err="1" smtClean="0"/>
              <a:t>аутолиза</a:t>
            </a:r>
            <a:r>
              <a:rPr lang="ru-RU" dirty="0" smtClean="0"/>
              <a:t> бывают менее выражены, чем в операционном или </a:t>
            </a:r>
            <a:r>
              <a:rPr lang="ru-RU" dirty="0" err="1" smtClean="0"/>
              <a:t>аутопсийном</a:t>
            </a:r>
            <a:r>
              <a:rPr lang="ru-RU" dirty="0" smtClean="0"/>
              <a:t>. </a:t>
            </a:r>
          </a:p>
          <a:p>
            <a:pPr lvl="2">
              <a:buNone/>
            </a:pPr>
            <a:endParaRPr lang="ru-RU" dirty="0" smtClean="0"/>
          </a:p>
          <a:p>
            <a:pPr lvl="2">
              <a:buNone/>
            </a:pPr>
            <a:r>
              <a:rPr lang="ru-RU" sz="3600" b="1" dirty="0" smtClean="0">
                <a:solidFill>
                  <a:srgbClr val="7030A0"/>
                </a:solidFill>
              </a:rPr>
              <a:t>Избежать </a:t>
            </a:r>
            <a:r>
              <a:rPr lang="ru-RU" sz="3600" b="1" dirty="0" err="1" smtClean="0">
                <a:solidFill>
                  <a:srgbClr val="7030A0"/>
                </a:solidFill>
              </a:rPr>
              <a:t>аутолиза</a:t>
            </a:r>
            <a:r>
              <a:rPr lang="ru-RU" sz="3600" b="1" dirty="0" smtClean="0">
                <a:solidFill>
                  <a:srgbClr val="7030A0"/>
                </a:solidFill>
              </a:rPr>
              <a:t>, позволяет быстрая фиксация материала. </a:t>
            </a:r>
            <a:endParaRPr lang="ru-RU" sz="3600" b="1" dirty="0">
              <a:solidFill>
                <a:srgbClr val="7030A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rgbClr val="7030A0"/>
                </a:solidFill>
              </a:rPr>
              <a:t>Участки экзогенных пигментов, попавших в макропрепарат</a:t>
            </a:r>
            <a:endParaRPr lang="ru-RU" b="1" dirty="0">
              <a:solidFill>
                <a:srgbClr val="7030A0"/>
              </a:solidFill>
            </a:endParaRPr>
          </a:p>
        </p:txBody>
      </p:sp>
      <p:sp>
        <p:nvSpPr>
          <p:cNvPr id="3" name="Содержимое 2"/>
          <p:cNvSpPr>
            <a:spLocks noGrp="1"/>
          </p:cNvSpPr>
          <p:nvPr>
            <p:ph idx="1"/>
          </p:nvPr>
        </p:nvSpPr>
        <p:spPr/>
        <p:txBody>
          <a:bodyPr>
            <a:normAutofit fontScale="85000" lnSpcReduction="20000"/>
          </a:bodyPr>
          <a:lstStyle/>
          <a:p>
            <a:pPr marL="365760" lvl="2" indent="-256032">
              <a:buClr>
                <a:schemeClr val="accent3"/>
              </a:buClr>
              <a:buFont typeface="Georgia"/>
              <a:buChar char="•"/>
            </a:pPr>
            <a:r>
              <a:rPr lang="ru-RU" dirty="0" smtClean="0"/>
              <a:t>В макропрепаратах кожи могут быть обнаружены нерастворимые экзогенные пигменты, используемые для нанесения татуировок. </a:t>
            </a:r>
          </a:p>
          <a:p>
            <a:pPr marL="365760" lvl="2" indent="-256032">
              <a:buClr>
                <a:schemeClr val="accent3"/>
              </a:buClr>
              <a:buFont typeface="Georgia"/>
              <a:buChar char="•"/>
            </a:pPr>
            <a:endParaRPr lang="ru-RU" dirty="0" smtClean="0"/>
          </a:p>
          <a:p>
            <a:pPr marL="365760" lvl="2" indent="-256032">
              <a:buClr>
                <a:schemeClr val="accent3"/>
              </a:buClr>
              <a:buFont typeface="Georgia"/>
              <a:buChar char="•"/>
            </a:pPr>
            <a:r>
              <a:rPr lang="ru-RU" dirty="0" smtClean="0"/>
              <a:t>Эти депозиты обычно инертны по отношению к гистохимическим тестам и не дают анизотропии в поляризованном свете. </a:t>
            </a:r>
          </a:p>
          <a:p>
            <a:pPr marL="365760" lvl="2" indent="-256032">
              <a:buClr>
                <a:schemeClr val="accent3"/>
              </a:buClr>
              <a:buFont typeface="Georgia"/>
              <a:buChar char="•"/>
            </a:pPr>
            <a:endParaRPr lang="ru-RU" dirty="0" smtClean="0"/>
          </a:p>
          <a:p>
            <a:pPr marL="365760" lvl="2" indent="-256032">
              <a:buClr>
                <a:schemeClr val="accent3"/>
              </a:buClr>
              <a:buFont typeface="Georgia"/>
              <a:buChar char="•"/>
            </a:pPr>
            <a:r>
              <a:rPr lang="ru-RU" b="1" dirty="0" smtClean="0">
                <a:solidFill>
                  <a:srgbClr val="7030A0"/>
                </a:solidFill>
              </a:rPr>
              <a:t>Желательно описывать </a:t>
            </a:r>
            <a:r>
              <a:rPr lang="ru-RU" dirty="0" smtClean="0"/>
              <a:t>наличие татуировок в протоколе операции и при макроскопическом исследовании нефиксированного операционного материала. </a:t>
            </a:r>
          </a:p>
          <a:p>
            <a:pPr marL="365760" lvl="2" indent="-256032">
              <a:buClr>
                <a:schemeClr val="accent3"/>
              </a:buClr>
              <a:buFont typeface="Georgia"/>
              <a:buChar char="•"/>
            </a:pPr>
            <a:endParaRPr lang="ru-RU" dirty="0" smtClean="0"/>
          </a:p>
          <a:p>
            <a:pPr marL="365760" lvl="2" indent="-256032">
              <a:buClr>
                <a:schemeClr val="accent3"/>
              </a:buClr>
              <a:buNone/>
            </a:pPr>
            <a:r>
              <a:rPr lang="ru-RU" dirty="0" smtClean="0"/>
              <a:t> </a:t>
            </a:r>
            <a:r>
              <a:rPr lang="ru-RU" b="1" dirty="0" smtClean="0">
                <a:solidFill>
                  <a:srgbClr val="7030A0"/>
                </a:solidFill>
              </a:rPr>
              <a:t>Это поможет избежать немалых затрат времени и ресурсов на выяснение природы пигментации в случаях когда это имеет решающее диагностическое значение.</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rgbClr val="7030A0"/>
                </a:solidFill>
              </a:rPr>
              <a:t>Участки экзогенных пигментов, попавших в макропрепарат</a:t>
            </a:r>
            <a:endParaRPr lang="ru-RU" b="1" dirty="0">
              <a:solidFill>
                <a:srgbClr val="7030A0"/>
              </a:solidFill>
            </a:endParaRPr>
          </a:p>
        </p:txBody>
      </p:sp>
      <p:sp>
        <p:nvSpPr>
          <p:cNvPr id="3" name="Содержимое 2"/>
          <p:cNvSpPr>
            <a:spLocks noGrp="1"/>
          </p:cNvSpPr>
          <p:nvPr>
            <p:ph idx="1"/>
          </p:nvPr>
        </p:nvSpPr>
        <p:spPr/>
        <p:txBody>
          <a:bodyPr>
            <a:normAutofit fontScale="92500" lnSpcReduction="10000"/>
          </a:bodyPr>
          <a:lstStyle/>
          <a:p>
            <a:pPr marL="365760" lvl="2" indent="-256032">
              <a:buClr>
                <a:schemeClr val="accent3"/>
              </a:buClr>
              <a:buNone/>
            </a:pPr>
            <a:r>
              <a:rPr lang="ru-RU" dirty="0" smtClean="0"/>
              <a:t>В ряде случаев используют </a:t>
            </a:r>
            <a:r>
              <a:rPr lang="ru-RU" b="1" dirty="0" smtClean="0"/>
              <a:t>цветное маркирование хирургического края удаленного образца </a:t>
            </a:r>
            <a:r>
              <a:rPr lang="ru-RU" dirty="0" smtClean="0"/>
              <a:t>для его </a:t>
            </a:r>
            <a:r>
              <a:rPr lang="ru-RU" b="1" dirty="0" smtClean="0"/>
              <a:t>правильной ориентации в макропрепарате или для заливки в блоке</a:t>
            </a:r>
            <a:r>
              <a:rPr lang="ru-RU" dirty="0" smtClean="0"/>
              <a:t>. </a:t>
            </a:r>
          </a:p>
          <a:p>
            <a:pPr marL="365760" lvl="2" indent="-256032">
              <a:buClr>
                <a:schemeClr val="accent3"/>
              </a:buClr>
              <a:buNone/>
            </a:pPr>
            <a:endParaRPr lang="ru-RU" dirty="0" smtClean="0"/>
          </a:p>
          <a:p>
            <a:pPr marL="365760" lvl="2" indent="-256032">
              <a:buClr>
                <a:schemeClr val="accent3"/>
              </a:buClr>
              <a:buNone/>
            </a:pPr>
            <a:r>
              <a:rPr lang="ru-RU" dirty="0" smtClean="0"/>
              <a:t>Для маркировки обычно используются </a:t>
            </a:r>
          </a:p>
          <a:p>
            <a:pPr marL="365760" lvl="2" indent="-256032">
              <a:buClr>
                <a:schemeClr val="accent3"/>
              </a:buClr>
            </a:pPr>
            <a:r>
              <a:rPr lang="en-US" dirty="0" err="1" smtClean="0"/>
              <a:t>india</a:t>
            </a:r>
            <a:r>
              <a:rPr lang="en-US" dirty="0" smtClean="0"/>
              <a:t> ink</a:t>
            </a:r>
            <a:r>
              <a:rPr lang="ru-RU" dirty="0" smtClean="0"/>
              <a:t>, </a:t>
            </a:r>
          </a:p>
          <a:p>
            <a:pPr marL="365760" lvl="2" indent="-256032">
              <a:buClr>
                <a:schemeClr val="accent3"/>
              </a:buClr>
            </a:pPr>
            <a:r>
              <a:rPr lang="en-US" dirty="0" smtClean="0"/>
              <a:t>silver </a:t>
            </a:r>
            <a:r>
              <a:rPr lang="en-US" dirty="0" err="1" smtClean="0"/>
              <a:t>nitrat</a:t>
            </a:r>
            <a:r>
              <a:rPr lang="ru-RU" dirty="0" smtClean="0"/>
              <a:t>, </a:t>
            </a:r>
          </a:p>
          <a:p>
            <a:pPr marL="365760" lvl="2" indent="-256032">
              <a:buClr>
                <a:schemeClr val="accent3"/>
              </a:buClr>
            </a:pPr>
            <a:r>
              <a:rPr lang="en-US" dirty="0" err="1" smtClean="0"/>
              <a:t>alcian</a:t>
            </a:r>
            <a:r>
              <a:rPr lang="en-US" dirty="0" smtClean="0"/>
              <a:t> blue</a:t>
            </a:r>
            <a:r>
              <a:rPr lang="ru-RU" dirty="0" smtClean="0"/>
              <a:t>, </a:t>
            </a:r>
          </a:p>
          <a:p>
            <a:pPr marL="365760" lvl="2" indent="-256032">
              <a:buClr>
                <a:schemeClr val="accent3"/>
              </a:buClr>
            </a:pPr>
            <a:r>
              <a:rPr lang="en-US" dirty="0" err="1" smtClean="0"/>
              <a:t>alcian</a:t>
            </a:r>
            <a:r>
              <a:rPr lang="en-US" dirty="0" smtClean="0"/>
              <a:t> green</a:t>
            </a:r>
            <a:r>
              <a:rPr lang="ru-RU" dirty="0" smtClean="0"/>
              <a:t> </a:t>
            </a:r>
          </a:p>
          <a:p>
            <a:pPr marL="365760" lvl="2" indent="-256032">
              <a:buClr>
                <a:schemeClr val="accent3"/>
              </a:buClr>
            </a:pPr>
            <a:r>
              <a:rPr lang="ru-RU" dirty="0" smtClean="0"/>
              <a:t>и многие патентованные составы различных цветов, которые окрашивают поверхность образца и могут проникать в ткань на различную глубину.</a:t>
            </a:r>
          </a:p>
          <a:p>
            <a:pPr>
              <a:buNone/>
            </a:pP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57224" y="1142984"/>
            <a:ext cx="7772400" cy="1876428"/>
          </a:xfrm>
        </p:spPr>
        <p:txBody>
          <a:bodyPr/>
          <a:lstStyle/>
          <a:p>
            <a:r>
              <a:rPr lang="ru-RU" u="sng" dirty="0" smtClean="0">
                <a:solidFill>
                  <a:schemeClr val="accent2"/>
                </a:solidFill>
              </a:rPr>
              <a:t>Общие рекомендации по процедуре вырезки</a:t>
            </a:r>
            <a:endParaRPr lang="ru-RU" dirty="0">
              <a:solidFill>
                <a:schemeClr val="accent2"/>
              </a:solidFill>
            </a:endParaRPr>
          </a:p>
        </p:txBody>
      </p:sp>
      <p:sp>
        <p:nvSpPr>
          <p:cNvPr id="5" name="Текст 4"/>
          <p:cNvSpPr>
            <a:spLocks noGrp="1"/>
          </p:cNvSpPr>
          <p:nvPr>
            <p:ph type="body" idx="1"/>
          </p:nvPr>
        </p:nvSpPr>
        <p:spPr/>
        <p:txBody>
          <a:bodyPr/>
          <a:lstStyle/>
          <a:p>
            <a:r>
              <a:rPr lang="ru-RU" sz="2000" dirty="0" smtClean="0"/>
              <a:t>Клинические рекомендации </a:t>
            </a:r>
            <a:r>
              <a:rPr lang="en-US" sz="2000" dirty="0" smtClean="0"/>
              <a:t>RPS</a:t>
            </a:r>
            <a:r>
              <a:rPr lang="ru-RU" sz="2000" dirty="0" smtClean="0"/>
              <a:t>1.1(2016)</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ru-RU" sz="4400" dirty="0" smtClean="0">
                <a:solidFill>
                  <a:srgbClr val="002060"/>
                </a:solidFill>
              </a:rPr>
              <a:t>Общие рекомендации по процедуре макроскопического изучения</a:t>
            </a:r>
            <a:endParaRPr lang="ru-RU" dirty="0"/>
          </a:p>
        </p:txBody>
      </p:sp>
      <p:sp>
        <p:nvSpPr>
          <p:cNvPr id="5" name="Текст 4"/>
          <p:cNvSpPr>
            <a:spLocks noGrp="1"/>
          </p:cNvSpPr>
          <p:nvPr>
            <p:ph type="body" idx="1"/>
          </p:nvPr>
        </p:nvSpPr>
        <p:spPr/>
        <p:txBody>
          <a:bodyPr/>
          <a:lstStyle/>
          <a:p>
            <a:r>
              <a:rPr lang="ru-RU" sz="2400" dirty="0" smtClean="0"/>
              <a:t>  Клинические рекомендации </a:t>
            </a:r>
            <a:r>
              <a:rPr lang="en-US" sz="2400" dirty="0" smtClean="0"/>
              <a:t>RPS</a:t>
            </a:r>
            <a:r>
              <a:rPr lang="ru-RU" sz="2400" dirty="0" smtClean="0"/>
              <a:t>1.1(2016)</a:t>
            </a: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14356"/>
            <a:ext cx="8229600" cy="1000132"/>
          </a:xfrm>
        </p:spPr>
        <p:txBody>
          <a:bodyPr>
            <a:normAutofit fontScale="90000"/>
          </a:bodyPr>
          <a:lstStyle/>
          <a:p>
            <a:r>
              <a:rPr lang="ru-RU" b="1" dirty="0" smtClean="0">
                <a:solidFill>
                  <a:schemeClr val="accent2"/>
                </a:solidFill>
              </a:rPr>
              <a:t>Проверка качества предварительной фиксации </a:t>
            </a:r>
            <a:r>
              <a:rPr lang="ru-RU" dirty="0" smtClean="0"/>
              <a:t/>
            </a:r>
            <a:br>
              <a:rPr lang="ru-RU" dirty="0" smtClean="0"/>
            </a:br>
            <a:endParaRPr lang="ru-RU" dirty="0"/>
          </a:p>
        </p:txBody>
      </p:sp>
      <p:sp>
        <p:nvSpPr>
          <p:cNvPr id="3" name="Содержимое 2"/>
          <p:cNvSpPr>
            <a:spLocks noGrp="1"/>
          </p:cNvSpPr>
          <p:nvPr>
            <p:ph idx="1"/>
          </p:nvPr>
        </p:nvSpPr>
        <p:spPr>
          <a:xfrm>
            <a:off x="457200" y="1785926"/>
            <a:ext cx="8229600" cy="4788610"/>
          </a:xfrm>
        </p:spPr>
        <p:txBody>
          <a:bodyPr/>
          <a:lstStyle/>
          <a:p>
            <a:r>
              <a:rPr lang="ru-RU" dirty="0" smtClean="0"/>
              <a:t>всегда рекомендуется производить </a:t>
            </a:r>
            <a:r>
              <a:rPr lang="ru-RU" b="1" dirty="0" smtClean="0">
                <a:solidFill>
                  <a:schemeClr val="accent2"/>
                </a:solidFill>
              </a:rPr>
              <a:t>перед началом работы с материалом. </a:t>
            </a:r>
          </a:p>
          <a:p>
            <a:endParaRPr lang="ru-RU" dirty="0" smtClean="0"/>
          </a:p>
          <a:p>
            <a:r>
              <a:rPr lang="ru-RU" dirty="0" smtClean="0"/>
              <a:t>следует выяснить </a:t>
            </a:r>
            <a:r>
              <a:rPr lang="ru-RU" b="1" dirty="0" smtClean="0">
                <a:solidFill>
                  <a:schemeClr val="accent2"/>
                </a:solidFill>
              </a:rPr>
              <a:t>качество фиксирующей жидкости </a:t>
            </a:r>
          </a:p>
          <a:p>
            <a:endParaRPr lang="ru-RU" dirty="0" smtClean="0"/>
          </a:p>
          <a:p>
            <a:r>
              <a:rPr lang="ru-RU" dirty="0" smtClean="0"/>
              <a:t>оценить соблюдение общих правил фиксации в части </a:t>
            </a:r>
          </a:p>
          <a:p>
            <a:pPr>
              <a:buFont typeface="Wingdings" pitchFamily="2" charset="2"/>
              <a:buChar char="q"/>
            </a:pPr>
            <a:r>
              <a:rPr lang="ru-RU" sz="1800" b="1" dirty="0" smtClean="0">
                <a:solidFill>
                  <a:schemeClr val="accent2"/>
                </a:solidFill>
              </a:rPr>
              <a:t>размера образцов, </a:t>
            </a:r>
          </a:p>
          <a:p>
            <a:pPr>
              <a:buFont typeface="Wingdings" pitchFamily="2" charset="2"/>
              <a:buChar char="q"/>
            </a:pPr>
            <a:r>
              <a:rPr lang="ru-RU" sz="1800" b="1" dirty="0" smtClean="0">
                <a:solidFill>
                  <a:schemeClr val="accent2"/>
                </a:solidFill>
              </a:rPr>
              <a:t>размеров контейнера </a:t>
            </a:r>
          </a:p>
          <a:p>
            <a:pPr>
              <a:buFont typeface="Wingdings" pitchFamily="2" charset="2"/>
              <a:buChar char="q"/>
            </a:pPr>
            <a:r>
              <a:rPr lang="ru-RU" sz="1800" b="1" dirty="0" smtClean="0">
                <a:solidFill>
                  <a:schemeClr val="accent2"/>
                </a:solidFill>
              </a:rPr>
              <a:t>количества фиксирующей жидкости.</a:t>
            </a:r>
            <a:endParaRPr lang="ru-RU" sz="1800" b="1" dirty="0">
              <a:solidFill>
                <a:schemeClr val="accent2"/>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14356"/>
            <a:ext cx="8229600" cy="1000132"/>
          </a:xfrm>
        </p:spPr>
        <p:txBody>
          <a:bodyPr>
            <a:normAutofit fontScale="90000"/>
          </a:bodyPr>
          <a:lstStyle/>
          <a:p>
            <a:r>
              <a:rPr lang="ru-RU" b="1" dirty="0" smtClean="0">
                <a:solidFill>
                  <a:schemeClr val="accent2"/>
                </a:solidFill>
              </a:rPr>
              <a:t>Проверка качества предварительной фиксации </a:t>
            </a:r>
            <a:r>
              <a:rPr lang="ru-RU" dirty="0" smtClean="0"/>
              <a:t/>
            </a:r>
            <a:br>
              <a:rPr lang="ru-RU" dirty="0" smtClean="0"/>
            </a:br>
            <a:endParaRPr lang="ru-RU" dirty="0"/>
          </a:p>
        </p:txBody>
      </p:sp>
      <p:sp>
        <p:nvSpPr>
          <p:cNvPr id="3" name="Содержимое 2"/>
          <p:cNvSpPr>
            <a:spLocks noGrp="1"/>
          </p:cNvSpPr>
          <p:nvPr>
            <p:ph idx="1"/>
          </p:nvPr>
        </p:nvSpPr>
        <p:spPr>
          <a:xfrm>
            <a:off x="457200" y="1785926"/>
            <a:ext cx="8229600" cy="4788610"/>
          </a:xfrm>
        </p:spPr>
        <p:txBody>
          <a:bodyPr>
            <a:normAutofit fontScale="92500" lnSpcReduction="10000"/>
          </a:bodyPr>
          <a:lstStyle/>
          <a:p>
            <a:pPr lvl="0"/>
            <a:r>
              <a:rPr lang="ru-RU" sz="1800" dirty="0" smtClean="0"/>
              <a:t>В первую очередь, следует определить – </a:t>
            </a:r>
            <a:r>
              <a:rPr lang="ru-RU" sz="1800" b="1" dirty="0" smtClean="0">
                <a:solidFill>
                  <a:schemeClr val="accent2"/>
                </a:solidFill>
              </a:rPr>
              <a:t>какая жидкость залита в контейнер</a:t>
            </a:r>
            <a:r>
              <a:rPr lang="ru-RU" sz="1800" dirty="0" smtClean="0"/>
              <a:t>. Не редки случаи, когда вместо формалина в </a:t>
            </a:r>
            <a:r>
              <a:rPr lang="ru-RU" sz="1800" dirty="0" err="1" smtClean="0"/>
              <a:t>биопсийный</a:t>
            </a:r>
            <a:r>
              <a:rPr lang="ru-RU" sz="1800" dirty="0" smtClean="0"/>
              <a:t> контейнер заливаются другие жидкости, не пригодные для целей фиксации тканей. </a:t>
            </a:r>
          </a:p>
          <a:p>
            <a:pPr lvl="0"/>
            <a:endParaRPr lang="ru-RU" sz="1800" dirty="0" smtClean="0"/>
          </a:p>
          <a:p>
            <a:pPr lvl="0"/>
            <a:r>
              <a:rPr lang="ru-RU" sz="1800" dirty="0" smtClean="0"/>
              <a:t>Во-вторых, следует помнить, что при фиксации образцов, содержащих большое количество жидкой крови или жировой ткани, фиксирующая жидкость быстро загрязняется посторонними примесями. В таких случаях фиксирующую </a:t>
            </a:r>
            <a:r>
              <a:rPr lang="ru-RU" sz="1800" b="1" dirty="0" smtClean="0">
                <a:solidFill>
                  <a:schemeClr val="accent2"/>
                </a:solidFill>
              </a:rPr>
              <a:t>жидкость следует сменить в течение нескольких часов после начала фиксации</a:t>
            </a:r>
            <a:r>
              <a:rPr lang="ru-RU" sz="1800" dirty="0" smtClean="0"/>
              <a:t>. </a:t>
            </a:r>
          </a:p>
          <a:p>
            <a:pPr lvl="0"/>
            <a:endParaRPr lang="ru-RU" sz="1800" dirty="0" smtClean="0"/>
          </a:p>
          <a:p>
            <a:pPr lvl="0"/>
            <a:r>
              <a:rPr lang="ru-RU" sz="1800" dirty="0" smtClean="0"/>
              <a:t>Если доставка </a:t>
            </a:r>
            <a:r>
              <a:rPr lang="ru-RU" sz="1800" dirty="0" err="1" smtClean="0"/>
              <a:t>биопсийного</a:t>
            </a:r>
            <a:r>
              <a:rPr lang="ru-RU" sz="1800" dirty="0" smtClean="0"/>
              <a:t> материала в </a:t>
            </a:r>
            <a:r>
              <a:rPr lang="ru-RU" sz="1800" dirty="0" err="1" smtClean="0"/>
              <a:t>патолого-анатомическое</a:t>
            </a:r>
            <a:r>
              <a:rPr lang="ru-RU" sz="1800" dirty="0" smtClean="0"/>
              <a:t> отделение откладывается на более длительный срок – эту процедуру следует осуществить на месте взятия материала. </a:t>
            </a:r>
          </a:p>
          <a:p>
            <a:pPr lvl="0"/>
            <a:endParaRPr lang="ru-RU" sz="1800" dirty="0" smtClean="0"/>
          </a:p>
          <a:p>
            <a:pPr lvl="0"/>
            <a:r>
              <a:rPr lang="ru-RU" sz="1800" dirty="0" smtClean="0"/>
              <a:t>Недостаточное внимание должной фиксации заведомо проблемных (крупных) образцов часто </a:t>
            </a:r>
            <a:r>
              <a:rPr lang="ru-RU" sz="2400" b="1" dirty="0" smtClean="0">
                <a:solidFill>
                  <a:srgbClr val="C00000"/>
                </a:solidFill>
              </a:rPr>
              <a:t>приводит к дефектам гистологической обработки тканей. </a:t>
            </a:r>
          </a:p>
          <a:p>
            <a:endParaRPr lang="ru-RU" sz="1800" b="1" dirty="0">
              <a:solidFill>
                <a:schemeClr val="accent2"/>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accent2"/>
                </a:solidFill>
              </a:rPr>
              <a:t>Дефекты фиксации</a:t>
            </a:r>
            <a:endParaRPr lang="ru-RU" b="1" dirty="0">
              <a:solidFill>
                <a:schemeClr val="accent2"/>
              </a:solidFill>
            </a:endParaRPr>
          </a:p>
        </p:txBody>
      </p:sp>
      <p:sp>
        <p:nvSpPr>
          <p:cNvPr id="3" name="Содержимое 2"/>
          <p:cNvSpPr>
            <a:spLocks noGrp="1"/>
          </p:cNvSpPr>
          <p:nvPr>
            <p:ph idx="1"/>
          </p:nvPr>
        </p:nvSpPr>
        <p:spPr/>
        <p:txBody>
          <a:bodyPr>
            <a:normAutofit fontScale="70000" lnSpcReduction="20000"/>
          </a:bodyPr>
          <a:lstStyle/>
          <a:p>
            <a:pPr lvl="0">
              <a:buNone/>
            </a:pPr>
            <a:r>
              <a:rPr lang="ru-RU" dirty="0" smtClean="0"/>
              <a:t>Недостаточно фиксированные образцы </a:t>
            </a:r>
            <a:r>
              <a:rPr lang="ru-RU" b="1" dirty="0" smtClean="0">
                <a:solidFill>
                  <a:schemeClr val="accent2"/>
                </a:solidFill>
              </a:rPr>
              <a:t>не следует запускать в дальнейшую проводку</a:t>
            </a:r>
            <a:r>
              <a:rPr lang="ru-RU" dirty="0" smtClean="0"/>
              <a:t>. </a:t>
            </a:r>
          </a:p>
          <a:p>
            <a:pPr lvl="0"/>
            <a:endParaRPr lang="ru-RU" dirty="0" smtClean="0"/>
          </a:p>
          <a:p>
            <a:pPr lvl="0">
              <a:buNone/>
            </a:pPr>
            <a:r>
              <a:rPr lang="ru-RU" dirty="0" smtClean="0"/>
              <a:t>Дефекты фиксации образцов обнаруживаются при вырезке,</a:t>
            </a:r>
          </a:p>
          <a:p>
            <a:pPr>
              <a:buFont typeface="Wingdings" pitchFamily="2" charset="2"/>
              <a:buChar char="q"/>
            </a:pPr>
            <a:r>
              <a:rPr lang="ru-RU" dirty="0" smtClean="0"/>
              <a:t> как правило, в глубине больших кусочков, </a:t>
            </a:r>
          </a:p>
          <a:p>
            <a:pPr>
              <a:buFont typeface="Wingdings" pitchFamily="2" charset="2"/>
              <a:buChar char="q"/>
            </a:pPr>
            <a:r>
              <a:rPr lang="ru-RU" dirty="0" smtClean="0"/>
              <a:t>и </a:t>
            </a:r>
            <a:r>
              <a:rPr lang="ru-RU" b="1" dirty="0" smtClean="0">
                <a:solidFill>
                  <a:schemeClr val="accent2"/>
                </a:solidFill>
              </a:rPr>
              <a:t>отличаются от поверхностных слоев ткани красноватым оттенком окраски</a:t>
            </a:r>
            <a:r>
              <a:rPr lang="ru-RU" dirty="0" smtClean="0"/>
              <a:t>. </a:t>
            </a:r>
          </a:p>
          <a:p>
            <a:pPr lvl="0"/>
            <a:endParaRPr lang="ru-RU" dirty="0" smtClean="0"/>
          </a:p>
          <a:p>
            <a:pPr lvl="0">
              <a:buNone/>
            </a:pPr>
            <a:r>
              <a:rPr lang="ru-RU" dirty="0" smtClean="0"/>
              <a:t>Если такие участки </a:t>
            </a:r>
            <a:r>
              <a:rPr lang="ru-RU" b="1" dirty="0" smtClean="0">
                <a:solidFill>
                  <a:schemeClr val="accent2"/>
                </a:solidFill>
              </a:rPr>
              <a:t>захватывают область интереса </a:t>
            </a:r>
            <a:r>
              <a:rPr lang="ru-RU" dirty="0" smtClean="0"/>
              <a:t>– именно в них могут проявиться дефекты дальнейшей гистологической обработки, а при микроскопическом исследовании нередко обнаруживаются </a:t>
            </a:r>
            <a:r>
              <a:rPr lang="ru-RU" b="1" dirty="0" err="1" smtClean="0">
                <a:solidFill>
                  <a:schemeClr val="accent2"/>
                </a:solidFill>
              </a:rPr>
              <a:t>аутолитические</a:t>
            </a:r>
            <a:r>
              <a:rPr lang="ru-RU" b="1" dirty="0" smtClean="0">
                <a:solidFill>
                  <a:schemeClr val="accent2"/>
                </a:solidFill>
              </a:rPr>
              <a:t> изменения тканей</a:t>
            </a:r>
            <a:r>
              <a:rPr lang="ru-RU" dirty="0" smtClean="0"/>
              <a:t>. </a:t>
            </a:r>
          </a:p>
          <a:p>
            <a:pPr lvl="0">
              <a:buNone/>
            </a:pPr>
            <a:endParaRPr lang="ru-RU" dirty="0" smtClean="0"/>
          </a:p>
          <a:p>
            <a:pPr lvl="0">
              <a:buNone/>
            </a:pPr>
            <a:r>
              <a:rPr lang="ru-RU" dirty="0" smtClean="0"/>
              <a:t>Все отмеченные дефекты фиксации следует подробно описать в протоколе вырезки материала. </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solidFill>
                  <a:schemeClr val="accent2"/>
                </a:solidFill>
              </a:rPr>
              <a:t>Размеры вырезаемых образцов</a:t>
            </a:r>
            <a:endParaRPr lang="ru-RU" b="1" dirty="0">
              <a:solidFill>
                <a:schemeClr val="accent2"/>
              </a:solidFill>
            </a:endParaRPr>
          </a:p>
        </p:txBody>
      </p:sp>
      <p:sp>
        <p:nvSpPr>
          <p:cNvPr id="3" name="Содержимое 2"/>
          <p:cNvSpPr>
            <a:spLocks noGrp="1"/>
          </p:cNvSpPr>
          <p:nvPr>
            <p:ph idx="1"/>
          </p:nvPr>
        </p:nvSpPr>
        <p:spPr/>
        <p:txBody>
          <a:bodyPr>
            <a:normAutofit fontScale="92500" lnSpcReduction="20000"/>
          </a:bodyPr>
          <a:lstStyle/>
          <a:p>
            <a:r>
              <a:rPr lang="ru-RU" dirty="0" smtClean="0"/>
              <a:t>Из крупного образца вырезаются более мелкие кусочки, толщиной </a:t>
            </a:r>
            <a:r>
              <a:rPr lang="ru-RU" b="1" dirty="0" smtClean="0">
                <a:solidFill>
                  <a:schemeClr val="accent2"/>
                </a:solidFill>
              </a:rPr>
              <a:t>не более 3-4 мм</a:t>
            </a:r>
            <a:r>
              <a:rPr lang="ru-RU" dirty="0" smtClean="0"/>
              <a:t>. </a:t>
            </a:r>
          </a:p>
          <a:p>
            <a:endParaRPr lang="ru-RU" dirty="0" smtClean="0"/>
          </a:p>
          <a:p>
            <a:r>
              <a:rPr lang="ru-RU" dirty="0" smtClean="0"/>
              <a:t>Это особенно важно для плотных тканей. Приготовление образцов толщиной </a:t>
            </a:r>
            <a:r>
              <a:rPr lang="ru-RU" b="1" dirty="0" smtClean="0">
                <a:solidFill>
                  <a:schemeClr val="accent2"/>
                </a:solidFill>
              </a:rPr>
              <a:t>более 6 мм может быть причиной некачественной проводки ткани. </a:t>
            </a:r>
          </a:p>
          <a:p>
            <a:endParaRPr lang="ru-RU" dirty="0" smtClean="0"/>
          </a:p>
          <a:p>
            <a:r>
              <a:rPr lang="ru-RU" dirty="0" smtClean="0"/>
              <a:t>При вырезке следует помнить и то, что площадь кусочка в последующем может оказать влияние на толщину парафиновых срезов – зависимость здесь </a:t>
            </a:r>
            <a:r>
              <a:rPr lang="ru-RU" b="1" dirty="0" smtClean="0">
                <a:solidFill>
                  <a:schemeClr val="accent2"/>
                </a:solidFill>
              </a:rPr>
              <a:t>обратно пропорциональная</a:t>
            </a:r>
            <a:r>
              <a:rPr lang="ru-RU" dirty="0" smtClean="0"/>
              <a:t>.</a:t>
            </a:r>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solidFill>
                  <a:schemeClr val="accent2"/>
                </a:solidFill>
              </a:rPr>
              <a:t>Размеры вырезаемых образцов</a:t>
            </a:r>
            <a:endParaRPr lang="ru-RU" b="1" dirty="0">
              <a:solidFill>
                <a:schemeClr val="accent2"/>
              </a:solidFill>
            </a:endParaRPr>
          </a:p>
        </p:txBody>
      </p:sp>
      <p:sp>
        <p:nvSpPr>
          <p:cNvPr id="3" name="Содержимое 2"/>
          <p:cNvSpPr>
            <a:spLocks noGrp="1"/>
          </p:cNvSpPr>
          <p:nvPr>
            <p:ph idx="1"/>
          </p:nvPr>
        </p:nvSpPr>
        <p:spPr/>
        <p:txBody>
          <a:bodyPr>
            <a:normAutofit fontScale="92500" lnSpcReduction="20000"/>
          </a:bodyPr>
          <a:lstStyle/>
          <a:p>
            <a:pPr lvl="0"/>
            <a:r>
              <a:rPr lang="ru-RU" b="1" dirty="0" smtClean="0">
                <a:solidFill>
                  <a:schemeClr val="accent2"/>
                </a:solidFill>
              </a:rPr>
              <a:t>Идеальны для </a:t>
            </a:r>
            <a:r>
              <a:rPr lang="ru-RU" b="1" dirty="0" err="1" smtClean="0">
                <a:solidFill>
                  <a:schemeClr val="accent2"/>
                </a:solidFill>
              </a:rPr>
              <a:t>микротомии</a:t>
            </a:r>
            <a:r>
              <a:rPr lang="ru-RU" b="1" dirty="0" smtClean="0">
                <a:solidFill>
                  <a:schemeClr val="accent2"/>
                </a:solidFill>
              </a:rPr>
              <a:t> </a:t>
            </a:r>
            <a:r>
              <a:rPr lang="ru-RU" dirty="0" smtClean="0"/>
              <a:t>кусочки с площадкой среза, сторона которой </a:t>
            </a:r>
            <a:r>
              <a:rPr lang="ru-RU" b="1" dirty="0" smtClean="0">
                <a:solidFill>
                  <a:schemeClr val="accent2"/>
                </a:solidFill>
              </a:rPr>
              <a:t>не превышает 5-8 мм.  </a:t>
            </a:r>
          </a:p>
          <a:p>
            <a:pPr lvl="0"/>
            <a:endParaRPr lang="ru-RU" dirty="0" smtClean="0"/>
          </a:p>
          <a:p>
            <a:pPr lvl="0"/>
            <a:r>
              <a:rPr lang="ru-RU" dirty="0" smtClean="0"/>
              <a:t>Для парафиновой заливки с использованием стандартных заливочных форм следует вырезать кусочки трех типоразмеров сообразно размерам заливочных форм – </a:t>
            </a:r>
          </a:p>
          <a:p>
            <a:pPr lvl="0"/>
            <a:endParaRPr lang="ru-RU" dirty="0" smtClean="0"/>
          </a:p>
          <a:p>
            <a:pPr lvl="0">
              <a:buFont typeface="Wingdings" pitchFamily="2" charset="2"/>
              <a:buChar char="q"/>
            </a:pPr>
            <a:r>
              <a:rPr lang="ru-RU" b="1" dirty="0" smtClean="0">
                <a:solidFill>
                  <a:schemeClr val="accent2"/>
                </a:solidFill>
              </a:rPr>
              <a:t>до 5х5 мм, 10х10 мм, </a:t>
            </a:r>
          </a:p>
          <a:p>
            <a:pPr lvl="0">
              <a:buFont typeface="Wingdings" pitchFamily="2" charset="2"/>
              <a:buChar char="q"/>
            </a:pPr>
            <a:r>
              <a:rPr lang="ru-RU" b="1" dirty="0" smtClean="0">
                <a:solidFill>
                  <a:schemeClr val="accent2"/>
                </a:solidFill>
              </a:rPr>
              <a:t>до 20х20 мм. </a:t>
            </a:r>
          </a:p>
          <a:p>
            <a:pPr lvl="0">
              <a:buFont typeface="Wingdings" pitchFamily="2" charset="2"/>
              <a:buChar char="q"/>
            </a:pPr>
            <a:r>
              <a:rPr lang="ru-RU" b="1" dirty="0" smtClean="0">
                <a:solidFill>
                  <a:schemeClr val="accent2"/>
                </a:solidFill>
              </a:rPr>
              <a:t>до 20х30 мм. </a:t>
            </a:r>
          </a:p>
          <a:p>
            <a:pPr lvl="0">
              <a:buFont typeface="Wingdings" pitchFamily="2" charset="2"/>
              <a:buChar char="q"/>
            </a:pPr>
            <a:endParaRPr lang="ru-RU" dirty="0" smtClean="0"/>
          </a:p>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solidFill>
                  <a:schemeClr val="accent2"/>
                </a:solidFill>
              </a:rPr>
              <a:t>Размеры вырезаемых образцов</a:t>
            </a:r>
            <a:endParaRPr lang="ru-RU" b="1" dirty="0">
              <a:solidFill>
                <a:schemeClr val="accent2"/>
              </a:solidFill>
            </a:endParaRPr>
          </a:p>
        </p:txBody>
      </p:sp>
      <p:sp>
        <p:nvSpPr>
          <p:cNvPr id="3" name="Содержимое 2"/>
          <p:cNvSpPr>
            <a:spLocks noGrp="1"/>
          </p:cNvSpPr>
          <p:nvPr>
            <p:ph idx="1"/>
          </p:nvPr>
        </p:nvSpPr>
        <p:spPr/>
        <p:txBody>
          <a:bodyPr>
            <a:normAutofit fontScale="92500"/>
          </a:bodyPr>
          <a:lstStyle/>
          <a:p>
            <a:pPr lvl="0"/>
            <a:r>
              <a:rPr lang="ru-RU" dirty="0" smtClean="0"/>
              <a:t>При значительных размерах зоны интереса следует помнить, что </a:t>
            </a:r>
            <a:r>
              <a:rPr lang="ru-RU" b="1" dirty="0" smtClean="0">
                <a:solidFill>
                  <a:schemeClr val="accent2"/>
                </a:solidFill>
              </a:rPr>
              <a:t>предельный размер </a:t>
            </a:r>
            <a:r>
              <a:rPr lang="ru-RU" dirty="0" smtClean="0"/>
              <a:t>кусочков при заливке в стандартные заливочные формы </a:t>
            </a:r>
            <a:r>
              <a:rPr lang="ru-RU" b="1" dirty="0" smtClean="0">
                <a:solidFill>
                  <a:srgbClr val="C00000"/>
                </a:solidFill>
              </a:rPr>
              <a:t>не может превышать 20 мм</a:t>
            </a:r>
            <a:r>
              <a:rPr lang="ru-RU" dirty="0" smtClean="0"/>
              <a:t>. </a:t>
            </a:r>
          </a:p>
          <a:p>
            <a:pPr lvl="0"/>
            <a:endParaRPr lang="ru-RU" dirty="0" smtClean="0"/>
          </a:p>
          <a:p>
            <a:pPr lvl="0"/>
            <a:r>
              <a:rPr lang="ru-RU" dirty="0" smtClean="0"/>
              <a:t>В таких случаях можно для заливки вырезать несколько последовательно ориентированных кусочков, что позволит в дальнейшем реконструировать микроскопическую картину. </a:t>
            </a:r>
          </a:p>
          <a:p>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chemeClr val="accent2"/>
                </a:solidFill>
              </a:rPr>
              <a:t>Форма вырезаемых образцов</a:t>
            </a:r>
            <a:endParaRPr lang="ru-RU" b="1" dirty="0">
              <a:solidFill>
                <a:schemeClr val="accent2"/>
              </a:solidFill>
            </a:endParaRPr>
          </a:p>
        </p:txBody>
      </p:sp>
      <p:sp>
        <p:nvSpPr>
          <p:cNvPr id="3" name="Содержимое 2"/>
          <p:cNvSpPr>
            <a:spLocks noGrp="1"/>
          </p:cNvSpPr>
          <p:nvPr>
            <p:ph idx="1"/>
          </p:nvPr>
        </p:nvSpPr>
        <p:spPr/>
        <p:txBody>
          <a:bodyPr>
            <a:normAutofit fontScale="92500" lnSpcReduction="20000"/>
          </a:bodyPr>
          <a:lstStyle/>
          <a:p>
            <a:pPr lvl="0">
              <a:buNone/>
            </a:pPr>
            <a:r>
              <a:rPr lang="ru-RU" dirty="0" smtClean="0"/>
              <a:t>Вырезку следует производить так, чтобы в итоге </a:t>
            </a:r>
          </a:p>
          <a:p>
            <a:pPr lvl="0">
              <a:buNone/>
            </a:pPr>
            <a:endParaRPr lang="ru-RU" dirty="0" smtClean="0"/>
          </a:p>
          <a:p>
            <a:pPr lvl="0">
              <a:buFont typeface="Wingdings" pitchFamily="2" charset="2"/>
              <a:buChar char="q"/>
            </a:pPr>
            <a:r>
              <a:rPr lang="ru-RU" dirty="0" smtClean="0"/>
              <a:t>поверхность образца в области интереса, предназначенная для среза, </a:t>
            </a:r>
            <a:r>
              <a:rPr lang="ru-RU" b="1" dirty="0" smtClean="0">
                <a:solidFill>
                  <a:schemeClr val="accent2"/>
                </a:solidFill>
              </a:rPr>
              <a:t>была плоской </a:t>
            </a:r>
          </a:p>
          <a:p>
            <a:pPr lvl="0">
              <a:buFont typeface="Wingdings" pitchFamily="2" charset="2"/>
              <a:buChar char="q"/>
            </a:pPr>
            <a:endParaRPr lang="ru-RU" dirty="0" smtClean="0"/>
          </a:p>
          <a:p>
            <a:pPr lvl="0">
              <a:buFont typeface="Wingdings" pitchFamily="2" charset="2"/>
              <a:buChar char="q"/>
            </a:pPr>
            <a:r>
              <a:rPr lang="ru-RU" dirty="0" smtClean="0"/>
              <a:t>на ней должны быть </a:t>
            </a:r>
            <a:r>
              <a:rPr lang="ru-RU" b="1" dirty="0" smtClean="0">
                <a:solidFill>
                  <a:schemeClr val="accent2"/>
                </a:solidFill>
              </a:rPr>
              <a:t>представлены все слои ткани. </a:t>
            </a:r>
          </a:p>
          <a:p>
            <a:pPr lvl="0">
              <a:buFont typeface="Wingdings" pitchFamily="2" charset="2"/>
              <a:buChar char="q"/>
            </a:pPr>
            <a:endParaRPr lang="ru-RU" dirty="0" smtClean="0"/>
          </a:p>
          <a:p>
            <a:pPr lvl="0">
              <a:buNone/>
            </a:pPr>
            <a:r>
              <a:rPr lang="ru-RU" dirty="0" smtClean="0"/>
              <a:t>Неровные образцы требуют </a:t>
            </a:r>
            <a:r>
              <a:rPr lang="ru-RU" b="1" dirty="0" smtClean="0">
                <a:solidFill>
                  <a:schemeClr val="accent2"/>
                </a:solidFill>
              </a:rPr>
              <a:t>значительной обрезки при </a:t>
            </a:r>
            <a:r>
              <a:rPr lang="ru-RU" b="1" dirty="0" err="1" smtClean="0">
                <a:solidFill>
                  <a:schemeClr val="accent2"/>
                </a:solidFill>
              </a:rPr>
              <a:t>микротомии</a:t>
            </a:r>
            <a:r>
              <a:rPr lang="ru-RU" dirty="0" smtClean="0"/>
              <a:t>, что </a:t>
            </a:r>
            <a:r>
              <a:rPr lang="ru-RU" b="1" dirty="0" smtClean="0">
                <a:solidFill>
                  <a:srgbClr val="C00000"/>
                </a:solidFill>
              </a:rPr>
              <a:t>может привести к потере части ткани образца </a:t>
            </a:r>
            <a:r>
              <a:rPr lang="ru-RU" dirty="0" smtClean="0"/>
              <a:t>и повышенному износу </a:t>
            </a:r>
            <a:r>
              <a:rPr lang="ru-RU" dirty="0" err="1" smtClean="0"/>
              <a:t>микротомных</a:t>
            </a:r>
            <a:r>
              <a:rPr lang="ru-RU" dirty="0" smtClean="0"/>
              <a:t> лезвий. </a:t>
            </a:r>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chemeClr val="accent2"/>
                </a:solidFill>
              </a:rPr>
              <a:t>Количество вырезаемых образцов</a:t>
            </a:r>
            <a:endParaRPr lang="ru-RU" b="1" dirty="0">
              <a:solidFill>
                <a:schemeClr val="accent2"/>
              </a:solidFill>
            </a:endParaRPr>
          </a:p>
        </p:txBody>
      </p:sp>
      <p:sp>
        <p:nvSpPr>
          <p:cNvPr id="3" name="Содержимое 2"/>
          <p:cNvSpPr>
            <a:spLocks noGrp="1"/>
          </p:cNvSpPr>
          <p:nvPr>
            <p:ph idx="1"/>
          </p:nvPr>
        </p:nvSpPr>
        <p:spPr/>
        <p:txBody>
          <a:bodyPr>
            <a:normAutofit lnSpcReduction="10000"/>
          </a:bodyPr>
          <a:lstStyle/>
          <a:p>
            <a:pPr lvl="0">
              <a:buNone/>
            </a:pPr>
            <a:r>
              <a:rPr lang="ru-RU" dirty="0" smtClean="0"/>
              <a:t>определяется </a:t>
            </a:r>
          </a:p>
          <a:p>
            <a:pPr lvl="0">
              <a:buNone/>
            </a:pPr>
            <a:endParaRPr lang="ru-RU" dirty="0" smtClean="0"/>
          </a:p>
          <a:p>
            <a:r>
              <a:rPr lang="ru-RU" sz="4800" b="1" dirty="0" smtClean="0">
                <a:solidFill>
                  <a:srgbClr val="7030A0"/>
                </a:solidFill>
              </a:rPr>
              <a:t>клиническими рекомендациями</a:t>
            </a:r>
            <a:r>
              <a:rPr lang="ru-RU" dirty="0" smtClean="0"/>
              <a:t>, </a:t>
            </a:r>
          </a:p>
          <a:p>
            <a:endParaRPr lang="ru-RU" dirty="0" smtClean="0"/>
          </a:p>
          <a:p>
            <a:r>
              <a:rPr lang="ru-RU" dirty="0" smtClean="0"/>
              <a:t>в неопределенных случаях – </a:t>
            </a:r>
            <a:r>
              <a:rPr lang="ru-RU" b="1" dirty="0" smtClean="0">
                <a:solidFill>
                  <a:srgbClr val="7030A0"/>
                </a:solidFill>
              </a:rPr>
              <a:t>соображениями диагностической целесообразности, определяемыми врачом-патологоанатомом</a:t>
            </a:r>
            <a:r>
              <a:rPr lang="ru-RU" dirty="0" smtClean="0"/>
              <a:t>.</a:t>
            </a:r>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chemeClr val="accent2"/>
                </a:solidFill>
              </a:rPr>
              <a:t>При вырезке рекомендуется придерживаться правила: </a:t>
            </a:r>
            <a:endParaRPr lang="ru-RU" b="1" dirty="0">
              <a:solidFill>
                <a:schemeClr val="accent2"/>
              </a:solidFill>
            </a:endParaRPr>
          </a:p>
        </p:txBody>
      </p:sp>
      <p:sp>
        <p:nvSpPr>
          <p:cNvPr id="3" name="Содержимое 2"/>
          <p:cNvSpPr>
            <a:spLocks noGrp="1"/>
          </p:cNvSpPr>
          <p:nvPr>
            <p:ph idx="1"/>
          </p:nvPr>
        </p:nvSpPr>
        <p:spPr/>
        <p:txBody>
          <a:bodyPr/>
          <a:lstStyle/>
          <a:p>
            <a:pPr lvl="0">
              <a:buFont typeface="Wingdings" pitchFamily="2" charset="2"/>
              <a:buChar char="q"/>
            </a:pPr>
            <a:r>
              <a:rPr lang="ru-RU" dirty="0" smtClean="0"/>
              <a:t>в </a:t>
            </a:r>
            <a:r>
              <a:rPr lang="ru-RU" b="1" dirty="0" smtClean="0">
                <a:solidFill>
                  <a:schemeClr val="accent2"/>
                </a:solidFill>
              </a:rPr>
              <a:t>одну кассету </a:t>
            </a:r>
            <a:r>
              <a:rPr lang="ru-RU" dirty="0" smtClean="0"/>
              <a:t>для проводки следует помещать только </a:t>
            </a:r>
            <a:r>
              <a:rPr lang="ru-RU" b="1" dirty="0" smtClean="0">
                <a:solidFill>
                  <a:schemeClr val="accent2"/>
                </a:solidFill>
              </a:rPr>
              <a:t>один тканевой образец</a:t>
            </a:r>
            <a:r>
              <a:rPr lang="ru-RU" dirty="0" smtClean="0"/>
              <a:t>, </a:t>
            </a:r>
          </a:p>
          <a:p>
            <a:pPr lvl="0">
              <a:buFont typeface="Wingdings" pitchFamily="2" charset="2"/>
              <a:buChar char="q"/>
            </a:pPr>
            <a:endParaRPr lang="ru-RU" dirty="0" smtClean="0"/>
          </a:p>
          <a:p>
            <a:pPr lvl="0">
              <a:buFont typeface="Wingdings" pitchFamily="2" charset="2"/>
              <a:buChar char="q"/>
            </a:pPr>
            <a:r>
              <a:rPr lang="ru-RU" dirty="0" smtClean="0"/>
              <a:t>на </a:t>
            </a:r>
            <a:r>
              <a:rPr lang="ru-RU" b="1" dirty="0" smtClean="0">
                <a:solidFill>
                  <a:schemeClr val="accent2"/>
                </a:solidFill>
              </a:rPr>
              <a:t>одну кассету </a:t>
            </a:r>
            <a:r>
              <a:rPr lang="ru-RU" dirty="0" smtClean="0"/>
              <a:t>следует наносить только </a:t>
            </a:r>
            <a:r>
              <a:rPr lang="ru-RU" b="1" dirty="0" smtClean="0">
                <a:solidFill>
                  <a:schemeClr val="accent2"/>
                </a:solidFill>
              </a:rPr>
              <a:t>один уникальный регистрационный номер</a:t>
            </a:r>
            <a:r>
              <a:rPr lang="ru-RU" dirty="0" smtClean="0"/>
              <a:t>, соответствующий номеру тканевого образца.</a:t>
            </a:r>
          </a:p>
          <a:p>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42918"/>
            <a:ext cx="8229600" cy="1566882"/>
          </a:xfrm>
        </p:spPr>
        <p:txBody>
          <a:bodyPr>
            <a:normAutofit fontScale="90000"/>
          </a:bodyPr>
          <a:lstStyle/>
          <a:p>
            <a:r>
              <a:rPr lang="ru-RU" b="1" dirty="0" smtClean="0">
                <a:solidFill>
                  <a:schemeClr val="accent2"/>
                </a:solidFill>
              </a:rPr>
              <a:t>Следует избегать повреждений тканей, </a:t>
            </a:r>
            <a:r>
              <a:rPr lang="ru-RU" sz="2200" b="1" dirty="0" smtClean="0">
                <a:solidFill>
                  <a:schemeClr val="accent2"/>
                </a:solidFill>
              </a:rPr>
              <a:t>в особенности не полностью </a:t>
            </a:r>
            <a:r>
              <a:rPr lang="ru-RU" sz="2200" b="1" dirty="0" err="1" smtClean="0">
                <a:solidFill>
                  <a:schemeClr val="accent2"/>
                </a:solidFill>
              </a:rPr>
              <a:t>профиксированных</a:t>
            </a:r>
            <a:r>
              <a:rPr lang="ru-RU" sz="2200" b="1" dirty="0" smtClean="0">
                <a:solidFill>
                  <a:schemeClr val="accent2"/>
                </a:solidFill>
              </a:rPr>
              <a:t> </a:t>
            </a:r>
            <a:endParaRPr lang="ru-RU" sz="2200" b="1" dirty="0">
              <a:solidFill>
                <a:schemeClr val="accent2"/>
              </a:solidFill>
            </a:endParaRPr>
          </a:p>
        </p:txBody>
      </p:sp>
      <p:sp>
        <p:nvSpPr>
          <p:cNvPr id="3" name="Содержимое 2"/>
          <p:cNvSpPr>
            <a:spLocks noGrp="1"/>
          </p:cNvSpPr>
          <p:nvPr>
            <p:ph idx="1"/>
          </p:nvPr>
        </p:nvSpPr>
        <p:spPr/>
        <p:txBody>
          <a:bodyPr>
            <a:normAutofit lnSpcReduction="10000"/>
          </a:bodyPr>
          <a:lstStyle/>
          <a:p>
            <a:pPr lvl="0">
              <a:buFont typeface="Wingdings" pitchFamily="2" charset="2"/>
              <a:buChar char="q"/>
            </a:pPr>
            <a:r>
              <a:rPr lang="ru-RU" dirty="0" smtClean="0"/>
              <a:t>не давить, </a:t>
            </a:r>
          </a:p>
          <a:p>
            <a:pPr lvl="0">
              <a:buFont typeface="Wingdings" pitchFamily="2" charset="2"/>
              <a:buChar char="q"/>
            </a:pPr>
            <a:endParaRPr lang="ru-RU" dirty="0" smtClean="0"/>
          </a:p>
          <a:p>
            <a:pPr lvl="0">
              <a:buFont typeface="Wingdings" pitchFamily="2" charset="2"/>
              <a:buChar char="q"/>
            </a:pPr>
            <a:r>
              <a:rPr lang="ru-RU" dirty="0" smtClean="0"/>
              <a:t>использовать только острые лезвия, </a:t>
            </a:r>
          </a:p>
          <a:p>
            <a:pPr lvl="0">
              <a:buFont typeface="Wingdings" pitchFamily="2" charset="2"/>
              <a:buChar char="q"/>
            </a:pPr>
            <a:endParaRPr lang="ru-RU" dirty="0" smtClean="0"/>
          </a:p>
          <a:p>
            <a:pPr lvl="0">
              <a:buFont typeface="Wingdings" pitchFamily="2" charset="2"/>
              <a:buChar char="q"/>
            </a:pPr>
            <a:r>
              <a:rPr lang="ru-RU" dirty="0" smtClean="0"/>
              <a:t>разрезы производить плавными движениями в один рез. </a:t>
            </a:r>
          </a:p>
          <a:p>
            <a:pPr lvl="0">
              <a:buFont typeface="Wingdings" pitchFamily="2" charset="2"/>
              <a:buChar char="q"/>
            </a:pPr>
            <a:endParaRPr lang="ru-RU" dirty="0" smtClean="0"/>
          </a:p>
          <a:p>
            <a:pPr lvl="0">
              <a:buNone/>
            </a:pPr>
            <a:r>
              <a:rPr lang="ru-RU" dirty="0" smtClean="0"/>
              <a:t>Грубое обращение с образцами, использование тупых лезвий или ножниц приводят к </a:t>
            </a:r>
            <a:r>
              <a:rPr lang="ru-RU" b="1" dirty="0" smtClean="0">
                <a:solidFill>
                  <a:srgbClr val="C00000"/>
                </a:solidFill>
              </a:rPr>
              <a:t>деформациям и повреждениям ткани</a:t>
            </a:r>
            <a:r>
              <a:rPr lang="ru-RU" dirty="0" smtClean="0"/>
              <a:t>.</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marL="365760" lvl="2" indent="-256032">
              <a:buClr>
                <a:schemeClr val="accent3"/>
              </a:buClr>
              <a:buFont typeface="Georgia"/>
              <a:buChar char="•"/>
            </a:pPr>
            <a:r>
              <a:rPr lang="ru-RU" dirty="0" smtClean="0"/>
              <a:t>Кроме </a:t>
            </a:r>
            <a:r>
              <a:rPr lang="ru-RU" sz="3200" b="1" dirty="0" err="1" smtClean="0">
                <a:solidFill>
                  <a:srgbClr val="7030A0"/>
                </a:solidFill>
              </a:rPr>
              <a:t>диагностически</a:t>
            </a:r>
            <a:r>
              <a:rPr lang="ru-RU" sz="3200" b="1" dirty="0" smtClean="0">
                <a:solidFill>
                  <a:srgbClr val="7030A0"/>
                </a:solidFill>
              </a:rPr>
              <a:t> значимой нагрузки</a:t>
            </a:r>
            <a:r>
              <a:rPr lang="ru-RU" dirty="0" smtClean="0"/>
              <a:t>, процедура макроскопического описания несет в себе и важные </a:t>
            </a:r>
            <a:r>
              <a:rPr lang="ru-RU" b="1" dirty="0" smtClean="0">
                <a:solidFill>
                  <a:srgbClr val="7030A0"/>
                </a:solidFill>
              </a:rPr>
              <a:t>технологические элементы, призванные обеспечить доказательность диагностического заключения</a:t>
            </a:r>
            <a:r>
              <a:rPr lang="ru-RU" dirty="0" smtClean="0"/>
              <a:t>.</a:t>
            </a:r>
          </a:p>
          <a:p>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42918"/>
            <a:ext cx="8229600" cy="1566882"/>
          </a:xfrm>
        </p:spPr>
        <p:txBody>
          <a:bodyPr>
            <a:normAutofit fontScale="90000"/>
          </a:bodyPr>
          <a:lstStyle/>
          <a:p>
            <a:r>
              <a:rPr lang="ru-RU" b="1" dirty="0" smtClean="0">
                <a:solidFill>
                  <a:schemeClr val="accent2"/>
                </a:solidFill>
              </a:rPr>
              <a:t>Исключить попадание мелких фрагментов тканей от другого образца</a:t>
            </a:r>
            <a:endParaRPr lang="ru-RU" b="1" dirty="0">
              <a:solidFill>
                <a:schemeClr val="accent2"/>
              </a:solidFill>
            </a:endParaRPr>
          </a:p>
        </p:txBody>
      </p:sp>
      <p:sp>
        <p:nvSpPr>
          <p:cNvPr id="3" name="Содержимое 2"/>
          <p:cNvSpPr>
            <a:spLocks noGrp="1"/>
          </p:cNvSpPr>
          <p:nvPr>
            <p:ph idx="1"/>
          </p:nvPr>
        </p:nvSpPr>
        <p:spPr/>
        <p:txBody>
          <a:bodyPr>
            <a:normAutofit fontScale="70000" lnSpcReduction="20000"/>
          </a:bodyPr>
          <a:lstStyle/>
          <a:p>
            <a:pPr lvl="0"/>
            <a:r>
              <a:rPr lang="ru-RU" dirty="0" smtClean="0"/>
              <a:t>Каждый образец следует класть на чистую поверхность. </a:t>
            </a:r>
          </a:p>
          <a:p>
            <a:pPr lvl="0"/>
            <a:endParaRPr lang="ru-RU" dirty="0" smtClean="0"/>
          </a:p>
          <a:p>
            <a:pPr lvl="0"/>
            <a:r>
              <a:rPr lang="ru-RU" dirty="0" smtClean="0"/>
              <a:t>Поверхность, на которой производится вырезка, перед вырезкой каждого нового образца должна быть тщательно очищена влажной салфеткой. При вырезке на неочищенной поверхности возможен </a:t>
            </a:r>
            <a:r>
              <a:rPr lang="ru-RU" b="1" dirty="0" smtClean="0">
                <a:solidFill>
                  <a:schemeClr val="accent2"/>
                </a:solidFill>
              </a:rPr>
              <a:t>перенос частичек предыдущего образца на последующий образец</a:t>
            </a:r>
            <a:r>
              <a:rPr lang="ru-RU" dirty="0" smtClean="0"/>
              <a:t>. </a:t>
            </a:r>
          </a:p>
          <a:p>
            <a:pPr lvl="0"/>
            <a:endParaRPr lang="ru-RU" dirty="0" smtClean="0"/>
          </a:p>
          <a:p>
            <a:pPr lvl="0"/>
            <a:r>
              <a:rPr lang="ru-RU" dirty="0" smtClean="0"/>
              <a:t>То же касается и инструментов, используемых при вырезке – всякий раз при переходе к вырезке нового образца инструменты следует тщательно очистить от остатков ткани предыдущего образца.</a:t>
            </a:r>
          </a:p>
          <a:p>
            <a:pPr lvl="0"/>
            <a:endParaRPr lang="ru-RU" dirty="0" smtClean="0"/>
          </a:p>
          <a:p>
            <a:pPr lvl="0"/>
            <a:r>
              <a:rPr lang="ru-RU" b="1" dirty="0" smtClean="0">
                <a:solidFill>
                  <a:schemeClr val="accent2"/>
                </a:solidFill>
              </a:rPr>
              <a:t>Особенно это важно в тех случаях, когда один за другим обрабатываются образцы одного типа. </a:t>
            </a:r>
            <a:endParaRPr lang="ru-RU" b="1" dirty="0">
              <a:solidFill>
                <a:schemeClr val="accent2"/>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chemeClr val="accent2"/>
                </a:solidFill>
              </a:rPr>
              <a:t>Подбор кассет для проводки ткани</a:t>
            </a:r>
            <a:endParaRPr lang="ru-RU" b="1" dirty="0">
              <a:solidFill>
                <a:schemeClr val="accent2"/>
              </a:solidFill>
            </a:endParaRPr>
          </a:p>
        </p:txBody>
      </p:sp>
      <p:sp>
        <p:nvSpPr>
          <p:cNvPr id="3" name="Содержимое 2"/>
          <p:cNvSpPr>
            <a:spLocks noGrp="1"/>
          </p:cNvSpPr>
          <p:nvPr>
            <p:ph idx="1"/>
          </p:nvPr>
        </p:nvSpPr>
        <p:spPr/>
        <p:txBody>
          <a:bodyPr>
            <a:normAutofit fontScale="77500" lnSpcReduction="20000"/>
          </a:bodyPr>
          <a:lstStyle/>
          <a:p>
            <a:pPr lvl="0">
              <a:buNone/>
            </a:pPr>
            <a:r>
              <a:rPr lang="ru-RU" dirty="0" smtClean="0"/>
              <a:t>Для проводки ткани следует выбирать соответствующий тип кассет, чтобы избегать</a:t>
            </a:r>
          </a:p>
          <a:p>
            <a:pPr lvl="0">
              <a:buNone/>
            </a:pPr>
            <a:endParaRPr lang="ru-RU" dirty="0" smtClean="0"/>
          </a:p>
          <a:p>
            <a:pPr>
              <a:buFont typeface="Wingdings" pitchFamily="2" charset="2"/>
              <a:buChar char="q"/>
            </a:pPr>
            <a:r>
              <a:rPr lang="ru-RU" dirty="0" smtClean="0"/>
              <a:t> дополнительной деформации, </a:t>
            </a:r>
          </a:p>
          <a:p>
            <a:pPr>
              <a:buFont typeface="Wingdings" pitchFamily="2" charset="2"/>
              <a:buChar char="q"/>
            </a:pPr>
            <a:endParaRPr lang="ru-RU" dirty="0" smtClean="0"/>
          </a:p>
          <a:p>
            <a:pPr>
              <a:buFont typeface="Wingdings" pitchFamily="2" charset="2"/>
              <a:buChar char="q"/>
            </a:pPr>
            <a:r>
              <a:rPr lang="ru-RU" dirty="0" err="1" smtClean="0"/>
              <a:t>сдавления</a:t>
            </a:r>
            <a:r>
              <a:rPr lang="ru-RU" dirty="0" smtClean="0"/>
              <a:t> </a:t>
            </a:r>
          </a:p>
          <a:p>
            <a:pPr>
              <a:buFont typeface="Wingdings" pitchFamily="2" charset="2"/>
              <a:buChar char="q"/>
            </a:pPr>
            <a:endParaRPr lang="ru-RU" dirty="0" smtClean="0"/>
          </a:p>
          <a:p>
            <a:pPr>
              <a:buFont typeface="Wingdings" pitchFamily="2" charset="2"/>
              <a:buChar char="q"/>
            </a:pPr>
            <a:r>
              <a:rPr lang="ru-RU" dirty="0" smtClean="0"/>
              <a:t>утраты образцов. </a:t>
            </a:r>
          </a:p>
          <a:p>
            <a:pPr>
              <a:buFont typeface="Wingdings" pitchFamily="2" charset="2"/>
              <a:buChar char="q"/>
            </a:pPr>
            <a:endParaRPr lang="ru-RU" dirty="0" smtClean="0"/>
          </a:p>
          <a:p>
            <a:pPr>
              <a:buNone/>
            </a:pPr>
            <a:r>
              <a:rPr lang="ru-RU" dirty="0" smtClean="0"/>
              <a:t>Во время проводки </a:t>
            </a:r>
            <a:r>
              <a:rPr lang="ru-RU" b="1" dirty="0" smtClean="0">
                <a:solidFill>
                  <a:schemeClr val="accent2"/>
                </a:solidFill>
              </a:rPr>
              <a:t>фрагменты ткани сжимаются </a:t>
            </a:r>
            <a:r>
              <a:rPr lang="ru-RU" dirty="0" smtClean="0"/>
              <a:t>и могут </a:t>
            </a:r>
            <a:r>
              <a:rPr lang="ru-RU" b="1" dirty="0" smtClean="0">
                <a:solidFill>
                  <a:schemeClr val="accent2"/>
                </a:solidFill>
              </a:rPr>
              <a:t>продавливаться через слишком большие отверстия кассеты в растворы для проводки или в другую кассету</a:t>
            </a:r>
            <a:r>
              <a:rPr lang="ru-RU" dirty="0" smtClean="0"/>
              <a:t>. Не следует исходить из принципа «один размер кассет подходит для любых образцов».</a:t>
            </a:r>
          </a:p>
          <a:p>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chemeClr val="accent2"/>
                </a:solidFill>
              </a:rPr>
              <a:t>Подбор кассет для проводки ткани</a:t>
            </a:r>
            <a:endParaRPr lang="ru-RU" b="1" dirty="0">
              <a:solidFill>
                <a:schemeClr val="accent2"/>
              </a:solidFill>
            </a:endParaRPr>
          </a:p>
        </p:txBody>
      </p:sp>
      <p:sp>
        <p:nvSpPr>
          <p:cNvPr id="3" name="Содержимое 2"/>
          <p:cNvSpPr>
            <a:spLocks noGrp="1"/>
          </p:cNvSpPr>
          <p:nvPr>
            <p:ph idx="1"/>
          </p:nvPr>
        </p:nvSpPr>
        <p:spPr/>
        <p:txBody>
          <a:bodyPr>
            <a:normAutofit fontScale="92500" lnSpcReduction="10000"/>
          </a:bodyPr>
          <a:lstStyle/>
          <a:p>
            <a:pPr lvl="0"/>
            <a:r>
              <a:rPr lang="ru-RU" dirty="0" smtClean="0"/>
              <a:t>Образцы в кассетах всегда следует размещать плоской поверхностью, предназначенной для среза, вниз. </a:t>
            </a:r>
          </a:p>
          <a:p>
            <a:pPr lvl="0"/>
            <a:endParaRPr lang="ru-RU" dirty="0" smtClean="0"/>
          </a:p>
          <a:p>
            <a:pPr lvl="0"/>
            <a:r>
              <a:rPr lang="ru-RU" dirty="0" smtClean="0"/>
              <a:t>В последующем и при заливке образцы переносятся из кассет в заливочные формы этой же поверхностью вниз. </a:t>
            </a:r>
          </a:p>
          <a:p>
            <a:pPr lvl="0"/>
            <a:endParaRPr lang="ru-RU" dirty="0" smtClean="0"/>
          </a:p>
          <a:p>
            <a:pPr lvl="0"/>
            <a:r>
              <a:rPr lang="ru-RU" dirty="0" smtClean="0"/>
              <a:t>Таким образом, поверхность, выбранная для среза врачом во время вырезки, всегда попадет на вершину парафинового блока. </a:t>
            </a:r>
          </a:p>
          <a:p>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chemeClr val="accent2"/>
                </a:solidFill>
              </a:rPr>
              <a:t>Подбор кассет для проводки ткани</a:t>
            </a:r>
            <a:endParaRPr lang="ru-RU" b="1" dirty="0">
              <a:solidFill>
                <a:schemeClr val="accent2"/>
              </a:solidFill>
            </a:endParaRPr>
          </a:p>
        </p:txBody>
      </p:sp>
      <p:sp>
        <p:nvSpPr>
          <p:cNvPr id="3" name="Содержимое 2"/>
          <p:cNvSpPr>
            <a:spLocks noGrp="1"/>
          </p:cNvSpPr>
          <p:nvPr>
            <p:ph idx="1"/>
          </p:nvPr>
        </p:nvSpPr>
        <p:spPr/>
        <p:txBody>
          <a:bodyPr>
            <a:normAutofit fontScale="92500" lnSpcReduction="10000"/>
          </a:bodyPr>
          <a:lstStyle/>
          <a:p>
            <a:pPr lvl="0"/>
            <a:r>
              <a:rPr lang="ru-RU" dirty="0" smtClean="0"/>
              <a:t>Кассеты не следует переполнять образцами – таким образом, обеспечивается наилучший доступ реагентов и предотвращается искажение формы образца. </a:t>
            </a:r>
          </a:p>
          <a:p>
            <a:pPr lvl="0"/>
            <a:endParaRPr lang="ru-RU" dirty="0" smtClean="0"/>
          </a:p>
          <a:p>
            <a:pPr lvl="0"/>
            <a:r>
              <a:rPr lang="ru-RU" dirty="0" smtClean="0"/>
              <a:t>Если образец слишком велик – необходимо использовать вторую кассету. </a:t>
            </a:r>
          </a:p>
          <a:p>
            <a:pPr lvl="0"/>
            <a:endParaRPr lang="ru-RU" dirty="0" smtClean="0"/>
          </a:p>
          <a:p>
            <a:pPr lvl="0"/>
            <a:r>
              <a:rPr lang="ru-RU" dirty="0" smtClean="0"/>
              <a:t>Если в кассеты кладется слишком большое количество образцов –  это затрудняет доступ реагентов и приводит к деформации кусочков.</a:t>
            </a:r>
          </a:p>
          <a:p>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solidFill>
                  <a:schemeClr val="accent2"/>
                </a:solidFill>
              </a:rPr>
              <a:t>маркировка кассет</a:t>
            </a:r>
            <a:endParaRPr lang="ru-RU" b="1" dirty="0">
              <a:solidFill>
                <a:schemeClr val="accent2"/>
              </a:solidFill>
            </a:endParaRPr>
          </a:p>
        </p:txBody>
      </p:sp>
      <p:sp>
        <p:nvSpPr>
          <p:cNvPr id="3" name="Содержимое 2"/>
          <p:cNvSpPr>
            <a:spLocks noGrp="1"/>
          </p:cNvSpPr>
          <p:nvPr>
            <p:ph idx="1"/>
          </p:nvPr>
        </p:nvSpPr>
        <p:spPr/>
        <p:txBody>
          <a:bodyPr>
            <a:normAutofit fontScale="47500" lnSpcReduction="20000"/>
          </a:bodyPr>
          <a:lstStyle/>
          <a:p>
            <a:pPr lvl="0"/>
            <a:r>
              <a:rPr lang="ru-RU" sz="3300" dirty="0" smtClean="0"/>
              <a:t>Необходима четкая и разборчивая маркировка кассет. </a:t>
            </a:r>
          </a:p>
          <a:p>
            <a:pPr lvl="0"/>
            <a:endParaRPr lang="ru-RU" sz="3300" dirty="0" smtClean="0"/>
          </a:p>
          <a:p>
            <a:pPr lvl="0"/>
            <a:r>
              <a:rPr lang="ru-RU" sz="3300" dirty="0" smtClean="0"/>
              <a:t>Трудночитаемые номера недопустимы во избежание неоднозначного толкования маркировки.  </a:t>
            </a:r>
          </a:p>
          <a:p>
            <a:pPr lvl="0"/>
            <a:endParaRPr lang="ru-RU" sz="3300" dirty="0" smtClean="0"/>
          </a:p>
          <a:p>
            <a:pPr lvl="0"/>
            <a:r>
              <a:rPr lang="ru-RU" sz="3300" dirty="0" smtClean="0"/>
              <a:t>Если в лаборатории нет специального гистологического принтера для кассет, то для ручной маркировки следует использовать простой грифельный карандаш средней твердости, обеспечивающий легкое нанесение маркировки. </a:t>
            </a:r>
          </a:p>
          <a:p>
            <a:pPr lvl="0"/>
            <a:endParaRPr lang="ru-RU" sz="3300" dirty="0" smtClean="0"/>
          </a:p>
          <a:p>
            <a:pPr lvl="0"/>
            <a:r>
              <a:rPr lang="ru-RU" sz="3300" dirty="0" smtClean="0"/>
              <a:t>Если при маркировке кассеты допущена ошибка – не следует стирать надпись ластиками, лучше всего ошибочную надпись соскоблить лезвием скальпеля. </a:t>
            </a:r>
          </a:p>
          <a:p>
            <a:pPr lvl="0"/>
            <a:endParaRPr lang="ru-RU" sz="3300" dirty="0" smtClean="0"/>
          </a:p>
          <a:p>
            <a:pPr lvl="0"/>
            <a:r>
              <a:rPr lang="ru-RU" sz="3300" dirty="0" smtClean="0"/>
              <a:t>Маркировка кассеты должна быть максимально лаконична. Лучше всего ограничиться нанесением на кассету только индивидуального уникального номера тканевого образца (объекта). Любая избыточная маркировки затрудняет идентификацию надписи на последующих этапах гистологической обработки материала.</a:t>
            </a: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14356"/>
            <a:ext cx="8229600" cy="1495444"/>
          </a:xfrm>
        </p:spPr>
        <p:txBody>
          <a:bodyPr>
            <a:normAutofit fontScale="90000"/>
          </a:bodyPr>
          <a:lstStyle/>
          <a:p>
            <a:pPr lvl="0"/>
            <a:r>
              <a:rPr lang="ru-RU" sz="2800" b="1" dirty="0" smtClean="0">
                <a:solidFill>
                  <a:schemeClr val="accent2"/>
                </a:solidFill>
              </a:rPr>
              <a:t>Часто при размещении мелких образцов в кассетах для проводки используются гистологические прокладки. </a:t>
            </a:r>
            <a:br>
              <a:rPr lang="ru-RU" sz="2800" b="1" dirty="0" smtClean="0">
                <a:solidFill>
                  <a:schemeClr val="accent2"/>
                </a:solidFill>
              </a:rPr>
            </a:br>
            <a:endParaRPr lang="ru-RU" sz="2800" b="1" dirty="0">
              <a:solidFill>
                <a:schemeClr val="accent2"/>
              </a:solidFill>
            </a:endParaRPr>
          </a:p>
        </p:txBody>
      </p:sp>
      <p:sp>
        <p:nvSpPr>
          <p:cNvPr id="3" name="Содержимое 2"/>
          <p:cNvSpPr>
            <a:spLocks noGrp="1"/>
          </p:cNvSpPr>
          <p:nvPr>
            <p:ph idx="1"/>
          </p:nvPr>
        </p:nvSpPr>
        <p:spPr/>
        <p:txBody>
          <a:bodyPr>
            <a:normAutofit fontScale="85000" lnSpcReduction="20000"/>
          </a:bodyPr>
          <a:lstStyle/>
          <a:p>
            <a:pPr lvl="0">
              <a:buNone/>
            </a:pPr>
            <a:endParaRPr lang="ru-RU" dirty="0" smtClean="0"/>
          </a:p>
          <a:p>
            <a:pPr lvl="0">
              <a:buNone/>
            </a:pPr>
            <a:r>
              <a:rPr lang="ru-RU" dirty="0" smtClean="0"/>
              <a:t>Если образец недостаточно фиксирован и при закрывании кассеты плотно зажимается </a:t>
            </a:r>
            <a:r>
              <a:rPr lang="ru-RU" dirty="0" err="1" smtClean="0"/>
              <a:t>биопсийными</a:t>
            </a:r>
            <a:r>
              <a:rPr lang="ru-RU" dirty="0" smtClean="0"/>
              <a:t> прокладками, он </a:t>
            </a:r>
            <a:r>
              <a:rPr lang="ru-RU" b="1" dirty="0" smtClean="0">
                <a:solidFill>
                  <a:schemeClr val="accent2"/>
                </a:solidFill>
              </a:rPr>
              <a:t>деформируется</a:t>
            </a:r>
            <a:r>
              <a:rPr lang="ru-RU" dirty="0" smtClean="0"/>
              <a:t> с образованием треугольных и ромбовидных дефектов, повторяющих губчатую структуру материала прокладок. </a:t>
            </a:r>
          </a:p>
          <a:p>
            <a:pPr lvl="0">
              <a:buNone/>
            </a:pPr>
            <a:endParaRPr lang="ru-RU" dirty="0" smtClean="0"/>
          </a:p>
          <a:p>
            <a:pPr lvl="0">
              <a:buNone/>
            </a:pPr>
            <a:r>
              <a:rPr lang="ru-RU" dirty="0" smtClean="0"/>
              <a:t>Для того чтобы </a:t>
            </a:r>
            <a:r>
              <a:rPr lang="ru-RU" b="1" dirty="0" smtClean="0">
                <a:solidFill>
                  <a:schemeClr val="accent2"/>
                </a:solidFill>
              </a:rPr>
              <a:t>избежать</a:t>
            </a:r>
            <a:r>
              <a:rPr lang="ru-RU" dirty="0" smtClean="0"/>
              <a:t> этого артефакта, следует запускать в проводку только </a:t>
            </a:r>
            <a:r>
              <a:rPr lang="ru-RU" b="1" dirty="0" smtClean="0">
                <a:solidFill>
                  <a:schemeClr val="accent2"/>
                </a:solidFill>
              </a:rPr>
              <a:t>полностью зафиксированные образцы</a:t>
            </a:r>
            <a:r>
              <a:rPr lang="ru-RU" dirty="0" smtClean="0"/>
              <a:t> такой толщины, чтобы при закрывании кассеты кусочек не сдавливался </a:t>
            </a:r>
            <a:r>
              <a:rPr lang="ru-RU" b="1" dirty="0" smtClean="0">
                <a:solidFill>
                  <a:schemeClr val="accent2"/>
                </a:solidFill>
              </a:rPr>
              <a:t>(не более 3-4 мм). </a:t>
            </a:r>
          </a:p>
          <a:p>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chemeClr val="accent2"/>
                </a:solidFill>
              </a:rPr>
              <a:t>Низкотемпературные повреждения тканей</a:t>
            </a:r>
            <a:endParaRPr lang="ru-RU" b="1" dirty="0">
              <a:solidFill>
                <a:schemeClr val="accent2"/>
              </a:solidFill>
            </a:endParaRPr>
          </a:p>
        </p:txBody>
      </p:sp>
      <p:sp>
        <p:nvSpPr>
          <p:cNvPr id="3" name="Содержимое 2"/>
          <p:cNvSpPr>
            <a:spLocks noGrp="1"/>
          </p:cNvSpPr>
          <p:nvPr>
            <p:ph idx="1"/>
          </p:nvPr>
        </p:nvSpPr>
        <p:spPr/>
        <p:txBody>
          <a:bodyPr>
            <a:normAutofit fontScale="62500" lnSpcReduction="20000"/>
          </a:bodyPr>
          <a:lstStyle/>
          <a:p>
            <a:pPr lvl="0"/>
            <a:r>
              <a:rPr lang="ru-RU" dirty="0" smtClean="0"/>
              <a:t>Достаточно распространена ситуация, когда образцы тканей для срочного исследования после приготовления замороженных срезов оттаивают в фиксаторе для последующей заливки в парафин. </a:t>
            </a:r>
          </a:p>
          <a:p>
            <a:pPr lvl="0"/>
            <a:endParaRPr lang="ru-RU" dirty="0" smtClean="0"/>
          </a:p>
          <a:p>
            <a:pPr lvl="0"/>
            <a:r>
              <a:rPr lang="ru-RU" dirty="0" smtClean="0"/>
              <a:t>В таких случаях в образцах тканей могут обнаруживаться повреждения кристаллами льда или изменения, характерные для оттаивания. </a:t>
            </a:r>
            <a:r>
              <a:rPr lang="ru-RU" b="1" dirty="0" smtClean="0">
                <a:solidFill>
                  <a:schemeClr val="accent2"/>
                </a:solidFill>
              </a:rPr>
              <a:t>Например, в образце ткани, залитом в парафин после замораживания/оттаивания ядра часто бывают окружены светлой каймой цитоплазмы, хроматин менее конденсирован и интенсивно окрашен. Ядерные и цитоплазматические структуры хуже идентифицируются. Эти изменения необязательны, но вполне характерны. </a:t>
            </a:r>
          </a:p>
          <a:p>
            <a:pPr lvl="0"/>
            <a:endParaRPr lang="ru-RU" dirty="0" smtClean="0"/>
          </a:p>
          <a:p>
            <a:pPr lvl="0"/>
            <a:r>
              <a:rPr lang="ru-RU" dirty="0" smtClean="0"/>
              <a:t>Особенно выражены низкотемпературные повреждения тканей при медленном замораживании – при этом тканевая жидкость кристаллизуется, а вокруг кристаллов льда формируются микроскопические трещины и разрывы.. </a:t>
            </a:r>
          </a:p>
          <a:p>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chemeClr val="accent2"/>
                </a:solidFill>
              </a:rPr>
              <a:t>Низкотемпературные повреждения тканей</a:t>
            </a:r>
            <a:endParaRPr lang="ru-RU" b="1" dirty="0">
              <a:solidFill>
                <a:schemeClr val="accent2"/>
              </a:solidFill>
            </a:endParaRPr>
          </a:p>
        </p:txBody>
      </p:sp>
      <p:sp>
        <p:nvSpPr>
          <p:cNvPr id="3" name="Содержимое 2"/>
          <p:cNvSpPr>
            <a:spLocks noGrp="1"/>
          </p:cNvSpPr>
          <p:nvPr>
            <p:ph idx="1"/>
          </p:nvPr>
        </p:nvSpPr>
        <p:spPr/>
        <p:txBody>
          <a:bodyPr>
            <a:normAutofit fontScale="70000" lnSpcReduction="20000"/>
          </a:bodyPr>
          <a:lstStyle/>
          <a:p>
            <a:pPr lvl="0">
              <a:buNone/>
            </a:pPr>
            <a:r>
              <a:rPr lang="ru-RU" dirty="0" smtClean="0"/>
              <a:t>   Для минимизации этих артефактов рекомендуется </a:t>
            </a:r>
          </a:p>
          <a:p>
            <a:pPr lvl="0">
              <a:buNone/>
            </a:pPr>
            <a:endParaRPr lang="ru-RU" dirty="0" smtClean="0"/>
          </a:p>
          <a:p>
            <a:pPr>
              <a:buFont typeface="Wingdings" pitchFamily="2" charset="2"/>
              <a:buChar char="q"/>
            </a:pPr>
            <a:r>
              <a:rPr lang="ru-RU" dirty="0" smtClean="0"/>
              <a:t>быстрое замораживание тканевых образцов </a:t>
            </a:r>
          </a:p>
          <a:p>
            <a:pPr>
              <a:buFont typeface="Wingdings" pitchFamily="2" charset="2"/>
              <a:buChar char="q"/>
            </a:pPr>
            <a:endParaRPr lang="ru-RU" dirty="0" smtClean="0"/>
          </a:p>
          <a:p>
            <a:pPr>
              <a:buFont typeface="Wingdings" pitchFamily="2" charset="2"/>
              <a:buChar char="q"/>
            </a:pPr>
            <a:r>
              <a:rPr lang="ru-RU" dirty="0" smtClean="0"/>
              <a:t>при температуре не выше –20</a:t>
            </a:r>
            <a:r>
              <a:rPr lang="ru-RU" baseline="30000" dirty="0" smtClean="0"/>
              <a:t>0</a:t>
            </a:r>
            <a:r>
              <a:rPr lang="ru-RU" dirty="0" smtClean="0"/>
              <a:t>С, что позволяет тканевой жидкости застывать в аморфном состоянии, </a:t>
            </a:r>
          </a:p>
          <a:p>
            <a:pPr>
              <a:buFont typeface="Wingdings" pitchFamily="2" charset="2"/>
              <a:buChar char="q"/>
            </a:pPr>
            <a:endParaRPr lang="ru-RU" dirty="0" smtClean="0"/>
          </a:p>
          <a:p>
            <a:pPr>
              <a:buFont typeface="Wingdings" pitchFamily="2" charset="2"/>
              <a:buChar char="q"/>
            </a:pPr>
            <a:r>
              <a:rPr lang="ru-RU" dirty="0" smtClean="0"/>
              <a:t>использование специальных смесей для </a:t>
            </a:r>
            <a:r>
              <a:rPr lang="ru-RU" dirty="0" err="1" smtClean="0"/>
              <a:t>криомикротомов</a:t>
            </a:r>
            <a:r>
              <a:rPr lang="ru-RU" dirty="0" smtClean="0"/>
              <a:t>, способствующих равномерному охлаждению/замораживанию и медленному размораживанию кусочков в формалине. </a:t>
            </a:r>
          </a:p>
          <a:p>
            <a:pPr lvl="0">
              <a:buNone/>
            </a:pPr>
            <a:endParaRPr lang="ru-RU" dirty="0" smtClean="0"/>
          </a:p>
          <a:p>
            <a:pPr lvl="0">
              <a:buNone/>
            </a:pPr>
            <a:r>
              <a:rPr lang="ru-RU" dirty="0" smtClean="0"/>
              <a:t>Но и при этом допускается только однократное замораживание/оттаивание образца, в противном случае качество гистологических препаратов будет прогрессивно снижаться прямо пропорционально числу циклов замораживания/оттаивания. </a:t>
            </a:r>
          </a:p>
          <a:p>
            <a:endParaRPr lang="ru-RU"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chemeClr val="accent2"/>
                </a:solidFill>
              </a:rPr>
              <a:t>Попадание инородной ткани в исследуемый образец </a:t>
            </a:r>
            <a:endParaRPr lang="ru-RU" b="1" dirty="0">
              <a:solidFill>
                <a:schemeClr val="accent2"/>
              </a:solidFill>
            </a:endParaRPr>
          </a:p>
        </p:txBody>
      </p:sp>
      <p:sp>
        <p:nvSpPr>
          <p:cNvPr id="3" name="Содержимое 2"/>
          <p:cNvSpPr>
            <a:spLocks noGrp="1"/>
          </p:cNvSpPr>
          <p:nvPr>
            <p:ph idx="1"/>
          </p:nvPr>
        </p:nvSpPr>
        <p:spPr/>
        <p:txBody>
          <a:bodyPr>
            <a:normAutofit fontScale="77500" lnSpcReduction="20000"/>
          </a:bodyPr>
          <a:lstStyle/>
          <a:p>
            <a:pPr lvl="0"/>
            <a:r>
              <a:rPr lang="ru-RU" dirty="0" smtClean="0"/>
              <a:t>При вырезке, например, когда нож или поверхность рабочего стола недостаточно очищаются после обработки предыдущего материала. Обработка скальпеля и рабочей поверхности водой или спиртовыми салфетками позволит избежать этого артефакта. </a:t>
            </a:r>
          </a:p>
          <a:p>
            <a:pPr lvl="0"/>
            <a:endParaRPr lang="ru-RU" dirty="0" smtClean="0"/>
          </a:p>
          <a:p>
            <a:pPr lvl="0"/>
            <a:r>
              <a:rPr lang="ru-RU" dirty="0" smtClean="0"/>
              <a:t>Расходные материалы (например, </a:t>
            </a:r>
            <a:r>
              <a:rPr lang="ru-RU" dirty="0" err="1" smtClean="0"/>
              <a:t>биопсийные</a:t>
            </a:r>
            <a:r>
              <a:rPr lang="ru-RU" dirty="0" smtClean="0"/>
              <a:t> кассеты, гистологические прокладки, растворы для проводки), при их многократном использовании тоже могут служить источником загрязнения препарата. </a:t>
            </a:r>
          </a:p>
          <a:p>
            <a:pPr lvl="0"/>
            <a:endParaRPr lang="ru-RU" dirty="0" smtClean="0"/>
          </a:p>
          <a:p>
            <a:pPr lvl="0"/>
            <a:r>
              <a:rPr lang="ru-RU" dirty="0" smtClean="0"/>
              <a:t>При проводке материала, частички ткани могут задерживаться на кассетах или в многократно применяемых растворах. </a:t>
            </a:r>
          </a:p>
          <a:p>
            <a:pPr lvl="0"/>
            <a:endParaRPr lang="ru-RU" dirty="0" smtClean="0"/>
          </a:p>
          <a:p>
            <a:endParaRPr lang="ru-RU"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chemeClr val="accent2"/>
                </a:solidFill>
              </a:rPr>
              <a:t>Попадание инородной ткани в исследуемый образец </a:t>
            </a:r>
            <a:endParaRPr lang="ru-RU" dirty="0"/>
          </a:p>
        </p:txBody>
      </p:sp>
      <p:sp>
        <p:nvSpPr>
          <p:cNvPr id="3" name="Содержимое 2"/>
          <p:cNvSpPr>
            <a:spLocks noGrp="1"/>
          </p:cNvSpPr>
          <p:nvPr>
            <p:ph idx="1"/>
          </p:nvPr>
        </p:nvSpPr>
        <p:spPr/>
        <p:txBody>
          <a:bodyPr>
            <a:normAutofit fontScale="77500" lnSpcReduction="20000"/>
          </a:bodyPr>
          <a:lstStyle/>
          <a:p>
            <a:pPr lvl="0">
              <a:buNone/>
            </a:pPr>
            <a:r>
              <a:rPr lang="ru-RU" dirty="0" smtClean="0"/>
              <a:t>Загрязнение образца инородной тканью может произойти и на других стадиях обработки материала, например: </a:t>
            </a:r>
          </a:p>
          <a:p>
            <a:pPr lvl="0">
              <a:buFont typeface="Wingdings" pitchFamily="2" charset="2"/>
              <a:buChar char="q"/>
            </a:pPr>
            <a:r>
              <a:rPr lang="ru-RU" dirty="0" smtClean="0"/>
              <a:t>при расправлении срезов в водяной бане после </a:t>
            </a:r>
            <a:r>
              <a:rPr lang="ru-RU" dirty="0" err="1" smtClean="0"/>
              <a:t>микротомии</a:t>
            </a:r>
            <a:r>
              <a:rPr lang="ru-RU" dirty="0" smtClean="0"/>
              <a:t> (флотация), если с поверхности воды не были удалены фрагменты срезов с предыдущего блока или если на поверхности воды одновременно расправляются срезы с нескольких блоков; </a:t>
            </a:r>
          </a:p>
          <a:p>
            <a:pPr lvl="0">
              <a:buFont typeface="Wingdings" pitchFamily="2" charset="2"/>
              <a:buChar char="q"/>
            </a:pPr>
            <a:endParaRPr lang="ru-RU" dirty="0" smtClean="0"/>
          </a:p>
          <a:p>
            <a:pPr lvl="0">
              <a:buFont typeface="Wingdings" pitchFamily="2" charset="2"/>
              <a:buChar char="q"/>
            </a:pPr>
            <a:r>
              <a:rPr lang="ru-RU" dirty="0" smtClean="0"/>
              <a:t>в результате применения грязных пинцетов, заливочных форм, парафина; </a:t>
            </a:r>
          </a:p>
          <a:p>
            <a:pPr lvl="0">
              <a:buFont typeface="Wingdings" pitchFamily="2" charset="2"/>
              <a:buChar char="q"/>
            </a:pPr>
            <a:endParaRPr lang="ru-RU" dirty="0" smtClean="0"/>
          </a:p>
          <a:p>
            <a:pPr lvl="0">
              <a:buFont typeface="Wingdings" pitchFamily="2" charset="2"/>
              <a:buChar char="q"/>
            </a:pPr>
            <a:r>
              <a:rPr lang="ru-RU" dirty="0" smtClean="0"/>
              <a:t>при окраске материала, если фрагменты срезов слетевших со стекла, попадают в красящий раствор, а потом оседают на другом препарате. </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85794"/>
            <a:ext cx="8229600" cy="1071570"/>
          </a:xfrm>
        </p:spPr>
        <p:txBody>
          <a:bodyPr>
            <a:normAutofit fontScale="90000"/>
          </a:bodyPr>
          <a:lstStyle/>
          <a:p>
            <a:r>
              <a:rPr lang="ru-RU" sz="2800" b="1" dirty="0" smtClean="0">
                <a:solidFill>
                  <a:srgbClr val="002060"/>
                </a:solidFill>
              </a:rPr>
              <a:t>Общие рекомендации по процедуре макроскопического изучения</a:t>
            </a:r>
            <a:br>
              <a:rPr lang="ru-RU" sz="2800" b="1" dirty="0" smtClean="0">
                <a:solidFill>
                  <a:srgbClr val="002060"/>
                </a:solidFill>
              </a:rPr>
            </a:br>
            <a:endParaRPr lang="ru-RU" sz="2800" b="1" dirty="0">
              <a:solidFill>
                <a:srgbClr val="002060"/>
              </a:solidFill>
            </a:endParaRPr>
          </a:p>
        </p:txBody>
      </p:sp>
      <p:sp>
        <p:nvSpPr>
          <p:cNvPr id="3" name="Содержимое 2"/>
          <p:cNvSpPr>
            <a:spLocks noGrp="1"/>
          </p:cNvSpPr>
          <p:nvPr>
            <p:ph idx="1"/>
          </p:nvPr>
        </p:nvSpPr>
        <p:spPr/>
        <p:txBody>
          <a:bodyPr>
            <a:normAutofit/>
          </a:bodyPr>
          <a:lstStyle/>
          <a:p>
            <a:pPr lvl="0">
              <a:buNone/>
            </a:pPr>
            <a:r>
              <a:rPr lang="ru-RU" dirty="0" smtClean="0"/>
              <a:t>Характер, объем и степень необходимой детализации макроскопического описания </a:t>
            </a:r>
            <a:r>
              <a:rPr lang="ru-RU" b="1" dirty="0" smtClean="0"/>
              <a:t>определяется</a:t>
            </a:r>
            <a:r>
              <a:rPr lang="ru-RU" dirty="0" smtClean="0"/>
              <a:t> </a:t>
            </a:r>
          </a:p>
          <a:p>
            <a:pPr lvl="0">
              <a:buNone/>
            </a:pPr>
            <a:endParaRPr lang="ru-RU" dirty="0" smtClean="0"/>
          </a:p>
          <a:p>
            <a:r>
              <a:rPr lang="ru-RU" b="1" dirty="0" smtClean="0">
                <a:solidFill>
                  <a:srgbClr val="002060"/>
                </a:solidFill>
              </a:rPr>
              <a:t>клиническими рекомендациями</a:t>
            </a:r>
            <a:r>
              <a:rPr lang="ru-RU" dirty="0" smtClean="0"/>
              <a:t>, </a:t>
            </a:r>
          </a:p>
          <a:p>
            <a:endParaRPr lang="ru-RU" dirty="0" smtClean="0"/>
          </a:p>
          <a:p>
            <a:r>
              <a:rPr lang="ru-RU" sz="2000" dirty="0" smtClean="0"/>
              <a:t>а </a:t>
            </a:r>
            <a:r>
              <a:rPr lang="ru-RU" sz="2000" b="1" dirty="0" smtClean="0">
                <a:solidFill>
                  <a:srgbClr val="002060"/>
                </a:solidFill>
              </a:rPr>
              <a:t>в неопределенных случаях </a:t>
            </a:r>
            <a:r>
              <a:rPr lang="ru-RU" sz="2000" dirty="0" smtClean="0"/>
              <a:t>– соображениями </a:t>
            </a:r>
            <a:r>
              <a:rPr lang="ru-RU" sz="2000" b="1" dirty="0" smtClean="0">
                <a:solidFill>
                  <a:srgbClr val="002060"/>
                </a:solidFill>
              </a:rPr>
              <a:t>диагностической целесообразности, определяемыми врачом-патологоанатомом.</a:t>
            </a:r>
            <a:endParaRPr lang="ru-RU" sz="2000" b="1" dirty="0">
              <a:solidFill>
                <a:srgbClr val="002060"/>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chemeClr val="accent2"/>
                </a:solidFill>
              </a:rPr>
              <a:t>Попадание инородной ткани в исследуемый образец </a:t>
            </a:r>
            <a:endParaRPr lang="ru-RU" dirty="0"/>
          </a:p>
        </p:txBody>
      </p:sp>
      <p:sp>
        <p:nvSpPr>
          <p:cNvPr id="3" name="Содержимое 2"/>
          <p:cNvSpPr>
            <a:spLocks noGrp="1"/>
          </p:cNvSpPr>
          <p:nvPr>
            <p:ph idx="1"/>
          </p:nvPr>
        </p:nvSpPr>
        <p:spPr/>
        <p:txBody>
          <a:bodyPr/>
          <a:lstStyle/>
          <a:p>
            <a:pPr>
              <a:buNone/>
            </a:pPr>
            <a:r>
              <a:rPr lang="ru-RU" dirty="0" smtClean="0"/>
              <a:t>Для </a:t>
            </a:r>
            <a:r>
              <a:rPr lang="ru-RU" b="1" dirty="0" smtClean="0">
                <a:solidFill>
                  <a:schemeClr val="accent2"/>
                </a:solidFill>
              </a:rPr>
              <a:t>снижения риска загрязнения </a:t>
            </a:r>
            <a:r>
              <a:rPr lang="ru-RU" dirty="0" smtClean="0"/>
              <a:t>материала необходимо следить, чтобы </a:t>
            </a:r>
            <a:r>
              <a:rPr lang="ru-RU" b="1" dirty="0" err="1" smtClean="0">
                <a:solidFill>
                  <a:srgbClr val="C00000"/>
                </a:solidFill>
              </a:rPr>
              <a:t>биопсийные</a:t>
            </a:r>
            <a:r>
              <a:rPr lang="ru-RU" b="1" dirty="0" smtClean="0">
                <a:solidFill>
                  <a:srgbClr val="C00000"/>
                </a:solidFill>
              </a:rPr>
              <a:t> кассеты и полиуретановые прокладки использовались однократно</a:t>
            </a:r>
            <a:r>
              <a:rPr lang="ru-RU" dirty="0" smtClean="0"/>
              <a:t>. </a:t>
            </a:r>
          </a:p>
          <a:p>
            <a:pPr>
              <a:buNone/>
            </a:pPr>
            <a:endParaRPr lang="ru-RU" dirty="0" smtClean="0"/>
          </a:p>
          <a:p>
            <a:pPr>
              <a:buNone/>
            </a:pPr>
            <a:r>
              <a:rPr lang="ru-RU" dirty="0" smtClean="0"/>
              <a:t>Следует также стремиться всегда использовать </a:t>
            </a:r>
            <a:r>
              <a:rPr lang="ru-RU" b="1" dirty="0" smtClean="0">
                <a:solidFill>
                  <a:srgbClr val="C00000"/>
                </a:solidFill>
              </a:rPr>
              <a:t>свежеприготовленные растворы.</a:t>
            </a:r>
          </a:p>
          <a:p>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chemeClr val="accent2"/>
                </a:solidFill>
              </a:rPr>
              <a:t>Попадание инородной ткани в исследуемый образец </a:t>
            </a:r>
            <a:endParaRPr lang="ru-RU" dirty="0"/>
          </a:p>
        </p:txBody>
      </p:sp>
      <p:sp>
        <p:nvSpPr>
          <p:cNvPr id="3" name="Содержимое 2"/>
          <p:cNvSpPr>
            <a:spLocks noGrp="1"/>
          </p:cNvSpPr>
          <p:nvPr>
            <p:ph idx="1"/>
          </p:nvPr>
        </p:nvSpPr>
        <p:spPr/>
        <p:txBody>
          <a:bodyPr>
            <a:normAutofit fontScale="92500"/>
          </a:bodyPr>
          <a:lstStyle/>
          <a:p>
            <a:pPr lvl="0">
              <a:buNone/>
            </a:pPr>
            <a:r>
              <a:rPr lang="ru-RU" dirty="0" smtClean="0"/>
              <a:t>В тех случаях, если </a:t>
            </a:r>
            <a:r>
              <a:rPr lang="ru-RU" b="1" dirty="0" smtClean="0">
                <a:solidFill>
                  <a:srgbClr val="7030A0"/>
                </a:solidFill>
              </a:rPr>
              <a:t>возникают сомнения по поводу истинности наблюдаемых в образце изменений</a:t>
            </a:r>
            <a:r>
              <a:rPr lang="ru-RU" dirty="0" smtClean="0"/>
              <a:t>, </a:t>
            </a:r>
            <a:r>
              <a:rPr lang="ru-RU" sz="3600" b="1" dirty="0" smtClean="0">
                <a:solidFill>
                  <a:srgbClr val="C00000"/>
                </a:solidFill>
              </a:rPr>
              <a:t>необходимо провести повторное исследование</a:t>
            </a:r>
            <a:r>
              <a:rPr lang="ru-RU" dirty="0" smtClean="0"/>
              <a:t>, чтобы исключить возможность контаминации. </a:t>
            </a:r>
          </a:p>
          <a:p>
            <a:pPr lvl="0">
              <a:buNone/>
            </a:pPr>
            <a:endParaRPr lang="ru-RU" dirty="0" smtClean="0"/>
          </a:p>
          <a:p>
            <a:pPr lvl="0">
              <a:buNone/>
            </a:pPr>
            <a:r>
              <a:rPr lang="ru-RU" dirty="0" smtClean="0"/>
              <a:t>Пренебрежение этим в ряде случаев, может стать причиной </a:t>
            </a:r>
            <a:r>
              <a:rPr lang="ru-RU" b="1" dirty="0" smtClean="0">
                <a:solidFill>
                  <a:srgbClr val="C00000"/>
                </a:solidFill>
              </a:rPr>
              <a:t>диагностических ошибок</a:t>
            </a:r>
            <a:r>
              <a:rPr lang="ru-RU" dirty="0" smtClean="0"/>
              <a:t>.</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85794"/>
            <a:ext cx="8229600" cy="1071570"/>
          </a:xfrm>
        </p:spPr>
        <p:txBody>
          <a:bodyPr>
            <a:normAutofit fontScale="90000"/>
          </a:bodyPr>
          <a:lstStyle/>
          <a:p>
            <a:r>
              <a:rPr lang="ru-RU" sz="2800" b="1" dirty="0" smtClean="0">
                <a:solidFill>
                  <a:srgbClr val="002060"/>
                </a:solidFill>
              </a:rPr>
              <a:t>Общие рекомендации по процедуре макроскопического изучения</a:t>
            </a:r>
            <a:br>
              <a:rPr lang="ru-RU" sz="2800" b="1" dirty="0" smtClean="0">
                <a:solidFill>
                  <a:srgbClr val="002060"/>
                </a:solidFill>
              </a:rPr>
            </a:br>
            <a:endParaRPr lang="ru-RU" sz="2800" b="1" dirty="0">
              <a:solidFill>
                <a:srgbClr val="002060"/>
              </a:solidFill>
            </a:endParaRPr>
          </a:p>
        </p:txBody>
      </p:sp>
      <p:sp>
        <p:nvSpPr>
          <p:cNvPr id="3" name="Содержимое 2"/>
          <p:cNvSpPr>
            <a:spLocks noGrp="1"/>
          </p:cNvSpPr>
          <p:nvPr>
            <p:ph idx="1"/>
          </p:nvPr>
        </p:nvSpPr>
        <p:spPr/>
        <p:txBody>
          <a:bodyPr/>
          <a:lstStyle/>
          <a:p>
            <a:pPr lvl="0">
              <a:buNone/>
            </a:pPr>
            <a:r>
              <a:rPr lang="ru-RU" dirty="0" smtClean="0"/>
              <a:t>В любом макроскопическом описании должен содержаться :</a:t>
            </a:r>
          </a:p>
          <a:p>
            <a:pPr lvl="0">
              <a:buNone/>
            </a:pPr>
            <a:endParaRPr lang="ru-RU" dirty="0" smtClean="0"/>
          </a:p>
          <a:p>
            <a:pPr lvl="0">
              <a:buNone/>
            </a:pPr>
            <a:r>
              <a:rPr lang="ru-RU" b="1" dirty="0" smtClean="0">
                <a:solidFill>
                  <a:srgbClr val="002060"/>
                </a:solidFill>
              </a:rPr>
              <a:t>минимально необходимый набор морфологических феноменов</a:t>
            </a:r>
            <a:r>
              <a:rPr lang="ru-RU" dirty="0" smtClean="0"/>
              <a:t>, наличие которых в описании, по своей совокупности, формально </a:t>
            </a:r>
            <a:r>
              <a:rPr lang="ru-RU" b="1" dirty="0" smtClean="0">
                <a:solidFill>
                  <a:srgbClr val="002060"/>
                </a:solidFill>
              </a:rPr>
              <a:t>позволяет обосновать сформулированный далее диагноз (заключение).</a:t>
            </a:r>
          </a:p>
          <a:p>
            <a:pPr>
              <a:buNone/>
            </a:pP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57166"/>
            <a:ext cx="8229600" cy="1714512"/>
          </a:xfrm>
        </p:spPr>
        <p:txBody>
          <a:bodyPr>
            <a:normAutofit fontScale="90000"/>
          </a:bodyPr>
          <a:lstStyle/>
          <a:p>
            <a:r>
              <a:rPr lang="ru-RU" sz="2800" dirty="0" smtClean="0">
                <a:solidFill>
                  <a:schemeClr val="tx1"/>
                </a:solidFill>
              </a:rPr>
              <a:t/>
            </a:r>
            <a:br>
              <a:rPr lang="ru-RU" sz="2800" dirty="0" smtClean="0">
                <a:solidFill>
                  <a:schemeClr val="tx1"/>
                </a:solidFill>
              </a:rPr>
            </a:br>
            <a:r>
              <a:rPr lang="ru-RU" sz="2800" b="1" dirty="0" smtClean="0">
                <a:solidFill>
                  <a:srgbClr val="0070C0"/>
                </a:solidFill>
              </a:rPr>
              <a:t>Кроме предусмотренных стандартами описаний метрических и качественных характеристик патологического процесса, не следует пренебрегать детальным описанием </a:t>
            </a:r>
            <a:r>
              <a:rPr lang="ru-RU" sz="2800" b="1" dirty="0" smtClean="0">
                <a:solidFill>
                  <a:srgbClr val="002060"/>
                </a:solidFill>
              </a:rPr>
              <a:t/>
            </a:r>
            <a:br>
              <a:rPr lang="ru-RU" sz="2800" b="1" dirty="0" smtClean="0">
                <a:solidFill>
                  <a:srgbClr val="002060"/>
                </a:solidFill>
              </a:rPr>
            </a:br>
            <a:endParaRPr lang="ru-RU" sz="2800" b="1" dirty="0">
              <a:solidFill>
                <a:srgbClr val="002060"/>
              </a:solidFill>
            </a:endParaRPr>
          </a:p>
        </p:txBody>
      </p:sp>
      <p:sp>
        <p:nvSpPr>
          <p:cNvPr id="3" name="Содержимое 2"/>
          <p:cNvSpPr>
            <a:spLocks noGrp="1"/>
          </p:cNvSpPr>
          <p:nvPr>
            <p:ph idx="1"/>
          </p:nvPr>
        </p:nvSpPr>
        <p:spPr/>
        <p:txBody>
          <a:bodyPr>
            <a:normAutofit lnSpcReduction="10000"/>
          </a:bodyPr>
          <a:lstStyle/>
          <a:p>
            <a:pPr marL="365760" lvl="2" indent="-256032">
              <a:buClr>
                <a:schemeClr val="accent3"/>
              </a:buClr>
              <a:buFont typeface="Georgia"/>
              <a:buChar char="•"/>
            </a:pPr>
            <a:r>
              <a:rPr lang="ru-RU" dirty="0" smtClean="0">
                <a:solidFill>
                  <a:schemeClr val="tx1"/>
                </a:solidFill>
              </a:rPr>
              <a:t>зрительно доступных термических повреждений хирургического края удаленных фрагментов тканей,</a:t>
            </a:r>
          </a:p>
          <a:p>
            <a:pPr marL="365760" lvl="2" indent="-256032">
              <a:buClr>
                <a:schemeClr val="accent3"/>
              </a:buClr>
              <a:buFont typeface="Georgia"/>
              <a:buChar char="•"/>
            </a:pPr>
            <a:endParaRPr lang="ru-RU" dirty="0" smtClean="0">
              <a:solidFill>
                <a:schemeClr val="tx1"/>
              </a:solidFill>
            </a:endParaRPr>
          </a:p>
          <a:p>
            <a:pPr marL="365760" lvl="2" indent="-256032">
              <a:buClr>
                <a:schemeClr val="accent3"/>
              </a:buClr>
              <a:buFont typeface="Georgia"/>
              <a:buChar char="•"/>
            </a:pPr>
            <a:r>
              <a:rPr lang="ru-RU" dirty="0" smtClean="0">
                <a:solidFill>
                  <a:schemeClr val="tx1"/>
                </a:solidFill>
              </a:rPr>
              <a:t> наличия шовного материала, </a:t>
            </a:r>
          </a:p>
          <a:p>
            <a:pPr marL="365760" lvl="2" indent="-256032">
              <a:buClr>
                <a:schemeClr val="accent3"/>
              </a:buClr>
              <a:buFont typeface="Georgia"/>
              <a:buChar char="•"/>
            </a:pPr>
            <a:endParaRPr lang="ru-RU" dirty="0" smtClean="0">
              <a:solidFill>
                <a:schemeClr val="tx1"/>
              </a:solidFill>
            </a:endParaRPr>
          </a:p>
          <a:p>
            <a:pPr marL="365760" lvl="2" indent="-256032">
              <a:buClr>
                <a:schemeClr val="accent3"/>
              </a:buClr>
              <a:buFont typeface="Georgia"/>
              <a:buChar char="•"/>
            </a:pPr>
            <a:r>
              <a:rPr lang="ru-RU" dirty="0" smtClean="0">
                <a:solidFill>
                  <a:schemeClr val="tx1"/>
                </a:solidFill>
              </a:rPr>
              <a:t>участков механического (размозжение, дополнительные разрезы, проколы) и химического повреждения тканей, </a:t>
            </a:r>
          </a:p>
          <a:p>
            <a:pPr marL="365760" lvl="2" indent="-256032">
              <a:buClr>
                <a:schemeClr val="accent3"/>
              </a:buClr>
              <a:buFont typeface="Georgia"/>
              <a:buChar char="•"/>
            </a:pPr>
            <a:endParaRPr lang="ru-RU" dirty="0" smtClean="0">
              <a:solidFill>
                <a:schemeClr val="tx1"/>
              </a:solidFill>
            </a:endParaRPr>
          </a:p>
          <a:p>
            <a:pPr marL="365760" lvl="2" indent="-256032">
              <a:buClr>
                <a:schemeClr val="accent3"/>
              </a:buClr>
              <a:buFont typeface="Georgia"/>
              <a:buChar char="•"/>
            </a:pPr>
            <a:r>
              <a:rPr lang="ru-RU" dirty="0" smtClean="0">
                <a:solidFill>
                  <a:schemeClr val="tx1"/>
                </a:solidFill>
              </a:rPr>
              <a:t> участков экзогенных пигментаций, попавших в макропрепарат.</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85794"/>
            <a:ext cx="8229600" cy="1071570"/>
          </a:xfrm>
        </p:spPr>
        <p:txBody>
          <a:bodyPr>
            <a:normAutofit/>
          </a:bodyPr>
          <a:lstStyle/>
          <a:p>
            <a:r>
              <a:rPr lang="ru-RU" sz="2800" b="1" dirty="0" smtClean="0">
                <a:solidFill>
                  <a:srgbClr val="002060"/>
                </a:solidFill>
              </a:rPr>
              <a:t/>
            </a:r>
            <a:br>
              <a:rPr lang="ru-RU" sz="2800" b="1" dirty="0" smtClean="0">
                <a:solidFill>
                  <a:srgbClr val="002060"/>
                </a:solidFill>
              </a:rPr>
            </a:br>
            <a:r>
              <a:rPr lang="ru-RU" sz="2800" b="1" dirty="0" smtClean="0">
                <a:solidFill>
                  <a:srgbClr val="0070C0"/>
                </a:solidFill>
              </a:rPr>
              <a:t>Термические повреждения материала</a:t>
            </a:r>
            <a:endParaRPr lang="ru-RU" sz="2800" b="1" dirty="0">
              <a:solidFill>
                <a:srgbClr val="0070C0"/>
              </a:solidFill>
            </a:endParaRPr>
          </a:p>
        </p:txBody>
      </p:sp>
      <p:sp>
        <p:nvSpPr>
          <p:cNvPr id="3" name="Содержимое 2"/>
          <p:cNvSpPr>
            <a:spLocks noGrp="1"/>
          </p:cNvSpPr>
          <p:nvPr>
            <p:ph idx="1"/>
          </p:nvPr>
        </p:nvSpPr>
        <p:spPr/>
        <p:txBody>
          <a:bodyPr>
            <a:normAutofit/>
          </a:bodyPr>
          <a:lstStyle/>
          <a:p>
            <a:endParaRPr lang="ru-RU" b="1" dirty="0" smtClean="0">
              <a:solidFill>
                <a:srgbClr val="0070C0"/>
              </a:solidFill>
            </a:endParaRPr>
          </a:p>
          <a:p>
            <a:endParaRPr lang="ru-RU" b="1" dirty="0" smtClean="0">
              <a:solidFill>
                <a:srgbClr val="0070C0"/>
              </a:solidFill>
            </a:endParaRPr>
          </a:p>
          <a:p>
            <a:r>
              <a:rPr lang="ru-RU" b="1" dirty="0" smtClean="0">
                <a:solidFill>
                  <a:srgbClr val="0070C0"/>
                </a:solidFill>
              </a:rPr>
              <a:t>часто обнаруживаются в биопсиях, </a:t>
            </a:r>
          </a:p>
          <a:p>
            <a:endParaRPr lang="ru-RU" b="1" dirty="0" smtClean="0">
              <a:solidFill>
                <a:srgbClr val="0070C0"/>
              </a:solidFill>
            </a:endParaRPr>
          </a:p>
          <a:p>
            <a:endParaRPr lang="ru-RU" b="1" dirty="0" smtClean="0">
              <a:solidFill>
                <a:srgbClr val="0070C0"/>
              </a:solidFill>
            </a:endParaRPr>
          </a:p>
          <a:p>
            <a:r>
              <a:rPr lang="ru-RU" b="1" dirty="0" smtClean="0">
                <a:solidFill>
                  <a:srgbClr val="0070C0"/>
                </a:solidFill>
              </a:rPr>
              <a:t>проявляются в виде </a:t>
            </a:r>
            <a:r>
              <a:rPr lang="ru-RU" b="1" dirty="0" err="1" smtClean="0">
                <a:solidFill>
                  <a:srgbClr val="0070C0"/>
                </a:solidFill>
              </a:rPr>
              <a:t>коагуляционного</a:t>
            </a:r>
            <a:r>
              <a:rPr lang="ru-RU" b="1" dirty="0" smtClean="0">
                <a:solidFill>
                  <a:srgbClr val="0070C0"/>
                </a:solidFill>
              </a:rPr>
              <a:t> некроза тканей. </a:t>
            </a:r>
          </a:p>
          <a:p>
            <a:endParaRPr lang="ru-RU"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85794"/>
            <a:ext cx="8229600" cy="1071570"/>
          </a:xfrm>
        </p:spPr>
        <p:txBody>
          <a:bodyPr>
            <a:normAutofit/>
          </a:bodyPr>
          <a:lstStyle/>
          <a:p>
            <a:r>
              <a:rPr lang="ru-RU" sz="2800" b="1" dirty="0" smtClean="0">
                <a:solidFill>
                  <a:srgbClr val="002060"/>
                </a:solidFill>
              </a:rPr>
              <a:t/>
            </a:r>
            <a:br>
              <a:rPr lang="ru-RU" sz="2800" b="1" dirty="0" smtClean="0">
                <a:solidFill>
                  <a:srgbClr val="002060"/>
                </a:solidFill>
              </a:rPr>
            </a:br>
            <a:r>
              <a:rPr lang="ru-RU" sz="2800" b="1" dirty="0" smtClean="0">
                <a:solidFill>
                  <a:srgbClr val="0070C0"/>
                </a:solidFill>
              </a:rPr>
              <a:t>Термические повреждения материала</a:t>
            </a:r>
            <a:endParaRPr lang="ru-RU" sz="2800" b="1" dirty="0">
              <a:solidFill>
                <a:srgbClr val="0070C0"/>
              </a:solidFill>
            </a:endParaRPr>
          </a:p>
        </p:txBody>
      </p:sp>
      <p:sp>
        <p:nvSpPr>
          <p:cNvPr id="3" name="Содержимое 2"/>
          <p:cNvSpPr>
            <a:spLocks noGrp="1"/>
          </p:cNvSpPr>
          <p:nvPr>
            <p:ph idx="1"/>
          </p:nvPr>
        </p:nvSpPr>
        <p:spPr/>
        <p:txBody>
          <a:bodyPr>
            <a:normAutofit fontScale="70000" lnSpcReduction="20000"/>
          </a:bodyPr>
          <a:lstStyle/>
          <a:p>
            <a:pPr>
              <a:buNone/>
            </a:pPr>
            <a:endParaRPr lang="ru-RU" dirty="0" smtClean="0"/>
          </a:p>
          <a:p>
            <a:pPr>
              <a:buNone/>
            </a:pPr>
            <a:r>
              <a:rPr lang="ru-RU" dirty="0" smtClean="0"/>
              <a:t>Причины: </a:t>
            </a:r>
          </a:p>
          <a:p>
            <a:pPr>
              <a:buNone/>
            </a:pPr>
            <a:endParaRPr lang="ru-RU" dirty="0" smtClean="0"/>
          </a:p>
          <a:p>
            <a:r>
              <a:rPr lang="ru-RU" dirty="0" smtClean="0"/>
              <a:t>при взятии материала вследствие ожога лазером, </a:t>
            </a:r>
          </a:p>
          <a:p>
            <a:endParaRPr lang="ru-RU" dirty="0" smtClean="0"/>
          </a:p>
          <a:p>
            <a:r>
              <a:rPr lang="ru-RU" dirty="0" err="1" smtClean="0"/>
              <a:t>электрокоагулятором</a:t>
            </a:r>
            <a:r>
              <a:rPr lang="ru-RU" dirty="0" smtClean="0"/>
              <a:t>, </a:t>
            </a:r>
          </a:p>
          <a:p>
            <a:endParaRPr lang="ru-RU" dirty="0" smtClean="0"/>
          </a:p>
          <a:p>
            <a:r>
              <a:rPr lang="ru-RU" dirty="0" smtClean="0"/>
              <a:t>при использовании других горячих инструментов. </a:t>
            </a:r>
          </a:p>
          <a:p>
            <a:endParaRPr lang="ru-RU" dirty="0" smtClean="0"/>
          </a:p>
          <a:p>
            <a:r>
              <a:rPr lang="ru-RU" sz="1900" dirty="0" smtClean="0"/>
              <a:t>Частой причиной сгорания (</a:t>
            </a:r>
            <a:r>
              <a:rPr lang="ru-RU" sz="1900" dirty="0" err="1" smtClean="0"/>
              <a:t>обожжения</a:t>
            </a:r>
            <a:r>
              <a:rPr lang="ru-RU" sz="1900" dirty="0" smtClean="0"/>
              <a:t>) тканевого образца бывает использование завышенных более необходимого мощностей электрохирургических инструментов, применяемое при иссечении тканей в целях снижения кровоточивости в краях хирургической раны.</a:t>
            </a:r>
          </a:p>
          <a:p>
            <a:endParaRPr lang="ru-RU" sz="1900" dirty="0" smtClean="0"/>
          </a:p>
          <a:p>
            <a:pPr marL="365760" lvl="2" indent="-256032">
              <a:buClr>
                <a:schemeClr val="accent3"/>
              </a:buClr>
              <a:buFont typeface="Georgia"/>
              <a:buChar char="•"/>
            </a:pPr>
            <a:r>
              <a:rPr lang="ru-RU" sz="1900" dirty="0" smtClean="0">
                <a:solidFill>
                  <a:schemeClr val="tx1"/>
                </a:solidFill>
              </a:rPr>
              <a:t>Ширину зоны термического повреждения хирургического края образца должно отмечать в протоколе макро- и микроскопического описания. </a:t>
            </a:r>
          </a:p>
          <a:p>
            <a:pPr>
              <a:buNone/>
            </a:pPr>
            <a:r>
              <a:rPr lang="ru-RU" sz="1900" dirty="0" smtClean="0"/>
              <a:t> </a:t>
            </a:r>
            <a:endParaRPr lang="ru-RU" sz="1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85794"/>
            <a:ext cx="8229600" cy="1071570"/>
          </a:xfrm>
        </p:spPr>
        <p:txBody>
          <a:bodyPr>
            <a:normAutofit/>
          </a:bodyPr>
          <a:lstStyle/>
          <a:p>
            <a:r>
              <a:rPr lang="ru-RU" sz="2800" dirty="0" smtClean="0"/>
              <a:t>Шовный материал </a:t>
            </a:r>
            <a:endParaRPr lang="ru-RU" sz="2800" b="1" dirty="0">
              <a:solidFill>
                <a:srgbClr val="002060"/>
              </a:solidFill>
            </a:endParaRPr>
          </a:p>
        </p:txBody>
      </p:sp>
      <p:sp>
        <p:nvSpPr>
          <p:cNvPr id="3" name="Содержимое 2"/>
          <p:cNvSpPr>
            <a:spLocks noGrp="1"/>
          </p:cNvSpPr>
          <p:nvPr>
            <p:ph idx="1"/>
          </p:nvPr>
        </p:nvSpPr>
        <p:spPr/>
        <p:txBody>
          <a:bodyPr>
            <a:normAutofit/>
          </a:bodyPr>
          <a:lstStyle/>
          <a:p>
            <a:pPr marL="365760" lvl="2" indent="-256032">
              <a:buClr>
                <a:schemeClr val="accent3"/>
              </a:buClr>
              <a:buNone/>
            </a:pPr>
            <a:r>
              <a:rPr lang="ru-RU" dirty="0" smtClean="0">
                <a:solidFill>
                  <a:schemeClr val="tx1"/>
                </a:solidFill>
              </a:rPr>
              <a:t>    может быть представлен в препарате </a:t>
            </a:r>
          </a:p>
          <a:p>
            <a:pPr marL="365760" lvl="2" indent="-256032">
              <a:buClr>
                <a:schemeClr val="accent3"/>
              </a:buClr>
              <a:buNone/>
            </a:pPr>
            <a:endParaRPr lang="ru-RU" dirty="0" smtClean="0">
              <a:solidFill>
                <a:schemeClr val="tx1"/>
              </a:solidFill>
            </a:endParaRPr>
          </a:p>
          <a:p>
            <a:pPr marL="365760" lvl="2" indent="-256032">
              <a:buClr>
                <a:schemeClr val="accent3"/>
              </a:buClr>
            </a:pPr>
            <a:r>
              <a:rPr lang="ru-RU" dirty="0" smtClean="0">
                <a:solidFill>
                  <a:schemeClr val="tx1"/>
                </a:solidFill>
              </a:rPr>
              <a:t>отдельными фрагментами, </a:t>
            </a:r>
          </a:p>
          <a:p>
            <a:pPr marL="365760" lvl="2" indent="-256032">
              <a:buClr>
                <a:schemeClr val="accent3"/>
              </a:buClr>
            </a:pPr>
            <a:endParaRPr lang="ru-RU" dirty="0" smtClean="0">
              <a:solidFill>
                <a:schemeClr val="tx1"/>
              </a:solidFill>
            </a:endParaRPr>
          </a:p>
          <a:p>
            <a:pPr marL="365760" lvl="2" indent="-256032">
              <a:buClr>
                <a:schemeClr val="accent3"/>
              </a:buClr>
            </a:pPr>
            <a:r>
              <a:rPr lang="ru-RU" dirty="0" smtClean="0">
                <a:solidFill>
                  <a:schemeClr val="tx1"/>
                </a:solidFill>
              </a:rPr>
              <a:t>цельными волокнами, срезанными поперечно, продольно или косо. </a:t>
            </a:r>
          </a:p>
          <a:p>
            <a:pPr marL="365760" lvl="2" indent="-256032">
              <a:buClr>
                <a:schemeClr val="accent3"/>
              </a:buClr>
            </a:pPr>
            <a:endParaRPr lang="ru-RU" dirty="0" smtClean="0">
              <a:solidFill>
                <a:schemeClr val="tx1"/>
              </a:solidFill>
            </a:endParaRPr>
          </a:p>
          <a:p>
            <a:pPr marL="365760" lvl="2" indent="-256032">
              <a:buClr>
                <a:schemeClr val="accent3"/>
              </a:buClr>
              <a:buNone/>
            </a:pPr>
            <a:r>
              <a:rPr lang="ru-RU" sz="1800" dirty="0" smtClean="0">
                <a:solidFill>
                  <a:schemeClr val="tx1"/>
                </a:solidFill>
              </a:rPr>
              <a:t>Шелковые хирургические нити дают выраженное двойное лучепреломление в поляризованном свете, что можно использовать как идентификационный признак данного вида материала. </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276</TotalTime>
  <Words>2197</Words>
  <PresentationFormat>Экран (4:3)</PresentationFormat>
  <Paragraphs>276</Paragraphs>
  <Slides>41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41</vt:i4>
      </vt:variant>
    </vt:vector>
  </HeadingPairs>
  <TitlesOfParts>
    <vt:vector size="42" baseType="lpstr">
      <vt:lpstr>Городская</vt:lpstr>
      <vt:lpstr>Требования по технологии макроскопического изучения и вырезки биопсийного  (операционного) материала </vt:lpstr>
      <vt:lpstr>Общие рекомендации по процедуре макроскопического изучения</vt:lpstr>
      <vt:lpstr>Слайд 3</vt:lpstr>
      <vt:lpstr>Общие рекомендации по процедуре макроскопического изучения </vt:lpstr>
      <vt:lpstr>Общие рекомендации по процедуре макроскопического изучения </vt:lpstr>
      <vt:lpstr> Кроме предусмотренных стандартами описаний метрических и качественных характеристик патологического процесса, не следует пренебрегать детальным описанием  </vt:lpstr>
      <vt:lpstr> Термические повреждения материала</vt:lpstr>
      <vt:lpstr> Термические повреждения материала</vt:lpstr>
      <vt:lpstr>Шовный материал </vt:lpstr>
      <vt:lpstr>Шовный материал </vt:lpstr>
      <vt:lpstr>Механическое повреждение ткани. </vt:lpstr>
      <vt:lpstr>Нефиксированные ткани (особенно лимфатические узлы и селезенка) в большей мере подвержены раздавливанию </vt:lpstr>
      <vt:lpstr> </vt:lpstr>
      <vt:lpstr> химическое повреждение тканей</vt:lpstr>
      <vt:lpstr>Аутолиз</vt:lpstr>
      <vt:lpstr>Аутолиз</vt:lpstr>
      <vt:lpstr>Участки экзогенных пигментов, попавших в макропрепарат</vt:lpstr>
      <vt:lpstr>Участки экзогенных пигментов, попавших в макропрепарат</vt:lpstr>
      <vt:lpstr>Общие рекомендации по процедуре вырезки</vt:lpstr>
      <vt:lpstr>Проверка качества предварительной фиксации  </vt:lpstr>
      <vt:lpstr>Проверка качества предварительной фиксации  </vt:lpstr>
      <vt:lpstr>Дефекты фиксации</vt:lpstr>
      <vt:lpstr>Размеры вырезаемых образцов</vt:lpstr>
      <vt:lpstr>Размеры вырезаемых образцов</vt:lpstr>
      <vt:lpstr>Размеры вырезаемых образцов</vt:lpstr>
      <vt:lpstr>Форма вырезаемых образцов</vt:lpstr>
      <vt:lpstr>Количество вырезаемых образцов</vt:lpstr>
      <vt:lpstr>При вырезке рекомендуется придерживаться правила: </vt:lpstr>
      <vt:lpstr>Следует избегать повреждений тканей, в особенности не полностью профиксированных </vt:lpstr>
      <vt:lpstr>Исключить попадание мелких фрагментов тканей от другого образца</vt:lpstr>
      <vt:lpstr>Подбор кассет для проводки ткани</vt:lpstr>
      <vt:lpstr>Подбор кассет для проводки ткани</vt:lpstr>
      <vt:lpstr>Подбор кассет для проводки ткани</vt:lpstr>
      <vt:lpstr>маркировка кассет</vt:lpstr>
      <vt:lpstr>Часто при размещении мелких образцов в кассетах для проводки используются гистологические прокладки.  </vt:lpstr>
      <vt:lpstr>Низкотемпературные повреждения тканей</vt:lpstr>
      <vt:lpstr>Низкотемпературные повреждения тканей</vt:lpstr>
      <vt:lpstr>Попадание инородной ткани в исследуемый образец </vt:lpstr>
      <vt:lpstr>Попадание инородной ткани в исследуемый образец </vt:lpstr>
      <vt:lpstr>Попадание инородной ткани в исследуемый образец </vt:lpstr>
      <vt:lpstr>Попадание инородной ткани в исследуемый образец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Требования по технологии макроскопического изучения и вырезки биопсийного  (операционного) материала </dc:title>
  <dc:creator>Андрей</dc:creator>
  <cp:lastModifiedBy>Андрей</cp:lastModifiedBy>
  <cp:revision>29</cp:revision>
  <dcterms:created xsi:type="dcterms:W3CDTF">2020-04-04T17:54:09Z</dcterms:created>
  <dcterms:modified xsi:type="dcterms:W3CDTF">2020-04-04T22:46:37Z</dcterms:modified>
</cp:coreProperties>
</file>