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7" r:id="rId3"/>
    <p:sldId id="285" r:id="rId4"/>
    <p:sldId id="286" r:id="rId5"/>
    <p:sldId id="283" r:id="rId6"/>
    <p:sldId id="284" r:id="rId7"/>
    <p:sldId id="271" r:id="rId8"/>
    <p:sldId id="259" r:id="rId9"/>
    <p:sldId id="261" r:id="rId10"/>
    <p:sldId id="262" r:id="rId11"/>
    <p:sldId id="260" r:id="rId12"/>
    <p:sldId id="266" r:id="rId13"/>
    <p:sldId id="268" r:id="rId14"/>
    <p:sldId id="267" r:id="rId15"/>
    <p:sldId id="269" r:id="rId16"/>
    <p:sldId id="275" r:id="rId17"/>
    <p:sldId id="274" r:id="rId18"/>
    <p:sldId id="276" r:id="rId19"/>
    <p:sldId id="273" r:id="rId20"/>
    <p:sldId id="281" r:id="rId21"/>
    <p:sldId id="280" r:id="rId22"/>
    <p:sldId id="277" r:id="rId23"/>
    <p:sldId id="282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9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 smtClean="0"/>
              <a:t>Жировая </a:t>
            </a:r>
            <a:r>
              <a:rPr lang="ru-RU" sz="2800" dirty="0" err="1" smtClean="0"/>
              <a:t>ткань:строение</a:t>
            </a:r>
            <a:r>
              <a:rPr lang="ru-RU" sz="2800" dirty="0" smtClean="0"/>
              <a:t>, состав, функции Липиды</a:t>
            </a:r>
            <a:r>
              <a:rPr lang="ru-RU" sz="2800" dirty="0"/>
              <a:t>: классификация и биологическая роль. Переваривание и</a:t>
            </a:r>
            <a:br>
              <a:rPr lang="ru-RU" sz="2800" dirty="0"/>
            </a:br>
            <a:r>
              <a:rPr lang="ru-RU" sz="2800" dirty="0"/>
              <a:t>всасывание липидов. Липопротеины. Метаболизм </a:t>
            </a:r>
            <a:r>
              <a:rPr lang="ru-RU" sz="2800" dirty="0" err="1"/>
              <a:t>триацилглицеролов</a:t>
            </a:r>
            <a:r>
              <a:rPr lang="ru-RU" sz="2800" dirty="0"/>
              <a:t>. Нарушения </a:t>
            </a:r>
            <a:r>
              <a:rPr lang="ru-RU" sz="2800" dirty="0" smtClean="0"/>
              <a:t>метаболизма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жиров.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5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8527" y="264674"/>
            <a:ext cx="3853543" cy="6270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свойства и функции ЖК у человека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804" y="891691"/>
            <a:ext cx="6931107" cy="488209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4023" y="891691"/>
            <a:ext cx="4271553" cy="563973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000" dirty="0" smtClean="0"/>
              <a:t> Свойства: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000" dirty="0" smtClean="0"/>
              <a:t>- четное </a:t>
            </a:r>
            <a:r>
              <a:rPr lang="ru-RU" sz="2000" dirty="0"/>
              <a:t>число углеродных атомов в </a:t>
            </a:r>
            <a:r>
              <a:rPr lang="ru-RU" sz="2000" dirty="0" smtClean="0"/>
              <a:t>цепи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000" dirty="0" smtClean="0"/>
              <a:t> - отсутствие </a:t>
            </a:r>
            <a:r>
              <a:rPr lang="ru-RU" sz="2000" dirty="0"/>
              <a:t>разветвлений </a:t>
            </a:r>
            <a:r>
              <a:rPr lang="ru-RU" sz="2000" dirty="0" smtClean="0"/>
              <a:t>цепи;</a:t>
            </a:r>
            <a:endParaRPr lang="ru-RU" sz="2000" dirty="0"/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2000" dirty="0" smtClean="0"/>
              <a:t>- наличие </a:t>
            </a:r>
            <a:r>
              <a:rPr lang="ru-RU" sz="2000" dirty="0"/>
              <a:t>двойных связей только в </a:t>
            </a:r>
            <a:r>
              <a:rPr lang="ru-RU" sz="2000" dirty="0" err="1"/>
              <a:t>цис-конформации</a:t>
            </a:r>
            <a:r>
              <a:rPr lang="ru-RU" sz="1800" dirty="0" smtClean="0"/>
              <a:t>.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1800" dirty="0" smtClean="0"/>
              <a:t>Функции: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1800" dirty="0" smtClean="0"/>
              <a:t> - являются субстратом для получения энергии при </a:t>
            </a:r>
            <a:r>
              <a:rPr lang="el-GR" sz="1800" dirty="0" smtClean="0"/>
              <a:t>β</a:t>
            </a:r>
            <a:r>
              <a:rPr lang="ru-RU" sz="1800" dirty="0" smtClean="0"/>
              <a:t> –окислении;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- входят в состав фосфолипидов и </a:t>
            </a:r>
            <a:r>
              <a:rPr lang="ru-RU" sz="1800" dirty="0" err="1" smtClean="0"/>
              <a:t>триацилглицеролов</a:t>
            </a:r>
            <a:r>
              <a:rPr lang="ru-RU" sz="1800" dirty="0" smtClean="0"/>
              <a:t>, которые определяют свойства  </a:t>
            </a:r>
            <a:r>
              <a:rPr lang="ru-RU" sz="1800" dirty="0" err="1" smtClean="0"/>
              <a:t>биомембран</a:t>
            </a:r>
            <a:r>
              <a:rPr lang="ru-RU" sz="1800" dirty="0" smtClean="0"/>
              <a:t>;</a:t>
            </a:r>
          </a:p>
          <a:p>
            <a:pPr marL="285750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ru-RU" sz="1800" dirty="0"/>
              <a:t>-  ненасыщенные жирные </a:t>
            </a:r>
            <a:r>
              <a:rPr lang="ru-RU" sz="1800" dirty="0" smtClean="0"/>
              <a:t>кислоты являются </a:t>
            </a:r>
            <a:r>
              <a:rPr lang="ru-RU" sz="1800" dirty="0"/>
              <a:t>субстратом для синтеза </a:t>
            </a:r>
            <a:r>
              <a:rPr lang="ru-RU" sz="1800" dirty="0" err="1"/>
              <a:t>эйкозаноидов</a:t>
            </a:r>
            <a:r>
              <a:rPr 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93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690" y="186442"/>
            <a:ext cx="9000309" cy="50588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Структурные формулы жирных кислот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2" y="944221"/>
            <a:ext cx="7785462" cy="5839097"/>
          </a:xfrm>
        </p:spPr>
      </p:pic>
    </p:spTree>
    <p:extLst>
      <p:ext uri="{BB962C8B-B14F-4D97-AF65-F5344CB8AC3E}">
        <p14:creationId xmlns:p14="http://schemas.microsoft.com/office/powerpoint/2010/main" val="23959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593" y="0"/>
            <a:ext cx="6437934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3028" y="215535"/>
            <a:ext cx="3892732" cy="4833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Транспортеры </a:t>
            </a:r>
            <a:r>
              <a:rPr lang="ru-RU" dirty="0"/>
              <a:t>липидов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4" r="9633"/>
          <a:stretch/>
        </p:blipFill>
        <p:spPr>
          <a:xfrm>
            <a:off x="587828" y="457199"/>
            <a:ext cx="6603098" cy="57504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3029" y="927463"/>
            <a:ext cx="3670662" cy="5381897"/>
          </a:xfrm>
        </p:spPr>
        <p:txBody>
          <a:bodyPr>
            <a:normAutofit/>
          </a:bodyPr>
          <a:lstStyle/>
          <a:p>
            <a:r>
              <a:rPr lang="ru-RU" sz="2000" dirty="0"/>
              <a:t>В соответствии с мерой флотации (</a:t>
            </a:r>
            <a:r>
              <a:rPr lang="ru-RU" sz="2000" dirty="0" err="1"/>
              <a:t>Sf-сведберг</a:t>
            </a:r>
            <a:r>
              <a:rPr lang="ru-RU" sz="2000" dirty="0"/>
              <a:t> флотация) различают следующие типы липопротеинов:</a:t>
            </a:r>
            <a:br>
              <a:rPr lang="ru-RU" sz="2000" dirty="0"/>
            </a:br>
            <a:r>
              <a:rPr lang="ru-RU" sz="2000" dirty="0"/>
              <a:t>1)  ХМ (</a:t>
            </a:r>
            <a:r>
              <a:rPr lang="ru-RU" sz="2000" dirty="0" err="1"/>
              <a:t>хиломикроны</a:t>
            </a:r>
            <a:r>
              <a:rPr lang="ru-RU" sz="2000" dirty="0"/>
              <a:t>);</a:t>
            </a:r>
            <a:br>
              <a:rPr lang="ru-RU" sz="2000" dirty="0"/>
            </a:br>
            <a:r>
              <a:rPr lang="ru-RU" sz="2000" dirty="0"/>
              <a:t>2) ЛПОНП (липопротеины очень низкой плотности);</a:t>
            </a:r>
            <a:br>
              <a:rPr lang="ru-RU" sz="2000" dirty="0"/>
            </a:br>
            <a:r>
              <a:rPr lang="ru-RU" sz="2000" dirty="0"/>
              <a:t>3) ЛПП (липопротеины промежуточной плотности);</a:t>
            </a:r>
            <a:br>
              <a:rPr lang="ru-RU" sz="2000" dirty="0"/>
            </a:br>
            <a:r>
              <a:rPr lang="ru-RU" sz="2000" dirty="0"/>
              <a:t>4) ЛПНП (липопротеины низкой плотности);</a:t>
            </a:r>
            <a:br>
              <a:rPr lang="ru-RU" sz="2000" dirty="0"/>
            </a:br>
            <a:r>
              <a:rPr lang="ru-RU" sz="2000" dirty="0"/>
              <a:t>5) ЛПВП (липопротеины высокой плотности).</a:t>
            </a:r>
          </a:p>
        </p:txBody>
      </p:sp>
    </p:spTree>
    <p:extLst>
      <p:ext uri="{BB962C8B-B14F-4D97-AF65-F5344CB8AC3E}">
        <p14:creationId xmlns:p14="http://schemas.microsoft.com/office/powerpoint/2010/main" val="8422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50" y="911400"/>
            <a:ext cx="7107595" cy="481013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28709" y="0"/>
            <a:ext cx="4563291" cy="6740434"/>
          </a:xfrm>
        </p:spPr>
        <p:txBody>
          <a:bodyPr>
            <a:noAutofit/>
          </a:bodyPr>
          <a:lstStyle/>
          <a:p>
            <a:r>
              <a:rPr lang="ru-RU" sz="1800" dirty="0"/>
              <a:t>ХМ </a:t>
            </a:r>
            <a:r>
              <a:rPr lang="ru-RU" sz="1800" dirty="0" smtClean="0"/>
              <a:t>– </a:t>
            </a:r>
            <a:r>
              <a:rPr lang="ru-RU" sz="1800" dirty="0"/>
              <a:t>из ворсинок кишечника поступают в лимфу, и кровь. ЛП-липаза крови расщепляет  </a:t>
            </a:r>
            <a:r>
              <a:rPr lang="ru-RU" sz="1800" dirty="0" smtClean="0"/>
              <a:t>ХМ </a:t>
            </a:r>
            <a:r>
              <a:rPr lang="ru-RU" sz="1800" dirty="0"/>
              <a:t>в </a:t>
            </a:r>
            <a:r>
              <a:rPr lang="ru-RU" sz="1800" dirty="0" err="1"/>
              <a:t>ремнанты</a:t>
            </a:r>
            <a:r>
              <a:rPr lang="ru-RU" sz="1800" dirty="0"/>
              <a:t>, которые поступают в </a:t>
            </a:r>
            <a:r>
              <a:rPr lang="ru-RU" sz="1800" dirty="0" smtClean="0"/>
              <a:t>печень. ХМ поставляют СЖК в </a:t>
            </a:r>
            <a:r>
              <a:rPr lang="ru-RU" sz="1800" dirty="0" err="1" smtClean="0"/>
              <a:t>адипоциты</a:t>
            </a:r>
            <a:r>
              <a:rPr lang="ru-RU" sz="1800" dirty="0" smtClean="0"/>
              <a:t> и </a:t>
            </a:r>
            <a:r>
              <a:rPr lang="ru-RU" sz="1800" dirty="0" err="1" smtClean="0"/>
              <a:t>миоциты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/>
              <a:t>ЛПОНП - Образуются в </a:t>
            </a:r>
            <a:r>
              <a:rPr lang="ru-RU" sz="1800" dirty="0" smtClean="0"/>
              <a:t>печени. Являются </a:t>
            </a:r>
            <a:r>
              <a:rPr lang="ru-RU" sz="1800" dirty="0"/>
              <a:t>транспортной формой </a:t>
            </a:r>
            <a:r>
              <a:rPr lang="ru-RU" sz="1800" dirty="0" smtClean="0"/>
              <a:t>эндогенных ТАГ,  которые переносят </a:t>
            </a:r>
            <a:r>
              <a:rPr lang="ru-RU" sz="1800" dirty="0"/>
              <a:t>жировые </a:t>
            </a:r>
            <a:r>
              <a:rPr lang="ru-RU" sz="1800" dirty="0" smtClean="0"/>
              <a:t>депо и мышечную ткань</a:t>
            </a:r>
            <a:r>
              <a:rPr lang="ru-RU" sz="1800" dirty="0"/>
              <a:t>. </a:t>
            </a:r>
          </a:p>
          <a:p>
            <a:r>
              <a:rPr lang="ru-RU" sz="1800" dirty="0"/>
              <a:t>ЛПНП </a:t>
            </a:r>
            <a:r>
              <a:rPr lang="ru-RU" sz="1800" dirty="0" smtClean="0"/>
              <a:t>–Образуются </a:t>
            </a:r>
            <a:r>
              <a:rPr lang="ru-RU" sz="1800" dirty="0"/>
              <a:t>в плазме крови из </a:t>
            </a:r>
            <a:r>
              <a:rPr lang="ru-RU" sz="1800" dirty="0" smtClean="0"/>
              <a:t>ЛПОНП, переносят холестерин во внепеченочные ткани.</a:t>
            </a:r>
            <a:endParaRPr lang="ru-RU" sz="1800" dirty="0"/>
          </a:p>
          <a:p>
            <a:r>
              <a:rPr lang="ru-RU" sz="1800" dirty="0"/>
              <a:t>ЛПВП </a:t>
            </a:r>
            <a:r>
              <a:rPr lang="ru-RU" sz="1800" dirty="0" smtClean="0"/>
              <a:t>– Образуются в печени, а также – </a:t>
            </a:r>
            <a:r>
              <a:rPr lang="ru-RU" sz="1800" dirty="0"/>
              <a:t>в тонкой </a:t>
            </a:r>
            <a:r>
              <a:rPr lang="ru-RU" sz="1800" dirty="0" smtClean="0"/>
              <a:t>кишке, осуществляют обратный транспорт холестерина из тканей в печень. </a:t>
            </a:r>
          </a:p>
          <a:p>
            <a:r>
              <a:rPr lang="ru-RU" sz="1800" dirty="0" smtClean="0"/>
              <a:t>СЖК – циркулируют в крови как </a:t>
            </a:r>
            <a:r>
              <a:rPr lang="ru-RU" sz="1800" dirty="0" err="1" smtClean="0"/>
              <a:t>ковалентно</a:t>
            </a:r>
            <a:r>
              <a:rPr lang="ru-RU" sz="1800" dirty="0" smtClean="0"/>
              <a:t> связанные с сывороточным альбумином, поступают в мышечную и жировую ткань.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212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02" r="5378" b="5831"/>
          <a:stretch/>
        </p:blipFill>
        <p:spPr>
          <a:xfrm>
            <a:off x="1593669" y="0"/>
            <a:ext cx="9300754" cy="67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650" y="290945"/>
            <a:ext cx="10946676" cy="884712"/>
          </a:xfrm>
        </p:spPr>
        <p:txBody>
          <a:bodyPr>
            <a:normAutofit/>
          </a:bodyPr>
          <a:lstStyle/>
          <a:p>
            <a:r>
              <a:rPr lang="ru-RU" sz="2800" dirty="0"/>
              <a:t>Большая часть </a:t>
            </a:r>
            <a:r>
              <a:rPr lang="ru-RU" sz="2800" dirty="0" smtClean="0"/>
              <a:t>триглицеридов </a:t>
            </a:r>
            <a:r>
              <a:rPr lang="ru-RU" sz="2800" dirty="0"/>
              <a:t>накапливается в жировой ткани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456" y="959519"/>
            <a:ext cx="8386354" cy="589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9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3" y="747868"/>
            <a:ext cx="6885809" cy="51576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28708" y="300445"/>
            <a:ext cx="4563291" cy="6557555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85-90% всех </a:t>
            </a:r>
            <a:r>
              <a:rPr lang="ru-RU" sz="2800" dirty="0" smtClean="0"/>
              <a:t>липидов представлено ТАГ. Мужчина </a:t>
            </a:r>
            <a:r>
              <a:rPr lang="ru-RU" sz="2800" dirty="0" err="1" smtClean="0"/>
              <a:t>нормостеник</a:t>
            </a:r>
            <a:r>
              <a:rPr lang="ru-RU" sz="2800" dirty="0" smtClean="0"/>
              <a:t>  массой 70 </a:t>
            </a:r>
            <a:r>
              <a:rPr lang="ru-RU" sz="2800" dirty="0"/>
              <a:t>кг </a:t>
            </a:r>
            <a:r>
              <a:rPr lang="ru-RU" sz="2800" dirty="0" smtClean="0"/>
              <a:t> имеет около </a:t>
            </a:r>
            <a:r>
              <a:rPr lang="ru-RU" sz="2800" dirty="0"/>
              <a:t>15 </a:t>
            </a:r>
            <a:r>
              <a:rPr lang="ru-RU" sz="2800" dirty="0" smtClean="0"/>
              <a:t>кг ТАГ.</a:t>
            </a:r>
          </a:p>
          <a:p>
            <a:r>
              <a:rPr lang="ru-RU" sz="2800" dirty="0" smtClean="0"/>
              <a:t>Основной запас энергии в ТАГ потому, что: они энергоёмки окисление 1 гр. Дает 38 </a:t>
            </a:r>
            <a:r>
              <a:rPr lang="ru-RU" sz="2800" dirty="0" err="1" smtClean="0"/>
              <a:t>кДЖ</a:t>
            </a:r>
            <a:r>
              <a:rPr lang="ru-RU" sz="2800" dirty="0" smtClean="0"/>
              <a:t>; хранятся в безводной форме.</a:t>
            </a:r>
          </a:p>
          <a:p>
            <a:r>
              <a:rPr lang="ru-RU" sz="2800" dirty="0" smtClean="0"/>
              <a:t>Синтез ТАГ в печени, стенки </a:t>
            </a:r>
            <a:r>
              <a:rPr lang="ru-RU" sz="2800" dirty="0"/>
              <a:t>кишечника, </a:t>
            </a:r>
            <a:r>
              <a:rPr lang="ru-RU" sz="2800" dirty="0" err="1" smtClean="0"/>
              <a:t>лактирующей</a:t>
            </a:r>
            <a:r>
              <a:rPr lang="ru-RU" sz="2800" dirty="0" smtClean="0"/>
              <a:t> </a:t>
            </a:r>
            <a:r>
              <a:rPr lang="ru-RU" sz="2800" dirty="0"/>
              <a:t>молочная </a:t>
            </a:r>
            <a:r>
              <a:rPr lang="ru-RU" sz="2800" dirty="0" smtClean="0"/>
              <a:t>железе </a:t>
            </a:r>
            <a:r>
              <a:rPr lang="ru-RU" sz="2800" dirty="0"/>
              <a:t>и жировая </a:t>
            </a:r>
            <a:r>
              <a:rPr lang="ru-RU" sz="2800" dirty="0" smtClean="0"/>
              <a:t>ткани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63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0" y="1283535"/>
            <a:ext cx="6963811" cy="52228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15646" y="130629"/>
            <a:ext cx="4389119" cy="6557554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Для </a:t>
            </a:r>
            <a:r>
              <a:rPr lang="ru-RU" sz="2800" dirty="0" err="1" smtClean="0"/>
              <a:t>синтезаТАГ</a:t>
            </a:r>
            <a:r>
              <a:rPr lang="ru-RU" sz="2800" dirty="0" smtClean="0"/>
              <a:t> </a:t>
            </a:r>
            <a:r>
              <a:rPr lang="ru-RU" sz="2800" dirty="0"/>
              <a:t>необходимы </a:t>
            </a:r>
            <a:r>
              <a:rPr lang="ru-RU" sz="2800" dirty="0" smtClean="0"/>
              <a:t>                                   a-глицерофосфат </a:t>
            </a:r>
            <a:r>
              <a:rPr lang="ru-RU" sz="2800" dirty="0"/>
              <a:t>и активные формы жирных кислот - </a:t>
            </a:r>
            <a:r>
              <a:rPr lang="ru-RU" sz="2800" dirty="0" err="1"/>
              <a:t>ацил-КоА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Первой стадией в биосинтеза ТАГ является образование </a:t>
            </a:r>
            <a:r>
              <a:rPr lang="ru-RU" sz="2800" dirty="0" err="1" smtClean="0"/>
              <a:t>фосфатидной</a:t>
            </a:r>
            <a:r>
              <a:rPr lang="ru-RU" sz="2800" dirty="0" smtClean="0"/>
              <a:t> кислоты.</a:t>
            </a:r>
            <a:endParaRPr lang="ru-RU" sz="2800" dirty="0"/>
          </a:p>
          <a:p>
            <a:r>
              <a:rPr lang="ru-RU" sz="2800" dirty="0" smtClean="0"/>
              <a:t>В печени и почках образуются наибольшие количества глицерол-3 фосфата.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8639" y="357443"/>
            <a:ext cx="672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Биосинтез </a:t>
            </a:r>
            <a:r>
              <a:rPr lang="ru-RU" sz="3600" b="1" dirty="0" err="1" smtClean="0"/>
              <a:t>триацилглицеролов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8957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6" y="0"/>
            <a:ext cx="8829046" cy="6613163"/>
          </a:xfrm>
        </p:spPr>
      </p:pic>
    </p:spTree>
    <p:extLst>
      <p:ext uri="{BB962C8B-B14F-4D97-AF65-F5344CB8AC3E}">
        <p14:creationId xmlns:p14="http://schemas.microsoft.com/office/powerpoint/2010/main" val="7746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10939"/>
          <a:stretch/>
        </p:blipFill>
        <p:spPr>
          <a:xfrm>
            <a:off x="1364342" y="210456"/>
            <a:ext cx="9506858" cy="63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0" y="616146"/>
            <a:ext cx="8159949" cy="61479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8170" y="5754"/>
            <a:ext cx="10178322" cy="610392"/>
          </a:xfrm>
        </p:spPr>
        <p:txBody>
          <a:bodyPr>
            <a:normAutofit/>
          </a:bodyPr>
          <a:lstStyle/>
          <a:p>
            <a:r>
              <a:rPr lang="ru-RU" sz="3200" dirty="0"/>
              <a:t>Метаболизм </a:t>
            </a:r>
            <a:r>
              <a:rPr lang="ru-RU" sz="3200" dirty="0" err="1"/>
              <a:t>триацилглицеролов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454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1" y="0"/>
            <a:ext cx="2868771" cy="675549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2583" y="248194"/>
            <a:ext cx="4589417" cy="624404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 err="1" smtClean="0"/>
              <a:t>адипоцитах</a:t>
            </a:r>
            <a:r>
              <a:rPr lang="ru-RU" sz="2800" dirty="0" smtClean="0"/>
              <a:t> глюкоза  не синтезируется, но активны ферменты начального этапа </a:t>
            </a:r>
            <a:r>
              <a:rPr lang="ru-RU" sz="2800" dirty="0" err="1" smtClean="0"/>
              <a:t>глюконеогенеза</a:t>
            </a:r>
            <a:r>
              <a:rPr lang="ru-RU" sz="2800" dirty="0" smtClean="0"/>
              <a:t> до </a:t>
            </a:r>
            <a:r>
              <a:rPr lang="ru-RU" sz="2800" dirty="0" err="1" smtClean="0"/>
              <a:t>гидроксиацетонфосфата</a:t>
            </a:r>
            <a:r>
              <a:rPr lang="ru-RU" sz="2800" dirty="0" smtClean="0"/>
              <a:t>, из которого синтезируется глицерин-3-фосфат, идущий на синтез ТАГ. При голодании </a:t>
            </a:r>
            <a:r>
              <a:rPr lang="ru-RU" sz="2800" dirty="0" err="1" smtClean="0"/>
              <a:t>глицеронеогенез</a:t>
            </a:r>
            <a:r>
              <a:rPr lang="ru-RU" sz="2800" dirty="0" smtClean="0"/>
              <a:t> обеспечивает до 65</a:t>
            </a:r>
            <a:r>
              <a:rPr lang="ru-RU" sz="2800" dirty="0"/>
              <a:t>%   </a:t>
            </a:r>
            <a:r>
              <a:rPr lang="ru-RU" sz="2800" dirty="0" smtClean="0"/>
              <a:t>глицерин-3-фосфата для этерификации в ТАГ.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9179" y="696464"/>
            <a:ext cx="31103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Образование глицерин -3 фосфата из </a:t>
            </a:r>
            <a:r>
              <a:rPr lang="ru-RU" sz="2800" dirty="0" err="1" smtClean="0"/>
              <a:t>пирувата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39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47430" y="0"/>
            <a:ext cx="4644570" cy="68580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Примерно 75% всех СЖК, образующиеся  при </a:t>
            </a:r>
            <a:r>
              <a:rPr lang="ru-RU" sz="2800" dirty="0" err="1" smtClean="0"/>
              <a:t>липолизе</a:t>
            </a:r>
            <a:r>
              <a:rPr lang="ru-RU" sz="2800" dirty="0" smtClean="0"/>
              <a:t>  ТАГ </a:t>
            </a:r>
            <a:r>
              <a:rPr lang="ru-RU" sz="2800" dirty="0" err="1" smtClean="0"/>
              <a:t>липопротеинлипазой</a:t>
            </a:r>
            <a:r>
              <a:rPr lang="ru-RU" sz="2800" dirty="0" smtClean="0"/>
              <a:t> крови снова </a:t>
            </a:r>
            <a:r>
              <a:rPr lang="ru-RU" sz="2800" dirty="0" err="1" smtClean="0"/>
              <a:t>этерифицируются</a:t>
            </a:r>
            <a:r>
              <a:rPr lang="ru-RU" sz="2800" dirty="0" smtClean="0"/>
              <a:t> в ТАГ, но не используются для энергетического метаболизма</a:t>
            </a:r>
            <a:r>
              <a:rPr lang="ru-RU" sz="2800" dirty="0"/>
              <a:t>. При голодании кортизол </a:t>
            </a:r>
            <a:r>
              <a:rPr lang="ru-RU" sz="2800" dirty="0" smtClean="0"/>
              <a:t>в жировой ткани ингибирует </a:t>
            </a:r>
            <a:r>
              <a:rPr lang="ru-RU" sz="2800" dirty="0" err="1" smtClean="0"/>
              <a:t>глицеронеогенез</a:t>
            </a:r>
            <a:r>
              <a:rPr lang="ru-RU" sz="2800" dirty="0" smtClean="0"/>
              <a:t>, а в печени наоборот активирует </a:t>
            </a:r>
            <a:r>
              <a:rPr lang="ru-RU" sz="2800" dirty="0" err="1" smtClean="0"/>
              <a:t>глицеронеогенез</a:t>
            </a:r>
            <a:r>
              <a:rPr lang="ru-RU" sz="2800" dirty="0" smtClean="0"/>
              <a:t> и </a:t>
            </a:r>
            <a:r>
              <a:rPr lang="ru-RU" sz="2800" dirty="0" err="1" smtClean="0"/>
              <a:t>глюконеогенез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9732" y="209006"/>
            <a:ext cx="64138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/>
              <a:t>Триацилглицериновый</a:t>
            </a:r>
            <a:r>
              <a:rPr lang="ru-RU" sz="3200" b="1" dirty="0" smtClean="0"/>
              <a:t> цикл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8"/>
          <a:stretch/>
        </p:blipFill>
        <p:spPr>
          <a:xfrm>
            <a:off x="927463" y="955281"/>
            <a:ext cx="6106513" cy="5680650"/>
          </a:xfrm>
        </p:spPr>
      </p:pic>
    </p:spTree>
    <p:extLst>
      <p:ext uri="{BB962C8B-B14F-4D97-AF65-F5344CB8AC3E}">
        <p14:creationId xmlns:p14="http://schemas.microsoft.com/office/powerpoint/2010/main" val="42458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3776"/>
          <a:stretch/>
        </p:blipFill>
        <p:spPr>
          <a:xfrm>
            <a:off x="361751" y="379910"/>
            <a:ext cx="6916150" cy="5525590"/>
          </a:xfrm>
          <a:solidFill>
            <a:schemeClr val="bg1"/>
          </a:soli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90970" y="130629"/>
            <a:ext cx="4601029" cy="6727371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При наличии в крови сытого уровня глюкозы инсулин </a:t>
            </a:r>
            <a:r>
              <a:rPr lang="ru-RU" sz="2800" dirty="0"/>
              <a:t>активирует </a:t>
            </a:r>
            <a:r>
              <a:rPr lang="ru-RU" sz="2800" dirty="0" smtClean="0"/>
              <a:t>гликолиз, который становится основным источником глицерин – з фосфата для синтеза ТАГ. При этом основным </a:t>
            </a:r>
            <a:r>
              <a:rPr lang="ru-RU" sz="2800" dirty="0"/>
              <a:t>источником </a:t>
            </a:r>
            <a:r>
              <a:rPr lang="ru-RU" sz="2800" dirty="0" smtClean="0"/>
              <a:t> </a:t>
            </a:r>
            <a:r>
              <a:rPr lang="ru-RU" sz="2800" dirty="0"/>
              <a:t>глицерин – з фосфата </a:t>
            </a:r>
            <a:r>
              <a:rPr lang="ru-RU" sz="2800" dirty="0" smtClean="0"/>
              <a:t>в печени становиться </a:t>
            </a:r>
            <a:r>
              <a:rPr lang="ru-RU" sz="2800" dirty="0" err="1" smtClean="0"/>
              <a:t>глицерол</a:t>
            </a:r>
            <a:r>
              <a:rPr lang="ru-RU" sz="2800" dirty="0" smtClean="0"/>
              <a:t> из крови, полученный при </a:t>
            </a:r>
            <a:r>
              <a:rPr lang="ru-RU" sz="2800" dirty="0" err="1" smtClean="0"/>
              <a:t>липолизе</a:t>
            </a:r>
            <a:r>
              <a:rPr lang="ru-RU" sz="2800" dirty="0" smtClean="0"/>
              <a:t> активированной инсулином  ЛПЛ.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7721" y="5363419"/>
            <a:ext cx="120017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7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58" y="182448"/>
            <a:ext cx="8900735" cy="6675552"/>
          </a:xfrm>
        </p:spPr>
      </p:pic>
    </p:spTree>
    <p:extLst>
      <p:ext uri="{BB962C8B-B14F-4D97-AF65-F5344CB8AC3E}">
        <p14:creationId xmlns:p14="http://schemas.microsoft.com/office/powerpoint/2010/main" val="18723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7232"/>
            <a:ext cx="8839200" cy="6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95902"/>
            <a:ext cx="9027886" cy="676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" b="5686"/>
          <a:stretch/>
        </p:blipFill>
        <p:spPr>
          <a:xfrm>
            <a:off x="1640114" y="289728"/>
            <a:ext cx="9297852" cy="65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4985" t="23780" r="5608" b="10799"/>
          <a:stretch/>
        </p:blipFill>
        <p:spPr>
          <a:xfrm>
            <a:off x="1120213" y="470263"/>
            <a:ext cx="10544919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99505"/>
            <a:ext cx="8612954" cy="6459717"/>
          </a:xfrm>
        </p:spPr>
      </p:pic>
    </p:spTree>
    <p:extLst>
      <p:ext uri="{BB962C8B-B14F-4D97-AF65-F5344CB8AC3E}">
        <p14:creationId xmlns:p14="http://schemas.microsoft.com/office/powerpoint/2010/main" val="33636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86" y="173379"/>
            <a:ext cx="8294914" cy="5973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Классификация жирных кислот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378"/>
          <a:stretch/>
        </p:blipFill>
        <p:spPr>
          <a:xfrm>
            <a:off x="927463" y="1280160"/>
            <a:ext cx="10933611" cy="4389120"/>
          </a:xfrm>
        </p:spPr>
      </p:pic>
    </p:spTree>
    <p:extLst>
      <p:ext uri="{BB962C8B-B14F-4D97-AF65-F5344CB8AC3E}">
        <p14:creationId xmlns:p14="http://schemas.microsoft.com/office/powerpoint/2010/main" val="21949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1674" y="222068"/>
            <a:ext cx="3644536" cy="84908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Номенклатура жирных кислот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22715" r="4205" b="4477"/>
          <a:stretch/>
        </p:blipFill>
        <p:spPr>
          <a:xfrm>
            <a:off x="470261" y="1306286"/>
            <a:ext cx="6809527" cy="403642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89966" y="1071155"/>
            <a:ext cx="3971108" cy="512063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Стандартная </a:t>
            </a:r>
            <a:r>
              <a:rPr lang="ru-RU" sz="2400" dirty="0" smtClean="0"/>
              <a:t>– </a:t>
            </a:r>
            <a:r>
              <a:rPr lang="ru-RU" sz="2000" dirty="0" smtClean="0"/>
              <a:t>буква дельта с надстрочным индексом соответствует атому С при двойной связи с наименьшим числом от карбоксильной группы</a:t>
            </a:r>
          </a:p>
          <a:p>
            <a:r>
              <a:rPr lang="ru-RU" sz="2800" b="1" dirty="0" smtClean="0"/>
              <a:t>Для ненасыщенных ЖК </a:t>
            </a:r>
            <a:r>
              <a:rPr lang="ru-RU" sz="2800" dirty="0"/>
              <a:t>- </a:t>
            </a:r>
            <a:r>
              <a:rPr lang="ru-RU" sz="2000" dirty="0"/>
              <a:t>буква дельта с надстрочным индексом соответствует атому С при двойной связи с наименьшим числом от </a:t>
            </a:r>
            <a:r>
              <a:rPr lang="ru-RU" sz="2000" dirty="0" err="1" smtClean="0"/>
              <a:t>метильной</a:t>
            </a:r>
            <a:r>
              <a:rPr lang="ru-RU" sz="2000" dirty="0" smtClean="0"/>
              <a:t> группы на конце цепи (омега – </a:t>
            </a:r>
            <a:r>
              <a:rPr lang="en-US" sz="2000" dirty="0" smtClean="0"/>
              <a:t>n </a:t>
            </a:r>
            <a:r>
              <a:rPr lang="ru-RU" sz="2000" dirty="0" smtClean="0"/>
              <a:t>жирные кислоты)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04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1340</TotalTime>
  <Words>499</Words>
  <Application>Microsoft Office PowerPoint</Application>
  <PresentationFormat>Широкоэкранный</PresentationFormat>
  <Paragraphs>36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Corbel</vt:lpstr>
      <vt:lpstr>Courier New</vt:lpstr>
      <vt:lpstr>Gill Sans MT</vt:lpstr>
      <vt:lpstr>Impact</vt:lpstr>
      <vt:lpstr>Badge</vt:lpstr>
      <vt:lpstr>Жировая ткань:строение, состав, функции Липиды: классификация и биологическая роль. Переваривание и всасывание липидов. Липопротеины. Метаболизм триацилглицеролов. Нарушения метаболизма жиров.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жирных кислот</vt:lpstr>
      <vt:lpstr>Номенклатура жирных кислот</vt:lpstr>
      <vt:lpstr>свойства и функции ЖК у человека</vt:lpstr>
      <vt:lpstr>Структурные формулы жирных кислот</vt:lpstr>
      <vt:lpstr>Презентация PowerPoint</vt:lpstr>
      <vt:lpstr>Транспортеры липидов</vt:lpstr>
      <vt:lpstr>Презентация PowerPoint</vt:lpstr>
      <vt:lpstr>Презентация PowerPoint</vt:lpstr>
      <vt:lpstr>Большая часть триглицеридов накапливается в жировой ткани</vt:lpstr>
      <vt:lpstr>Презентация PowerPoint</vt:lpstr>
      <vt:lpstr>Презентация PowerPoint</vt:lpstr>
      <vt:lpstr>Презентация PowerPoint</vt:lpstr>
      <vt:lpstr>Метаболизм триацилглицеролов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Химия и функции липидов. Переваривание липидов. Транспорт липидов. Часть 1</dc:title>
  <dc:creator>DNS</dc:creator>
  <cp:lastModifiedBy>DNS</cp:lastModifiedBy>
  <cp:revision>73</cp:revision>
  <dcterms:created xsi:type="dcterms:W3CDTF">2021-02-09T05:17:11Z</dcterms:created>
  <dcterms:modified xsi:type="dcterms:W3CDTF">2021-05-08T09:22:53Z</dcterms:modified>
</cp:coreProperties>
</file>