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4" r:id="rId3"/>
    <p:sldId id="275" r:id="rId4"/>
    <p:sldId id="276" r:id="rId5"/>
    <p:sldId id="277" r:id="rId6"/>
    <p:sldId id="278" r:id="rId7"/>
    <p:sldId id="291" r:id="rId8"/>
    <p:sldId id="292" r:id="rId9"/>
    <p:sldId id="280" r:id="rId10"/>
    <p:sldId id="281" r:id="rId11"/>
    <p:sldId id="282" r:id="rId12"/>
    <p:sldId id="283" r:id="rId13"/>
    <p:sldId id="284" r:id="rId14"/>
    <p:sldId id="285" r:id="rId15"/>
    <p:sldId id="286" r:id="rId16"/>
    <p:sldId id="287" r:id="rId17"/>
    <p:sldId id="288" r:id="rId18"/>
    <p:sldId id="289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sz="4000" b="1" dirty="0" smtClean="0">
                <a:solidFill>
                  <a:schemeClr val="tx1"/>
                </a:solidFill>
              </a:rPr>
              <a:t>ОФИЦИАЛЬНО-ДЕЛОВОЙ СТИЛЬ </a:t>
            </a:r>
            <a:r>
              <a:rPr lang="ru-RU" sz="4000" b="1" smtClean="0">
                <a:solidFill>
                  <a:schemeClr val="tx1"/>
                </a:solidFill>
              </a:rPr>
              <a:t>РЕЧИ </a:t>
            </a:r>
            <a:endParaRPr lang="ru-RU" sz="4000" b="1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ru-RU" sz="2000" dirty="0" smtClean="0"/>
              <a:t>                                                                                     Директору медицинского</a:t>
            </a:r>
          </a:p>
          <a:p>
            <a:pPr>
              <a:buNone/>
            </a:pPr>
            <a:r>
              <a:rPr lang="ru-RU" sz="2000" dirty="0" smtClean="0"/>
              <a:t>                                                                                     колледжа </a:t>
            </a:r>
            <a:r>
              <a:rPr lang="ru-RU" sz="2000" dirty="0" err="1" smtClean="0"/>
              <a:t>ВолГМУ</a:t>
            </a: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                                                                                     доц. С.В. Степанову</a:t>
            </a:r>
          </a:p>
          <a:p>
            <a:pPr>
              <a:buNone/>
            </a:pPr>
            <a:r>
              <a:rPr lang="ru-RU" sz="2000" dirty="0" smtClean="0"/>
              <a:t>                                                                                     студента 1 курса гр. №…                                                                          </a:t>
            </a:r>
          </a:p>
          <a:p>
            <a:pPr>
              <a:buNone/>
            </a:pPr>
            <a:r>
              <a:rPr lang="ru-RU" sz="2000" dirty="0" smtClean="0"/>
              <a:t>                                                                                      Денисова Виктора</a:t>
            </a:r>
          </a:p>
          <a:p>
            <a:pPr>
              <a:buNone/>
            </a:pPr>
            <a:r>
              <a:rPr lang="ru-RU" sz="2000" dirty="0" smtClean="0"/>
              <a:t>                                                                                      Ивановича</a:t>
            </a:r>
          </a:p>
          <a:p>
            <a:pPr algn="ctr">
              <a:buNone/>
            </a:pPr>
            <a:r>
              <a:rPr lang="ru-RU" sz="2000" dirty="0" smtClean="0"/>
              <a:t>      З а я в л е </a:t>
            </a:r>
            <a:r>
              <a:rPr lang="ru-RU" sz="2000" dirty="0" err="1" smtClean="0"/>
              <a:t>н</a:t>
            </a:r>
            <a:r>
              <a:rPr lang="ru-RU" sz="2000" dirty="0" smtClean="0"/>
              <a:t> и е</a:t>
            </a:r>
          </a:p>
          <a:p>
            <a:pPr>
              <a:buNone/>
            </a:pPr>
            <a:r>
              <a:rPr lang="ru-RU" sz="2000" dirty="0" smtClean="0"/>
              <a:t>           Прошу Вас разрешить мне досрочную сдачу зимней сессии, так как</a:t>
            </a:r>
          </a:p>
          <a:p>
            <a:pPr>
              <a:buNone/>
            </a:pPr>
            <a:r>
              <a:rPr lang="ru-RU" sz="2000" dirty="0" smtClean="0"/>
              <a:t>      10 января  2019 года мне необходимо лечь в больницу № … на плановое обследование. Медицинские документы прилагаются.</a:t>
            </a:r>
          </a:p>
          <a:p>
            <a:pPr>
              <a:buNone/>
            </a:pPr>
            <a:r>
              <a:rPr lang="ru-RU" sz="2000" dirty="0" smtClean="0"/>
              <a:t> </a:t>
            </a:r>
          </a:p>
          <a:p>
            <a:pPr>
              <a:buNone/>
            </a:pPr>
            <a:r>
              <a:rPr lang="ru-RU" sz="2000" dirty="0" smtClean="0"/>
              <a:t> 15 ноября 2018 г.                                                                 </a:t>
            </a:r>
            <a:r>
              <a:rPr lang="ru-RU" sz="2000" dirty="0" err="1" smtClean="0"/>
              <a:t>________подпись</a:t>
            </a: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 </a:t>
            </a:r>
          </a:p>
          <a:p>
            <a:pPr>
              <a:buNone/>
            </a:pPr>
            <a:r>
              <a:rPr lang="ru-RU" sz="2000" i="1" dirty="0" smtClean="0"/>
              <a:t> </a:t>
            </a:r>
            <a:endParaRPr lang="ru-RU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Требования к оформлению основных реквизитов документов личного происхождения (заявление, объяснительная записка)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i="1" dirty="0" smtClean="0"/>
              <a:t>  </a:t>
            </a:r>
            <a:endParaRPr lang="ru-RU" dirty="0" smtClean="0"/>
          </a:p>
          <a:p>
            <a:pPr lvl="0">
              <a:buNone/>
            </a:pPr>
            <a:r>
              <a:rPr lang="ru-RU" dirty="0" smtClean="0">
                <a:solidFill>
                  <a:srgbClr val="FF0000"/>
                </a:solidFill>
              </a:rPr>
              <a:t>    </a:t>
            </a:r>
            <a:r>
              <a:rPr lang="ru-RU" dirty="0" smtClean="0"/>
              <a:t>1. </a:t>
            </a:r>
            <a:r>
              <a:rPr lang="ru-RU" dirty="0" smtClean="0">
                <a:solidFill>
                  <a:srgbClr val="FF0000"/>
                </a:solidFill>
              </a:rPr>
              <a:t>Адресат («шапка»): </a:t>
            </a:r>
            <a:r>
              <a:rPr lang="ru-RU" dirty="0" smtClean="0"/>
              <a:t>инициалы ставятся </a:t>
            </a:r>
            <a:r>
              <a:rPr lang="ru-RU" dirty="0" smtClean="0">
                <a:solidFill>
                  <a:srgbClr val="FF0000"/>
                </a:solidFill>
              </a:rPr>
              <a:t>перед</a:t>
            </a:r>
            <a:r>
              <a:rPr lang="ru-RU" dirty="0" smtClean="0"/>
              <a:t> фамилией руководителя!</a:t>
            </a:r>
          </a:p>
          <a:p>
            <a:pPr>
              <a:buNone/>
            </a:pPr>
            <a:r>
              <a:rPr lang="ru-RU" dirty="0" smtClean="0"/>
              <a:t>    2. Предлог </a:t>
            </a:r>
            <a:r>
              <a:rPr lang="ru-RU" i="1" dirty="0" smtClean="0">
                <a:solidFill>
                  <a:srgbClr val="FF0000"/>
                </a:solidFill>
              </a:rPr>
              <a:t>«от»</a:t>
            </a:r>
            <a:r>
              <a:rPr lang="ru-RU" dirty="0" smtClean="0">
                <a:solidFill>
                  <a:srgbClr val="FF0000"/>
                </a:solidFill>
              </a:rPr>
              <a:t> не пишется»!</a:t>
            </a:r>
          </a:p>
          <a:p>
            <a:pPr lvl="0">
              <a:buNone/>
            </a:pPr>
            <a:r>
              <a:rPr lang="ru-RU" dirty="0" smtClean="0">
                <a:solidFill>
                  <a:srgbClr val="FF0000"/>
                </a:solidFill>
              </a:rPr>
              <a:t>    </a:t>
            </a:r>
            <a:r>
              <a:rPr lang="ru-RU" dirty="0" smtClean="0"/>
              <a:t>3. </a:t>
            </a:r>
            <a:r>
              <a:rPr lang="ru-RU" dirty="0" smtClean="0">
                <a:solidFill>
                  <a:srgbClr val="FF0000"/>
                </a:solidFill>
              </a:rPr>
              <a:t>Заголовок к тексту документа</a:t>
            </a:r>
            <a:r>
              <a:rPr lang="ru-RU" dirty="0" smtClean="0"/>
              <a:t>:  слово </a:t>
            </a:r>
            <a:r>
              <a:rPr lang="ru-RU" i="1" dirty="0" smtClean="0"/>
              <a:t>«</a:t>
            </a:r>
            <a:r>
              <a:rPr lang="ru-RU" dirty="0" smtClean="0">
                <a:solidFill>
                  <a:srgbClr val="FF0000"/>
                </a:solidFill>
              </a:rPr>
              <a:t>Заявление</a:t>
            </a:r>
            <a:r>
              <a:rPr lang="ru-RU" dirty="0" smtClean="0"/>
              <a:t>» равно как и другой  заголовок пишется только с </a:t>
            </a:r>
            <a:r>
              <a:rPr lang="ru-RU" dirty="0" smtClean="0">
                <a:solidFill>
                  <a:srgbClr val="FF0000"/>
                </a:solidFill>
              </a:rPr>
              <a:t>заглавной  буквы,  без точки на конце!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>
              <a:buNone/>
            </a:pPr>
            <a:r>
              <a:rPr lang="ru-RU" dirty="0" smtClean="0">
                <a:solidFill>
                  <a:srgbClr val="FF0000"/>
                </a:solidFill>
              </a:rPr>
              <a:t>    </a:t>
            </a:r>
            <a:r>
              <a:rPr lang="ru-RU" dirty="0" smtClean="0"/>
              <a:t>4. </a:t>
            </a:r>
            <a:r>
              <a:rPr lang="ru-RU" dirty="0" smtClean="0">
                <a:solidFill>
                  <a:srgbClr val="FF0000"/>
                </a:solidFill>
              </a:rPr>
              <a:t>Текст документа</a:t>
            </a:r>
            <a:r>
              <a:rPr lang="ru-RU" dirty="0" smtClean="0"/>
              <a:t>: пишется без помарок и исправлений, в соответствии с нормами официально-делового  стиля. Использование подтирок белой пастой не допускается!</a:t>
            </a:r>
          </a:p>
          <a:p>
            <a:pPr lvl="0">
              <a:buNone/>
            </a:pPr>
            <a:r>
              <a:rPr lang="ru-RU" dirty="0" smtClean="0">
                <a:solidFill>
                  <a:srgbClr val="FF0000"/>
                </a:solidFill>
              </a:rPr>
              <a:t>    </a:t>
            </a:r>
            <a:r>
              <a:rPr lang="ru-RU" dirty="0" smtClean="0"/>
              <a:t> 5. </a:t>
            </a:r>
            <a:r>
              <a:rPr lang="ru-RU" dirty="0" smtClean="0">
                <a:solidFill>
                  <a:srgbClr val="FF0000"/>
                </a:solidFill>
              </a:rPr>
              <a:t>Дата документа</a:t>
            </a:r>
            <a:r>
              <a:rPr lang="ru-RU" dirty="0" smtClean="0"/>
              <a:t>: оформляется только арабскими цифрами двумя способами (по выбору): 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      10 ноября 2018 года     или  10. 11. 18</a:t>
            </a:r>
          </a:p>
          <a:p>
            <a:pPr lvl="0">
              <a:buNone/>
            </a:pPr>
            <a:r>
              <a:rPr lang="ru-RU" dirty="0" smtClean="0"/>
              <a:t>     6. </a:t>
            </a:r>
            <a:r>
              <a:rPr lang="ru-RU" dirty="0" smtClean="0">
                <a:solidFill>
                  <a:srgbClr val="FF0000"/>
                </a:solidFill>
              </a:rPr>
              <a:t>Подпись</a:t>
            </a:r>
            <a:r>
              <a:rPr lang="ru-RU" dirty="0" smtClean="0"/>
              <a:t>:  допускается сокращённый вариант, избранный автором, но соответствующий используемому в паспорте.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Требования к оформлению (печатанию) документов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00174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lvl="0">
              <a:buNone/>
            </a:pPr>
            <a:r>
              <a:rPr lang="ru-RU" dirty="0" smtClean="0"/>
              <a:t>    </a:t>
            </a:r>
          </a:p>
          <a:p>
            <a:pPr lvl="0">
              <a:buNone/>
            </a:pPr>
            <a:r>
              <a:rPr lang="ru-RU" dirty="0" smtClean="0"/>
              <a:t>    1. Все документы </a:t>
            </a:r>
            <a:r>
              <a:rPr lang="ru-RU" dirty="0" smtClean="0">
                <a:solidFill>
                  <a:srgbClr val="FF0000"/>
                </a:solidFill>
              </a:rPr>
              <a:t>пишутся от руки </a:t>
            </a:r>
            <a:r>
              <a:rPr lang="ru-RU" dirty="0" smtClean="0"/>
              <a:t>(</a:t>
            </a:r>
            <a:r>
              <a:rPr lang="ru-RU" dirty="0" smtClean="0">
                <a:solidFill>
                  <a:srgbClr val="FF0000"/>
                </a:solidFill>
              </a:rPr>
              <a:t>или печатаются</a:t>
            </a:r>
            <a:r>
              <a:rPr lang="ru-RU" dirty="0" smtClean="0"/>
              <a:t>)  на чистом, белом, стандартном листе бумаги. Отдельные виды документов (служебные письма) </a:t>
            </a:r>
            <a:r>
              <a:rPr lang="ru-RU" dirty="0" smtClean="0">
                <a:solidFill>
                  <a:srgbClr val="FF0000"/>
                </a:solidFill>
              </a:rPr>
              <a:t>печатаются на бланках</a:t>
            </a:r>
            <a:r>
              <a:rPr lang="ru-RU" dirty="0" smtClean="0"/>
              <a:t>.</a:t>
            </a:r>
          </a:p>
          <a:p>
            <a:pPr lvl="0">
              <a:buNone/>
            </a:pPr>
            <a:r>
              <a:rPr lang="ru-RU" dirty="0" smtClean="0"/>
              <a:t>    2. </a:t>
            </a:r>
            <a:r>
              <a:rPr lang="ru-RU" dirty="0" smtClean="0">
                <a:solidFill>
                  <a:srgbClr val="FF0000"/>
                </a:solidFill>
              </a:rPr>
              <a:t>Поля листа </a:t>
            </a:r>
            <a:r>
              <a:rPr lang="ru-RU" dirty="0" smtClean="0"/>
              <a:t>для оформления документа:</a:t>
            </a:r>
          </a:p>
          <a:p>
            <a:pPr>
              <a:buNone/>
            </a:pPr>
            <a:r>
              <a:rPr lang="ru-RU" dirty="0" smtClean="0"/>
              <a:t>    Правое – 10 мм</a:t>
            </a:r>
          </a:p>
          <a:p>
            <a:pPr>
              <a:buNone/>
            </a:pPr>
            <a:r>
              <a:rPr lang="ru-RU" dirty="0" smtClean="0"/>
              <a:t>    Левое – 30 мм</a:t>
            </a:r>
          </a:p>
          <a:p>
            <a:pPr>
              <a:buNone/>
            </a:pPr>
            <a:r>
              <a:rPr lang="ru-RU" dirty="0" smtClean="0"/>
              <a:t>    Нижнее – 20 мм</a:t>
            </a:r>
          </a:p>
          <a:p>
            <a:pPr>
              <a:buNone/>
            </a:pPr>
            <a:r>
              <a:rPr lang="ru-RU" dirty="0" smtClean="0"/>
              <a:t>    Верхнее – 20 мм  </a:t>
            </a:r>
          </a:p>
          <a:p>
            <a:pPr>
              <a:buNone/>
            </a:pPr>
            <a:r>
              <a:rPr lang="ru-RU" dirty="0" smtClean="0"/>
              <a:t>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ru-RU" dirty="0" smtClean="0"/>
              <a:t>    3. </a:t>
            </a:r>
            <a:r>
              <a:rPr lang="ru-RU" dirty="0" smtClean="0">
                <a:solidFill>
                  <a:srgbClr val="FF0000"/>
                </a:solidFill>
              </a:rPr>
              <a:t>Нумерация страниц </a:t>
            </a:r>
            <a:r>
              <a:rPr lang="ru-RU" dirty="0" smtClean="0"/>
              <a:t>многостраничного  документа обозначаются только </a:t>
            </a:r>
            <a:r>
              <a:rPr lang="ru-RU" dirty="0" smtClean="0">
                <a:solidFill>
                  <a:srgbClr val="FF0000"/>
                </a:solidFill>
              </a:rPr>
              <a:t>арабскими цифрами на верхнем поле каждой страницы.</a:t>
            </a:r>
          </a:p>
          <a:p>
            <a:pPr lvl="0">
              <a:buNone/>
            </a:pPr>
            <a:r>
              <a:rPr lang="ru-RU" dirty="0" smtClean="0"/>
              <a:t>    4. </a:t>
            </a:r>
            <a:r>
              <a:rPr lang="ru-RU" dirty="0" smtClean="0">
                <a:solidFill>
                  <a:srgbClr val="FF0000"/>
                </a:solidFill>
              </a:rPr>
              <a:t>Большинство документов личного происхождения </a:t>
            </a:r>
            <a:r>
              <a:rPr lang="ru-RU" dirty="0" smtClean="0"/>
              <a:t>(заявления, расписки, доверенности, объяснительные записки) </a:t>
            </a:r>
            <a:r>
              <a:rPr lang="ru-RU" dirty="0" smtClean="0">
                <a:solidFill>
                  <a:srgbClr val="FF0000"/>
                </a:solidFill>
              </a:rPr>
              <a:t>пишутся автором от руки.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Требования к языку документа, типичные ошибки в языке документа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>
              <a:buNone/>
            </a:pPr>
            <a:r>
              <a:rPr lang="ru-RU" dirty="0" smtClean="0"/>
              <a:t>     1. В тексте документа используются только </a:t>
            </a:r>
            <a:r>
              <a:rPr lang="ru-RU" dirty="0" smtClean="0">
                <a:solidFill>
                  <a:srgbClr val="FF0000"/>
                </a:solidFill>
              </a:rPr>
              <a:t>общепринятые сокращения</a:t>
            </a:r>
            <a:r>
              <a:rPr lang="ru-RU" dirty="0" smtClean="0"/>
              <a:t>. Их список, как правило, даётся в виде приложения к </a:t>
            </a:r>
            <a:r>
              <a:rPr lang="ru-RU" dirty="0" err="1" smtClean="0"/>
              <a:t>ГОСТу</a:t>
            </a:r>
            <a:r>
              <a:rPr lang="ru-RU" dirty="0" smtClean="0"/>
              <a:t>.</a:t>
            </a:r>
          </a:p>
          <a:p>
            <a:pPr lvl="0">
              <a:buNone/>
            </a:pPr>
            <a:endParaRPr lang="ru-RU" dirty="0" smtClean="0"/>
          </a:p>
          <a:p>
            <a:pPr lvl="0">
              <a:buNone/>
            </a:pPr>
            <a:r>
              <a:rPr lang="ru-RU" dirty="0" smtClean="0"/>
              <a:t>     2. Недопустимо употребление  </a:t>
            </a:r>
            <a:r>
              <a:rPr lang="ru-RU" dirty="0" smtClean="0">
                <a:solidFill>
                  <a:srgbClr val="FF0000"/>
                </a:solidFill>
              </a:rPr>
              <a:t>наречий места и времени  с общим значением</a:t>
            </a:r>
            <a:r>
              <a:rPr lang="ru-RU" dirty="0" smtClean="0"/>
              <a:t>  временного периода: </a:t>
            </a:r>
          </a:p>
          <a:p>
            <a:pPr>
              <a:buNone/>
            </a:pPr>
            <a:r>
              <a:rPr lang="ru-RU" dirty="0" smtClean="0"/>
              <a:t>        </a:t>
            </a:r>
            <a:r>
              <a:rPr lang="ru-RU" u="dbl" dirty="0" smtClean="0"/>
              <a:t> недопустимо: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недавно, вчера, позавчера, </a:t>
            </a:r>
          </a:p>
          <a:p>
            <a:pPr>
              <a:buNone/>
            </a:pPr>
            <a:r>
              <a:rPr lang="ru-RU" dirty="0" smtClean="0"/>
              <a:t>недалеко, близко</a:t>
            </a:r>
          </a:p>
          <a:p>
            <a:pPr>
              <a:buNone/>
            </a:pPr>
            <a:r>
              <a:rPr lang="ru-RU" dirty="0" smtClean="0"/>
              <a:t>            </a:t>
            </a:r>
            <a:r>
              <a:rPr lang="ru-RU" u="dbl" dirty="0" smtClean="0"/>
              <a:t>надо: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20 октября 2018 года</a:t>
            </a:r>
          </a:p>
          <a:p>
            <a:pPr>
              <a:buNone/>
            </a:pPr>
            <a:r>
              <a:rPr lang="ru-RU" dirty="0" smtClean="0"/>
              <a:t>на расстоянии … метров (км)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lvl="0">
              <a:buNone/>
            </a:pPr>
            <a:r>
              <a:rPr lang="ru-RU" dirty="0" smtClean="0"/>
              <a:t>       </a:t>
            </a:r>
          </a:p>
          <a:p>
            <a:pPr lvl="0">
              <a:buNone/>
            </a:pPr>
            <a:endParaRPr lang="ru-RU" dirty="0" smtClean="0"/>
          </a:p>
          <a:p>
            <a:pPr lvl="0">
              <a:buNone/>
            </a:pPr>
            <a:r>
              <a:rPr lang="ru-RU" dirty="0" smtClean="0"/>
              <a:t>       </a:t>
            </a:r>
          </a:p>
          <a:p>
            <a:pPr lvl="0">
              <a:buNone/>
            </a:pPr>
            <a:endParaRPr lang="ru-RU" sz="8600" dirty="0" smtClean="0"/>
          </a:p>
          <a:p>
            <a:pPr lvl="0">
              <a:buNone/>
            </a:pPr>
            <a:r>
              <a:rPr lang="ru-RU" sz="11200" dirty="0" smtClean="0"/>
              <a:t>3. </a:t>
            </a:r>
            <a:r>
              <a:rPr lang="ru-RU" sz="11200" dirty="0" smtClean="0">
                <a:solidFill>
                  <a:srgbClr val="FF0000"/>
                </a:solidFill>
              </a:rPr>
              <a:t>Недопустимо использование  неопределённых местоимений</a:t>
            </a:r>
            <a:r>
              <a:rPr lang="ru-RU" sz="11200" dirty="0" smtClean="0"/>
              <a:t>: «какой-то», «какой-либо», «некоторый», «несколько», «кто-то», «что-то», «кто-нибудь», «что-нибудь».</a:t>
            </a:r>
          </a:p>
          <a:p>
            <a:pPr lvl="0">
              <a:buNone/>
            </a:pPr>
            <a:r>
              <a:rPr lang="ru-RU" sz="11200" dirty="0" smtClean="0"/>
              <a:t> 4. </a:t>
            </a:r>
            <a:r>
              <a:rPr lang="ru-RU" sz="11200" dirty="0" smtClean="0">
                <a:solidFill>
                  <a:srgbClr val="FF0000"/>
                </a:solidFill>
              </a:rPr>
              <a:t>Недопустимо использование слов-архаизмов</a:t>
            </a:r>
            <a:r>
              <a:rPr lang="ru-RU" sz="11200" u="dbl" dirty="0" smtClean="0"/>
              <a:t>:</a:t>
            </a:r>
            <a:r>
              <a:rPr lang="ru-RU" sz="11200" dirty="0" smtClean="0"/>
              <a:t> </a:t>
            </a:r>
          </a:p>
          <a:p>
            <a:pPr>
              <a:buNone/>
            </a:pPr>
            <a:r>
              <a:rPr lang="ru-RU" sz="11200" dirty="0" smtClean="0"/>
              <a:t>      </a:t>
            </a:r>
            <a:r>
              <a:rPr lang="ru-RU" sz="11200" u="dbl" dirty="0" smtClean="0"/>
              <a:t>Недопустимо</a:t>
            </a:r>
            <a:endParaRPr lang="ru-RU" sz="11200" dirty="0" smtClean="0"/>
          </a:p>
          <a:p>
            <a:pPr>
              <a:buNone/>
            </a:pPr>
            <a:r>
              <a:rPr lang="ru-RU" sz="11200" dirty="0" smtClean="0"/>
              <a:t>      сей, нежели, дабы</a:t>
            </a:r>
          </a:p>
          <a:p>
            <a:pPr>
              <a:buNone/>
            </a:pPr>
            <a:r>
              <a:rPr lang="ru-RU" sz="11200" dirty="0" smtClean="0"/>
              <a:t>     </a:t>
            </a:r>
            <a:r>
              <a:rPr lang="ru-RU" sz="11200" u="dbl" dirty="0" smtClean="0"/>
              <a:t>Надо:</a:t>
            </a:r>
            <a:endParaRPr lang="ru-RU" sz="11200" dirty="0" smtClean="0"/>
          </a:p>
          <a:p>
            <a:pPr>
              <a:buNone/>
            </a:pPr>
            <a:r>
              <a:rPr lang="ru-RU" sz="11200" dirty="0" smtClean="0"/>
              <a:t>     этот, чем, чтобы</a:t>
            </a:r>
          </a:p>
          <a:p>
            <a:pPr>
              <a:buNone/>
            </a:pPr>
            <a:r>
              <a:rPr lang="ru-RU" sz="8600" dirty="0" smtClean="0"/>
              <a:t> 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ru-RU" dirty="0" smtClean="0"/>
              <a:t>   5. Недопустимо </a:t>
            </a:r>
            <a:r>
              <a:rPr lang="ru-RU" dirty="0" smtClean="0">
                <a:solidFill>
                  <a:srgbClr val="FF0000"/>
                </a:solidFill>
              </a:rPr>
              <a:t>использование 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FF0000"/>
                </a:solidFill>
              </a:rPr>
              <a:t>жаргонизмов, диалектизмов, просторечия</a:t>
            </a:r>
            <a:r>
              <a:rPr lang="ru-RU" u="dbl" dirty="0" smtClean="0"/>
              <a:t>.</a:t>
            </a:r>
            <a:r>
              <a:rPr lang="ru-RU" dirty="0" smtClean="0"/>
              <a:t> </a:t>
            </a:r>
          </a:p>
          <a:p>
            <a:pPr lvl="0">
              <a:buNone/>
            </a:pPr>
            <a:r>
              <a:rPr lang="ru-RU" dirty="0" smtClean="0"/>
              <a:t>   6. </a:t>
            </a:r>
            <a:r>
              <a:rPr lang="ru-RU" dirty="0" smtClean="0">
                <a:solidFill>
                  <a:srgbClr val="FF0000"/>
                </a:solidFill>
              </a:rPr>
              <a:t>Текст любого документа должен соответствовать лексическим, морфологическим, синтаксическим, орфографическим и пунктуальным нормам русского литературного языка.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dirty="0" smtClean="0"/>
              <a:t>Вопросы к лекции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smtClean="0"/>
              <a:t>Понятия </a:t>
            </a:r>
            <a:r>
              <a:rPr lang="ru-RU" dirty="0" smtClean="0"/>
              <a:t>“документ”, “реквизит документа”, виды документов.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Требования к оформлению основных реквизитов документов личного происхождения (заявление, объяснительная записка).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Типичные ошибки в языке документа.</a:t>
            </a:r>
          </a:p>
          <a:p>
            <a:pPr marL="514350" indent="-514350">
              <a:buNone/>
            </a:pPr>
            <a:r>
              <a:rPr lang="ru-RU" dirty="0" smtClean="0"/>
              <a:t> </a:t>
            </a:r>
          </a:p>
          <a:p>
            <a:pPr marL="514350" indent="-514350">
              <a:buNone/>
            </a:pPr>
            <a:r>
              <a:rPr lang="ru-RU" dirty="0" smtClean="0"/>
              <a:t> </a:t>
            </a:r>
          </a:p>
          <a:p>
            <a:pPr marL="514350" indent="-514350"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Большинство современных документов оформляется на бланках. </a:t>
            </a:r>
            <a:r>
              <a:rPr lang="ru-RU" dirty="0" smtClean="0">
                <a:solidFill>
                  <a:srgbClr val="FF0000"/>
                </a:solidFill>
              </a:rPr>
              <a:t>Бланк </a:t>
            </a:r>
            <a:r>
              <a:rPr lang="ru-RU" dirty="0" smtClean="0"/>
              <a:t>– это стандартный лист бумаги, на котором печатается (типографским способом) постоянная информация и отводится место для переменной  (впечатывается на машинке или компьютере или пишется от руки).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Образец бланка</a:t>
            </a:r>
            <a:endParaRPr lang="ru-RU" dirty="0"/>
          </a:p>
        </p:txBody>
      </p:sp>
      <p:pic>
        <p:nvPicPr>
          <p:cNvPr id="2050" name="Picture 2" descr="C:\Users\rusyaz3417\Desktop\c6c780053377ac749eadbdc3022baa71.gif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971472" y="1600200"/>
            <a:ext cx="3201055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 Основные требования к оформлению документов и расположению обязательных реквизитов регламентируются </a:t>
            </a:r>
            <a:r>
              <a:rPr lang="ru-RU" dirty="0" err="1" smtClean="0">
                <a:solidFill>
                  <a:srgbClr val="FF0000"/>
                </a:solidFill>
              </a:rPr>
              <a:t>ГОСТами</a:t>
            </a:r>
            <a:r>
              <a:rPr lang="ru-RU" dirty="0" smtClean="0">
                <a:solidFill>
                  <a:srgbClr val="FF0000"/>
                </a:solidFill>
              </a:rPr>
              <a:t>  (государственными стандартами).</a:t>
            </a:r>
          </a:p>
          <a:p>
            <a:pPr>
              <a:buNone/>
            </a:pPr>
            <a:r>
              <a:rPr lang="ru-RU" dirty="0" smtClean="0"/>
              <a:t>	Все документы делятся на </a:t>
            </a:r>
            <a:r>
              <a:rPr lang="ru-RU" dirty="0" smtClean="0">
                <a:solidFill>
                  <a:srgbClr val="FF0000"/>
                </a:solidFill>
              </a:rPr>
              <a:t>официальные </a:t>
            </a:r>
            <a:r>
              <a:rPr lang="ru-RU" dirty="0" smtClean="0"/>
              <a:t>и </a:t>
            </a:r>
            <a:r>
              <a:rPr lang="ru-RU" dirty="0" smtClean="0">
                <a:solidFill>
                  <a:srgbClr val="FF0000"/>
                </a:solidFill>
              </a:rPr>
              <a:t>личного происхождения</a:t>
            </a:r>
            <a:r>
              <a:rPr lang="ru-RU" dirty="0" smtClean="0"/>
              <a:t>. К последним относятся документы, созданные человеком вне сферы его служебной деятельности (</a:t>
            </a:r>
            <a:r>
              <a:rPr lang="ru-RU" dirty="0" err="1" smtClean="0"/>
              <a:t>н-р</a:t>
            </a:r>
            <a:r>
              <a:rPr lang="ru-RU" dirty="0" smtClean="0"/>
              <a:t>, «личная переписка», «мемуары», «дневники»).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i="1" dirty="0" smtClean="0"/>
              <a:t>    </a:t>
            </a:r>
            <a:r>
              <a:rPr lang="ru-RU" dirty="0" smtClean="0">
                <a:solidFill>
                  <a:srgbClr val="FF0000"/>
                </a:solidFill>
              </a:rPr>
              <a:t>Официальные документы </a:t>
            </a:r>
            <a:r>
              <a:rPr lang="ru-RU" dirty="0" smtClean="0"/>
              <a:t>в зависимости от обслуживаемой ими сферы человеческой деятельности подразделяются на: </a:t>
            </a:r>
          </a:p>
          <a:p>
            <a:pPr lvl="0">
              <a:buNone/>
            </a:pPr>
            <a:r>
              <a:rPr lang="ru-RU" dirty="0" smtClean="0">
                <a:solidFill>
                  <a:srgbClr val="FF0000"/>
                </a:solidFill>
              </a:rPr>
              <a:t>    - управленческие</a:t>
            </a:r>
          </a:p>
          <a:p>
            <a:pPr lvl="0">
              <a:buNone/>
            </a:pPr>
            <a:r>
              <a:rPr lang="ru-RU" dirty="0" smtClean="0">
                <a:solidFill>
                  <a:srgbClr val="FF0000"/>
                </a:solidFill>
              </a:rPr>
              <a:t>    - научные</a:t>
            </a:r>
          </a:p>
          <a:p>
            <a:pPr lvl="0">
              <a:buNone/>
            </a:pPr>
            <a:r>
              <a:rPr lang="ru-RU" dirty="0" smtClean="0">
                <a:solidFill>
                  <a:srgbClr val="FF0000"/>
                </a:solidFill>
              </a:rPr>
              <a:t>    - технические</a:t>
            </a:r>
          </a:p>
          <a:p>
            <a:pPr lvl="0">
              <a:buNone/>
            </a:pPr>
            <a:r>
              <a:rPr lang="ru-RU" dirty="0" smtClean="0">
                <a:solidFill>
                  <a:srgbClr val="FF0000"/>
                </a:solidFill>
              </a:rPr>
              <a:t>    - производственные</a:t>
            </a:r>
          </a:p>
          <a:p>
            <a:pPr lvl="0">
              <a:buNone/>
            </a:pPr>
            <a:r>
              <a:rPr lang="ru-RU" dirty="0" smtClean="0">
                <a:solidFill>
                  <a:srgbClr val="FF0000"/>
                </a:solidFill>
              </a:rPr>
              <a:t>    - финансовые и т.д.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i="1" dirty="0" smtClean="0"/>
              <a:t>    </a:t>
            </a:r>
            <a:r>
              <a:rPr lang="ru-RU" dirty="0" smtClean="0">
                <a:solidFill>
                  <a:srgbClr val="FF0000"/>
                </a:solidFill>
              </a:rPr>
              <a:t>Управленческие документы </a:t>
            </a:r>
            <a:r>
              <a:rPr lang="ru-RU" dirty="0" smtClean="0"/>
              <a:t>составляют ядро документации, которая обеспечивает деятельность любого учреждения или организации. В состав управленческой документации входят  </a:t>
            </a:r>
            <a:r>
              <a:rPr lang="ru-RU" dirty="0" smtClean="0">
                <a:solidFill>
                  <a:srgbClr val="FF0000"/>
                </a:solidFill>
              </a:rPr>
              <a:t>организационные </a:t>
            </a:r>
            <a:r>
              <a:rPr lang="ru-RU" dirty="0" smtClean="0"/>
              <a:t>(устав, положение) и </a:t>
            </a:r>
            <a:r>
              <a:rPr lang="ru-RU" dirty="0" smtClean="0">
                <a:solidFill>
                  <a:srgbClr val="FF0000"/>
                </a:solidFill>
              </a:rPr>
              <a:t>распорядительные </a:t>
            </a:r>
            <a:r>
              <a:rPr lang="ru-RU" dirty="0" smtClean="0"/>
              <a:t>(приказ, протокол, акт, распоряжение и т.д.) документы, оформление которых регламентирует ГОСТ.</a:t>
            </a:r>
            <a:endParaRPr lang="ru-RU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Управленческие</a:t>
            </a:r>
            <a:r>
              <a:rPr lang="ru-RU" dirty="0" smtClean="0"/>
              <a:t> документы составляются в </a:t>
            </a:r>
            <a:r>
              <a:rPr lang="ru-RU" dirty="0" err="1" smtClean="0"/>
              <a:t>соответсвии</a:t>
            </a:r>
            <a:r>
              <a:rPr lang="ru-RU" dirty="0" smtClean="0"/>
              <a:t> с </a:t>
            </a:r>
            <a:r>
              <a:rPr lang="ru-RU" u="sng" dirty="0" smtClean="0">
                <a:solidFill>
                  <a:srgbClr val="FF0000"/>
                </a:solidFill>
              </a:rPr>
              <a:t>ГОСТ р. 6.30-2003. </a:t>
            </a:r>
          </a:p>
          <a:p>
            <a:pPr>
              <a:buNone/>
            </a:pPr>
            <a:r>
              <a:rPr lang="ru-RU" dirty="0" smtClean="0"/>
              <a:t>    Данный </a:t>
            </a:r>
            <a:r>
              <a:rPr lang="ru-RU" dirty="0" err="1" smtClean="0"/>
              <a:t>госстандарт</a:t>
            </a:r>
            <a:r>
              <a:rPr lang="ru-RU" dirty="0" smtClean="0"/>
              <a:t> на организационно-распорядительную документацию в нашей стране был введён в действие </a:t>
            </a:r>
            <a:r>
              <a:rPr lang="ru-RU" dirty="0" smtClean="0">
                <a:solidFill>
                  <a:srgbClr val="FF0000"/>
                </a:solidFill>
              </a:rPr>
              <a:t>1 июля 2003 года</a:t>
            </a:r>
            <a:r>
              <a:rPr lang="ru-RU" dirty="0" smtClean="0"/>
              <a:t>. 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r>
              <a:rPr lang="ru-RU" dirty="0" smtClean="0"/>
              <a:t>    Он содержит требования к оформлению </a:t>
            </a:r>
            <a:r>
              <a:rPr lang="ru-RU" dirty="0" smtClean="0">
                <a:solidFill>
                  <a:srgbClr val="FF0000"/>
                </a:solidFill>
              </a:rPr>
              <a:t>30 </a:t>
            </a:r>
            <a:r>
              <a:rPr lang="ru-RU" dirty="0" smtClean="0"/>
              <a:t>главных реквизитов документов группы ОРД (организационно-распорядительные).</a:t>
            </a:r>
            <a:endParaRPr lang="ru-RU" u="sng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Другие документы, </a:t>
            </a:r>
            <a:r>
              <a:rPr lang="ru-RU" dirty="0" smtClean="0"/>
              <a:t>а именно </a:t>
            </a:r>
            <a:r>
              <a:rPr lang="ru-RU" dirty="0" smtClean="0">
                <a:solidFill>
                  <a:srgbClr val="FF0000"/>
                </a:solidFill>
              </a:rPr>
              <a:t>организационные и </a:t>
            </a:r>
            <a:r>
              <a:rPr lang="ru-RU" smtClean="0">
                <a:solidFill>
                  <a:srgbClr val="FF0000"/>
                </a:solidFill>
              </a:rPr>
              <a:t>распорядительные  </a:t>
            </a:r>
            <a:r>
              <a:rPr lang="ru-RU" smtClean="0"/>
              <a:t>регламентирует </a:t>
            </a:r>
            <a:r>
              <a:rPr lang="ru-RU" dirty="0" smtClean="0">
                <a:solidFill>
                  <a:srgbClr val="FF0000"/>
                </a:solidFill>
              </a:rPr>
              <a:t>ГОСТ Р 7.0.97 – 2016</a:t>
            </a:r>
            <a:r>
              <a:rPr lang="ru-RU" dirty="0" smtClean="0"/>
              <a:t>,  который вступил в силу </a:t>
            </a:r>
            <a:r>
              <a:rPr lang="ru-RU" dirty="0" smtClean="0">
                <a:solidFill>
                  <a:srgbClr val="FF0000"/>
                </a:solidFill>
              </a:rPr>
              <a:t>1 июля 2018 года</a:t>
            </a:r>
            <a:r>
              <a:rPr lang="ru-RU" dirty="0" smtClean="0"/>
              <a:t>.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В соответствии с требованием </a:t>
            </a:r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err="1" smtClean="0"/>
              <a:t>ГОСТа</a:t>
            </a:r>
            <a:r>
              <a:rPr lang="ru-RU" dirty="0" smtClean="0"/>
              <a:t>  </a:t>
            </a:r>
            <a:r>
              <a:rPr lang="ru-RU" dirty="0" smtClean="0">
                <a:solidFill>
                  <a:srgbClr val="FF0000"/>
                </a:solidFill>
              </a:rPr>
              <a:t>5 обязательных  реквизитов </a:t>
            </a:r>
            <a:r>
              <a:rPr lang="ru-RU" dirty="0" smtClean="0"/>
              <a:t>документа «заявление» оформляются следующим образом: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555</Words>
  <Application>Microsoft Office PowerPoint</Application>
  <PresentationFormat>Экран (4:3)</PresentationFormat>
  <Paragraphs>89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1" baseType="lpstr">
      <vt:lpstr>Arial</vt:lpstr>
      <vt:lpstr>Calibri</vt:lpstr>
      <vt:lpstr>Тема Office</vt:lpstr>
      <vt:lpstr>Презентация PowerPoint</vt:lpstr>
      <vt:lpstr>Презентация PowerPoint</vt:lpstr>
      <vt:lpstr>Образец бланка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Требования к оформлению основных реквизитов документов личного происхождения (заявление, объяснительная записка) </vt:lpstr>
      <vt:lpstr>Презентация PowerPoint</vt:lpstr>
      <vt:lpstr> Требования к оформлению (печатанию) документов </vt:lpstr>
      <vt:lpstr>Презентация PowerPoint</vt:lpstr>
      <vt:lpstr>Требования к языку документа, типичные ошибки в языке документа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rusyaz3417</dc:creator>
  <cp:lastModifiedBy>Пользователь Windows</cp:lastModifiedBy>
  <cp:revision>29</cp:revision>
  <dcterms:created xsi:type="dcterms:W3CDTF">2019-01-19T05:12:09Z</dcterms:created>
  <dcterms:modified xsi:type="dcterms:W3CDTF">2019-04-03T08:43:27Z</dcterms:modified>
</cp:coreProperties>
</file>