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62" r:id="rId4"/>
    <p:sldId id="264" r:id="rId5"/>
    <p:sldId id="265" r:id="rId6"/>
    <p:sldId id="266" r:id="rId7"/>
    <p:sldId id="267" r:id="rId8"/>
    <p:sldId id="296" r:id="rId9"/>
    <p:sldId id="268" r:id="rId10"/>
    <p:sldId id="271" r:id="rId11"/>
    <p:sldId id="272" r:id="rId12"/>
    <p:sldId id="274" r:id="rId13"/>
    <p:sldId id="275" r:id="rId14"/>
    <p:sldId id="276" r:id="rId15"/>
    <p:sldId id="277" r:id="rId16"/>
    <p:sldId id="279" r:id="rId17"/>
    <p:sldId id="282" r:id="rId18"/>
    <p:sldId id="283" r:id="rId19"/>
    <p:sldId id="285" r:id="rId20"/>
    <p:sldId id="287" r:id="rId21"/>
    <p:sldId id="289" r:id="rId22"/>
    <p:sldId id="297" r:id="rId23"/>
    <p:sldId id="290" r:id="rId24"/>
    <p:sldId id="291" r:id="rId25"/>
    <p:sldId id="292" r:id="rId26"/>
    <p:sldId id="293" r:id="rId27"/>
    <p:sldId id="294" r:id="rId28"/>
    <p:sldId id="298" r:id="rId29"/>
    <p:sldId id="299" r:id="rId30"/>
    <p:sldId id="307" r:id="rId31"/>
    <p:sldId id="308" r:id="rId32"/>
    <p:sldId id="300" r:id="rId33"/>
    <p:sldId id="301" r:id="rId34"/>
    <p:sldId id="302" r:id="rId35"/>
    <p:sldId id="305" r:id="rId36"/>
    <p:sldId id="309" r:id="rId37"/>
    <p:sldId id="306" r:id="rId38"/>
    <p:sldId id="295"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6600FF"/>
    <a:srgbClr val="FF6600"/>
    <a:srgbClr val="170BB5"/>
    <a:srgbClr val="CC00FF"/>
    <a:srgbClr val="FF00FF"/>
    <a:srgbClr val="A50021"/>
    <a:srgbClr val="00CC00"/>
    <a:srgbClr val="00CCFF"/>
    <a:srgbClr val="62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9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FC747-0E9E-4518-985F-68C2D7B92C6A}" type="datetimeFigureOut">
              <a:rPr lang="ru-RU" smtClean="0"/>
              <a:t>30.04.2024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76D727-0A14-4398-AFD3-F5BD77E559C7}" type="slidenum">
              <a:rPr lang="ru-RU" smtClean="0"/>
              <a:t>‹#›</a:t>
            </a:fld>
            <a:endParaRPr lang="ru-RU"/>
          </a:p>
        </p:txBody>
      </p:sp>
    </p:spTree>
    <p:extLst>
      <p:ext uri="{BB962C8B-B14F-4D97-AF65-F5344CB8AC3E}">
        <p14:creationId xmlns:p14="http://schemas.microsoft.com/office/powerpoint/2010/main" val="104812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276D727-0A14-4398-AFD3-F5BD77E559C7}" type="slidenum">
              <a:rPr lang="ru-RU" smtClean="0"/>
              <a:t>18</a:t>
            </a:fld>
            <a:endParaRPr lang="ru-RU"/>
          </a:p>
        </p:txBody>
      </p:sp>
    </p:spTree>
    <p:extLst>
      <p:ext uri="{BB962C8B-B14F-4D97-AF65-F5344CB8AC3E}">
        <p14:creationId xmlns:p14="http://schemas.microsoft.com/office/powerpoint/2010/main" val="165758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276D727-0A14-4398-AFD3-F5BD77E559C7}" type="slidenum">
              <a:rPr lang="ru-RU" smtClean="0"/>
              <a:t>36</a:t>
            </a:fld>
            <a:endParaRPr lang="ru-RU"/>
          </a:p>
        </p:txBody>
      </p:sp>
    </p:spTree>
    <p:extLst>
      <p:ext uri="{BB962C8B-B14F-4D97-AF65-F5344CB8AC3E}">
        <p14:creationId xmlns:p14="http://schemas.microsoft.com/office/powerpoint/2010/main" val="3259837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817020A-DA54-418B-876F-303E4E192B1C}" type="datetimeFigureOut">
              <a:rPr lang="ru-RU" smtClean="0"/>
              <a:t>30.04.2024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2817020A-DA54-418B-876F-303E4E192B1C}" type="datetimeFigureOut">
              <a:rPr lang="ru-RU" smtClean="0"/>
              <a:t>30.04.2024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2817020A-DA54-418B-876F-303E4E192B1C}" type="datetimeFigureOut">
              <a:rPr lang="ru-RU" smtClean="0"/>
              <a:t>30.04.2024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17020A-DA54-418B-876F-303E4E192B1C}" type="datetimeFigureOut">
              <a:rPr lang="ru-RU" smtClean="0"/>
              <a:t>30.04.2024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17020A-DA54-418B-876F-303E4E192B1C}" type="datetimeFigureOut">
              <a:rPr lang="ru-RU" smtClean="0"/>
              <a:t>30.04.2024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17020A-DA54-418B-876F-303E4E192B1C}" type="datetimeFigureOut">
              <a:rPr lang="ru-RU" smtClean="0"/>
              <a:t>30.04.2024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817020A-DA54-418B-876F-303E4E192B1C}" type="datetimeFigureOut">
              <a:rPr lang="ru-RU" smtClean="0"/>
              <a:t>30.04.2024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817020A-DA54-418B-876F-303E4E192B1C}" type="datetimeFigureOut">
              <a:rPr lang="ru-RU" smtClean="0"/>
              <a:t>30.04.2024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817020A-DA54-418B-876F-303E4E192B1C}" type="datetimeFigureOut">
              <a:rPr lang="ru-RU" smtClean="0"/>
              <a:t>30.04.2024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817020A-DA54-418B-876F-303E4E192B1C}" type="datetimeFigureOut">
              <a:rPr lang="ru-RU" smtClean="0"/>
              <a:t>30.04.2024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17020A-DA54-418B-876F-303E4E192B1C}" type="datetimeFigureOut">
              <a:rPr lang="ru-RU" smtClean="0"/>
              <a:t>30.04.2024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583A62-6EEB-4DCE-B31B-6D92DE76A2A3}"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2817020A-DA54-418B-876F-303E4E192B1C}" type="datetimeFigureOut">
              <a:rPr lang="ru-RU" smtClean="0"/>
              <a:t>30.04.2024</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6583A62-6EEB-4DCE-B31B-6D92DE76A2A3}"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313259" y="548680"/>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827584" y="1556792"/>
            <a:ext cx="7416824" cy="3024336"/>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Alkaloids, indole derivatives.</a:t>
            </a:r>
          </a:p>
          <a:p>
            <a:r>
              <a:rPr lang="en-US" sz="3200" b="1" dirty="0">
                <a:solidFill>
                  <a:srgbClr val="FF0000"/>
                </a:solidFill>
                <a:latin typeface="Arial" panose="020B0604020202020204" pitchFamily="34" charset="0"/>
                <a:cs typeface="Arial" panose="020B0604020202020204" pitchFamily="34" charset="0"/>
              </a:rPr>
              <a:t>Drugs derived from imidazole and </a:t>
            </a:r>
            <a:r>
              <a:rPr lang="en-US" sz="3200" b="1" dirty="0" err="1">
                <a:solidFill>
                  <a:srgbClr val="FF0000"/>
                </a:solidFill>
                <a:latin typeface="Arial" panose="020B0604020202020204" pitchFamily="34" charset="0"/>
                <a:cs typeface="Arial" panose="020B0604020202020204" pitchFamily="34" charset="0"/>
              </a:rPr>
              <a:t>bezimidazole</a:t>
            </a:r>
            <a:r>
              <a:rPr lang="en-US" sz="3200" b="1" dirty="0">
                <a:solidFill>
                  <a:srgbClr val="FF0000"/>
                </a:solidFill>
                <a:latin typeface="Arial" panose="020B0604020202020204" pitchFamily="34" charset="0"/>
                <a:cs typeface="Arial" panose="020B0604020202020204" pitchFamily="34" charset="0"/>
              </a:rPr>
              <a:t>.</a:t>
            </a:r>
          </a:p>
        </p:txBody>
      </p:sp>
      <p:sp>
        <p:nvSpPr>
          <p:cNvPr id="5" name="TextBox 4"/>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633" y="3486705"/>
            <a:ext cx="3686733" cy="245782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805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10</a:t>
            </a:fld>
            <a:endParaRPr lang="ru-RU"/>
          </a:p>
        </p:txBody>
      </p:sp>
      <p:sp>
        <p:nvSpPr>
          <p:cNvPr id="8" name="Прямоугольник 7"/>
          <p:cNvSpPr/>
          <p:nvPr/>
        </p:nvSpPr>
        <p:spPr>
          <a:xfrm>
            <a:off x="323528" y="980728"/>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2" name="Прямоугольник 1"/>
          <p:cNvSpPr/>
          <p:nvPr/>
        </p:nvSpPr>
        <p:spPr>
          <a:xfrm>
            <a:off x="251520" y="1556792"/>
            <a:ext cx="5040560" cy="2462213"/>
          </a:xfrm>
          <a:prstGeom prst="rect">
            <a:avLst/>
          </a:prstGeom>
        </p:spPr>
        <p:txBody>
          <a:bodyPr wrap="square">
            <a:spAutoFit/>
          </a:bodyPr>
          <a:lstStyle/>
          <a:p>
            <a:pPr algn="just"/>
            <a:r>
              <a:rPr lang="en-US" sz="2200" dirty="0" smtClean="0"/>
              <a:t>Reserpine is stored in well-corked orange glass jars in a cool place protected from light. It is capable of </a:t>
            </a:r>
            <a:r>
              <a:rPr lang="en-US" sz="2200" dirty="0" err="1" smtClean="0"/>
              <a:t>isomerisation</a:t>
            </a:r>
            <a:r>
              <a:rPr lang="en-US" sz="2200" dirty="0" smtClean="0"/>
              <a:t> and oxidation under the influence of light, air and heat. Solutions in which reserpine can also be </a:t>
            </a:r>
            <a:r>
              <a:rPr lang="en-US" sz="2200" dirty="0" err="1" smtClean="0"/>
              <a:t>hydrolysed</a:t>
            </a:r>
            <a:r>
              <a:rPr lang="en-US" sz="2200" dirty="0" smtClean="0"/>
              <a:t> are particularly easily </a:t>
            </a:r>
            <a:r>
              <a:rPr lang="en-US" sz="2200" dirty="0" err="1" smtClean="0"/>
              <a:t>oxidised</a:t>
            </a:r>
            <a:r>
              <a:rPr lang="en-US" sz="2200" dirty="0" smtClean="0"/>
              <a:t>. </a:t>
            </a:r>
            <a:endParaRPr lang="ru-RU" sz="2200" dirty="0"/>
          </a:p>
        </p:txBody>
      </p:sp>
      <p:sp>
        <p:nvSpPr>
          <p:cNvPr id="13" name="Прямоугольник 12"/>
          <p:cNvSpPr/>
          <p:nvPr/>
        </p:nvSpPr>
        <p:spPr>
          <a:xfrm>
            <a:off x="323528" y="4263479"/>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3" name="Прямоугольник 2"/>
          <p:cNvSpPr/>
          <p:nvPr/>
        </p:nvSpPr>
        <p:spPr>
          <a:xfrm>
            <a:off x="251520" y="4790762"/>
            <a:ext cx="5040560" cy="1446550"/>
          </a:xfrm>
          <a:prstGeom prst="rect">
            <a:avLst/>
          </a:prstGeom>
        </p:spPr>
        <p:txBody>
          <a:bodyPr wrap="square">
            <a:spAutoFit/>
          </a:bodyPr>
          <a:lstStyle/>
          <a:p>
            <a:pPr algn="just"/>
            <a:r>
              <a:rPr lang="en-US" sz="2200" dirty="0" smtClean="0"/>
              <a:t>Reserpine is used as a neuroleptic and hypotensive agent. It is prescribed for the treatment of hypertension and neuropsychiatric disorders.</a:t>
            </a:r>
            <a:endParaRPr lang="ru-RU" sz="2200" dirty="0"/>
          </a:p>
        </p:txBody>
      </p:sp>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63" r="26668"/>
          <a:stretch/>
        </p:blipFill>
        <p:spPr bwMode="auto">
          <a:xfrm>
            <a:off x="5796136" y="1538797"/>
            <a:ext cx="2853130" cy="477052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263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11</a:t>
            </a:fld>
            <a:endParaRPr lang="ru-RU"/>
          </a:p>
        </p:txBody>
      </p:sp>
      <p:sp>
        <p:nvSpPr>
          <p:cNvPr id="8" name="Прямоугольник 7"/>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196752"/>
            <a:ext cx="3240360" cy="243145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233559"/>
            <a:ext cx="3660754" cy="24448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2663"/>
          <a:stretch/>
        </p:blipFill>
        <p:spPr bwMode="auto">
          <a:xfrm>
            <a:off x="6748313" y="3934660"/>
            <a:ext cx="2190861" cy="26435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2648" b="2393"/>
          <a:stretch/>
        </p:blipFill>
        <p:spPr bwMode="auto">
          <a:xfrm>
            <a:off x="4211960" y="3934660"/>
            <a:ext cx="2292775" cy="266689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4118136"/>
            <a:ext cx="3240360" cy="239651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380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E4BF139B-3B4E-4221-95DA-59CA7323F185}" type="slidenum">
              <a:rPr lang="ru-RU" smtClean="0"/>
              <a:t>12</a:t>
            </a:fld>
            <a:endParaRPr lang="ru-RU" dirty="0"/>
          </a:p>
        </p:txBody>
      </p:sp>
      <p:sp>
        <p:nvSpPr>
          <p:cNvPr id="8" name="Прямоугольник 7"/>
          <p:cNvSpPr/>
          <p:nvPr/>
        </p:nvSpPr>
        <p:spPr>
          <a:xfrm>
            <a:off x="323528" y="9807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9" name="Прямоугольник 8"/>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sp>
        <p:nvSpPr>
          <p:cNvPr id="3" name="Прямоугольник 2"/>
          <p:cNvSpPr/>
          <p:nvPr/>
        </p:nvSpPr>
        <p:spPr>
          <a:xfrm>
            <a:off x="251520" y="1556792"/>
            <a:ext cx="5760640" cy="1446550"/>
          </a:xfrm>
          <a:prstGeom prst="rect">
            <a:avLst/>
          </a:prstGeom>
        </p:spPr>
        <p:txBody>
          <a:bodyPr wrap="square">
            <a:spAutoFit/>
          </a:bodyPr>
          <a:lstStyle/>
          <a:p>
            <a:pPr algn="just"/>
            <a:r>
              <a:rPr lang="en-US" sz="2200" dirty="0" smtClean="0"/>
              <a:t>The drug is </a:t>
            </a:r>
            <a:r>
              <a:rPr lang="en-US" sz="2200" dirty="0" err="1" smtClean="0"/>
              <a:t>colourless</a:t>
            </a:r>
            <a:r>
              <a:rPr lang="en-US" sz="2200" dirty="0" smtClean="0"/>
              <a:t>, shiny needle-like crystals or white crystalline powder of bitter taste. Hardly soluble in water and alcohol, easily in boiling water, insoluble in ether.</a:t>
            </a:r>
            <a:endParaRPr lang="ru-RU" sz="22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1578" y="1340767"/>
            <a:ext cx="1954877" cy="244426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714" y="4089307"/>
            <a:ext cx="2458765" cy="221043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4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253" y="3157318"/>
            <a:ext cx="5481883" cy="31540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356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13</a:t>
            </a:fld>
            <a:endParaRPr lang="ru-RU"/>
          </a:p>
        </p:txBody>
      </p:sp>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412776"/>
            <a:ext cx="4090415" cy="430887"/>
          </a:xfrm>
          <a:prstGeom prst="rect">
            <a:avLst/>
          </a:prstGeom>
        </p:spPr>
        <p:txBody>
          <a:bodyPr wrap="none">
            <a:spAutoFit/>
          </a:bodyPr>
          <a:lstStyle/>
          <a:p>
            <a:pPr marL="457200" indent="-457200">
              <a:buFont typeface="+mj-lt"/>
              <a:buAutoNum type="arabicPeriod"/>
            </a:pPr>
            <a:r>
              <a:rPr lang="en-US" sz="2200" b="1" dirty="0">
                <a:solidFill>
                  <a:srgbClr val="7030A0"/>
                </a:solidFill>
              </a:rPr>
              <a:t>IR and UV spectrophotometry</a:t>
            </a:r>
            <a:endParaRPr lang="ru-RU" sz="2200" b="1" dirty="0">
              <a:solidFill>
                <a:srgbClr val="7030A0"/>
              </a:solidFill>
            </a:endParaRPr>
          </a:p>
        </p:txBody>
      </p:sp>
      <p:sp>
        <p:nvSpPr>
          <p:cNvPr id="9" name="Прямоугольник 8"/>
          <p:cNvSpPr/>
          <p:nvPr/>
        </p:nvSpPr>
        <p:spPr>
          <a:xfrm>
            <a:off x="323528" y="1990001"/>
            <a:ext cx="3039615"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Vitali</a:t>
            </a:r>
            <a:r>
              <a:rPr lang="en-US" sz="2200" b="1" dirty="0" smtClean="0">
                <a:solidFill>
                  <a:srgbClr val="7030A0"/>
                </a:solidFill>
              </a:rPr>
              <a:t>-Morin reaction</a:t>
            </a:r>
            <a:endParaRPr lang="ru-RU" sz="2200" b="1" dirty="0">
              <a:solidFill>
                <a:srgbClr val="7030A0"/>
              </a:solidFill>
            </a:endParaRPr>
          </a:p>
        </p:txBody>
      </p:sp>
      <p:sp>
        <p:nvSpPr>
          <p:cNvPr id="14" name="Прямоугольник 13"/>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sp>
        <p:nvSpPr>
          <p:cNvPr id="15" name="Прямоугольник 14"/>
          <p:cNvSpPr/>
          <p:nvPr/>
        </p:nvSpPr>
        <p:spPr>
          <a:xfrm>
            <a:off x="323528" y="4726305"/>
            <a:ext cx="3890360" cy="430887"/>
          </a:xfrm>
          <a:prstGeom prst="rect">
            <a:avLst/>
          </a:prstGeom>
        </p:spPr>
        <p:txBody>
          <a:bodyPr wrap="none">
            <a:spAutoFit/>
          </a:bodyPr>
          <a:lstStyle/>
          <a:p>
            <a:pPr marL="446088" indent="-446088"/>
            <a:r>
              <a:rPr lang="en-US" sz="2200" b="1" dirty="0" smtClean="0">
                <a:solidFill>
                  <a:srgbClr val="7030A0"/>
                </a:solidFill>
              </a:rPr>
              <a:t>3.	Oxidation in acidic medium</a:t>
            </a:r>
            <a:endParaRPr lang="ru-RU" sz="2200" b="1" dirty="0">
              <a:solidFill>
                <a:srgbClr val="7030A0"/>
              </a:solidFill>
            </a:endParaRPr>
          </a:p>
        </p:txBody>
      </p:sp>
      <p:sp>
        <p:nvSpPr>
          <p:cNvPr id="7" name="Прямоугольник 6"/>
          <p:cNvSpPr/>
          <p:nvPr/>
        </p:nvSpPr>
        <p:spPr>
          <a:xfrm>
            <a:off x="736154" y="5192032"/>
            <a:ext cx="8156326" cy="1015663"/>
          </a:xfrm>
          <a:prstGeom prst="rect">
            <a:avLst/>
          </a:prstGeom>
        </p:spPr>
        <p:txBody>
          <a:bodyPr wrap="square">
            <a:spAutoFit/>
          </a:bodyPr>
          <a:lstStyle/>
          <a:p>
            <a:pPr algn="just"/>
            <a:r>
              <a:rPr lang="en-US" sz="2000" dirty="0" smtClean="0"/>
              <a:t>When the drug is exposed to potassium </a:t>
            </a:r>
            <a:r>
              <a:rPr lang="en-US" sz="2000" dirty="0" err="1" smtClean="0"/>
              <a:t>bichromate</a:t>
            </a:r>
            <a:r>
              <a:rPr lang="en-US" sz="2000" dirty="0" smtClean="0"/>
              <a:t> crystals in the presence of concentrated </a:t>
            </a:r>
            <a:r>
              <a:rPr lang="en-US" sz="2000" dirty="0" err="1" smtClean="0"/>
              <a:t>sulphuric</a:t>
            </a:r>
            <a:r>
              <a:rPr lang="en-US" sz="2000" dirty="0" smtClean="0"/>
              <a:t> acid, rapidly disappearing streaks of </a:t>
            </a:r>
            <a:r>
              <a:rPr lang="en-US" sz="2000" b="1" dirty="0" smtClean="0">
                <a:solidFill>
                  <a:srgbClr val="7030A0"/>
                </a:solidFill>
              </a:rPr>
              <a:t>violet </a:t>
            </a:r>
            <a:r>
              <a:rPr lang="en-US" sz="2000" dirty="0" smtClean="0"/>
              <a:t>and </a:t>
            </a:r>
            <a:r>
              <a:rPr lang="en-US" sz="2000" b="1" dirty="0" smtClean="0">
                <a:solidFill>
                  <a:srgbClr val="0070C0"/>
                </a:solidFill>
              </a:rPr>
              <a:t>blue</a:t>
            </a:r>
            <a:r>
              <a:rPr lang="en-US" sz="2000" dirty="0" smtClean="0"/>
              <a:t> </a:t>
            </a:r>
            <a:r>
              <a:rPr lang="en-US" sz="2000" dirty="0" err="1" smtClean="0"/>
              <a:t>colour</a:t>
            </a:r>
            <a:r>
              <a:rPr lang="en-US" sz="2000" dirty="0" smtClean="0"/>
              <a:t> are formed on the walls of the porcelain cup.</a:t>
            </a:r>
            <a:endParaRPr lang="ru-RU"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492896"/>
            <a:ext cx="7964563" cy="207746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900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14</a:t>
            </a:fld>
            <a:endParaRPr lang="ru-RU"/>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1" name="Прямоугольник 10"/>
          <p:cNvSpPr/>
          <p:nvPr/>
        </p:nvSpPr>
        <p:spPr>
          <a:xfrm>
            <a:off x="323528" y="1412776"/>
            <a:ext cx="6667979" cy="430887"/>
          </a:xfrm>
          <a:prstGeom prst="rect">
            <a:avLst/>
          </a:prstGeom>
        </p:spPr>
        <p:txBody>
          <a:bodyPr wrap="none">
            <a:spAutoFit/>
          </a:bodyPr>
          <a:lstStyle/>
          <a:p>
            <a:pPr marL="446088" indent="-446088"/>
            <a:r>
              <a:rPr lang="en-US" sz="2200" b="1" dirty="0" smtClean="0">
                <a:solidFill>
                  <a:srgbClr val="7030A0"/>
                </a:solidFill>
              </a:rPr>
              <a:t>4.	Interaction reaction with common alkaloid reagents</a:t>
            </a:r>
            <a:endParaRPr lang="ru-RU" sz="2200" b="1" dirty="0">
              <a:solidFill>
                <a:srgbClr val="7030A0"/>
              </a:solidFill>
            </a:endParaRPr>
          </a:p>
        </p:txBody>
      </p:sp>
      <p:sp>
        <p:nvSpPr>
          <p:cNvPr id="12" name="Прямоугольник 11"/>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sp>
        <p:nvSpPr>
          <p:cNvPr id="2" name="Прямоугольник 1"/>
          <p:cNvSpPr/>
          <p:nvPr/>
        </p:nvSpPr>
        <p:spPr>
          <a:xfrm>
            <a:off x="251520" y="4615968"/>
            <a:ext cx="8640960" cy="1862048"/>
          </a:xfrm>
          <a:prstGeom prst="rect">
            <a:avLst/>
          </a:prstGeom>
        </p:spPr>
        <p:txBody>
          <a:bodyPr wrap="square">
            <a:spAutoFit/>
          </a:bodyPr>
          <a:lstStyle/>
          <a:p>
            <a:pPr algn="just">
              <a:spcAft>
                <a:spcPts val="600"/>
              </a:spcAft>
            </a:pPr>
            <a:r>
              <a:rPr lang="en-US" sz="2200" dirty="0"/>
              <a:t>Strychnine gives </a:t>
            </a:r>
            <a:r>
              <a:rPr lang="en-US" sz="2200" dirty="0" err="1"/>
              <a:t>coloured</a:t>
            </a:r>
            <a:r>
              <a:rPr lang="en-US" sz="2200" dirty="0"/>
              <a:t> precipitates with general alkaloid </a:t>
            </a:r>
            <a:r>
              <a:rPr lang="en-US" sz="2200" dirty="0" smtClean="0"/>
              <a:t>reagents. Particularly sensitive reagents for it are: </a:t>
            </a:r>
            <a:r>
              <a:rPr lang="en-US" sz="2200" dirty="0" err="1" smtClean="0"/>
              <a:t>Dragendorf's</a:t>
            </a:r>
            <a:r>
              <a:rPr lang="en-US" sz="2200" dirty="0" smtClean="0"/>
              <a:t> reagent, Meyer's reagent, phosphorus-tungstic acid. </a:t>
            </a:r>
          </a:p>
          <a:p>
            <a:pPr algn="just">
              <a:spcAft>
                <a:spcPts val="600"/>
              </a:spcAft>
            </a:pPr>
            <a:r>
              <a:rPr lang="en-US" sz="2200" dirty="0" smtClean="0"/>
              <a:t>Erdmann's, </a:t>
            </a:r>
            <a:r>
              <a:rPr lang="en-US" sz="2200" dirty="0" err="1" smtClean="0"/>
              <a:t>Frede's</a:t>
            </a:r>
            <a:r>
              <a:rPr lang="en-US" sz="2200" dirty="0" smtClean="0"/>
              <a:t> and Markus' reagents do not give </a:t>
            </a:r>
            <a:r>
              <a:rPr lang="en-US" sz="2200" dirty="0" err="1" smtClean="0"/>
              <a:t>colour</a:t>
            </a:r>
            <a:r>
              <a:rPr lang="en-US" sz="2200" dirty="0" smtClean="0"/>
              <a:t> reactions with strychnine.</a:t>
            </a:r>
            <a:endParaRPr lang="ru-RU" sz="2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30" y="1988839"/>
            <a:ext cx="8259036" cy="23189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094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15</a:t>
            </a:fld>
            <a:endParaRPr lang="ru-RU"/>
          </a:p>
        </p:txBody>
      </p:sp>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412776"/>
            <a:ext cx="3810659" cy="430887"/>
          </a:xfrm>
          <a:prstGeom prst="rect">
            <a:avLst/>
          </a:prstGeom>
        </p:spPr>
        <p:txBody>
          <a:bodyPr wrap="none">
            <a:spAutoFit/>
          </a:bodyPr>
          <a:lstStyle/>
          <a:p>
            <a:pPr marL="446088" indent="-446088"/>
            <a:r>
              <a:rPr lang="en-US" sz="2200" b="1" dirty="0" smtClean="0">
                <a:solidFill>
                  <a:srgbClr val="7030A0"/>
                </a:solidFill>
              </a:rPr>
              <a:t>5.	Condensation with vanillin</a:t>
            </a:r>
            <a:endParaRPr lang="ru-RU" sz="2200" b="1" dirty="0">
              <a:solidFill>
                <a:srgbClr val="7030A0"/>
              </a:solidFill>
            </a:endParaRPr>
          </a:p>
        </p:txBody>
      </p:sp>
      <p:sp>
        <p:nvSpPr>
          <p:cNvPr id="9" name="Прямоугольник 8"/>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sp>
        <p:nvSpPr>
          <p:cNvPr id="2" name="Прямоугольник 1"/>
          <p:cNvSpPr/>
          <p:nvPr/>
        </p:nvSpPr>
        <p:spPr>
          <a:xfrm>
            <a:off x="5545520" y="3933056"/>
            <a:ext cx="2048959" cy="369332"/>
          </a:xfrm>
          <a:prstGeom prst="rect">
            <a:avLst/>
          </a:prstGeom>
        </p:spPr>
        <p:txBody>
          <a:bodyPr wrap="none">
            <a:spAutoFit/>
          </a:bodyPr>
          <a:lstStyle/>
          <a:p>
            <a:r>
              <a:rPr lang="en-US" b="1" dirty="0" smtClean="0">
                <a:solidFill>
                  <a:srgbClr val="CC00FF"/>
                </a:solidFill>
              </a:rPr>
              <a:t>pink-purple </a:t>
            </a:r>
            <a:r>
              <a:rPr lang="en-US" b="1" dirty="0" err="1" smtClean="0">
                <a:solidFill>
                  <a:srgbClr val="CC00FF"/>
                </a:solidFill>
              </a:rPr>
              <a:t>colour</a:t>
            </a:r>
            <a:r>
              <a:rPr lang="en-US" b="1" dirty="0" smtClean="0">
                <a:solidFill>
                  <a:srgbClr val="CC00FF"/>
                </a:solidFill>
              </a:rPr>
              <a:t> </a:t>
            </a:r>
            <a:endParaRPr lang="ru-RU" b="1" dirty="0">
              <a:solidFill>
                <a:srgbClr val="CC00FF"/>
              </a:solidFill>
            </a:endParaRPr>
          </a:p>
        </p:txBody>
      </p:sp>
      <p:sp>
        <p:nvSpPr>
          <p:cNvPr id="12" name="Прямоугольник 11"/>
          <p:cNvSpPr/>
          <p:nvPr/>
        </p:nvSpPr>
        <p:spPr>
          <a:xfrm>
            <a:off x="323528" y="4293096"/>
            <a:ext cx="3322897" cy="430887"/>
          </a:xfrm>
          <a:prstGeom prst="rect">
            <a:avLst/>
          </a:prstGeom>
        </p:spPr>
        <p:txBody>
          <a:bodyPr wrap="none">
            <a:spAutoFit/>
          </a:bodyPr>
          <a:lstStyle/>
          <a:p>
            <a:pPr marL="446088" indent="-446088"/>
            <a:r>
              <a:rPr lang="en-US" sz="2200" b="1" dirty="0" smtClean="0">
                <a:solidFill>
                  <a:srgbClr val="7030A0"/>
                </a:solidFill>
              </a:rPr>
              <a:t>6.	Detection of nitrate ion</a:t>
            </a:r>
            <a:endParaRPr lang="ru-RU" sz="2200" b="1" dirty="0">
              <a:solidFill>
                <a:srgbClr val="7030A0"/>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97151"/>
            <a:ext cx="8424936" cy="13348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004048" y="6237312"/>
            <a:ext cx="1249060" cy="369332"/>
          </a:xfrm>
          <a:prstGeom prst="rect">
            <a:avLst/>
          </a:prstGeom>
        </p:spPr>
        <p:txBody>
          <a:bodyPr wrap="none">
            <a:spAutoFit/>
          </a:bodyPr>
          <a:lstStyle/>
          <a:p>
            <a:r>
              <a:rPr lang="en-US" b="1" dirty="0" smtClean="0">
                <a:solidFill>
                  <a:srgbClr val="170BB5"/>
                </a:solidFill>
              </a:rPr>
              <a:t>blue </a:t>
            </a:r>
            <a:r>
              <a:rPr lang="en-US" b="1" dirty="0" err="1" smtClean="0">
                <a:solidFill>
                  <a:srgbClr val="170BB5"/>
                </a:solidFill>
              </a:rPr>
              <a:t>colour</a:t>
            </a:r>
            <a:endParaRPr lang="ru-RU" b="1" dirty="0">
              <a:solidFill>
                <a:srgbClr val="170BB5"/>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988840"/>
            <a:ext cx="8424936" cy="18774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33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16</a:t>
            </a:fld>
            <a:endParaRPr lang="ru-RU"/>
          </a:p>
        </p:txBody>
      </p:sp>
      <p:sp>
        <p:nvSpPr>
          <p:cNvPr id="11" name="Прямоугольник 10"/>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8" name="Прямоугольник 7"/>
          <p:cNvSpPr/>
          <p:nvPr/>
        </p:nvSpPr>
        <p:spPr>
          <a:xfrm>
            <a:off x="323528" y="1412776"/>
            <a:ext cx="1844159" cy="430887"/>
          </a:xfrm>
          <a:prstGeom prst="rect">
            <a:avLst/>
          </a:prstGeom>
        </p:spPr>
        <p:txBody>
          <a:bodyPr wrap="none">
            <a:spAutoFit/>
          </a:bodyPr>
          <a:lstStyle/>
          <a:p>
            <a:pPr marL="446088" indent="-446088"/>
            <a:r>
              <a:rPr lang="en-US" sz="2200" b="1" dirty="0" err="1" smtClean="0">
                <a:solidFill>
                  <a:srgbClr val="7030A0"/>
                </a:solidFill>
              </a:rPr>
              <a:t>Neutralisation</a:t>
            </a:r>
            <a:endParaRPr lang="ru-RU" sz="2200" b="1" dirty="0">
              <a:solidFill>
                <a:srgbClr val="7030A0"/>
              </a:solidFill>
            </a:endParaRPr>
          </a:p>
        </p:txBody>
      </p:sp>
      <p:sp>
        <p:nvSpPr>
          <p:cNvPr id="13" name="Прямоугольник 12"/>
          <p:cNvSpPr/>
          <p:nvPr/>
        </p:nvSpPr>
        <p:spPr>
          <a:xfrm>
            <a:off x="736154" y="332656"/>
            <a:ext cx="8156326"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Strychnine nitrate</a:t>
            </a:r>
            <a:endParaRPr lang="ru-RU" sz="3200" b="1" dirty="0">
              <a:solidFill>
                <a:srgbClr val="0070C0"/>
              </a:solidFill>
            </a:endParaRPr>
          </a:p>
        </p:txBody>
      </p:sp>
      <p:sp>
        <p:nvSpPr>
          <p:cNvPr id="14" name="Прямоугольник 13"/>
          <p:cNvSpPr/>
          <p:nvPr/>
        </p:nvSpPr>
        <p:spPr>
          <a:xfrm>
            <a:off x="323528" y="4005064"/>
            <a:ext cx="1710725" cy="461665"/>
          </a:xfrm>
          <a:prstGeom prst="rect">
            <a:avLst/>
          </a:prstGeom>
        </p:spPr>
        <p:txBody>
          <a:bodyPr wrap="none">
            <a:spAutoFit/>
          </a:bodyPr>
          <a:lstStyle/>
          <a:p>
            <a:r>
              <a:rPr lang="en-US" sz="2400" b="1" dirty="0" smtClean="0">
                <a:solidFill>
                  <a:srgbClr val="C00000"/>
                </a:solidFill>
              </a:rPr>
              <a:t>Medical use</a:t>
            </a:r>
          </a:p>
        </p:txBody>
      </p:sp>
      <p:sp>
        <p:nvSpPr>
          <p:cNvPr id="2" name="Прямоугольник 1"/>
          <p:cNvSpPr/>
          <p:nvPr/>
        </p:nvSpPr>
        <p:spPr>
          <a:xfrm>
            <a:off x="179512" y="4509120"/>
            <a:ext cx="6552728" cy="1785104"/>
          </a:xfrm>
          <a:prstGeom prst="rect">
            <a:avLst/>
          </a:prstGeom>
        </p:spPr>
        <p:txBody>
          <a:bodyPr wrap="square">
            <a:spAutoFit/>
          </a:bodyPr>
          <a:lstStyle/>
          <a:p>
            <a:pPr algn="just"/>
            <a:r>
              <a:rPr lang="en-US" sz="2200" dirty="0" smtClean="0"/>
              <a:t>Strychnine excitatory effect on the central nervous system, tones skeletal muscle, heart muscle, stimulates metabolic processes. In large doses causes convulsions. It is used as a tonic agent for low metabolic processes, rapid fatigue, hypertension.</a:t>
            </a:r>
            <a:endParaRPr lang="ru-RU" sz="2200" dirty="0"/>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545" y="4005064"/>
            <a:ext cx="1750150" cy="234349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86" y="1916832"/>
            <a:ext cx="8628209" cy="17134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906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E4BF139B-3B4E-4221-95DA-59CA7323F185}" type="slidenum">
              <a:rPr lang="ru-RU" smtClean="0"/>
              <a:t>17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endParaRPr lang="en-US" sz="3200" b="1" dirty="0" smtClean="0">
              <a:solidFill>
                <a:srgbClr val="0070C0"/>
              </a:solidFill>
            </a:endParaRPr>
          </a:p>
          <a:p>
            <a:pPr algn="ctr"/>
            <a:r>
              <a:rPr lang="en-US" sz="3200" b="1" dirty="0" err="1" smtClean="0">
                <a:solidFill>
                  <a:srgbClr val="0070C0"/>
                </a:solidFill>
              </a:rPr>
              <a:t>Physostigmine</a:t>
            </a:r>
            <a:r>
              <a:rPr lang="en-US" sz="3200" b="1" dirty="0" smtClean="0">
                <a:solidFill>
                  <a:srgbClr val="0070C0"/>
                </a:solidFill>
              </a:rPr>
              <a:t> salicylate</a:t>
            </a:r>
            <a:endParaRPr lang="ru-RU" sz="3200" b="1" dirty="0">
              <a:solidFill>
                <a:srgbClr val="0070C0"/>
              </a:solidFill>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74" y="1556793"/>
            <a:ext cx="2681282" cy="223224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556791"/>
            <a:ext cx="3350951" cy="22322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4094234"/>
            <a:ext cx="5466587" cy="149500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5827911"/>
            <a:ext cx="8640960" cy="769441"/>
          </a:xfrm>
          <a:prstGeom prst="rect">
            <a:avLst/>
          </a:prstGeom>
        </p:spPr>
        <p:txBody>
          <a:bodyPr wrap="square">
            <a:spAutoFit/>
          </a:bodyPr>
          <a:lstStyle/>
          <a:p>
            <a:pPr algn="just"/>
            <a:r>
              <a:rPr lang="en-US" sz="2200" dirty="0" err="1" smtClean="0"/>
              <a:t>Colourless</a:t>
            </a:r>
            <a:r>
              <a:rPr lang="en-US" sz="2200" dirty="0" smtClean="0"/>
              <a:t> lustrous prismatic crystals. Red </a:t>
            </a:r>
            <a:r>
              <a:rPr lang="en-US" sz="2200" dirty="0" err="1" smtClean="0"/>
              <a:t>coloured</a:t>
            </a:r>
            <a:r>
              <a:rPr lang="en-US" sz="2200" dirty="0" smtClean="0"/>
              <a:t> by light and air. Difficult to dissolve in water, soluble in alcohol, slightly soluble in ether.</a:t>
            </a:r>
            <a:endParaRPr lang="ru-RU" sz="2200" dirty="0"/>
          </a:p>
        </p:txBody>
      </p:sp>
    </p:spTree>
    <p:extLst>
      <p:ext uri="{BB962C8B-B14F-4D97-AF65-F5344CB8AC3E}">
        <p14:creationId xmlns:p14="http://schemas.microsoft.com/office/powerpoint/2010/main" val="2468237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18</a:t>
            </a:fld>
            <a:endParaRPr lang="ru-RU"/>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23528" y="1239143"/>
            <a:ext cx="1856342" cy="461665"/>
          </a:xfrm>
          <a:prstGeom prst="rect">
            <a:avLst/>
          </a:prstGeom>
        </p:spPr>
        <p:txBody>
          <a:bodyPr wrap="none">
            <a:spAutoFit/>
          </a:bodyPr>
          <a:lstStyle/>
          <a:p>
            <a:r>
              <a:rPr lang="en-US" sz="2400" b="1" dirty="0" smtClean="0">
                <a:solidFill>
                  <a:srgbClr val="C00000"/>
                </a:solidFill>
              </a:rPr>
              <a:t>Identification</a:t>
            </a:r>
          </a:p>
        </p:txBody>
      </p:sp>
      <p:sp>
        <p:nvSpPr>
          <p:cNvPr id="12" name="Прямоугольник 11"/>
          <p:cNvSpPr/>
          <p:nvPr/>
        </p:nvSpPr>
        <p:spPr>
          <a:xfrm>
            <a:off x="323528" y="2134017"/>
            <a:ext cx="5655651" cy="430887"/>
          </a:xfrm>
          <a:prstGeom prst="rect">
            <a:avLst/>
          </a:prstGeom>
        </p:spPr>
        <p:txBody>
          <a:bodyPr wrap="none">
            <a:spAutoFit/>
          </a:bodyPr>
          <a:lstStyle/>
          <a:p>
            <a:pPr marL="446088" indent="-446088"/>
            <a:r>
              <a:rPr lang="en-US" sz="2200" b="1" dirty="0" smtClean="0">
                <a:solidFill>
                  <a:srgbClr val="7030A0"/>
                </a:solidFill>
              </a:rPr>
              <a:t>2.	Interaction with common alkaloid reagents</a:t>
            </a:r>
            <a:endParaRPr lang="ru-RU" sz="2200" b="1" dirty="0">
              <a:solidFill>
                <a:srgbClr val="7030A0"/>
              </a:solidFill>
            </a:endParaRPr>
          </a:p>
        </p:txBody>
      </p:sp>
      <p:sp>
        <p:nvSpPr>
          <p:cNvPr id="14" name="Прямоугольник 13"/>
          <p:cNvSpPr/>
          <p:nvPr/>
        </p:nvSpPr>
        <p:spPr>
          <a:xfrm>
            <a:off x="323528" y="1701969"/>
            <a:ext cx="4172104" cy="430887"/>
          </a:xfrm>
          <a:prstGeom prst="rect">
            <a:avLst/>
          </a:prstGeom>
        </p:spPr>
        <p:txBody>
          <a:bodyPr wrap="none">
            <a:spAutoFit/>
          </a:bodyPr>
          <a:lstStyle/>
          <a:p>
            <a:pPr marL="446088" indent="-446088"/>
            <a:r>
              <a:rPr lang="en-US" sz="2200" b="1" dirty="0" smtClean="0">
                <a:solidFill>
                  <a:srgbClr val="7030A0"/>
                </a:solidFill>
              </a:rPr>
              <a:t>1.	IR- and UV-spectrophotometry</a:t>
            </a:r>
            <a:endParaRPr lang="ru-RU" sz="2200" b="1" dirty="0">
              <a:solidFill>
                <a:srgbClr val="7030A0"/>
              </a:solidFill>
            </a:endParaRPr>
          </a:p>
        </p:txBody>
      </p:sp>
      <p:sp>
        <p:nvSpPr>
          <p:cNvPr id="11" name="Прямоугольник 10"/>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endParaRPr lang="en-US" sz="3200" b="1" dirty="0" smtClean="0">
              <a:solidFill>
                <a:srgbClr val="0070C0"/>
              </a:solidFill>
            </a:endParaRPr>
          </a:p>
          <a:p>
            <a:pPr algn="ctr"/>
            <a:r>
              <a:rPr lang="en-US" sz="3200" b="1" dirty="0" err="1" smtClean="0">
                <a:solidFill>
                  <a:srgbClr val="0070C0"/>
                </a:solidFill>
              </a:rPr>
              <a:t>Physostigmine</a:t>
            </a:r>
            <a:r>
              <a:rPr lang="en-US" sz="3200" b="1" dirty="0" smtClean="0">
                <a:solidFill>
                  <a:srgbClr val="0070C0"/>
                </a:solidFill>
              </a:rPr>
              <a:t> salicylate</a:t>
            </a:r>
            <a:endParaRPr lang="ru-RU" sz="3200" b="1" dirty="0">
              <a:solidFill>
                <a:srgbClr val="0070C0"/>
              </a:solidFill>
            </a:endParaRPr>
          </a:p>
        </p:txBody>
      </p:sp>
      <p:sp>
        <p:nvSpPr>
          <p:cNvPr id="13" name="Прямоугольник 12"/>
          <p:cNvSpPr/>
          <p:nvPr/>
        </p:nvSpPr>
        <p:spPr>
          <a:xfrm>
            <a:off x="323528" y="2566065"/>
            <a:ext cx="5342681" cy="430887"/>
          </a:xfrm>
          <a:prstGeom prst="rect">
            <a:avLst/>
          </a:prstGeom>
        </p:spPr>
        <p:txBody>
          <a:bodyPr wrap="none">
            <a:spAutoFit/>
          </a:bodyPr>
          <a:lstStyle/>
          <a:p>
            <a:pPr marL="446088" indent="-446088"/>
            <a:r>
              <a:rPr lang="en-US" sz="2200" b="1" dirty="0" smtClean="0">
                <a:solidFill>
                  <a:srgbClr val="7030A0"/>
                </a:solidFill>
              </a:rPr>
              <a:t>3.	</a:t>
            </a:r>
            <a:r>
              <a:rPr lang="en-US" sz="2200" b="1" dirty="0" err="1" smtClean="0">
                <a:solidFill>
                  <a:srgbClr val="7030A0"/>
                </a:solidFill>
              </a:rPr>
              <a:t>Colour</a:t>
            </a:r>
            <a:r>
              <a:rPr lang="en-US" sz="2200" b="1" dirty="0" smtClean="0">
                <a:solidFill>
                  <a:srgbClr val="7030A0"/>
                </a:solidFill>
              </a:rPr>
              <a:t> reaction using ammonia solution</a:t>
            </a:r>
            <a:endParaRPr lang="ru-RU" sz="2200" b="1" dirty="0">
              <a:solidFill>
                <a:srgbClr val="7030A0"/>
              </a:solidFill>
            </a:endParaRPr>
          </a:p>
        </p:txBody>
      </p:sp>
      <p:sp>
        <p:nvSpPr>
          <p:cNvPr id="2" name="Прямоугольник 1"/>
          <p:cNvSpPr/>
          <p:nvPr/>
        </p:nvSpPr>
        <p:spPr>
          <a:xfrm>
            <a:off x="827584" y="2924944"/>
            <a:ext cx="8064896" cy="1631216"/>
          </a:xfrm>
          <a:prstGeom prst="rect">
            <a:avLst/>
          </a:prstGeom>
        </p:spPr>
        <p:txBody>
          <a:bodyPr wrap="square">
            <a:spAutoFit/>
          </a:bodyPr>
          <a:lstStyle/>
          <a:p>
            <a:pPr algn="just"/>
            <a:r>
              <a:rPr lang="en-US" sz="2000" dirty="0" smtClean="0"/>
              <a:t>Ammonia solution is added to the drug solution and the mixture is evaporated in a porcelain cup on a water bath until dry; the residue should be blue in </a:t>
            </a:r>
            <a:r>
              <a:rPr lang="en-US" sz="2000" dirty="0" err="1" smtClean="0"/>
              <a:t>colour</a:t>
            </a:r>
            <a:r>
              <a:rPr lang="en-US" sz="2000" dirty="0" smtClean="0"/>
              <a:t>. Dissolve the residue in alcohol to give a blue solution. If this solution is acidified with acetic acid, a red </a:t>
            </a:r>
            <a:r>
              <a:rPr lang="en-US" sz="2000" dirty="0" err="1" smtClean="0"/>
              <a:t>colouring</a:t>
            </a:r>
            <a:r>
              <a:rPr lang="en-US" sz="2000" dirty="0" smtClean="0"/>
              <a:t> and fluorescence appear, which increases when the solution is diluted with water.</a:t>
            </a:r>
            <a:endParaRPr lang="ru-RU" sz="2000" dirty="0"/>
          </a:p>
        </p:txBody>
      </p:sp>
      <p:sp>
        <p:nvSpPr>
          <p:cNvPr id="15" name="Прямоугольник 14"/>
          <p:cNvSpPr/>
          <p:nvPr/>
        </p:nvSpPr>
        <p:spPr>
          <a:xfrm>
            <a:off x="323528" y="4510281"/>
            <a:ext cx="3942169" cy="430887"/>
          </a:xfrm>
          <a:prstGeom prst="rect">
            <a:avLst/>
          </a:prstGeom>
        </p:spPr>
        <p:txBody>
          <a:bodyPr wrap="none">
            <a:spAutoFit/>
          </a:bodyPr>
          <a:lstStyle/>
          <a:p>
            <a:pPr marL="446088" indent="-446088"/>
            <a:r>
              <a:rPr lang="en-US" sz="2200" b="1" dirty="0" smtClean="0">
                <a:solidFill>
                  <a:srgbClr val="7030A0"/>
                </a:solidFill>
              </a:rPr>
              <a:t>4.	Determination of salicylates</a:t>
            </a:r>
            <a:endParaRPr lang="ru-RU" sz="2200" b="1" dirty="0">
              <a:solidFill>
                <a:srgbClr val="7030A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982556"/>
            <a:ext cx="6677546" cy="13122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850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19</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323528" y="1239143"/>
            <a:ext cx="984565" cy="461665"/>
          </a:xfrm>
          <a:prstGeom prst="rect">
            <a:avLst/>
          </a:prstGeom>
        </p:spPr>
        <p:txBody>
          <a:bodyPr wrap="none">
            <a:spAutoFit/>
          </a:bodyPr>
          <a:lstStyle/>
          <a:p>
            <a:r>
              <a:rPr lang="en-US" sz="2400" b="1" dirty="0" smtClean="0">
                <a:solidFill>
                  <a:srgbClr val="C00000"/>
                </a:solidFill>
              </a:rPr>
              <a:t>Assay</a:t>
            </a:r>
          </a:p>
        </p:txBody>
      </p:sp>
      <p:sp>
        <p:nvSpPr>
          <p:cNvPr id="12" name="Прямоугольник 11"/>
          <p:cNvSpPr/>
          <p:nvPr/>
        </p:nvSpPr>
        <p:spPr>
          <a:xfrm>
            <a:off x="323528" y="1651447"/>
            <a:ext cx="1557671" cy="430887"/>
          </a:xfrm>
          <a:prstGeom prst="rect">
            <a:avLst/>
          </a:prstGeom>
        </p:spPr>
        <p:txBody>
          <a:bodyPr wrap="none">
            <a:spAutoFit/>
          </a:bodyPr>
          <a:lstStyle/>
          <a:p>
            <a:pPr marL="446088" indent="-446088"/>
            <a:r>
              <a:rPr lang="en-US" sz="2200" b="1" dirty="0" err="1" smtClean="0">
                <a:solidFill>
                  <a:srgbClr val="7030A0"/>
                </a:solidFill>
              </a:rPr>
              <a:t>Alkalimetry</a:t>
            </a:r>
            <a:endParaRPr lang="ru-RU" sz="2200" b="1" dirty="0">
              <a:solidFill>
                <a:srgbClr val="7030A0"/>
              </a:solidFill>
            </a:endParaRPr>
          </a:p>
        </p:txBody>
      </p:sp>
      <p:sp>
        <p:nvSpPr>
          <p:cNvPr id="14" name="Прямоугольник 13"/>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endParaRPr lang="en-US" sz="3200" b="1" dirty="0" smtClean="0">
              <a:solidFill>
                <a:srgbClr val="0070C0"/>
              </a:solidFill>
            </a:endParaRPr>
          </a:p>
          <a:p>
            <a:pPr algn="ctr"/>
            <a:r>
              <a:rPr lang="en-US" sz="3200" b="1" dirty="0" err="1" smtClean="0">
                <a:solidFill>
                  <a:srgbClr val="0070C0"/>
                </a:solidFill>
              </a:rPr>
              <a:t>Physostigmine</a:t>
            </a:r>
            <a:r>
              <a:rPr lang="en-US" sz="3200" b="1" dirty="0" smtClean="0">
                <a:solidFill>
                  <a:srgbClr val="0070C0"/>
                </a:solidFill>
              </a:rPr>
              <a:t> salicylate</a:t>
            </a:r>
            <a:endParaRPr lang="ru-RU" sz="3200" b="1" dirty="0">
              <a:solidFill>
                <a:srgbClr val="0070C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71" y="2204864"/>
            <a:ext cx="8546108" cy="36019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534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a:t>
            </a:fld>
            <a:endParaRPr lang="ru-RU"/>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29" y="4221088"/>
            <a:ext cx="4095750" cy="15335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55" y="1268760"/>
            <a:ext cx="3072341" cy="23042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268760"/>
            <a:ext cx="3420046" cy="23042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21830" y="5949280"/>
            <a:ext cx="4095749" cy="369332"/>
          </a:xfrm>
          <a:prstGeom prst="rect">
            <a:avLst/>
          </a:prstGeom>
        </p:spPr>
        <p:txBody>
          <a:bodyPr wrap="square">
            <a:spAutoFit/>
          </a:bodyPr>
          <a:lstStyle/>
          <a:p>
            <a:r>
              <a:rPr lang="ru-RU" dirty="0" smtClean="0"/>
              <a:t>  </a:t>
            </a:r>
            <a:r>
              <a:rPr lang="en-US" dirty="0" err="1" smtClean="0"/>
              <a:t>Alliohimbane</a:t>
            </a:r>
            <a:r>
              <a:rPr lang="ru-RU" dirty="0" smtClean="0"/>
              <a:t>	           </a:t>
            </a:r>
            <a:r>
              <a:rPr lang="en-US" dirty="0" smtClean="0"/>
              <a:t>Reserpine acid</a:t>
            </a:r>
            <a:endParaRPr lang="ru-RU" dirty="0"/>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649" y="4221088"/>
            <a:ext cx="3286125" cy="15716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6300192" y="5949280"/>
            <a:ext cx="1072281" cy="369332"/>
          </a:xfrm>
          <a:prstGeom prst="rect">
            <a:avLst/>
          </a:prstGeom>
        </p:spPr>
        <p:txBody>
          <a:bodyPr wrap="none">
            <a:spAutoFit/>
          </a:bodyPr>
          <a:lstStyle/>
          <a:p>
            <a:r>
              <a:rPr lang="en-US" dirty="0" smtClean="0"/>
              <a:t>Reserpine</a:t>
            </a:r>
            <a:endParaRPr lang="ru-RU" dirty="0"/>
          </a:p>
        </p:txBody>
      </p:sp>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3686" y="4225972"/>
            <a:ext cx="3286125" cy="15716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615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20</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23528" y="1239143"/>
            <a:ext cx="1152431" cy="461665"/>
          </a:xfrm>
          <a:prstGeom prst="rect">
            <a:avLst/>
          </a:prstGeom>
        </p:spPr>
        <p:txBody>
          <a:bodyPr wrap="none">
            <a:spAutoFit/>
          </a:bodyPr>
          <a:lstStyle/>
          <a:p>
            <a:r>
              <a:rPr lang="en-US" sz="2400" b="1" dirty="0" smtClean="0">
                <a:solidFill>
                  <a:srgbClr val="C00000"/>
                </a:solidFill>
              </a:rPr>
              <a:t>Storage</a:t>
            </a:r>
          </a:p>
        </p:txBody>
      </p:sp>
      <p:sp>
        <p:nvSpPr>
          <p:cNvPr id="2" name="Прямоугольник 1"/>
          <p:cNvSpPr/>
          <p:nvPr/>
        </p:nvSpPr>
        <p:spPr>
          <a:xfrm>
            <a:off x="251520" y="1772816"/>
            <a:ext cx="8568952" cy="430887"/>
          </a:xfrm>
          <a:prstGeom prst="rect">
            <a:avLst/>
          </a:prstGeom>
        </p:spPr>
        <p:txBody>
          <a:bodyPr wrap="square">
            <a:spAutoFit/>
          </a:bodyPr>
          <a:lstStyle/>
          <a:p>
            <a:pPr algn="just"/>
            <a:r>
              <a:rPr lang="en-US" sz="2200" dirty="0" smtClean="0"/>
              <a:t>In well-corked orange glass jars, in a place protected from light.</a:t>
            </a:r>
            <a:endParaRPr lang="ru-RU" sz="2200" dirty="0"/>
          </a:p>
        </p:txBody>
      </p:sp>
      <p:sp>
        <p:nvSpPr>
          <p:cNvPr id="12" name="Прямоугольник 11"/>
          <p:cNvSpPr/>
          <p:nvPr/>
        </p:nvSpPr>
        <p:spPr>
          <a:xfrm>
            <a:off x="323528" y="2463279"/>
            <a:ext cx="1710725" cy="461665"/>
          </a:xfrm>
          <a:prstGeom prst="rect">
            <a:avLst/>
          </a:prstGeom>
        </p:spPr>
        <p:txBody>
          <a:bodyPr wrap="none">
            <a:spAutoFit/>
          </a:bodyPr>
          <a:lstStyle/>
          <a:p>
            <a:r>
              <a:rPr lang="en-US" sz="2400" b="1" dirty="0" smtClean="0">
                <a:solidFill>
                  <a:srgbClr val="C00000"/>
                </a:solidFill>
              </a:rPr>
              <a:t>Medical use</a:t>
            </a:r>
          </a:p>
        </p:txBody>
      </p:sp>
      <p:sp>
        <p:nvSpPr>
          <p:cNvPr id="7" name="Прямоугольник 6"/>
          <p:cNvSpPr/>
          <p:nvPr/>
        </p:nvSpPr>
        <p:spPr>
          <a:xfrm>
            <a:off x="251520" y="2996952"/>
            <a:ext cx="3960440" cy="1446550"/>
          </a:xfrm>
          <a:prstGeom prst="rect">
            <a:avLst/>
          </a:prstGeom>
        </p:spPr>
        <p:txBody>
          <a:bodyPr wrap="square">
            <a:spAutoFit/>
          </a:bodyPr>
          <a:lstStyle/>
          <a:p>
            <a:pPr algn="just"/>
            <a:r>
              <a:rPr lang="en-US" sz="2200" dirty="0" smtClean="0"/>
              <a:t>Anticholinesterase, </a:t>
            </a:r>
            <a:r>
              <a:rPr lang="en-US" sz="2200" dirty="0" err="1" smtClean="0"/>
              <a:t>miotic</a:t>
            </a:r>
            <a:r>
              <a:rPr lang="en-US" sz="2200" dirty="0" smtClean="0"/>
              <a:t> agent. Used in the form of eye drops and ointment. Rarely injected under the skin.</a:t>
            </a:r>
            <a:endParaRPr lang="ru-RU" sz="22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62" y="4899906"/>
            <a:ext cx="4181222" cy="119339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049" y="2996952"/>
            <a:ext cx="4032449" cy="31150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736154" y="332656"/>
            <a:ext cx="8156326" cy="1077218"/>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endParaRPr lang="en-US" sz="3200" b="1" dirty="0" smtClean="0">
              <a:solidFill>
                <a:srgbClr val="0070C0"/>
              </a:solidFill>
            </a:endParaRPr>
          </a:p>
          <a:p>
            <a:pPr algn="ctr"/>
            <a:r>
              <a:rPr lang="en-US" sz="3200" b="1" dirty="0" err="1" smtClean="0">
                <a:solidFill>
                  <a:srgbClr val="0070C0"/>
                </a:solidFill>
              </a:rPr>
              <a:t>Physostigmine</a:t>
            </a:r>
            <a:r>
              <a:rPr lang="en-US" sz="3200" b="1" dirty="0" smtClean="0">
                <a:solidFill>
                  <a:srgbClr val="0070C0"/>
                </a:solidFill>
              </a:rPr>
              <a:t> salicylate</a:t>
            </a:r>
            <a:endParaRPr lang="ru-RU" sz="3200" b="1" dirty="0">
              <a:solidFill>
                <a:srgbClr val="0070C0"/>
              </a:solidFill>
            </a:endParaRPr>
          </a:p>
        </p:txBody>
      </p:sp>
    </p:spTree>
    <p:extLst>
      <p:ext uri="{BB962C8B-B14F-4D97-AF65-F5344CB8AC3E}">
        <p14:creationId xmlns:p14="http://schemas.microsoft.com/office/powerpoint/2010/main" val="4147224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21</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sp>
        <p:nvSpPr>
          <p:cNvPr id="2" name="Прямоугольник 1"/>
          <p:cNvSpPr/>
          <p:nvPr/>
        </p:nvSpPr>
        <p:spPr>
          <a:xfrm>
            <a:off x="251520" y="4509120"/>
            <a:ext cx="8640960" cy="1446550"/>
          </a:xfrm>
          <a:prstGeom prst="rect">
            <a:avLst/>
          </a:prstGeom>
        </p:spPr>
        <p:txBody>
          <a:bodyPr wrap="square">
            <a:spAutoFit/>
          </a:bodyPr>
          <a:lstStyle/>
          <a:p>
            <a:pPr algn="just"/>
            <a:r>
              <a:rPr lang="en-US" sz="2200" dirty="0" smtClean="0"/>
              <a:t>White crystalline powder, </a:t>
            </a:r>
            <a:r>
              <a:rPr lang="en-US" sz="2200" dirty="0" err="1" smtClean="0"/>
              <a:t>odourless</a:t>
            </a:r>
            <a:r>
              <a:rPr lang="en-US" sz="2200" dirty="0" smtClean="0"/>
              <a:t>, bitter taste. Hygroscopic. Gains pink </a:t>
            </a:r>
            <a:r>
              <a:rPr lang="en-US" sz="2200" dirty="0" err="1" smtClean="0"/>
              <a:t>colour</a:t>
            </a:r>
            <a:r>
              <a:rPr lang="en-US" sz="2200" dirty="0" smtClean="0"/>
              <a:t> in the light.</a:t>
            </a:r>
          </a:p>
          <a:p>
            <a:pPr algn="just"/>
            <a:r>
              <a:rPr lang="en-US" sz="2200" dirty="0" smtClean="0"/>
              <a:t>Neostigmine methyl </a:t>
            </a:r>
            <a:r>
              <a:rPr lang="en-US" sz="2200" dirty="0" err="1" smtClean="0"/>
              <a:t>sulphate</a:t>
            </a:r>
            <a:r>
              <a:rPr lang="en-US" sz="2200" dirty="0" smtClean="0"/>
              <a:t> is very readily soluble in water, readily soluble in ethanol and chloroform, practically insoluble in ether.</a:t>
            </a:r>
          </a:p>
        </p:txBody>
      </p:sp>
      <p:sp>
        <p:nvSpPr>
          <p:cNvPr id="12" name="Прямоугольник 11"/>
          <p:cNvSpPr/>
          <p:nvPr/>
        </p:nvSpPr>
        <p:spPr>
          <a:xfrm>
            <a:off x="323528" y="3903439"/>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27" y="1306488"/>
            <a:ext cx="5112568" cy="214560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648" y="1039855"/>
            <a:ext cx="1445752" cy="309441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1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22</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sp>
        <p:nvSpPr>
          <p:cNvPr id="10" name="Прямоугольник 9"/>
          <p:cNvSpPr/>
          <p:nvPr/>
        </p:nvSpPr>
        <p:spPr>
          <a:xfrm>
            <a:off x="323528" y="980728"/>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15194"/>
            <a:ext cx="7107237" cy="50101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206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23</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2" name="Прямоугольник 11"/>
          <p:cNvSpPr/>
          <p:nvPr/>
        </p:nvSpPr>
        <p:spPr>
          <a:xfrm>
            <a:off x="323528" y="1412776"/>
            <a:ext cx="4172104" cy="430887"/>
          </a:xfrm>
          <a:prstGeom prst="rect">
            <a:avLst/>
          </a:prstGeom>
        </p:spPr>
        <p:txBody>
          <a:bodyPr wrap="none">
            <a:spAutoFit/>
          </a:bodyPr>
          <a:lstStyle/>
          <a:p>
            <a:pPr marL="446088" indent="-446088"/>
            <a:r>
              <a:rPr lang="en-US" sz="2200" b="1" dirty="0" smtClean="0">
                <a:solidFill>
                  <a:srgbClr val="7030A0"/>
                </a:solidFill>
              </a:rPr>
              <a:t>1.	IR- and UV-spectrophotometry</a:t>
            </a:r>
            <a:endParaRPr lang="ru-RU" sz="2200" b="1" dirty="0">
              <a:solidFill>
                <a:srgbClr val="7030A0"/>
              </a:solidFill>
            </a:endParaRPr>
          </a:p>
        </p:txBody>
      </p:sp>
      <p:sp>
        <p:nvSpPr>
          <p:cNvPr id="15" name="Прямоугольник 14"/>
          <p:cNvSpPr/>
          <p:nvPr/>
        </p:nvSpPr>
        <p:spPr>
          <a:xfrm>
            <a:off x="323528" y="2062009"/>
            <a:ext cx="4278607" cy="430887"/>
          </a:xfrm>
          <a:prstGeom prst="rect">
            <a:avLst/>
          </a:prstGeom>
        </p:spPr>
        <p:txBody>
          <a:bodyPr wrap="none">
            <a:spAutoFit/>
          </a:bodyPr>
          <a:lstStyle/>
          <a:p>
            <a:pPr marL="446088" indent="-446088"/>
            <a:r>
              <a:rPr lang="en-US" sz="2200" b="1" dirty="0" smtClean="0">
                <a:solidFill>
                  <a:srgbClr val="7030A0"/>
                </a:solidFill>
              </a:rPr>
              <a:t>2.	Interaction with iodine solution</a:t>
            </a:r>
            <a:endParaRPr lang="ru-RU" sz="2200" b="1" dirty="0">
              <a:solidFill>
                <a:srgbClr val="7030A0"/>
              </a:solidFill>
            </a:endParaRPr>
          </a:p>
        </p:txBody>
      </p:sp>
      <p:sp>
        <p:nvSpPr>
          <p:cNvPr id="18" name="Прямоугольник 17"/>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2" y="2924944"/>
            <a:ext cx="8629708" cy="187220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580112" y="5003884"/>
            <a:ext cx="3117200" cy="400110"/>
          </a:xfrm>
          <a:prstGeom prst="rect">
            <a:avLst/>
          </a:prstGeom>
        </p:spPr>
        <p:txBody>
          <a:bodyPr wrap="none">
            <a:spAutoFit/>
          </a:bodyPr>
          <a:lstStyle/>
          <a:p>
            <a:r>
              <a:rPr lang="en-US" dirty="0" smtClean="0"/>
              <a:t> </a:t>
            </a:r>
            <a:r>
              <a:rPr lang="en-US" sz="2000" b="1" dirty="0" smtClean="0">
                <a:solidFill>
                  <a:schemeClr val="accent5">
                    <a:lumMod val="75000"/>
                  </a:schemeClr>
                </a:solidFill>
              </a:rPr>
              <a:t>brown </a:t>
            </a:r>
            <a:r>
              <a:rPr lang="en-US" sz="2000" b="1" dirty="0" err="1" smtClean="0">
                <a:solidFill>
                  <a:schemeClr val="accent5">
                    <a:lumMod val="75000"/>
                  </a:schemeClr>
                </a:solidFill>
              </a:rPr>
              <a:t>coloured</a:t>
            </a:r>
            <a:r>
              <a:rPr lang="en-US" sz="2000" b="1" dirty="0" smtClean="0">
                <a:solidFill>
                  <a:schemeClr val="accent5">
                    <a:lumMod val="75000"/>
                  </a:schemeClr>
                </a:solidFill>
              </a:rPr>
              <a:t> precipitate</a:t>
            </a:r>
            <a:endParaRPr lang="ru-RU" sz="2000" b="1" dirty="0">
              <a:solidFill>
                <a:schemeClr val="accent5">
                  <a:lumMod val="75000"/>
                </a:schemeClr>
              </a:solidFill>
            </a:endParaRPr>
          </a:p>
        </p:txBody>
      </p:sp>
    </p:spTree>
    <p:extLst>
      <p:ext uri="{BB962C8B-B14F-4D97-AF65-F5344CB8AC3E}">
        <p14:creationId xmlns:p14="http://schemas.microsoft.com/office/powerpoint/2010/main" val="3279279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24</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3" name="Прямоугольник 12"/>
          <p:cNvSpPr/>
          <p:nvPr/>
        </p:nvSpPr>
        <p:spPr>
          <a:xfrm>
            <a:off x="323528" y="1412776"/>
            <a:ext cx="1887376" cy="430887"/>
          </a:xfrm>
          <a:prstGeom prst="rect">
            <a:avLst/>
          </a:prstGeom>
        </p:spPr>
        <p:txBody>
          <a:bodyPr wrap="none">
            <a:spAutoFit/>
          </a:bodyPr>
          <a:lstStyle/>
          <a:p>
            <a:pPr marL="446088" indent="-446088"/>
            <a:r>
              <a:rPr lang="en-US" sz="2200" b="1" dirty="0">
                <a:solidFill>
                  <a:srgbClr val="7030A0"/>
                </a:solidFill>
              </a:rPr>
              <a:t>3</a:t>
            </a:r>
            <a:r>
              <a:rPr lang="en-US" sz="2200" b="1" dirty="0" smtClean="0">
                <a:solidFill>
                  <a:srgbClr val="7030A0"/>
                </a:solidFill>
              </a:rPr>
              <a:t>.	Hydrolysis</a:t>
            </a:r>
            <a:endParaRPr lang="ru-RU" sz="2200" b="1" dirty="0">
              <a:solidFill>
                <a:srgbClr val="7030A0"/>
              </a:solidFill>
            </a:endParaRPr>
          </a:p>
        </p:txBody>
      </p:sp>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45" y="1844824"/>
            <a:ext cx="8540683" cy="23042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02" y="4365104"/>
            <a:ext cx="4038600" cy="23241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932040" y="4482986"/>
            <a:ext cx="4047388" cy="2285241"/>
          </a:xfrm>
          <a:prstGeom prst="rect">
            <a:avLst/>
          </a:prstGeom>
        </p:spPr>
        <p:txBody>
          <a:bodyPr wrap="square">
            <a:spAutoFit/>
          </a:bodyPr>
          <a:lstStyle/>
          <a:p>
            <a:pPr marL="285750" indent="-285750" algn="just">
              <a:spcAft>
                <a:spcPts val="300"/>
              </a:spcAft>
              <a:buFont typeface="Wingdings" panose="05000000000000000000" pitchFamily="2" charset="2"/>
              <a:buChar char="Ø"/>
            </a:pPr>
            <a:r>
              <a:rPr lang="en-US" sz="2000" dirty="0" smtClean="0"/>
              <a:t>The dimethylamine released during hydrolysis is detected by a characteristic </a:t>
            </a:r>
            <a:r>
              <a:rPr lang="en-US" sz="2000" dirty="0" err="1" smtClean="0"/>
              <a:t>odour</a:t>
            </a:r>
            <a:r>
              <a:rPr lang="en-US" sz="2000" dirty="0" smtClean="0"/>
              <a:t> and a blue </a:t>
            </a:r>
            <a:r>
              <a:rPr lang="en-US" sz="2000" dirty="0" err="1" smtClean="0"/>
              <a:t>colour</a:t>
            </a:r>
            <a:r>
              <a:rPr lang="en-US" sz="2000" dirty="0" smtClean="0"/>
              <a:t> change of wet litmus paper. </a:t>
            </a:r>
          </a:p>
          <a:p>
            <a:pPr marL="285750" indent="-285750" algn="just">
              <a:spcAft>
                <a:spcPts val="300"/>
              </a:spcAft>
              <a:buFont typeface="Wingdings" panose="05000000000000000000" pitchFamily="2" charset="2"/>
              <a:buChar char="Ø"/>
            </a:pPr>
            <a:r>
              <a:rPr lang="en-US" sz="2000" dirty="0" smtClean="0"/>
              <a:t>The </a:t>
            </a:r>
            <a:r>
              <a:rPr lang="en-US" sz="2000" dirty="0" err="1" smtClean="0"/>
              <a:t>sulphate</a:t>
            </a:r>
            <a:r>
              <a:rPr lang="en-US" sz="2000" dirty="0" smtClean="0"/>
              <a:t> ion is discovered by reaction with barium chloride solution. </a:t>
            </a:r>
            <a:endParaRPr lang="en-US" sz="2000" dirty="0"/>
          </a:p>
        </p:txBody>
      </p:sp>
      <p:sp>
        <p:nvSpPr>
          <p:cNvPr id="6" name="Прямоугольник 5"/>
          <p:cNvSpPr/>
          <p:nvPr/>
        </p:nvSpPr>
        <p:spPr>
          <a:xfrm>
            <a:off x="467544" y="6309320"/>
            <a:ext cx="1235788" cy="369332"/>
          </a:xfrm>
          <a:prstGeom prst="rect">
            <a:avLst/>
          </a:prstGeom>
        </p:spPr>
        <p:txBody>
          <a:bodyPr wrap="none">
            <a:spAutoFit/>
          </a:bodyPr>
          <a:lstStyle/>
          <a:p>
            <a:r>
              <a:rPr lang="en-US" b="1" dirty="0" smtClean="0">
                <a:solidFill>
                  <a:srgbClr val="FF6600"/>
                </a:solidFill>
              </a:rPr>
              <a:t>red-orange</a:t>
            </a:r>
            <a:endParaRPr lang="ru-RU" b="1" dirty="0">
              <a:solidFill>
                <a:srgbClr val="FF6600"/>
              </a:solidFill>
            </a:endParaRPr>
          </a:p>
        </p:txBody>
      </p:sp>
    </p:spTree>
    <p:extLst>
      <p:ext uri="{BB962C8B-B14F-4D97-AF65-F5344CB8AC3E}">
        <p14:creationId xmlns:p14="http://schemas.microsoft.com/office/powerpoint/2010/main" val="3447159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25</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3" name="Прямоугольник 12"/>
          <p:cNvSpPr/>
          <p:nvPr/>
        </p:nvSpPr>
        <p:spPr>
          <a:xfrm>
            <a:off x="323528" y="1412776"/>
            <a:ext cx="3203826" cy="430887"/>
          </a:xfrm>
          <a:prstGeom prst="rect">
            <a:avLst/>
          </a:prstGeom>
        </p:spPr>
        <p:txBody>
          <a:bodyPr wrap="none">
            <a:spAutoFit/>
          </a:bodyPr>
          <a:lstStyle/>
          <a:p>
            <a:pPr marL="446088" indent="-446088"/>
            <a:r>
              <a:rPr lang="en-US" sz="2200" b="1" dirty="0" smtClean="0">
                <a:solidFill>
                  <a:srgbClr val="7030A0"/>
                </a:solidFill>
              </a:rPr>
              <a:t>1.	Non-aqueous titration</a:t>
            </a:r>
            <a:endParaRPr lang="ru-RU" sz="2200" b="1" dirty="0">
              <a:solidFill>
                <a:srgbClr val="7030A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30" y="1988840"/>
            <a:ext cx="8581421" cy="18002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323528" y="4006225"/>
            <a:ext cx="1830501"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Iodometry</a:t>
            </a:r>
            <a:endParaRPr lang="ru-RU" sz="2200" b="1" dirty="0">
              <a:solidFill>
                <a:srgbClr val="7030A0"/>
              </a:solidFill>
            </a:endParaRPr>
          </a:p>
        </p:txBody>
      </p:sp>
      <p:sp>
        <p:nvSpPr>
          <p:cNvPr id="14" name="Прямоугольник 13"/>
          <p:cNvSpPr/>
          <p:nvPr/>
        </p:nvSpPr>
        <p:spPr>
          <a:xfrm>
            <a:off x="323528" y="4438273"/>
            <a:ext cx="2822760" cy="430887"/>
          </a:xfrm>
          <a:prstGeom prst="rect">
            <a:avLst/>
          </a:prstGeom>
        </p:spPr>
        <p:txBody>
          <a:bodyPr wrap="none">
            <a:spAutoFit/>
          </a:bodyPr>
          <a:lstStyle/>
          <a:p>
            <a:pPr marL="446088" indent="-446088"/>
            <a:r>
              <a:rPr lang="en-US" sz="2200" b="1" dirty="0">
                <a:solidFill>
                  <a:srgbClr val="7030A0"/>
                </a:solidFill>
              </a:rPr>
              <a:t>3</a:t>
            </a:r>
            <a:r>
              <a:rPr lang="en-US" sz="2200" b="1" dirty="0" smtClean="0">
                <a:solidFill>
                  <a:srgbClr val="7030A0"/>
                </a:solidFill>
              </a:rPr>
              <a:t>.	Spectrophotometry</a:t>
            </a:r>
            <a:endParaRPr lang="ru-RU" sz="2200" b="1" dirty="0">
              <a:solidFill>
                <a:srgbClr val="7030A0"/>
              </a:solidFill>
            </a:endParaRPr>
          </a:p>
        </p:txBody>
      </p:sp>
      <p:sp>
        <p:nvSpPr>
          <p:cNvPr id="15" name="Прямоугольник 14"/>
          <p:cNvSpPr/>
          <p:nvPr/>
        </p:nvSpPr>
        <p:spPr>
          <a:xfrm>
            <a:off x="323528" y="4870321"/>
            <a:ext cx="4211281" cy="430887"/>
          </a:xfrm>
          <a:prstGeom prst="rect">
            <a:avLst/>
          </a:prstGeom>
        </p:spPr>
        <p:txBody>
          <a:bodyPr wrap="none">
            <a:spAutoFit/>
          </a:bodyPr>
          <a:lstStyle/>
          <a:p>
            <a:pPr marL="446088" indent="-446088"/>
            <a:r>
              <a:rPr lang="en-US" sz="2200" b="1" dirty="0">
                <a:solidFill>
                  <a:srgbClr val="7030A0"/>
                </a:solidFill>
              </a:rPr>
              <a:t>4</a:t>
            </a:r>
            <a:r>
              <a:rPr lang="en-US" sz="2200" b="1" dirty="0" smtClean="0">
                <a:solidFill>
                  <a:srgbClr val="7030A0"/>
                </a:solidFill>
              </a:rPr>
              <a:t>.	Extraction-photometric method</a:t>
            </a:r>
            <a:endParaRPr lang="ru-RU" sz="2200" b="1" dirty="0">
              <a:solidFill>
                <a:srgbClr val="7030A0"/>
              </a:solidFill>
            </a:endParaRPr>
          </a:p>
        </p:txBody>
      </p:sp>
    </p:spTree>
    <p:extLst>
      <p:ext uri="{BB962C8B-B14F-4D97-AF65-F5344CB8AC3E}">
        <p14:creationId xmlns:p14="http://schemas.microsoft.com/office/powerpoint/2010/main" val="484301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26</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3" name="Прямоугольник 12"/>
          <p:cNvSpPr/>
          <p:nvPr/>
        </p:nvSpPr>
        <p:spPr>
          <a:xfrm>
            <a:off x="323528" y="1412776"/>
            <a:ext cx="2571858" cy="430887"/>
          </a:xfrm>
          <a:prstGeom prst="rect">
            <a:avLst/>
          </a:prstGeom>
        </p:spPr>
        <p:txBody>
          <a:bodyPr wrap="none">
            <a:spAutoFit/>
          </a:bodyPr>
          <a:lstStyle/>
          <a:p>
            <a:pPr marL="446088" indent="-446088"/>
            <a:r>
              <a:rPr lang="en-US" sz="2200" b="1" dirty="0">
                <a:solidFill>
                  <a:srgbClr val="7030A0"/>
                </a:solidFill>
              </a:rPr>
              <a:t>5</a:t>
            </a:r>
            <a:r>
              <a:rPr lang="en-US" sz="2200" b="1" dirty="0" smtClean="0">
                <a:solidFill>
                  <a:srgbClr val="7030A0"/>
                </a:solidFill>
              </a:rPr>
              <a:t>.	</a:t>
            </a:r>
            <a:r>
              <a:rPr lang="en-US" sz="2200" b="1" dirty="0" err="1" smtClean="0">
                <a:solidFill>
                  <a:srgbClr val="7030A0"/>
                </a:solidFill>
              </a:rPr>
              <a:t>Kjeldahl</a:t>
            </a:r>
            <a:r>
              <a:rPr lang="en-US" sz="2200" b="1" dirty="0" smtClean="0">
                <a:solidFill>
                  <a:srgbClr val="7030A0"/>
                </a:solidFill>
              </a:rPr>
              <a:t> method</a:t>
            </a:r>
            <a:endParaRPr lang="ru-RU" sz="2200" b="1" dirty="0">
              <a:solidFill>
                <a:srgbClr val="7030A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844824"/>
            <a:ext cx="88519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976" y="4365104"/>
            <a:ext cx="7430440" cy="228167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768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23528" y="980728"/>
            <a:ext cx="1234184" cy="461665"/>
          </a:xfrm>
          <a:prstGeom prst="rect">
            <a:avLst/>
          </a:prstGeom>
        </p:spPr>
        <p:txBody>
          <a:bodyPr wrap="none">
            <a:spAutoFit/>
          </a:bodyPr>
          <a:lstStyle/>
          <a:p>
            <a:r>
              <a:rPr lang="en-US" sz="2400" b="1" dirty="0" smtClean="0">
                <a:solidFill>
                  <a:srgbClr val="C00000"/>
                </a:solidFill>
              </a:rPr>
              <a:t>Storage </a:t>
            </a:r>
            <a:endParaRPr lang="ru-RU" sz="2400" b="1" dirty="0">
              <a:solidFill>
                <a:srgbClr val="C00000"/>
              </a:solidFill>
            </a:endParaRPr>
          </a:p>
        </p:txBody>
      </p:sp>
      <p:sp>
        <p:nvSpPr>
          <p:cNvPr id="6" name="Прямоугольник 5"/>
          <p:cNvSpPr/>
          <p:nvPr/>
        </p:nvSpPr>
        <p:spPr>
          <a:xfrm>
            <a:off x="323528" y="1412776"/>
            <a:ext cx="8568952" cy="1107996"/>
          </a:xfrm>
          <a:prstGeom prst="rect">
            <a:avLst/>
          </a:prstGeom>
        </p:spPr>
        <p:txBody>
          <a:bodyPr wrap="square">
            <a:spAutoFit/>
          </a:bodyPr>
          <a:lstStyle/>
          <a:p>
            <a:pPr algn="just"/>
            <a:r>
              <a:rPr lang="en-US" sz="2200" dirty="0" smtClean="0"/>
              <a:t>Neostigmine methyl </a:t>
            </a:r>
            <a:r>
              <a:rPr lang="en-US" sz="2200" dirty="0" err="1" smtClean="0"/>
              <a:t>sulphate</a:t>
            </a:r>
            <a:r>
              <a:rPr lang="en-US" sz="2200" dirty="0" smtClean="0"/>
              <a:t> is stored in a light protected, dry place, taking into account not only its ability to </a:t>
            </a:r>
            <a:r>
              <a:rPr lang="en-US" sz="2200" dirty="0" err="1" smtClean="0"/>
              <a:t>oxidise</a:t>
            </a:r>
            <a:r>
              <a:rPr lang="en-US" sz="2200" dirty="0" smtClean="0"/>
              <a:t> in air but also its </a:t>
            </a:r>
            <a:r>
              <a:rPr lang="en-US" sz="2200" dirty="0" err="1" smtClean="0"/>
              <a:t>hygroscopicity</a:t>
            </a:r>
            <a:r>
              <a:rPr lang="en-US" sz="2200" dirty="0" smtClean="0"/>
              <a:t>. </a:t>
            </a:r>
            <a:endParaRPr lang="ru-RU" sz="2200" dirty="0"/>
          </a:p>
        </p:txBody>
      </p:sp>
      <p:sp>
        <p:nvSpPr>
          <p:cNvPr id="12" name="Прямоугольник 11"/>
          <p:cNvSpPr/>
          <p:nvPr/>
        </p:nvSpPr>
        <p:spPr>
          <a:xfrm>
            <a:off x="323528" y="2708920"/>
            <a:ext cx="1874231" cy="461665"/>
          </a:xfrm>
          <a:prstGeom prst="rect">
            <a:avLst/>
          </a:prstGeom>
        </p:spPr>
        <p:txBody>
          <a:bodyPr wrap="none">
            <a:spAutoFit/>
          </a:bodyPr>
          <a:lstStyle/>
          <a:p>
            <a:r>
              <a:rPr lang="en-US" sz="2400" b="1" dirty="0" smtClean="0">
                <a:solidFill>
                  <a:srgbClr val="C00000"/>
                </a:solidFill>
              </a:rPr>
              <a:t>Medical use  </a:t>
            </a:r>
            <a:endParaRPr lang="ru-RU" sz="2400" b="1" dirty="0">
              <a:solidFill>
                <a:srgbClr val="C00000"/>
              </a:solidFill>
            </a:endParaRPr>
          </a:p>
        </p:txBody>
      </p:sp>
      <p:sp>
        <p:nvSpPr>
          <p:cNvPr id="7" name="Прямоугольник 6"/>
          <p:cNvSpPr/>
          <p:nvPr/>
        </p:nvSpPr>
        <p:spPr>
          <a:xfrm>
            <a:off x="251520" y="3140968"/>
            <a:ext cx="5688632" cy="2800767"/>
          </a:xfrm>
          <a:prstGeom prst="rect">
            <a:avLst/>
          </a:prstGeom>
        </p:spPr>
        <p:txBody>
          <a:bodyPr wrap="square">
            <a:spAutoFit/>
          </a:bodyPr>
          <a:lstStyle/>
          <a:p>
            <a:pPr algn="just"/>
            <a:r>
              <a:rPr lang="en-US" sz="2200" dirty="0" smtClean="0"/>
              <a:t>Neostigmine </a:t>
            </a:r>
            <a:r>
              <a:rPr lang="en-US" sz="2200" dirty="0" err="1" smtClean="0"/>
              <a:t>methylsulfate</a:t>
            </a:r>
            <a:r>
              <a:rPr lang="en-US" sz="2200" dirty="0" smtClean="0"/>
              <a:t> is used as a synthetic analogue of </a:t>
            </a:r>
            <a:r>
              <a:rPr lang="en-US" sz="2200" dirty="0" err="1" smtClean="0"/>
              <a:t>physostigmine</a:t>
            </a:r>
            <a:r>
              <a:rPr lang="en-US" sz="2200" dirty="0" smtClean="0"/>
              <a:t> as an anticholinesterase and </a:t>
            </a:r>
            <a:r>
              <a:rPr lang="en-US" sz="2200" dirty="0" err="1" smtClean="0"/>
              <a:t>antimyasthenic</a:t>
            </a:r>
            <a:r>
              <a:rPr lang="en-US" sz="2200" dirty="0" smtClean="0"/>
              <a:t> agent, antagonist of curare-like drugs. In ocular practice it is prescribed in the form of 0.5% solutions. In myasthenia gravis, motor disorders of various etiologies, neuritis, 0.05% solution is administered intravenously or subcutaneously</a:t>
            </a:r>
            <a:endParaRPr lang="en-US" sz="2200" dirty="0"/>
          </a:p>
        </p:txBody>
      </p:sp>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Neostygmine</a:t>
            </a:r>
            <a:r>
              <a:rPr lang="en-US" sz="3200" b="1" dirty="0" smtClean="0">
                <a:solidFill>
                  <a:srgbClr val="0070C0"/>
                </a:solidFill>
              </a:rPr>
              <a:t> </a:t>
            </a:r>
            <a:r>
              <a:rPr lang="en-US" sz="3200" b="1" dirty="0" err="1" smtClean="0">
                <a:solidFill>
                  <a:srgbClr val="0070C0"/>
                </a:solidFill>
              </a:rPr>
              <a:t>methylsulfate</a:t>
            </a:r>
            <a:r>
              <a:rPr lang="en-US" sz="3200" b="1" dirty="0" smtClean="0">
                <a:solidFill>
                  <a:srgbClr val="0070C0"/>
                </a:solidFill>
              </a:rPr>
              <a:t> (</a:t>
            </a:r>
            <a:r>
              <a:rPr lang="en-US" sz="3200" b="1" dirty="0" err="1" smtClean="0">
                <a:solidFill>
                  <a:srgbClr val="0070C0"/>
                </a:solidFill>
              </a:rPr>
              <a:t>Proserine</a:t>
            </a:r>
            <a:r>
              <a:rPr lang="en-US" sz="3200" b="1" dirty="0" smtClean="0">
                <a:solidFill>
                  <a:srgbClr val="0070C0"/>
                </a:solidFill>
              </a:rPr>
              <a:t>)</a:t>
            </a:r>
            <a:endParaRPr lang="en-US" sz="3200" b="1" dirty="0">
              <a:solidFill>
                <a:srgbClr val="0070C0"/>
              </a:solidFill>
            </a:endParaRPr>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74" r="18136"/>
          <a:stretch/>
        </p:blipFill>
        <p:spPr bwMode="auto">
          <a:xfrm>
            <a:off x="6320729" y="2276872"/>
            <a:ext cx="2566556" cy="426411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437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28</a:t>
            </a:fld>
            <a:endParaRPr lang="ru-RU"/>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84784"/>
            <a:ext cx="3936437" cy="29523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725144"/>
            <a:ext cx="3677225" cy="18557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320480" y="4365104"/>
            <a:ext cx="4572000" cy="2246769"/>
          </a:xfrm>
          <a:prstGeom prst="rect">
            <a:avLst/>
          </a:prstGeom>
        </p:spPr>
        <p:txBody>
          <a:bodyPr>
            <a:spAutoFit/>
          </a:bodyPr>
          <a:lstStyle/>
          <a:p>
            <a:pPr algn="just"/>
            <a:r>
              <a:rPr lang="en-US" sz="2000" dirty="0" err="1" smtClean="0"/>
              <a:t>Colourless</a:t>
            </a:r>
            <a:r>
              <a:rPr lang="en-US" sz="2000" dirty="0" smtClean="0"/>
              <a:t> crystals or </a:t>
            </a:r>
            <a:r>
              <a:rPr lang="en-US" sz="2000" dirty="0" err="1" smtClean="0"/>
              <a:t>odourless</a:t>
            </a:r>
            <a:r>
              <a:rPr lang="en-US" sz="2000" dirty="0" smtClean="0"/>
              <a:t> crystalline powder. Hygroscopic. Temperature range 200-203oc. Specific rotation from +88.5 to +91° (2% aqueous solution).</a:t>
            </a:r>
          </a:p>
          <a:p>
            <a:pPr algn="just"/>
            <a:r>
              <a:rPr lang="en-US" sz="2000" dirty="0" smtClean="0"/>
              <a:t>It is very soluble in water, easily soluble in ethanol, practically insoluble in ether and chloroform.</a:t>
            </a:r>
            <a:endParaRPr lang="en-US" sz="2000" dirty="0"/>
          </a:p>
        </p:txBody>
      </p:sp>
      <p:pic>
        <p:nvPicPr>
          <p:cNvPr id="297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3184" y="2060848"/>
            <a:ext cx="3806591" cy="18002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15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29</a:t>
            </a:fld>
            <a:endParaRPr lang="ru-RU"/>
          </a:p>
        </p:txBody>
      </p:sp>
      <p:sp>
        <p:nvSpPr>
          <p:cNvPr id="6" name="Прямоугольник 5"/>
          <p:cNvSpPr/>
          <p:nvPr/>
        </p:nvSpPr>
        <p:spPr>
          <a:xfrm>
            <a:off x="323528" y="1239143"/>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11" name="Прямоугольник 10"/>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47" y="2130548"/>
            <a:ext cx="8399158" cy="41787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1700808"/>
            <a:ext cx="258404" cy="430887"/>
          </a:xfrm>
          <a:prstGeom prst="rect">
            <a:avLst/>
          </a:prstGeom>
          <a:noFill/>
        </p:spPr>
        <p:txBody>
          <a:bodyPr wrap="none" rtlCol="0">
            <a:spAutoFit/>
          </a:bodyPr>
          <a:lstStyle/>
          <a:p>
            <a:r>
              <a:rPr lang="en-US" sz="2200" b="1" dirty="0" smtClean="0">
                <a:solidFill>
                  <a:srgbClr val="0070C0"/>
                </a:solidFill>
              </a:rPr>
              <a:t>I</a:t>
            </a:r>
            <a:endParaRPr lang="ru-RU" sz="2200" b="1" dirty="0">
              <a:solidFill>
                <a:srgbClr val="0070C0"/>
              </a:solidFill>
            </a:endParaRPr>
          </a:p>
        </p:txBody>
      </p:sp>
    </p:spTree>
    <p:extLst>
      <p:ext uri="{BB962C8B-B14F-4D97-AF65-F5344CB8AC3E}">
        <p14:creationId xmlns:p14="http://schemas.microsoft.com/office/powerpoint/2010/main" val="176553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a:t>
            </a:fld>
            <a:endParaRPr lang="ru-RU"/>
          </a:p>
        </p:txBody>
      </p:sp>
      <p:sp>
        <p:nvSpPr>
          <p:cNvPr id="6" name="Прямоугольник 5"/>
          <p:cNvSpPr/>
          <p:nvPr/>
        </p:nvSpPr>
        <p:spPr>
          <a:xfrm>
            <a:off x="323528" y="980728"/>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sp>
        <p:nvSpPr>
          <p:cNvPr id="3" name="Прямоугольник 2"/>
          <p:cNvSpPr/>
          <p:nvPr/>
        </p:nvSpPr>
        <p:spPr>
          <a:xfrm>
            <a:off x="251520" y="1520492"/>
            <a:ext cx="5760640" cy="2977738"/>
          </a:xfrm>
          <a:prstGeom prst="rect">
            <a:avLst/>
          </a:prstGeom>
        </p:spPr>
        <p:txBody>
          <a:bodyPr wrap="square">
            <a:spAutoFit/>
          </a:bodyPr>
          <a:lstStyle/>
          <a:p>
            <a:pPr marL="285750" lvl="0" indent="-285750" algn="just">
              <a:spcAft>
                <a:spcPts val="300"/>
              </a:spcAft>
              <a:buFont typeface="Wingdings" panose="05000000000000000000" pitchFamily="2" charset="2"/>
              <a:buChar char="Ø"/>
            </a:pPr>
            <a:r>
              <a:rPr lang="en-US" sz="2000" dirty="0"/>
              <a:t>The alkaloids are extracted from the crushed roots using ether as a base after treatment with ammonia solution. </a:t>
            </a:r>
            <a:endParaRPr lang="ru-RU" sz="2000" dirty="0"/>
          </a:p>
          <a:p>
            <a:pPr marL="285750" lvl="0" indent="-285750" algn="just">
              <a:spcAft>
                <a:spcPts val="300"/>
              </a:spcAft>
              <a:buFont typeface="Wingdings" panose="05000000000000000000" pitchFamily="2" charset="2"/>
              <a:buChar char="Ø"/>
            </a:pPr>
            <a:r>
              <a:rPr lang="en-US" sz="2000" dirty="0"/>
              <a:t>They are then converted into tartaric acid salts and again into bases.</a:t>
            </a:r>
            <a:endParaRPr lang="ru-RU" sz="2000" dirty="0"/>
          </a:p>
          <a:p>
            <a:pPr marL="285750" lvl="0" indent="-285750" algn="just">
              <a:spcAft>
                <a:spcPts val="300"/>
              </a:spcAft>
              <a:buFont typeface="Wingdings" panose="05000000000000000000" pitchFamily="2" charset="2"/>
              <a:buChar char="Ø"/>
            </a:pPr>
            <a:r>
              <a:rPr lang="en-US" sz="2000" dirty="0"/>
              <a:t>The alkaloid mixture is separated by adsorption chromatography. The reserpine zone is isolated and the alkaloid is extracted with </a:t>
            </a:r>
            <a:r>
              <a:rPr lang="en-US" sz="2000" dirty="0" err="1"/>
              <a:t>dichloroethane</a:t>
            </a:r>
            <a:r>
              <a:rPr lang="en-US" sz="2000" dirty="0"/>
              <a:t>. </a:t>
            </a:r>
            <a:endParaRPr lang="ru-RU" sz="2000" dirty="0"/>
          </a:p>
          <a:p>
            <a:pPr marL="285750" lvl="0" indent="-285750" algn="just">
              <a:spcAft>
                <a:spcPts val="300"/>
              </a:spcAft>
              <a:buFont typeface="Wingdings" panose="05000000000000000000" pitchFamily="2" charset="2"/>
              <a:buChar char="Ø"/>
            </a:pPr>
            <a:r>
              <a:rPr lang="en-US" sz="2000" dirty="0"/>
              <a:t>and then </a:t>
            </a:r>
            <a:r>
              <a:rPr lang="en-US" sz="2000" dirty="0" err="1"/>
              <a:t>recrystallised</a:t>
            </a:r>
            <a:r>
              <a:rPr lang="en-US" sz="2000" dirty="0"/>
              <a:t> from methanol.</a:t>
            </a:r>
            <a:endParaRPr lang="ru-RU"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628800"/>
            <a:ext cx="2513562" cy="18851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4005065"/>
            <a:ext cx="2513561" cy="22145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323528" y="45811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9" name="Прямоугольник 8"/>
          <p:cNvSpPr/>
          <p:nvPr/>
        </p:nvSpPr>
        <p:spPr>
          <a:xfrm>
            <a:off x="251520" y="5013176"/>
            <a:ext cx="5760640" cy="1631216"/>
          </a:xfrm>
          <a:prstGeom prst="rect">
            <a:avLst/>
          </a:prstGeom>
        </p:spPr>
        <p:txBody>
          <a:bodyPr wrap="square">
            <a:spAutoFit/>
          </a:bodyPr>
          <a:lstStyle/>
          <a:p>
            <a:pPr algn="just"/>
            <a:r>
              <a:rPr lang="en-US" sz="2000" dirty="0" smtClean="0"/>
              <a:t>Reserpine is a white or yellowish fine crystalline powder. The left-rotating optical isomer of reserpine base is used in medicine. Like other bases, it is very insoluble in water and ethanol, but easily soluble in chloroform and acetic acid.</a:t>
            </a:r>
            <a:endParaRPr lang="ru-RU" sz="2000" dirty="0"/>
          </a:p>
        </p:txBody>
      </p:sp>
    </p:spTree>
    <p:extLst>
      <p:ext uri="{BB962C8B-B14F-4D97-AF65-F5344CB8AC3E}">
        <p14:creationId xmlns:p14="http://schemas.microsoft.com/office/powerpoint/2010/main" val="607498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30</a:t>
            </a:fld>
            <a:endParaRPr lang="ru-RU"/>
          </a:p>
        </p:txBody>
      </p:sp>
      <p:sp>
        <p:nvSpPr>
          <p:cNvPr id="6" name="Прямоугольник 5"/>
          <p:cNvSpPr/>
          <p:nvPr/>
        </p:nvSpPr>
        <p:spPr>
          <a:xfrm>
            <a:off x="323528" y="1239143"/>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11" name="Прямоугольник 10"/>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
        <p:nvSpPr>
          <p:cNvPr id="7" name="TextBox 6"/>
          <p:cNvSpPr txBox="1"/>
          <p:nvPr/>
        </p:nvSpPr>
        <p:spPr>
          <a:xfrm>
            <a:off x="395536" y="1700808"/>
            <a:ext cx="332142" cy="430887"/>
          </a:xfrm>
          <a:prstGeom prst="rect">
            <a:avLst/>
          </a:prstGeom>
          <a:noFill/>
        </p:spPr>
        <p:txBody>
          <a:bodyPr wrap="none" rtlCol="0">
            <a:spAutoFit/>
          </a:bodyPr>
          <a:lstStyle/>
          <a:p>
            <a:r>
              <a:rPr lang="en-US" sz="2200" b="1" dirty="0" smtClean="0">
                <a:solidFill>
                  <a:srgbClr val="0070C0"/>
                </a:solidFill>
              </a:rPr>
              <a:t>II</a:t>
            </a:r>
            <a:endParaRPr lang="ru-RU" sz="2200" b="1" dirty="0">
              <a:solidFill>
                <a:srgbClr val="0070C0"/>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26" y="2132856"/>
            <a:ext cx="8545245" cy="38331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190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31</a:t>
            </a:fld>
            <a:endParaRPr lang="ru-RU"/>
          </a:p>
        </p:txBody>
      </p:sp>
      <p:sp>
        <p:nvSpPr>
          <p:cNvPr id="6" name="Прямоугольник 5"/>
          <p:cNvSpPr/>
          <p:nvPr/>
        </p:nvSpPr>
        <p:spPr>
          <a:xfrm>
            <a:off x="323528" y="1239143"/>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11" name="Прямоугольник 10"/>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
        <p:nvSpPr>
          <p:cNvPr id="7" name="TextBox 6"/>
          <p:cNvSpPr txBox="1"/>
          <p:nvPr/>
        </p:nvSpPr>
        <p:spPr>
          <a:xfrm>
            <a:off x="395536" y="1700808"/>
            <a:ext cx="405880" cy="430887"/>
          </a:xfrm>
          <a:prstGeom prst="rect">
            <a:avLst/>
          </a:prstGeom>
          <a:noFill/>
        </p:spPr>
        <p:txBody>
          <a:bodyPr wrap="none" rtlCol="0">
            <a:spAutoFit/>
          </a:bodyPr>
          <a:lstStyle/>
          <a:p>
            <a:r>
              <a:rPr lang="en-US" sz="2200" b="1" dirty="0" smtClean="0">
                <a:solidFill>
                  <a:srgbClr val="0070C0"/>
                </a:solidFill>
              </a:rPr>
              <a:t>III</a:t>
            </a:r>
            <a:endParaRPr lang="ru-RU" sz="2200" b="1" dirty="0">
              <a:solidFill>
                <a:srgbClr val="0070C0"/>
              </a:solidFill>
            </a:endParaRP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132856"/>
            <a:ext cx="6696744" cy="441331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587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32</a:t>
            </a:fld>
            <a:endParaRPr lang="ru-RU"/>
          </a:p>
        </p:txBody>
      </p:sp>
      <p:sp>
        <p:nvSpPr>
          <p:cNvPr id="10" name="Прямоугольник 9"/>
          <p:cNvSpPr/>
          <p:nvPr/>
        </p:nvSpPr>
        <p:spPr>
          <a:xfrm>
            <a:off x="323528" y="1239143"/>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701969"/>
            <a:ext cx="4090415" cy="430887"/>
          </a:xfrm>
          <a:prstGeom prst="rect">
            <a:avLst/>
          </a:prstGeom>
        </p:spPr>
        <p:txBody>
          <a:bodyPr wrap="none">
            <a:spAutoFit/>
          </a:bodyPr>
          <a:lstStyle/>
          <a:p>
            <a:pPr marL="457200" indent="-457200">
              <a:buFont typeface="+mj-lt"/>
              <a:buAutoNum type="arabicPeriod"/>
            </a:pPr>
            <a:r>
              <a:rPr lang="en-US" sz="2200" b="1" dirty="0">
                <a:solidFill>
                  <a:srgbClr val="7030A0"/>
                </a:solidFill>
              </a:rPr>
              <a:t>IR and UV spectrophotometry</a:t>
            </a:r>
            <a:endParaRPr lang="ru-RU" sz="2200" b="1" dirty="0">
              <a:solidFill>
                <a:srgbClr val="7030A0"/>
              </a:solidFill>
            </a:endParaRPr>
          </a:p>
        </p:txBody>
      </p:sp>
      <p:sp>
        <p:nvSpPr>
          <p:cNvPr id="9" name="Прямоугольник 8"/>
          <p:cNvSpPr/>
          <p:nvPr/>
        </p:nvSpPr>
        <p:spPr>
          <a:xfrm>
            <a:off x="323528" y="2062009"/>
            <a:ext cx="5878469" cy="430887"/>
          </a:xfrm>
          <a:prstGeom prst="rect">
            <a:avLst/>
          </a:prstGeom>
        </p:spPr>
        <p:txBody>
          <a:bodyPr wrap="none">
            <a:spAutoFit/>
          </a:bodyPr>
          <a:lstStyle/>
          <a:p>
            <a:pPr marL="446088" indent="-446088"/>
            <a:r>
              <a:rPr lang="en-US" sz="2200" b="1" dirty="0" smtClean="0">
                <a:solidFill>
                  <a:srgbClr val="7030A0"/>
                </a:solidFill>
              </a:rPr>
              <a:t>2.	Interaction with common alkaloid reagents</a:t>
            </a:r>
            <a:endParaRPr lang="ru-RU" sz="2200" b="1" dirty="0">
              <a:solidFill>
                <a:srgbClr val="7030A0"/>
              </a:solidFill>
            </a:endParaRPr>
          </a:p>
        </p:txBody>
      </p:sp>
      <p:sp>
        <p:nvSpPr>
          <p:cNvPr id="13" name="Прямоугольник 12"/>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67" y="2771774"/>
            <a:ext cx="8225789" cy="152132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323528" y="4654297"/>
            <a:ext cx="5949064" cy="430887"/>
          </a:xfrm>
          <a:prstGeom prst="rect">
            <a:avLst/>
          </a:prstGeom>
        </p:spPr>
        <p:txBody>
          <a:bodyPr wrap="none">
            <a:spAutoFit/>
          </a:bodyPr>
          <a:lstStyle/>
          <a:p>
            <a:pPr marL="446088" indent="-446088"/>
            <a:r>
              <a:rPr lang="en-US" sz="2200" b="1" dirty="0" smtClean="0">
                <a:solidFill>
                  <a:srgbClr val="7030A0"/>
                </a:solidFill>
              </a:rPr>
              <a:t>3.	General detection reaction for tertiary amines</a:t>
            </a:r>
            <a:endParaRPr lang="ru-RU" sz="2200" b="1" dirty="0">
              <a:solidFill>
                <a:srgbClr val="7030A0"/>
              </a:solidFill>
            </a:endParaRPr>
          </a:p>
        </p:txBody>
      </p:sp>
      <p:sp>
        <p:nvSpPr>
          <p:cNvPr id="3" name="Прямоугольник 2"/>
          <p:cNvSpPr/>
          <p:nvPr/>
        </p:nvSpPr>
        <p:spPr>
          <a:xfrm>
            <a:off x="827584" y="5158933"/>
            <a:ext cx="8064896" cy="769441"/>
          </a:xfrm>
          <a:prstGeom prst="rect">
            <a:avLst/>
          </a:prstGeom>
        </p:spPr>
        <p:txBody>
          <a:bodyPr wrap="square">
            <a:spAutoFit/>
          </a:bodyPr>
          <a:lstStyle/>
          <a:p>
            <a:pPr algn="just"/>
            <a:r>
              <a:rPr lang="en-US" sz="2200" dirty="0" smtClean="0"/>
              <a:t>When heated with a 2% solution of citric acid in acetic anhydride, a red </a:t>
            </a:r>
            <a:r>
              <a:rPr lang="en-US" sz="2200" dirty="0" err="1" smtClean="0"/>
              <a:t>colouring</a:t>
            </a:r>
            <a:r>
              <a:rPr lang="en-US" sz="2200" dirty="0" smtClean="0"/>
              <a:t> occurs.</a:t>
            </a:r>
            <a:endParaRPr lang="ru-RU" sz="2200" dirty="0"/>
          </a:p>
        </p:txBody>
      </p:sp>
    </p:spTree>
    <p:extLst>
      <p:ext uri="{BB962C8B-B14F-4D97-AF65-F5344CB8AC3E}">
        <p14:creationId xmlns:p14="http://schemas.microsoft.com/office/powerpoint/2010/main" val="4141593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33</a:t>
            </a:fld>
            <a:endParaRPr lang="ru-RU" dirty="0"/>
          </a:p>
        </p:txBody>
      </p:sp>
      <p:sp>
        <p:nvSpPr>
          <p:cNvPr id="11" name="Прямоугольник 10"/>
          <p:cNvSpPr/>
          <p:nvPr/>
        </p:nvSpPr>
        <p:spPr>
          <a:xfrm>
            <a:off x="323528" y="1239143"/>
            <a:ext cx="1856342" cy="461665"/>
          </a:xfrm>
          <a:prstGeom prst="rect">
            <a:avLst/>
          </a:prstGeom>
        </p:spPr>
        <p:txBody>
          <a:bodyPr wrap="none">
            <a:spAutoFit/>
          </a:bodyPr>
          <a:lstStyle/>
          <a:p>
            <a:r>
              <a:rPr lang="en-US" sz="2400" b="1" dirty="0" smtClean="0">
                <a:solidFill>
                  <a:srgbClr val="C00000"/>
                </a:solidFill>
              </a:rPr>
              <a:t>Identification</a:t>
            </a:r>
          </a:p>
        </p:txBody>
      </p:sp>
      <p:sp>
        <p:nvSpPr>
          <p:cNvPr id="7" name="Прямоугольник 6"/>
          <p:cNvSpPr/>
          <p:nvPr/>
        </p:nvSpPr>
        <p:spPr>
          <a:xfrm>
            <a:off x="323528" y="1701969"/>
            <a:ext cx="4762779" cy="430887"/>
          </a:xfrm>
          <a:prstGeom prst="rect">
            <a:avLst/>
          </a:prstGeom>
        </p:spPr>
        <p:txBody>
          <a:bodyPr wrap="none">
            <a:spAutoFit/>
          </a:bodyPr>
          <a:lstStyle/>
          <a:p>
            <a:pPr marL="446088" indent="-446088"/>
            <a:r>
              <a:rPr lang="en-US" sz="2200" b="1" dirty="0" smtClean="0">
                <a:solidFill>
                  <a:srgbClr val="7030A0"/>
                </a:solidFill>
              </a:rPr>
              <a:t>4.	Reaction with sodium nitroprusside</a:t>
            </a:r>
            <a:endParaRPr lang="ru-RU" sz="2200" b="1" dirty="0">
              <a:solidFill>
                <a:srgbClr val="7030A0"/>
              </a:solidFill>
            </a:endParaRPr>
          </a:p>
        </p:txBody>
      </p:sp>
      <p:sp>
        <p:nvSpPr>
          <p:cNvPr id="12" name="Прямоугольник 11"/>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
        <p:nvSpPr>
          <p:cNvPr id="2" name="Прямоугольник 1"/>
          <p:cNvSpPr/>
          <p:nvPr/>
        </p:nvSpPr>
        <p:spPr>
          <a:xfrm>
            <a:off x="736154" y="2060848"/>
            <a:ext cx="8156326" cy="769441"/>
          </a:xfrm>
          <a:prstGeom prst="rect">
            <a:avLst/>
          </a:prstGeom>
        </p:spPr>
        <p:txBody>
          <a:bodyPr wrap="square">
            <a:spAutoFit/>
          </a:bodyPr>
          <a:lstStyle/>
          <a:p>
            <a:pPr algn="just"/>
            <a:r>
              <a:rPr lang="en-US" sz="2200" dirty="0" smtClean="0"/>
              <a:t>In alkaline medium a cherry </a:t>
            </a:r>
            <a:r>
              <a:rPr lang="en-US" sz="2200" dirty="0" err="1" smtClean="0"/>
              <a:t>colouring</a:t>
            </a:r>
            <a:r>
              <a:rPr lang="en-US" sz="2200" dirty="0" smtClean="0"/>
              <a:t> is formed, which does not disappear when excess hydrochloric acid is added.</a:t>
            </a:r>
            <a:endParaRPr lang="ru-RU" sz="2200" dirty="0"/>
          </a:p>
        </p:txBody>
      </p:sp>
      <p:sp>
        <p:nvSpPr>
          <p:cNvPr id="13" name="Прямоугольник 12"/>
          <p:cNvSpPr/>
          <p:nvPr/>
        </p:nvSpPr>
        <p:spPr>
          <a:xfrm>
            <a:off x="323528" y="2854097"/>
            <a:ext cx="4485523" cy="430887"/>
          </a:xfrm>
          <a:prstGeom prst="rect">
            <a:avLst/>
          </a:prstGeom>
        </p:spPr>
        <p:txBody>
          <a:bodyPr wrap="none">
            <a:spAutoFit/>
          </a:bodyPr>
          <a:lstStyle/>
          <a:p>
            <a:pPr marL="446088" indent="-446088"/>
            <a:r>
              <a:rPr lang="en-US" sz="2200" b="1" dirty="0" smtClean="0">
                <a:solidFill>
                  <a:srgbClr val="7030A0"/>
                </a:solidFill>
              </a:rPr>
              <a:t>5.	Formation of </a:t>
            </a:r>
            <a:r>
              <a:rPr lang="en-US" sz="2200" b="1" dirty="0" err="1" smtClean="0">
                <a:solidFill>
                  <a:srgbClr val="7030A0"/>
                </a:solidFill>
              </a:rPr>
              <a:t>suprachromic</a:t>
            </a:r>
            <a:r>
              <a:rPr lang="en-US" sz="2200" b="1" dirty="0" smtClean="0">
                <a:solidFill>
                  <a:srgbClr val="7030A0"/>
                </a:solidFill>
              </a:rPr>
              <a:t> acids</a:t>
            </a:r>
            <a:endParaRPr lang="ru-RU" sz="2200" b="1" dirty="0">
              <a:solidFill>
                <a:srgbClr val="7030A0"/>
              </a:solidFill>
            </a:endParaRPr>
          </a:p>
        </p:txBody>
      </p:sp>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44" y="3284984"/>
            <a:ext cx="7028248" cy="206049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736154" y="5469031"/>
            <a:ext cx="8156326" cy="1107996"/>
          </a:xfrm>
          <a:prstGeom prst="rect">
            <a:avLst/>
          </a:prstGeom>
        </p:spPr>
        <p:txBody>
          <a:bodyPr wrap="square">
            <a:spAutoFit/>
          </a:bodyPr>
          <a:lstStyle/>
          <a:p>
            <a:pPr algn="just"/>
            <a:r>
              <a:rPr lang="en-US" sz="2200" dirty="0" smtClean="0"/>
              <a:t>Benzene or chloroform extraction acquires a </a:t>
            </a:r>
            <a:r>
              <a:rPr lang="en-US" sz="2200" b="1" dirty="0" smtClean="0">
                <a:solidFill>
                  <a:srgbClr val="6600FF"/>
                </a:solidFill>
              </a:rPr>
              <a:t>blue-violet </a:t>
            </a:r>
            <a:r>
              <a:rPr lang="en-US" sz="2200" b="1" dirty="0" err="1" smtClean="0">
                <a:solidFill>
                  <a:srgbClr val="6600FF"/>
                </a:solidFill>
              </a:rPr>
              <a:t>colour</a:t>
            </a:r>
            <a:r>
              <a:rPr lang="en-US" sz="2200" b="1" dirty="0" smtClean="0">
                <a:solidFill>
                  <a:srgbClr val="6600FF"/>
                </a:solidFill>
              </a:rPr>
              <a:t> </a:t>
            </a:r>
            <a:r>
              <a:rPr lang="en-US" sz="2200" dirty="0" smtClean="0"/>
              <a:t>(in the absence of pilocarpine, the </a:t>
            </a:r>
            <a:r>
              <a:rPr lang="en-US" sz="2200" dirty="0" err="1" smtClean="0"/>
              <a:t>coloured</a:t>
            </a:r>
            <a:r>
              <a:rPr lang="en-US" sz="2200" dirty="0" smtClean="0"/>
              <a:t> product is not extracted with benzene).</a:t>
            </a:r>
            <a:endParaRPr lang="ru-RU" sz="2200" dirty="0"/>
          </a:p>
        </p:txBody>
      </p:sp>
    </p:spTree>
    <p:extLst>
      <p:ext uri="{BB962C8B-B14F-4D97-AF65-F5344CB8AC3E}">
        <p14:creationId xmlns:p14="http://schemas.microsoft.com/office/powerpoint/2010/main" val="57878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34</a:t>
            </a:fld>
            <a:endParaRPr lang="ru-RU"/>
          </a:p>
        </p:txBody>
      </p:sp>
      <p:sp>
        <p:nvSpPr>
          <p:cNvPr id="8" name="Прямоугольник 7"/>
          <p:cNvSpPr/>
          <p:nvPr/>
        </p:nvSpPr>
        <p:spPr>
          <a:xfrm>
            <a:off x="323528" y="1239143"/>
            <a:ext cx="1856342" cy="461665"/>
          </a:xfrm>
          <a:prstGeom prst="rect">
            <a:avLst/>
          </a:prstGeom>
        </p:spPr>
        <p:txBody>
          <a:bodyPr wrap="none">
            <a:spAutoFit/>
          </a:bodyPr>
          <a:lstStyle/>
          <a:p>
            <a:r>
              <a:rPr lang="en-US" sz="2400" b="1" dirty="0" smtClean="0">
                <a:solidFill>
                  <a:srgbClr val="C00000"/>
                </a:solidFill>
              </a:rPr>
              <a:t>Identification</a:t>
            </a:r>
          </a:p>
        </p:txBody>
      </p:sp>
      <p:sp>
        <p:nvSpPr>
          <p:cNvPr id="9" name="Прямоугольник 8"/>
          <p:cNvSpPr/>
          <p:nvPr/>
        </p:nvSpPr>
        <p:spPr>
          <a:xfrm>
            <a:off x="323528" y="1701969"/>
            <a:ext cx="3062826" cy="430887"/>
          </a:xfrm>
          <a:prstGeom prst="rect">
            <a:avLst/>
          </a:prstGeom>
        </p:spPr>
        <p:txBody>
          <a:bodyPr wrap="none">
            <a:spAutoFit/>
          </a:bodyPr>
          <a:lstStyle/>
          <a:p>
            <a:pPr marL="446088" indent="-446088"/>
            <a:r>
              <a:rPr lang="en-US" sz="2200" b="1" dirty="0" smtClean="0">
                <a:solidFill>
                  <a:srgbClr val="7030A0"/>
                </a:solidFill>
              </a:rPr>
              <a:t>6.	</a:t>
            </a:r>
            <a:r>
              <a:rPr lang="en-US" sz="2200" b="1" dirty="0" err="1" smtClean="0">
                <a:solidFill>
                  <a:srgbClr val="7030A0"/>
                </a:solidFill>
              </a:rPr>
              <a:t>Hydroxamic</a:t>
            </a:r>
            <a:r>
              <a:rPr lang="en-US" sz="2200" b="1" dirty="0" smtClean="0">
                <a:solidFill>
                  <a:srgbClr val="7030A0"/>
                </a:solidFill>
              </a:rPr>
              <a:t> reaction</a:t>
            </a:r>
            <a:endParaRPr lang="ru-RU" sz="2200" b="1" dirty="0">
              <a:solidFill>
                <a:srgbClr val="7030A0"/>
              </a:solidFill>
            </a:endParaRPr>
          </a:p>
        </p:txBody>
      </p:sp>
      <p:sp>
        <p:nvSpPr>
          <p:cNvPr id="11" name="Прямоугольник 10"/>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81" y="2204864"/>
            <a:ext cx="8473091" cy="303287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438453" y="5435932"/>
            <a:ext cx="1379737" cy="430887"/>
          </a:xfrm>
          <a:prstGeom prst="rect">
            <a:avLst/>
          </a:prstGeom>
        </p:spPr>
        <p:txBody>
          <a:bodyPr wrap="none">
            <a:spAutoFit/>
          </a:bodyPr>
          <a:lstStyle/>
          <a:p>
            <a:r>
              <a:rPr lang="en-US" sz="2200" b="1" dirty="0" smtClean="0">
                <a:solidFill>
                  <a:srgbClr val="CC0099"/>
                </a:solidFill>
              </a:rPr>
              <a:t>violet-red </a:t>
            </a:r>
            <a:endParaRPr lang="ru-RU" sz="2200" b="1" dirty="0">
              <a:solidFill>
                <a:srgbClr val="CC0099"/>
              </a:solidFill>
            </a:endParaRPr>
          </a:p>
        </p:txBody>
      </p:sp>
    </p:spTree>
    <p:extLst>
      <p:ext uri="{BB962C8B-B14F-4D97-AF65-F5344CB8AC3E}">
        <p14:creationId xmlns:p14="http://schemas.microsoft.com/office/powerpoint/2010/main" val="369702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35</a:t>
            </a:fld>
            <a:endParaRPr lang="ru-RU"/>
          </a:p>
        </p:txBody>
      </p:sp>
      <p:sp>
        <p:nvSpPr>
          <p:cNvPr id="9" name="Прямоугольник 8"/>
          <p:cNvSpPr/>
          <p:nvPr/>
        </p:nvSpPr>
        <p:spPr>
          <a:xfrm>
            <a:off x="323528" y="1239143"/>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701969"/>
            <a:ext cx="3242747" cy="430887"/>
          </a:xfrm>
          <a:prstGeom prst="rect">
            <a:avLst/>
          </a:prstGeom>
        </p:spPr>
        <p:txBody>
          <a:bodyPr wrap="none">
            <a:spAutoFit/>
          </a:bodyPr>
          <a:lstStyle/>
          <a:p>
            <a:pPr marL="446088" indent="-446088"/>
            <a:r>
              <a:rPr lang="en-US" sz="2200" b="1" dirty="0" smtClean="0">
                <a:solidFill>
                  <a:srgbClr val="7030A0"/>
                </a:solidFill>
              </a:rPr>
              <a:t>1.	UV spectrophotometry</a:t>
            </a:r>
            <a:endParaRPr lang="ru-RU" sz="2200" b="1" dirty="0">
              <a:solidFill>
                <a:srgbClr val="7030A0"/>
              </a:solidFill>
            </a:endParaRPr>
          </a:p>
        </p:txBody>
      </p:sp>
      <p:sp>
        <p:nvSpPr>
          <p:cNvPr id="13" name="Прямоугольник 12"/>
          <p:cNvSpPr/>
          <p:nvPr/>
        </p:nvSpPr>
        <p:spPr>
          <a:xfrm>
            <a:off x="323528" y="2854097"/>
            <a:ext cx="4367286"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Photocolorimetric</a:t>
            </a:r>
            <a:r>
              <a:rPr lang="en-US" sz="2200" b="1" dirty="0" smtClean="0">
                <a:solidFill>
                  <a:srgbClr val="7030A0"/>
                </a:solidFill>
              </a:rPr>
              <a:t> determination</a:t>
            </a:r>
            <a:endParaRPr lang="ru-RU" sz="2200" b="1" dirty="0">
              <a:solidFill>
                <a:srgbClr val="7030A0"/>
              </a:solidFill>
            </a:endParaRPr>
          </a:p>
        </p:txBody>
      </p:sp>
      <p:sp>
        <p:nvSpPr>
          <p:cNvPr id="14" name="Прямоугольник 13"/>
          <p:cNvSpPr/>
          <p:nvPr/>
        </p:nvSpPr>
        <p:spPr>
          <a:xfrm>
            <a:off x="323528" y="4294257"/>
            <a:ext cx="3203826" cy="430887"/>
          </a:xfrm>
          <a:prstGeom prst="rect">
            <a:avLst/>
          </a:prstGeom>
        </p:spPr>
        <p:txBody>
          <a:bodyPr wrap="none">
            <a:spAutoFit/>
          </a:bodyPr>
          <a:lstStyle/>
          <a:p>
            <a:pPr marL="446088" indent="-446088"/>
            <a:r>
              <a:rPr lang="en-US" sz="2200" b="1" dirty="0" smtClean="0">
                <a:solidFill>
                  <a:srgbClr val="7030A0"/>
                </a:solidFill>
              </a:rPr>
              <a:t>3.	Non-aqueous titration</a:t>
            </a:r>
            <a:endParaRPr lang="ru-RU" sz="2200" b="1" dirty="0">
              <a:solidFill>
                <a:srgbClr val="7030A0"/>
              </a:solidFill>
            </a:endParaRPr>
          </a:p>
        </p:txBody>
      </p:sp>
      <p:sp>
        <p:nvSpPr>
          <p:cNvPr id="2" name="Прямоугольник 1"/>
          <p:cNvSpPr/>
          <p:nvPr/>
        </p:nvSpPr>
        <p:spPr>
          <a:xfrm>
            <a:off x="736154" y="2001034"/>
            <a:ext cx="8156326" cy="707886"/>
          </a:xfrm>
          <a:prstGeom prst="rect">
            <a:avLst/>
          </a:prstGeom>
        </p:spPr>
        <p:txBody>
          <a:bodyPr wrap="square">
            <a:spAutoFit/>
          </a:bodyPr>
          <a:lstStyle/>
          <a:p>
            <a:pPr algn="just"/>
            <a:r>
              <a:rPr lang="en-US" sz="2000" dirty="0" smtClean="0"/>
              <a:t>Water or 0.01 M hydrochloric acid solution is used as a solvent. The analysis is performed at a wavelength of 215 nm (specific absorption index 223.7).</a:t>
            </a:r>
            <a:endParaRPr lang="ru-RU" sz="2000" dirty="0"/>
          </a:p>
        </p:txBody>
      </p:sp>
      <p:sp>
        <p:nvSpPr>
          <p:cNvPr id="3" name="Прямоугольник 2"/>
          <p:cNvSpPr/>
          <p:nvPr/>
        </p:nvSpPr>
        <p:spPr>
          <a:xfrm>
            <a:off x="736154" y="3277433"/>
            <a:ext cx="8156326" cy="1015663"/>
          </a:xfrm>
          <a:prstGeom prst="rect">
            <a:avLst/>
          </a:prstGeom>
        </p:spPr>
        <p:txBody>
          <a:bodyPr wrap="square">
            <a:spAutoFit/>
          </a:bodyPr>
          <a:lstStyle/>
          <a:p>
            <a:pPr algn="just"/>
            <a:r>
              <a:rPr lang="en-US" sz="2000" dirty="0" smtClean="0"/>
              <a:t>The method is based on the </a:t>
            </a:r>
            <a:r>
              <a:rPr lang="en-US" sz="2000" dirty="0" err="1" smtClean="0"/>
              <a:t>coloured</a:t>
            </a:r>
            <a:r>
              <a:rPr lang="en-US" sz="2000" dirty="0" smtClean="0"/>
              <a:t> reaction of pilocarpine with sodium nitroprusside. In alkaline medium a cherry </a:t>
            </a:r>
            <a:r>
              <a:rPr lang="en-US" sz="2000" dirty="0" err="1" smtClean="0"/>
              <a:t>colouring</a:t>
            </a:r>
            <a:r>
              <a:rPr lang="en-US" sz="2000" dirty="0" smtClean="0"/>
              <a:t> is formed, which does not disappear when excess hydrochloric acid is added.</a:t>
            </a:r>
            <a:endParaRPr lang="ru-RU" sz="2000" dirty="0"/>
          </a:p>
        </p:txBody>
      </p:sp>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9" y="4869160"/>
            <a:ext cx="8772239" cy="11521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Tree>
    <p:extLst>
      <p:ext uri="{BB962C8B-B14F-4D97-AF65-F5344CB8AC3E}">
        <p14:creationId xmlns:p14="http://schemas.microsoft.com/office/powerpoint/2010/main" val="255544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36</a:t>
            </a:fld>
            <a:endParaRPr lang="ru-RU"/>
          </a:p>
        </p:txBody>
      </p:sp>
      <p:sp>
        <p:nvSpPr>
          <p:cNvPr id="9" name="Прямоугольник 8"/>
          <p:cNvSpPr/>
          <p:nvPr/>
        </p:nvSpPr>
        <p:spPr>
          <a:xfrm>
            <a:off x="323528" y="1239143"/>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701969"/>
            <a:ext cx="2008435" cy="430887"/>
          </a:xfrm>
          <a:prstGeom prst="rect">
            <a:avLst/>
          </a:prstGeom>
        </p:spPr>
        <p:txBody>
          <a:bodyPr wrap="none">
            <a:spAutoFit/>
          </a:bodyPr>
          <a:lstStyle/>
          <a:p>
            <a:pPr marL="446088" indent="-446088"/>
            <a:r>
              <a:rPr lang="en-US" sz="2200" b="1" dirty="0" smtClean="0">
                <a:solidFill>
                  <a:srgbClr val="7030A0"/>
                </a:solidFill>
              </a:rPr>
              <a:t>4.	</a:t>
            </a:r>
            <a:r>
              <a:rPr lang="en-US" sz="2200" b="1" dirty="0" err="1" smtClean="0">
                <a:solidFill>
                  <a:srgbClr val="7030A0"/>
                </a:solidFill>
              </a:rPr>
              <a:t>Alkalimetry</a:t>
            </a:r>
            <a:endParaRPr lang="ru-RU" sz="2200" b="1" dirty="0">
              <a:solidFill>
                <a:srgbClr val="7030A0"/>
              </a:solidFill>
            </a:endParaRPr>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 y="2278757"/>
            <a:ext cx="7907337" cy="14382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323528" y="3934217"/>
            <a:ext cx="3836243" cy="430887"/>
          </a:xfrm>
          <a:prstGeom prst="rect">
            <a:avLst/>
          </a:prstGeom>
        </p:spPr>
        <p:txBody>
          <a:bodyPr wrap="none">
            <a:spAutoFit/>
          </a:bodyPr>
          <a:lstStyle/>
          <a:p>
            <a:pPr marL="446088" indent="-446088"/>
            <a:r>
              <a:rPr lang="en-US" sz="2200" b="1" dirty="0" smtClean="0">
                <a:solidFill>
                  <a:srgbClr val="7030A0"/>
                </a:solidFill>
              </a:rPr>
              <a:t>5.	Reverse </a:t>
            </a:r>
            <a:r>
              <a:rPr lang="en-US" sz="2200" b="1" dirty="0" err="1" smtClean="0">
                <a:solidFill>
                  <a:srgbClr val="7030A0"/>
                </a:solidFill>
              </a:rPr>
              <a:t>iodometric</a:t>
            </a:r>
            <a:r>
              <a:rPr lang="en-US" sz="2200" b="1" dirty="0" smtClean="0">
                <a:solidFill>
                  <a:srgbClr val="7030A0"/>
                </a:solidFill>
              </a:rPr>
              <a:t> titration</a:t>
            </a:r>
            <a:endParaRPr lang="ru-RU" sz="2200" b="1" dirty="0">
              <a:solidFill>
                <a:srgbClr val="7030A0"/>
              </a:solidFill>
            </a:endParaRP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7" y="4365566"/>
            <a:ext cx="7939635" cy="201576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Прямоугольник 15"/>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Tree>
    <p:extLst>
      <p:ext uri="{BB962C8B-B14F-4D97-AF65-F5344CB8AC3E}">
        <p14:creationId xmlns:p14="http://schemas.microsoft.com/office/powerpoint/2010/main" val="40996465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37</a:t>
            </a:fld>
            <a:endParaRPr lang="ru-RU"/>
          </a:p>
        </p:txBody>
      </p:sp>
      <p:sp>
        <p:nvSpPr>
          <p:cNvPr id="8" name="Прямоугольник 7"/>
          <p:cNvSpPr/>
          <p:nvPr/>
        </p:nvSpPr>
        <p:spPr>
          <a:xfrm>
            <a:off x="323528" y="1239143"/>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13" name="Прямоугольник 12"/>
          <p:cNvSpPr/>
          <p:nvPr/>
        </p:nvSpPr>
        <p:spPr>
          <a:xfrm>
            <a:off x="323528" y="3861048"/>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3" name="Прямоугольник 2"/>
          <p:cNvSpPr/>
          <p:nvPr/>
        </p:nvSpPr>
        <p:spPr>
          <a:xfrm>
            <a:off x="251520" y="4365104"/>
            <a:ext cx="8640960" cy="2123658"/>
          </a:xfrm>
          <a:prstGeom prst="rect">
            <a:avLst/>
          </a:prstGeom>
        </p:spPr>
        <p:txBody>
          <a:bodyPr wrap="square">
            <a:spAutoFit/>
          </a:bodyPr>
          <a:lstStyle/>
          <a:p>
            <a:pPr algn="just"/>
            <a:r>
              <a:rPr lang="en-US" sz="2200" dirty="0" smtClean="0"/>
              <a:t>Pilocarpine hydrochloride is used as a cholinomimetic (</a:t>
            </a:r>
            <a:r>
              <a:rPr lang="en-US" sz="2200" dirty="0" err="1" smtClean="0"/>
              <a:t>miotic</a:t>
            </a:r>
            <a:r>
              <a:rPr lang="en-US" sz="2200" dirty="0" smtClean="0"/>
              <a:t>) agent (atropine antagonist). It is usually prescribed in the form of eye drops in the treatment of glaucoma, including acute attack, impaired </a:t>
            </a:r>
            <a:r>
              <a:rPr lang="en-US" sz="2200" dirty="0" err="1" smtClean="0"/>
              <a:t>trophism</a:t>
            </a:r>
            <a:r>
              <a:rPr lang="en-US" sz="2200" dirty="0" smtClean="0"/>
              <a:t> of the eye in thrombosis of the central vein of the retina or acute obstruction of its arteries, optic nerve atrophy, vitreous </a:t>
            </a:r>
            <a:r>
              <a:rPr lang="en-US" sz="2200" dirty="0" err="1" smtClean="0"/>
              <a:t>haemorrhage</a:t>
            </a:r>
            <a:r>
              <a:rPr lang="en-US" sz="2200" dirty="0" smtClean="0"/>
              <a:t>; elimination of </a:t>
            </a:r>
            <a:r>
              <a:rPr lang="en-US" sz="2200" dirty="0" err="1" smtClean="0"/>
              <a:t>mydriatic</a:t>
            </a:r>
            <a:r>
              <a:rPr lang="en-US" sz="2200" dirty="0" smtClean="0"/>
              <a:t> effect of atropine, </a:t>
            </a:r>
            <a:r>
              <a:rPr lang="en-US" sz="2200" dirty="0" err="1" smtClean="0"/>
              <a:t>homatropine</a:t>
            </a:r>
            <a:r>
              <a:rPr lang="en-US" sz="2200" dirty="0" smtClean="0"/>
              <a:t>, scopolamine.</a:t>
            </a:r>
            <a:endParaRPr lang="ru-RU" sz="2200" dirty="0"/>
          </a:p>
        </p:txBody>
      </p:sp>
      <p:sp>
        <p:nvSpPr>
          <p:cNvPr id="10" name="Прямоугольник 9"/>
          <p:cNvSpPr/>
          <p:nvPr/>
        </p:nvSpPr>
        <p:spPr>
          <a:xfrm>
            <a:off x="971600" y="332656"/>
            <a:ext cx="7200800" cy="1077218"/>
          </a:xfrm>
          <a:prstGeom prst="rect">
            <a:avLst/>
          </a:prstGeom>
        </p:spPr>
        <p:txBody>
          <a:bodyPr wrap="square">
            <a:spAutoFit/>
          </a:bodyPr>
          <a:lstStyle/>
          <a:p>
            <a:pPr algn="ctr"/>
            <a:r>
              <a:rPr lang="en-US" sz="3200" b="1" dirty="0" smtClean="0">
                <a:solidFill>
                  <a:srgbClr val="0070C0"/>
                </a:solidFill>
              </a:rPr>
              <a:t>Imidazole derivative alkaloids</a:t>
            </a:r>
            <a:r>
              <a:rPr lang="ru-RU" sz="3200" b="1" dirty="0" smtClean="0">
                <a:solidFill>
                  <a:srgbClr val="0070C0"/>
                </a:solidFill>
              </a:rPr>
              <a:t>. </a:t>
            </a:r>
            <a:r>
              <a:rPr lang="en-US" sz="3200" b="1" dirty="0" smtClean="0">
                <a:solidFill>
                  <a:srgbClr val="0070C0"/>
                </a:solidFill>
              </a:rPr>
              <a:t>Pilocarpine hydrochloride </a:t>
            </a:r>
            <a:endParaRPr lang="ru-RU" sz="3200" b="1" dirty="0">
              <a:solidFill>
                <a:srgbClr val="0070C0"/>
              </a:solidFill>
            </a:endParaRPr>
          </a:p>
        </p:txBody>
      </p:sp>
      <p:sp>
        <p:nvSpPr>
          <p:cNvPr id="6" name="Прямоугольник 5"/>
          <p:cNvSpPr/>
          <p:nvPr/>
        </p:nvSpPr>
        <p:spPr>
          <a:xfrm>
            <a:off x="251520" y="1700808"/>
            <a:ext cx="8640960" cy="2123658"/>
          </a:xfrm>
          <a:prstGeom prst="rect">
            <a:avLst/>
          </a:prstGeom>
        </p:spPr>
        <p:txBody>
          <a:bodyPr wrap="square">
            <a:spAutoFit/>
          </a:bodyPr>
          <a:lstStyle/>
          <a:p>
            <a:pPr algn="just"/>
            <a:r>
              <a:rPr lang="en-US" sz="2200" dirty="0" smtClean="0"/>
              <a:t>Pilocarpine hydrochloride is stored in well sealed containers protected from light and moisture. Such storage conditions should be observed due to its hygroscopic nature, as well as the possibility of hydrolysis and oxidation. Even in the absence of light, pilocarpine hydrochloride is destroyed in a humid atmosphere. The degradation is accelerated with increasing temperature.</a:t>
            </a:r>
            <a:endParaRPr lang="ru-RU" sz="2200" dirty="0"/>
          </a:p>
        </p:txBody>
      </p:sp>
    </p:spTree>
    <p:extLst>
      <p:ext uri="{BB962C8B-B14F-4D97-AF65-F5344CB8AC3E}">
        <p14:creationId xmlns:p14="http://schemas.microsoft.com/office/powerpoint/2010/main" val="4081415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31567" y="1196752"/>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270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4</a:t>
            </a:fld>
            <a:endParaRPr lang="ru-RU"/>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412776"/>
            <a:ext cx="4090415" cy="430887"/>
          </a:xfrm>
          <a:prstGeom prst="rect">
            <a:avLst/>
          </a:prstGeom>
        </p:spPr>
        <p:txBody>
          <a:bodyPr wrap="none">
            <a:spAutoFit/>
          </a:bodyPr>
          <a:lstStyle/>
          <a:p>
            <a:pPr marL="457200" indent="-457200">
              <a:buFont typeface="+mj-lt"/>
              <a:buAutoNum type="arabicPeriod"/>
            </a:pPr>
            <a:r>
              <a:rPr lang="en-US" sz="2200" b="1" dirty="0">
                <a:solidFill>
                  <a:srgbClr val="7030A0"/>
                </a:solidFill>
              </a:rPr>
              <a:t>IR and UV spectrophotometry</a:t>
            </a:r>
            <a:endParaRPr lang="ru-RU" sz="2200" b="1" dirty="0">
              <a:solidFill>
                <a:srgbClr val="7030A0"/>
              </a:solidFill>
            </a:endParaRPr>
          </a:p>
        </p:txBody>
      </p:sp>
      <p:sp>
        <p:nvSpPr>
          <p:cNvPr id="9" name="Прямоугольник 8"/>
          <p:cNvSpPr/>
          <p:nvPr/>
        </p:nvSpPr>
        <p:spPr>
          <a:xfrm>
            <a:off x="323528" y="1773977"/>
            <a:ext cx="5070619"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Colour</a:t>
            </a:r>
            <a:r>
              <a:rPr lang="en-US" sz="2200" b="1" dirty="0" smtClean="0">
                <a:solidFill>
                  <a:srgbClr val="7030A0"/>
                </a:solidFill>
              </a:rPr>
              <a:t> reactions in the action of acids</a:t>
            </a:r>
            <a:endParaRPr lang="ru-RU" sz="2200" b="1" dirty="0">
              <a:solidFill>
                <a:srgbClr val="7030A0"/>
              </a:solidFill>
            </a:endParaRPr>
          </a:p>
        </p:txBody>
      </p:sp>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sp>
        <p:nvSpPr>
          <p:cNvPr id="2" name="Прямоугольник 1"/>
          <p:cNvSpPr/>
          <p:nvPr/>
        </p:nvSpPr>
        <p:spPr>
          <a:xfrm>
            <a:off x="827584" y="2283837"/>
            <a:ext cx="7992888" cy="3524042"/>
          </a:xfrm>
          <a:prstGeom prst="rect">
            <a:avLst/>
          </a:prstGeom>
        </p:spPr>
        <p:txBody>
          <a:bodyPr wrap="square">
            <a:spAutoFit/>
          </a:bodyPr>
          <a:lstStyle/>
          <a:p>
            <a:pPr>
              <a:spcAft>
                <a:spcPts val="600"/>
              </a:spcAft>
            </a:pPr>
            <a:r>
              <a:rPr lang="en-US" sz="2200" dirty="0" smtClean="0"/>
              <a:t>It gives </a:t>
            </a:r>
            <a:r>
              <a:rPr lang="en-US" sz="2200" dirty="0" err="1" smtClean="0"/>
              <a:t>coloured</a:t>
            </a:r>
            <a:r>
              <a:rPr lang="en-US" sz="2200" dirty="0" smtClean="0"/>
              <a:t> reactions with</a:t>
            </a:r>
          </a:p>
          <a:p>
            <a:pPr marL="285750" indent="-285750">
              <a:spcAft>
                <a:spcPts val="600"/>
              </a:spcAft>
              <a:buFont typeface="Wingdings" panose="05000000000000000000" pitchFamily="2" charset="2"/>
              <a:buChar char="ü"/>
            </a:pPr>
            <a:r>
              <a:rPr lang="en-US" sz="2200" dirty="0" smtClean="0"/>
              <a:t>Concentrated </a:t>
            </a:r>
            <a:r>
              <a:rPr lang="en-US" sz="2200" dirty="0" err="1" smtClean="0"/>
              <a:t>sulphuric</a:t>
            </a:r>
            <a:r>
              <a:rPr lang="en-US" sz="2200" dirty="0" smtClean="0"/>
              <a:t> acid - (</a:t>
            </a:r>
            <a:r>
              <a:rPr lang="en-US" sz="2200" b="1" dirty="0" smtClean="0">
                <a:solidFill>
                  <a:srgbClr val="FFFF00"/>
                </a:solidFill>
              </a:rPr>
              <a:t>yellow</a:t>
            </a:r>
            <a:r>
              <a:rPr lang="en-US" sz="2200" dirty="0" smtClean="0"/>
              <a:t>), </a:t>
            </a:r>
          </a:p>
          <a:p>
            <a:pPr marL="285750" indent="-285750">
              <a:spcAft>
                <a:spcPts val="600"/>
              </a:spcAft>
              <a:buFont typeface="Wingdings" panose="05000000000000000000" pitchFamily="2" charset="2"/>
              <a:buChar char="ü"/>
            </a:pPr>
            <a:r>
              <a:rPr lang="en-US" sz="2200" dirty="0" smtClean="0"/>
              <a:t>Nitric acid (</a:t>
            </a:r>
            <a:r>
              <a:rPr lang="en-US" sz="2200" b="1" dirty="0" smtClean="0">
                <a:solidFill>
                  <a:srgbClr val="FFFF00"/>
                </a:solidFill>
              </a:rPr>
              <a:t>yellow</a:t>
            </a:r>
            <a:r>
              <a:rPr lang="en-US" sz="2200" dirty="0" smtClean="0"/>
              <a:t>, turning </a:t>
            </a:r>
            <a:r>
              <a:rPr lang="en-US" sz="2200" b="1" dirty="0" smtClean="0">
                <a:solidFill>
                  <a:srgbClr val="FF6600"/>
                </a:solidFill>
              </a:rPr>
              <a:t>brick red</a:t>
            </a:r>
            <a:r>
              <a:rPr lang="en-US" sz="2200" dirty="0" smtClean="0"/>
              <a:t>), </a:t>
            </a:r>
          </a:p>
          <a:p>
            <a:pPr marL="285750" indent="-285750" algn="just">
              <a:spcAft>
                <a:spcPts val="600"/>
              </a:spcAft>
              <a:buFont typeface="Wingdings" panose="05000000000000000000" pitchFamily="2" charset="2"/>
              <a:buChar char="ü"/>
            </a:pPr>
            <a:r>
              <a:rPr lang="en-US" sz="2200" dirty="0" smtClean="0"/>
              <a:t>A mixture of these acids (</a:t>
            </a:r>
            <a:r>
              <a:rPr lang="en-US" sz="2200" b="1" dirty="0" smtClean="0">
                <a:solidFill>
                  <a:srgbClr val="62D14F"/>
                </a:solidFill>
              </a:rPr>
              <a:t>yellow-green</a:t>
            </a:r>
            <a:r>
              <a:rPr lang="en-US" sz="2200" dirty="0" smtClean="0"/>
              <a:t>). </a:t>
            </a:r>
          </a:p>
          <a:p>
            <a:pPr marL="285750" indent="-285750">
              <a:spcAft>
                <a:spcPts val="600"/>
              </a:spcAft>
              <a:buFont typeface="Wingdings" panose="05000000000000000000" pitchFamily="2" charset="2"/>
              <a:buChar char="ü"/>
            </a:pPr>
            <a:r>
              <a:rPr lang="en-US" sz="2200" dirty="0" smtClean="0"/>
              <a:t>When a reagent consisting of ferric chloride and phosphoric acid is added, the </a:t>
            </a:r>
            <a:r>
              <a:rPr lang="en-US" sz="2200" b="1" dirty="0" smtClean="0">
                <a:solidFill>
                  <a:srgbClr val="FFFF00"/>
                </a:solidFill>
              </a:rPr>
              <a:t>yellow</a:t>
            </a:r>
            <a:r>
              <a:rPr lang="en-US" sz="2200" dirty="0" smtClean="0"/>
              <a:t> </a:t>
            </a:r>
            <a:r>
              <a:rPr lang="en-US" sz="2200" dirty="0" err="1" smtClean="0"/>
              <a:t>colour</a:t>
            </a:r>
            <a:r>
              <a:rPr lang="en-US" sz="2200" dirty="0" smtClean="0"/>
              <a:t> changes to </a:t>
            </a:r>
            <a:r>
              <a:rPr lang="en-US" sz="2200" b="1" dirty="0" smtClean="0">
                <a:solidFill>
                  <a:srgbClr val="00CCFF"/>
                </a:solidFill>
              </a:rPr>
              <a:t>bright blu</a:t>
            </a:r>
            <a:r>
              <a:rPr lang="en-US" sz="2200" dirty="0" smtClean="0">
                <a:solidFill>
                  <a:srgbClr val="00CCFF"/>
                </a:solidFill>
              </a:rPr>
              <a:t>e</a:t>
            </a:r>
            <a:r>
              <a:rPr lang="en-US" sz="2200" dirty="0" smtClean="0"/>
              <a:t>, </a:t>
            </a:r>
          </a:p>
          <a:p>
            <a:pPr marL="285750" indent="-285750">
              <a:spcAft>
                <a:spcPts val="600"/>
              </a:spcAft>
              <a:buFont typeface="Wingdings" panose="05000000000000000000" pitchFamily="2" charset="2"/>
              <a:buChar char="ü"/>
            </a:pPr>
            <a:r>
              <a:rPr lang="en-US" sz="2200" dirty="0" smtClean="0"/>
              <a:t>If potassium dichromate is used as a reagent in the presence of concentrated acetic acid, a </a:t>
            </a:r>
            <a:r>
              <a:rPr lang="en-US" sz="2200" b="1" dirty="0" smtClean="0">
                <a:solidFill>
                  <a:srgbClr val="00CC00"/>
                </a:solidFill>
              </a:rPr>
              <a:t>bright green </a:t>
            </a:r>
            <a:r>
              <a:rPr lang="en-US" sz="2200" dirty="0" err="1" smtClean="0"/>
              <a:t>colour</a:t>
            </a:r>
            <a:r>
              <a:rPr lang="en-US" sz="2200" dirty="0" smtClean="0"/>
              <a:t> appears, which changes to </a:t>
            </a:r>
            <a:r>
              <a:rPr lang="en-US" sz="2200" b="1" dirty="0" smtClean="0">
                <a:solidFill>
                  <a:srgbClr val="7030A0"/>
                </a:solidFill>
              </a:rPr>
              <a:t>violet</a:t>
            </a:r>
            <a:r>
              <a:rPr lang="en-US" sz="2200" dirty="0" smtClean="0"/>
              <a:t> and then </a:t>
            </a:r>
            <a:r>
              <a:rPr lang="en-US" sz="2200" b="1" dirty="0" smtClean="0">
                <a:solidFill>
                  <a:srgbClr val="A50021"/>
                </a:solidFill>
              </a:rPr>
              <a:t>reddish brown</a:t>
            </a:r>
            <a:r>
              <a:rPr lang="en-US" sz="2200" dirty="0" smtClean="0"/>
              <a:t>.</a:t>
            </a:r>
            <a:endParaRPr lang="en-US" sz="2200" dirty="0"/>
          </a:p>
        </p:txBody>
      </p:sp>
    </p:spTree>
    <p:extLst>
      <p:ext uri="{BB962C8B-B14F-4D97-AF65-F5344CB8AC3E}">
        <p14:creationId xmlns:p14="http://schemas.microsoft.com/office/powerpoint/2010/main" val="1935834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5</a:t>
            </a:fld>
            <a:endParaRPr lang="ru-RU" dirty="0"/>
          </a:p>
        </p:txBody>
      </p:sp>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p>
        </p:txBody>
      </p:sp>
      <p:sp>
        <p:nvSpPr>
          <p:cNvPr id="7" name="Прямоугольник 6"/>
          <p:cNvSpPr/>
          <p:nvPr/>
        </p:nvSpPr>
        <p:spPr>
          <a:xfrm>
            <a:off x="323528" y="1412776"/>
            <a:ext cx="5878469" cy="430887"/>
          </a:xfrm>
          <a:prstGeom prst="rect">
            <a:avLst/>
          </a:prstGeom>
        </p:spPr>
        <p:txBody>
          <a:bodyPr wrap="none">
            <a:spAutoFit/>
          </a:bodyPr>
          <a:lstStyle/>
          <a:p>
            <a:pPr marL="446088" indent="-446088"/>
            <a:r>
              <a:rPr lang="en-US" sz="2200" b="1" dirty="0" smtClean="0">
                <a:solidFill>
                  <a:srgbClr val="7030A0"/>
                </a:solidFill>
              </a:rPr>
              <a:t>3.	Interaction with common alkaloid reagents</a:t>
            </a:r>
            <a:endParaRPr lang="ru-RU" sz="2200" b="1" dirty="0">
              <a:solidFill>
                <a:srgbClr val="7030A0"/>
              </a:solidFill>
            </a:endParaRPr>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9000"/>
                    </a14:imgEffect>
                  </a14:imgLayer>
                </a14:imgProps>
              </a:ext>
              <a:ext uri="{28A0092B-C50C-407E-A947-70E740481C1C}">
                <a14:useLocalDpi xmlns:a14="http://schemas.microsoft.com/office/drawing/2010/main" val="0"/>
              </a:ext>
            </a:extLst>
          </a:blip>
          <a:srcRect/>
          <a:stretch>
            <a:fillRect/>
          </a:stretch>
        </p:blipFill>
        <p:spPr bwMode="auto">
          <a:xfrm>
            <a:off x="1187624" y="1844824"/>
            <a:ext cx="6768752" cy="26086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51520" y="5108991"/>
            <a:ext cx="8568952" cy="1485022"/>
          </a:xfrm>
          <a:prstGeom prst="rect">
            <a:avLst/>
          </a:prstGeom>
        </p:spPr>
        <p:txBody>
          <a:bodyPr wrap="square">
            <a:spAutoFit/>
          </a:bodyPr>
          <a:lstStyle/>
          <a:p>
            <a:pPr marL="285750" indent="-285750" algn="just">
              <a:spcAft>
                <a:spcPts val="300"/>
              </a:spcAft>
              <a:buFont typeface="Wingdings" panose="05000000000000000000" pitchFamily="2" charset="2"/>
              <a:buChar char="ü"/>
            </a:pPr>
            <a:r>
              <a:rPr lang="en-US" sz="2200" dirty="0" smtClean="0"/>
              <a:t>With </a:t>
            </a:r>
            <a:r>
              <a:rPr lang="en-US" sz="2200" dirty="0" err="1" smtClean="0"/>
              <a:t>Frede's</a:t>
            </a:r>
            <a:r>
              <a:rPr lang="en-US" sz="2200" dirty="0" smtClean="0"/>
              <a:t> reagent (saturated solution of molybdenum acid in concentrated </a:t>
            </a:r>
            <a:r>
              <a:rPr lang="en-US" sz="2200" dirty="0" err="1" smtClean="0"/>
              <a:t>sulphuric</a:t>
            </a:r>
            <a:r>
              <a:rPr lang="en-US" sz="2200" dirty="0" smtClean="0"/>
              <a:t> acid) (blue, turning green), </a:t>
            </a:r>
          </a:p>
          <a:p>
            <a:pPr marL="285750" indent="-285750" algn="just">
              <a:spcAft>
                <a:spcPts val="300"/>
              </a:spcAft>
              <a:buFont typeface="Wingdings" panose="05000000000000000000" pitchFamily="2" charset="2"/>
              <a:buChar char="ü"/>
            </a:pPr>
            <a:r>
              <a:rPr lang="en-US" sz="2200" dirty="0" smtClean="0"/>
              <a:t>With Marquis’ and </a:t>
            </a:r>
            <a:r>
              <a:rPr lang="en-US" sz="2200" dirty="0" err="1" smtClean="0"/>
              <a:t>Mandelin</a:t>
            </a:r>
            <a:r>
              <a:rPr lang="en-US" sz="2200" dirty="0" smtClean="0"/>
              <a:t> reagents (200 </a:t>
            </a:r>
            <a:r>
              <a:rPr lang="en-US" sz="2200" dirty="0" err="1" smtClean="0"/>
              <a:t>millilitres</a:t>
            </a:r>
            <a:r>
              <a:rPr lang="en-US" sz="2200" dirty="0" smtClean="0"/>
              <a:t> of </a:t>
            </a:r>
            <a:r>
              <a:rPr lang="en-US" sz="2200" dirty="0" err="1" smtClean="0"/>
              <a:t>sulphuric</a:t>
            </a:r>
            <a:r>
              <a:rPr lang="en-US" sz="2200" dirty="0" smtClean="0"/>
              <a:t> acid per 1 gram of ammonium vanadate) (blue, turning green on heating). </a:t>
            </a:r>
            <a:endParaRPr lang="en-US" sz="2200" dirty="0"/>
          </a:p>
        </p:txBody>
      </p:sp>
      <p:sp>
        <p:nvSpPr>
          <p:cNvPr id="8" name="Прямоугольник 7"/>
          <p:cNvSpPr/>
          <p:nvPr/>
        </p:nvSpPr>
        <p:spPr>
          <a:xfrm>
            <a:off x="3059832" y="4581128"/>
            <a:ext cx="3019545" cy="369332"/>
          </a:xfrm>
          <a:prstGeom prst="rect">
            <a:avLst/>
          </a:prstGeom>
        </p:spPr>
        <p:txBody>
          <a:bodyPr wrap="none">
            <a:spAutoFit/>
          </a:bodyPr>
          <a:lstStyle/>
          <a:p>
            <a:pPr algn="ctr"/>
            <a:r>
              <a:rPr lang="en-US" i="1" dirty="0" smtClean="0"/>
              <a:t>With picric acid it forms picrate</a:t>
            </a:r>
            <a:endParaRPr lang="ru-RU" i="1" dirty="0"/>
          </a:p>
        </p:txBody>
      </p:sp>
    </p:spTree>
    <p:extLst>
      <p:ext uri="{BB962C8B-B14F-4D97-AF65-F5344CB8AC3E}">
        <p14:creationId xmlns:p14="http://schemas.microsoft.com/office/powerpoint/2010/main" val="3376791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6</a:t>
            </a:fld>
            <a:endParaRPr lang="ru-RU"/>
          </a:p>
        </p:txBody>
      </p:sp>
      <p:sp>
        <p:nvSpPr>
          <p:cNvPr id="8" name="Прямоугольник 7"/>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p>
        </p:txBody>
      </p:sp>
      <p:sp>
        <p:nvSpPr>
          <p:cNvPr id="9" name="Прямоугольник 8"/>
          <p:cNvSpPr/>
          <p:nvPr/>
        </p:nvSpPr>
        <p:spPr>
          <a:xfrm>
            <a:off x="323528" y="1412776"/>
            <a:ext cx="3106107" cy="430887"/>
          </a:xfrm>
          <a:prstGeom prst="rect">
            <a:avLst/>
          </a:prstGeom>
        </p:spPr>
        <p:txBody>
          <a:bodyPr wrap="none">
            <a:spAutoFit/>
          </a:bodyPr>
          <a:lstStyle/>
          <a:p>
            <a:pPr marL="446088" indent="-446088"/>
            <a:r>
              <a:rPr lang="en-US" sz="2200" b="1" dirty="0" smtClean="0">
                <a:solidFill>
                  <a:srgbClr val="7030A0"/>
                </a:solidFill>
              </a:rPr>
              <a:t>4.	Reserpine </a:t>
            </a:r>
            <a:r>
              <a:rPr lang="en-US" sz="2200" b="1" dirty="0" err="1" smtClean="0">
                <a:solidFill>
                  <a:srgbClr val="7030A0"/>
                </a:solidFill>
              </a:rPr>
              <a:t>nitrosation</a:t>
            </a:r>
            <a:endParaRPr lang="ru-RU" sz="2200" b="1" dirty="0">
              <a:solidFill>
                <a:srgbClr val="7030A0"/>
              </a:solidFill>
            </a:endParaRPr>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14" y="2196843"/>
            <a:ext cx="8523058" cy="238428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834061" y="4942329"/>
            <a:ext cx="2376035" cy="430887"/>
          </a:xfrm>
          <a:prstGeom prst="rect">
            <a:avLst/>
          </a:prstGeom>
        </p:spPr>
        <p:txBody>
          <a:bodyPr wrap="none">
            <a:spAutoFit/>
          </a:bodyPr>
          <a:lstStyle/>
          <a:p>
            <a:r>
              <a:rPr lang="en-US" sz="2200" b="1" dirty="0" smtClean="0">
                <a:solidFill>
                  <a:srgbClr val="00B050"/>
                </a:solidFill>
              </a:rPr>
              <a:t>green fluorescence</a:t>
            </a:r>
            <a:endParaRPr lang="ru-RU" sz="2200" b="1" dirty="0">
              <a:solidFill>
                <a:srgbClr val="00B050"/>
              </a:solidFill>
            </a:endParaRPr>
          </a:p>
        </p:txBody>
      </p:sp>
    </p:spTree>
    <p:extLst>
      <p:ext uri="{BB962C8B-B14F-4D97-AF65-F5344CB8AC3E}">
        <p14:creationId xmlns:p14="http://schemas.microsoft.com/office/powerpoint/2010/main" val="1910331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7</a:t>
            </a:fld>
            <a:endParaRPr lang="ru-RU"/>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2964658" cy="430887"/>
          </a:xfrm>
          <a:prstGeom prst="rect">
            <a:avLst/>
          </a:prstGeom>
        </p:spPr>
        <p:txBody>
          <a:bodyPr wrap="none">
            <a:spAutoFit/>
          </a:bodyPr>
          <a:lstStyle/>
          <a:p>
            <a:pPr marL="446088" indent="-446088"/>
            <a:r>
              <a:rPr lang="en-US" sz="2200" b="1" dirty="0" smtClean="0">
                <a:solidFill>
                  <a:srgbClr val="7030A0"/>
                </a:solidFill>
              </a:rPr>
              <a:t>5.	Reserpine oxidation</a:t>
            </a:r>
            <a:endParaRPr lang="ru-RU" sz="2200" b="1" dirty="0">
              <a:solidFill>
                <a:srgbClr val="7030A0"/>
              </a:solidFill>
            </a:endParaRPr>
          </a:p>
        </p:txBody>
      </p:sp>
      <p:sp>
        <p:nvSpPr>
          <p:cNvPr id="3" name="Прямоугольник 2"/>
          <p:cNvSpPr/>
          <p:nvPr/>
        </p:nvSpPr>
        <p:spPr>
          <a:xfrm>
            <a:off x="971600" y="1844824"/>
            <a:ext cx="7920880" cy="1107996"/>
          </a:xfrm>
          <a:prstGeom prst="rect">
            <a:avLst/>
          </a:prstGeom>
        </p:spPr>
        <p:txBody>
          <a:bodyPr wrap="square">
            <a:spAutoFit/>
          </a:bodyPr>
          <a:lstStyle/>
          <a:p>
            <a:pPr algn="just"/>
            <a:r>
              <a:rPr lang="en-US" sz="2200" dirty="0" smtClean="0"/>
              <a:t>Oxidation of reserpine with potassium iodate in acetic acid medium (after heating) results in formation of 3-dehydroreserpine, a </a:t>
            </a:r>
            <a:r>
              <a:rPr lang="en-US" sz="2200" b="1" dirty="0" smtClean="0">
                <a:solidFill>
                  <a:srgbClr val="FFC000"/>
                </a:solidFill>
              </a:rPr>
              <a:t>yellow</a:t>
            </a:r>
            <a:r>
              <a:rPr lang="ru-RU" sz="2200" dirty="0" smtClean="0">
                <a:solidFill>
                  <a:srgbClr val="FFC000"/>
                </a:solidFill>
              </a:rPr>
              <a:t> </a:t>
            </a:r>
            <a:r>
              <a:rPr lang="en-US" sz="2200" dirty="0" err="1" smtClean="0"/>
              <a:t>coloured</a:t>
            </a:r>
            <a:r>
              <a:rPr lang="en-US" sz="2200" dirty="0" smtClean="0"/>
              <a:t> product with maximum light absorption at 390 nm. </a:t>
            </a:r>
            <a:endParaRPr lang="ru-RU" sz="2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543" y="3212976"/>
            <a:ext cx="5394761" cy="259228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spTree>
    <p:extLst>
      <p:ext uri="{BB962C8B-B14F-4D97-AF65-F5344CB8AC3E}">
        <p14:creationId xmlns:p14="http://schemas.microsoft.com/office/powerpoint/2010/main" val="837396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8</a:t>
            </a:fld>
            <a:endParaRPr lang="ru-RU"/>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6336030" cy="430887"/>
          </a:xfrm>
          <a:prstGeom prst="rect">
            <a:avLst/>
          </a:prstGeom>
        </p:spPr>
        <p:txBody>
          <a:bodyPr wrap="none">
            <a:spAutoFit/>
          </a:bodyPr>
          <a:lstStyle/>
          <a:p>
            <a:pPr marL="446088" indent="-446088"/>
            <a:r>
              <a:rPr lang="en-US" sz="2200" b="1" dirty="0" smtClean="0">
                <a:solidFill>
                  <a:srgbClr val="7030A0"/>
                </a:solidFill>
              </a:rPr>
              <a:t>6.	Condensation with aldehydes (Van </a:t>
            </a:r>
            <a:r>
              <a:rPr lang="en-US" sz="2200" b="1" dirty="0" err="1" smtClean="0">
                <a:solidFill>
                  <a:srgbClr val="7030A0"/>
                </a:solidFill>
              </a:rPr>
              <a:t>Urk</a:t>
            </a:r>
            <a:r>
              <a:rPr lang="en-US" sz="2200" b="1" dirty="0" smtClean="0">
                <a:solidFill>
                  <a:srgbClr val="7030A0"/>
                </a:solidFill>
              </a:rPr>
              <a:t> reaction)</a:t>
            </a:r>
            <a:endParaRPr lang="ru-RU" sz="2200" b="1" dirty="0">
              <a:solidFill>
                <a:srgbClr val="7030A0"/>
              </a:solidFill>
            </a:endParaRPr>
          </a:p>
        </p:txBody>
      </p:sp>
      <p:sp>
        <p:nvSpPr>
          <p:cNvPr id="3" name="Прямоугольник 2"/>
          <p:cNvSpPr/>
          <p:nvPr/>
        </p:nvSpPr>
        <p:spPr>
          <a:xfrm>
            <a:off x="736154" y="1700808"/>
            <a:ext cx="8156326" cy="1323439"/>
          </a:xfrm>
          <a:prstGeom prst="rect">
            <a:avLst/>
          </a:prstGeom>
        </p:spPr>
        <p:txBody>
          <a:bodyPr wrap="square">
            <a:spAutoFit/>
          </a:bodyPr>
          <a:lstStyle/>
          <a:p>
            <a:pPr algn="just"/>
            <a:r>
              <a:rPr lang="en-US" sz="2000" dirty="0" smtClean="0"/>
              <a:t>With a solution of </a:t>
            </a:r>
            <a:r>
              <a:rPr lang="en-US" sz="2000" b="1" dirty="0" smtClean="0"/>
              <a:t>vanillin</a:t>
            </a:r>
            <a:r>
              <a:rPr lang="en-US" sz="2000" dirty="0" smtClean="0"/>
              <a:t> in hydrochloric acid it acquires a </a:t>
            </a:r>
            <a:r>
              <a:rPr lang="en-US" sz="2000" b="1" dirty="0" smtClean="0">
                <a:solidFill>
                  <a:srgbClr val="FF00FF"/>
                </a:solidFill>
              </a:rPr>
              <a:t>pink</a:t>
            </a:r>
            <a:r>
              <a:rPr lang="en-US" sz="2000" dirty="0" smtClean="0"/>
              <a:t> </a:t>
            </a:r>
            <a:r>
              <a:rPr lang="en-US" sz="2000" dirty="0" err="1" smtClean="0"/>
              <a:t>colouring</a:t>
            </a:r>
            <a:r>
              <a:rPr lang="en-US" sz="2000" dirty="0" smtClean="0"/>
              <a:t>, and a solution of </a:t>
            </a:r>
            <a:r>
              <a:rPr lang="en-US" sz="2000" b="1" dirty="0" smtClean="0"/>
              <a:t>n-</a:t>
            </a:r>
            <a:r>
              <a:rPr lang="en-US" sz="2000" b="1" dirty="0" err="1" smtClean="0"/>
              <a:t>dimethylaminobenzaldehyde</a:t>
            </a:r>
            <a:r>
              <a:rPr lang="en-US" sz="2000" dirty="0" smtClean="0"/>
              <a:t> in the presence of glacial acetic and </a:t>
            </a:r>
            <a:r>
              <a:rPr lang="en-US" sz="2000" dirty="0" err="1" smtClean="0"/>
              <a:t>sulphuric</a:t>
            </a:r>
            <a:r>
              <a:rPr lang="en-US" sz="2000" dirty="0" smtClean="0"/>
              <a:t> acids is initially </a:t>
            </a:r>
            <a:r>
              <a:rPr lang="en-US" sz="2000" dirty="0" err="1" smtClean="0"/>
              <a:t>coloured</a:t>
            </a:r>
            <a:r>
              <a:rPr lang="en-US" sz="2000" dirty="0" smtClean="0"/>
              <a:t> </a:t>
            </a:r>
            <a:r>
              <a:rPr lang="en-US" sz="2000" b="1" dirty="0" smtClean="0">
                <a:solidFill>
                  <a:srgbClr val="00B050"/>
                </a:solidFill>
              </a:rPr>
              <a:t>green</a:t>
            </a:r>
            <a:r>
              <a:rPr lang="en-US" sz="2000" dirty="0" smtClean="0"/>
              <a:t>, which after the addition of an excess of glacial acetic acid turns to </a:t>
            </a:r>
            <a:r>
              <a:rPr lang="en-US" sz="2000" b="1" dirty="0" smtClean="0">
                <a:solidFill>
                  <a:srgbClr val="FF0000"/>
                </a:solidFill>
              </a:rPr>
              <a:t>red</a:t>
            </a:r>
            <a:r>
              <a:rPr lang="en-US" sz="2000" dirty="0" smtClean="0"/>
              <a:t>.</a:t>
            </a:r>
            <a:endParaRPr lang="ru-RU" sz="2000" dirty="0"/>
          </a:p>
        </p:txBody>
      </p:sp>
      <p:sp>
        <p:nvSpPr>
          <p:cNvPr id="13" name="Прямоугольник 12"/>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468" y="3024248"/>
            <a:ext cx="5076812" cy="35956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917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9</a:t>
            </a:fld>
            <a:endParaRPr lang="ru-RU"/>
          </a:p>
        </p:txBody>
      </p:sp>
      <p:sp>
        <p:nvSpPr>
          <p:cNvPr id="9" name="Прямоугольник 8"/>
          <p:cNvSpPr/>
          <p:nvPr/>
        </p:nvSpPr>
        <p:spPr>
          <a:xfrm>
            <a:off x="323528" y="980728"/>
            <a:ext cx="984565" cy="461665"/>
          </a:xfrm>
          <a:prstGeom prst="rect">
            <a:avLst/>
          </a:prstGeom>
        </p:spPr>
        <p:txBody>
          <a:bodyPr wrap="none">
            <a:spAutoFit/>
          </a:bodyPr>
          <a:lstStyle/>
          <a:p>
            <a:r>
              <a:rPr lang="en-US" sz="2400" b="1" dirty="0" smtClean="0">
                <a:solidFill>
                  <a:srgbClr val="C00000"/>
                </a:solidFill>
              </a:rPr>
              <a:t>Assay</a:t>
            </a:r>
            <a:endParaRPr lang="ru-RU" sz="2400" b="1" dirty="0">
              <a:solidFill>
                <a:srgbClr val="C00000"/>
              </a:solidFill>
            </a:endParaRPr>
          </a:p>
        </p:txBody>
      </p:sp>
      <p:sp>
        <p:nvSpPr>
          <p:cNvPr id="11" name="Прямоугольник 10"/>
          <p:cNvSpPr/>
          <p:nvPr/>
        </p:nvSpPr>
        <p:spPr>
          <a:xfrm>
            <a:off x="323528" y="1412776"/>
            <a:ext cx="5654818" cy="430887"/>
          </a:xfrm>
          <a:prstGeom prst="rect">
            <a:avLst/>
          </a:prstGeom>
        </p:spPr>
        <p:txBody>
          <a:bodyPr wrap="none">
            <a:spAutoFit/>
          </a:bodyPr>
          <a:lstStyle/>
          <a:p>
            <a:pPr marL="446088" indent="-446088"/>
            <a:r>
              <a:rPr lang="en-US" sz="2200" b="1" dirty="0" smtClean="0">
                <a:solidFill>
                  <a:srgbClr val="7030A0"/>
                </a:solidFill>
              </a:rPr>
              <a:t>1.	Non-aqueous titration in glacial acetic acid</a:t>
            </a:r>
            <a:endParaRPr lang="ru-RU" sz="2200" b="1" dirty="0">
              <a:solidFill>
                <a:srgbClr val="7030A0"/>
              </a:solidFill>
            </a:endParaRPr>
          </a:p>
        </p:txBody>
      </p:sp>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Alkaloids indole derivatives</a:t>
            </a:r>
            <a:r>
              <a:rPr lang="ru-RU" sz="3200" b="1" dirty="0" smtClean="0">
                <a:solidFill>
                  <a:srgbClr val="0070C0"/>
                </a:solidFill>
              </a:rPr>
              <a:t>. </a:t>
            </a:r>
            <a:r>
              <a:rPr lang="en-US" sz="3200" b="1" dirty="0" smtClean="0">
                <a:solidFill>
                  <a:srgbClr val="0070C0"/>
                </a:solidFill>
              </a:rPr>
              <a:t>Reserpine</a:t>
            </a:r>
            <a:endParaRPr lang="ru-RU" sz="3200" b="1"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787621"/>
            <a:ext cx="7200800" cy="185740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323528" y="3789040"/>
            <a:ext cx="4588436" cy="430887"/>
          </a:xfrm>
          <a:prstGeom prst="rect">
            <a:avLst/>
          </a:prstGeom>
        </p:spPr>
        <p:txBody>
          <a:bodyPr wrap="none">
            <a:spAutoFit/>
          </a:bodyPr>
          <a:lstStyle/>
          <a:p>
            <a:pPr marL="446088" indent="-446088"/>
            <a:r>
              <a:rPr lang="en-US" sz="2200" b="1" dirty="0" smtClean="0">
                <a:solidFill>
                  <a:srgbClr val="7030A0"/>
                </a:solidFill>
              </a:rPr>
              <a:t>2.	</a:t>
            </a:r>
            <a:r>
              <a:rPr lang="en-US" sz="2200" b="1" dirty="0" err="1" smtClean="0">
                <a:solidFill>
                  <a:srgbClr val="7030A0"/>
                </a:solidFill>
              </a:rPr>
              <a:t>Acidometry</a:t>
            </a:r>
            <a:r>
              <a:rPr lang="en-US" sz="2200" b="1" dirty="0" smtClean="0">
                <a:solidFill>
                  <a:srgbClr val="7030A0"/>
                </a:solidFill>
              </a:rPr>
              <a:t> in alcoholic medium</a:t>
            </a:r>
            <a:endParaRPr lang="ru-RU" sz="2200" b="1" dirty="0">
              <a:solidFill>
                <a:srgbClr val="7030A0"/>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221088"/>
            <a:ext cx="7200800" cy="185740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323528" y="6166465"/>
            <a:ext cx="1979581" cy="430887"/>
          </a:xfrm>
          <a:prstGeom prst="rect">
            <a:avLst/>
          </a:prstGeom>
        </p:spPr>
        <p:txBody>
          <a:bodyPr wrap="none">
            <a:spAutoFit/>
          </a:bodyPr>
          <a:lstStyle/>
          <a:p>
            <a:pPr marL="446088" indent="-446088"/>
            <a:r>
              <a:rPr lang="en-US" sz="2200" b="1" dirty="0" smtClean="0">
                <a:solidFill>
                  <a:srgbClr val="7030A0"/>
                </a:solidFill>
              </a:rPr>
              <a:t>3.	Photometry</a:t>
            </a:r>
            <a:endParaRPr lang="ru-RU" sz="2200" b="1" dirty="0">
              <a:solidFill>
                <a:srgbClr val="7030A0"/>
              </a:solidFill>
            </a:endParaRPr>
          </a:p>
        </p:txBody>
      </p:sp>
    </p:spTree>
    <p:extLst>
      <p:ext uri="{BB962C8B-B14F-4D97-AF65-F5344CB8AC3E}">
        <p14:creationId xmlns:p14="http://schemas.microsoft.com/office/powerpoint/2010/main" val="3777319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Капли</Template>
  <TotalTime>1301</TotalTime>
  <Words>1545</Words>
  <Application>Microsoft Office PowerPoint</Application>
  <PresentationFormat>Экран (4:3)</PresentationFormat>
  <Paragraphs>215</Paragraphs>
  <Slides>38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Капли</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66</cp:revision>
  <dcterms:created xsi:type="dcterms:W3CDTF">2024-04-07T19:06:03Z</dcterms:created>
  <dcterms:modified xsi:type="dcterms:W3CDTF">2024-04-30T17:54:00Z</dcterms:modified>
</cp:coreProperties>
</file>