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C5CDA-5012-400E-8F83-78FBEFF99946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1332-D015-43B5-9076-35C91C59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A1332-D015-43B5-9076-35C91C593B0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Тема: МОРФОЛОГИЧЕСКИЕ </a:t>
            </a:r>
            <a:r>
              <a:rPr lang="ru-RU" sz="3600" b="1" smtClean="0">
                <a:solidFill>
                  <a:schemeClr val="tx1"/>
                </a:solidFill>
              </a:rPr>
              <a:t>НОРМЫ </a:t>
            </a:r>
            <a:endParaRPr lang="ru-RU" sz="36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ctr">
              <a:buNone/>
            </a:pPr>
            <a:r>
              <a:rPr lang="ru-RU" sz="5800" b="1" dirty="0" smtClean="0"/>
              <a:t> Имя прилагательное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5100" dirty="0" smtClean="0"/>
              <a:t>Полная и краткая формы имён прилагательных могут различаться по смыслу. Полная форма обозначает постоянный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характер у него спокойный</a:t>
            </a:r>
            <a:r>
              <a:rPr lang="ru-RU" sz="5100" i="1" dirty="0" smtClean="0"/>
              <a:t>, </a:t>
            </a:r>
            <a:r>
              <a:rPr lang="ru-RU" sz="5100" dirty="0" smtClean="0"/>
              <a:t>а краткая – временный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лицо его спокойно. Девочка красивая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(вообще), но: </a:t>
            </a:r>
            <a:r>
              <a:rPr lang="ru-RU" sz="5100" i="1" dirty="0" smtClean="0">
                <a:solidFill>
                  <a:srgbClr val="FF0000"/>
                </a:solidFill>
              </a:rPr>
              <a:t>Девочка красива </a:t>
            </a:r>
            <a:r>
              <a:rPr lang="ru-RU" sz="5100" dirty="0" smtClean="0"/>
              <a:t>(в данный момент).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Необходимо различать прилагательные-паронимы: </a:t>
            </a:r>
            <a:r>
              <a:rPr lang="ru-RU" i="1" dirty="0" err="1" smtClean="0">
                <a:solidFill>
                  <a:srgbClr val="FF0000"/>
                </a:solidFill>
              </a:rPr>
              <a:t>запАсный</a:t>
            </a:r>
            <a:r>
              <a:rPr lang="ru-RU" i="1" dirty="0" smtClean="0">
                <a:solidFill>
                  <a:srgbClr val="FF0000"/>
                </a:solidFill>
              </a:rPr>
              <a:t> (выход) – </a:t>
            </a:r>
            <a:r>
              <a:rPr lang="ru-RU" i="1" dirty="0" err="1" smtClean="0">
                <a:solidFill>
                  <a:srgbClr val="FF0000"/>
                </a:solidFill>
              </a:rPr>
              <a:t>запаснОй</a:t>
            </a:r>
            <a:r>
              <a:rPr lang="ru-RU" i="1" dirty="0" smtClean="0">
                <a:solidFill>
                  <a:srgbClr val="FF0000"/>
                </a:solidFill>
              </a:rPr>
              <a:t> (игрок), </a:t>
            </a:r>
            <a:r>
              <a:rPr lang="ru-RU" i="1" dirty="0" err="1" smtClean="0">
                <a:solidFill>
                  <a:srgbClr val="FF0000"/>
                </a:solidFill>
              </a:rPr>
              <a:t>языкОвый</a:t>
            </a:r>
            <a:r>
              <a:rPr lang="ru-RU" i="1" dirty="0" smtClean="0">
                <a:solidFill>
                  <a:srgbClr val="FF0000"/>
                </a:solidFill>
              </a:rPr>
              <a:t> (паштет) – </a:t>
            </a:r>
            <a:r>
              <a:rPr lang="ru-RU" i="1" dirty="0" err="1" smtClean="0">
                <a:solidFill>
                  <a:srgbClr val="FF0000"/>
                </a:solidFill>
              </a:rPr>
              <a:t>языковОй</a:t>
            </a:r>
            <a:r>
              <a:rPr lang="ru-RU" i="1" dirty="0" smtClean="0">
                <a:solidFill>
                  <a:srgbClr val="FF0000"/>
                </a:solidFill>
              </a:rPr>
              <a:t> (барьер), </a:t>
            </a:r>
            <a:r>
              <a:rPr lang="ru-RU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i="1" dirty="0" smtClean="0">
                <a:solidFill>
                  <a:srgbClr val="FF0000"/>
                </a:solidFill>
              </a:rPr>
              <a:t> (признак) – </a:t>
            </a:r>
            <a:r>
              <a:rPr lang="ru-RU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i="1" dirty="0" smtClean="0">
                <a:solidFill>
                  <a:srgbClr val="FF0000"/>
                </a:solidFill>
              </a:rPr>
              <a:t> (актёр).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ctr">
              <a:buNone/>
            </a:pPr>
            <a:endParaRPr lang="ru-RU" sz="4600" b="1" dirty="0" smtClean="0"/>
          </a:p>
          <a:p>
            <a:pPr lvl="0" algn="ctr">
              <a:buNone/>
            </a:pPr>
            <a:r>
              <a:rPr lang="ru-RU" sz="5100" b="1" dirty="0" smtClean="0"/>
              <a:t>Употребление некоторых производных предлогов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5100" dirty="0" smtClean="0"/>
              <a:t>     Нарушение грамматических норм нередко связано с употреблением в речи предлогов. </a:t>
            </a:r>
          </a:p>
          <a:p>
            <a:pPr>
              <a:buNone/>
            </a:pPr>
            <a:r>
              <a:rPr lang="ru-RU" sz="5100" dirty="0" smtClean="0"/>
              <a:t>      Предлог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</a:t>
            </a:r>
            <a:r>
              <a:rPr lang="ru-RU" sz="5100" i="1" dirty="0" smtClean="0"/>
              <a:t> </a:t>
            </a:r>
            <a:r>
              <a:rPr lang="ru-RU" sz="5100" dirty="0" smtClean="0"/>
              <a:t>сохраняет своё первоначальное лексическое значение, связанное с глаголом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благодарить</a:t>
            </a:r>
            <a:r>
              <a:rPr lang="ru-RU" sz="5100" dirty="0" smtClean="0">
                <a:solidFill>
                  <a:srgbClr val="FF0000"/>
                </a:solidFill>
              </a:rPr>
              <a:t>,</a:t>
            </a:r>
            <a:r>
              <a:rPr lang="ru-RU" sz="5100" dirty="0" smtClean="0"/>
              <a:t> поэтому он употребляется для указания причины, вызывающей желательный результат: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 помощи товарищей, благодаря правильному лечению. </a:t>
            </a:r>
            <a:endParaRPr lang="ru-RU" sz="5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100" dirty="0" smtClean="0"/>
              <a:t>      Предлоги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благодаря, вопреки, согласно, навстречу </a:t>
            </a:r>
            <a:r>
              <a:rPr lang="ru-RU" sz="5100" dirty="0" smtClean="0"/>
              <a:t>по современным нормам употребляются только с дательным падежом.  </a:t>
            </a:r>
          </a:p>
          <a:p>
            <a:endParaRPr lang="ru-RU" sz="5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700" b="1" dirty="0" smtClean="0"/>
              <a:t>Вопросы к лекции</a:t>
            </a:r>
            <a:endParaRPr lang="ru-RU" sz="67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 algn="just">
              <a:buNone/>
            </a:pPr>
            <a:endParaRPr lang="ru-RU" sz="7400" dirty="0" smtClean="0"/>
          </a:p>
          <a:p>
            <a:pPr lvl="0" algn="just">
              <a:buNone/>
            </a:pPr>
            <a:r>
              <a:rPr lang="ru-RU" sz="9600" dirty="0" smtClean="0"/>
              <a:t>1. Какие имеются трудности употребления форм глагола? </a:t>
            </a:r>
          </a:p>
          <a:p>
            <a:pPr lvl="0" algn="just">
              <a:buNone/>
            </a:pPr>
            <a:r>
              <a:rPr lang="ru-RU" sz="9600" dirty="0" smtClean="0"/>
              <a:t>2. Какие правила употребления собирательных числительных вы знаете?</a:t>
            </a:r>
          </a:p>
          <a:p>
            <a:pPr lvl="0" algn="just">
              <a:buNone/>
            </a:pPr>
            <a:r>
              <a:rPr lang="ru-RU" sz="9600" dirty="0" smtClean="0"/>
              <a:t>3. Какие различия имеются в употреблении форм кратких и полных прилагательных? </a:t>
            </a:r>
          </a:p>
          <a:p>
            <a:pPr lvl="0" algn="just">
              <a:buNone/>
            </a:pPr>
            <a:r>
              <a:rPr lang="ru-RU" sz="9600" smtClean="0"/>
              <a:t>4. В </a:t>
            </a:r>
            <a:r>
              <a:rPr lang="ru-RU" sz="9600" dirty="0" smtClean="0"/>
              <a:t>чём особенность употребления в речи предлогов?</a:t>
            </a:r>
          </a:p>
          <a:p>
            <a:pPr algn="just">
              <a:buNone/>
            </a:pPr>
            <a:r>
              <a:rPr lang="ru-RU" sz="9600" dirty="0" smtClean="0"/>
              <a:t> </a:t>
            </a:r>
          </a:p>
          <a:p>
            <a:endParaRPr lang="ru-RU" sz="9600" dirty="0" smtClean="0"/>
          </a:p>
          <a:p>
            <a:endParaRPr lang="ru-RU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ctr">
              <a:buNone/>
            </a:pPr>
            <a:r>
              <a:rPr lang="ru-RU" sz="6700" b="1" dirty="0" smtClean="0"/>
              <a:t>Формы глагола</a:t>
            </a:r>
          </a:p>
          <a:p>
            <a:pPr>
              <a:buNone/>
            </a:pPr>
            <a:r>
              <a:rPr lang="ru-RU" i="1" dirty="0" smtClean="0"/>
              <a:t> 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Русский глагол – самая сложная часть речи.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600" b="1" dirty="0" smtClean="0"/>
              <a:t>Запомните!!!</a:t>
            </a:r>
          </a:p>
          <a:p>
            <a:pPr algn="ctr">
              <a:buNone/>
            </a:pPr>
            <a:r>
              <a:rPr lang="ru-RU" b="1" dirty="0" smtClean="0"/>
              <a:t>настоящее и будущее время 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Выздороветь – выздоровею, ездить – езжу, вытереть – вытру,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обезопасить – </a:t>
            </a:r>
            <a:r>
              <a:rPr lang="ru-RU" i="1" dirty="0" err="1" smtClean="0">
                <a:solidFill>
                  <a:srgbClr val="FF0000"/>
                </a:solidFill>
              </a:rPr>
              <a:t>обезопашу</a:t>
            </a:r>
            <a:r>
              <a:rPr lang="ru-RU" i="1" dirty="0" smtClean="0">
                <a:solidFill>
                  <a:srgbClr val="FF0000"/>
                </a:solidFill>
              </a:rPr>
              <a:t>, обогатить – обогащу,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преградить – прегражу, учредить – учрежу, мчаться – мчусь,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лазить – лажу (лазаю), ощутить – ощущу, опереться – обопрусь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Имеются глаголы, у которых нельзя образовать форму 1 л. ед. ч.: </a:t>
            </a:r>
            <a:r>
              <a:rPr lang="ru-RU" i="1" dirty="0" smtClean="0">
                <a:solidFill>
                  <a:srgbClr val="FF0000"/>
                </a:solidFill>
              </a:rPr>
              <a:t>победить, чудить, убедить(</a:t>
            </a:r>
            <a:r>
              <a:rPr lang="ru-RU" i="1" dirty="0" err="1" smtClean="0">
                <a:solidFill>
                  <a:srgbClr val="FF0000"/>
                </a:solidFill>
              </a:rPr>
              <a:t>ся</a:t>
            </a:r>
            <a:r>
              <a:rPr lang="ru-RU" i="1" dirty="0" smtClean="0">
                <a:solidFill>
                  <a:srgbClr val="FF0000"/>
                </a:solidFill>
              </a:rPr>
              <a:t>), ерундить, очутиться, дудеть, бузить, дерзить.</a:t>
            </a:r>
            <a:r>
              <a:rPr lang="ru-RU" i="1" dirty="0" smtClean="0"/>
              <a:t> </a:t>
            </a:r>
            <a:r>
              <a:rPr lang="ru-RU" dirty="0" smtClean="0"/>
              <a:t>В случае необходимости употребления  формы 1-го лица используется описательная форма: </a:t>
            </a:r>
            <a:r>
              <a:rPr lang="ru-RU" i="1" dirty="0" smtClean="0">
                <a:solidFill>
                  <a:srgbClr val="FF0000"/>
                </a:solidFill>
              </a:rPr>
              <a:t>сумею победить, хочу убедить, могу очутиться, </a:t>
            </a:r>
            <a:r>
              <a:rPr lang="ru-RU" i="1" dirty="0" err="1" smtClean="0">
                <a:solidFill>
                  <a:srgbClr val="FF0000"/>
                </a:solidFill>
              </a:rPr>
              <a:t>попытаюся</a:t>
            </a:r>
            <a:r>
              <a:rPr lang="ru-RU" i="1" dirty="0" smtClean="0">
                <a:solidFill>
                  <a:srgbClr val="FF0000"/>
                </a:solidFill>
              </a:rPr>
              <a:t> ощутить.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Формы императива</a:t>
            </a:r>
          </a:p>
          <a:p>
            <a:pPr>
              <a:buNone/>
            </a:pPr>
            <a:r>
              <a:rPr lang="ru-RU" dirty="0" smtClean="0"/>
              <a:t>    Запомните образование форм повелительного наклонения от некоторых глаголов: </a:t>
            </a:r>
            <a:r>
              <a:rPr lang="ru-RU" i="1" dirty="0" smtClean="0">
                <a:solidFill>
                  <a:srgbClr val="FF0000"/>
                </a:solidFill>
              </a:rPr>
              <a:t>бежать – беги, лечь – ляг(те), ехать – поезжай, </a:t>
            </a:r>
            <a:r>
              <a:rPr lang="ru-RU" i="1" dirty="0" err="1" smtClean="0">
                <a:solidFill>
                  <a:srgbClr val="FF0000"/>
                </a:solidFill>
              </a:rPr>
              <a:t>закУпорить</a:t>
            </a:r>
            <a:r>
              <a:rPr lang="ru-RU" i="1" dirty="0" smtClean="0">
                <a:solidFill>
                  <a:srgbClr val="FF0000"/>
                </a:solidFill>
              </a:rPr>
              <a:t> – </a:t>
            </a:r>
            <a:r>
              <a:rPr lang="ru-RU" i="1" dirty="0" err="1" smtClean="0">
                <a:solidFill>
                  <a:srgbClr val="FF0000"/>
                </a:solidFill>
              </a:rPr>
              <a:t>закУпорь</a:t>
            </a:r>
            <a:r>
              <a:rPr lang="ru-RU" i="1" dirty="0" smtClean="0">
                <a:solidFill>
                  <a:srgbClr val="FF0000"/>
                </a:solidFill>
              </a:rPr>
              <a:t> (</a:t>
            </a:r>
            <a:r>
              <a:rPr lang="ru-RU" i="1" dirty="0" err="1" smtClean="0">
                <a:solidFill>
                  <a:srgbClr val="FF0000"/>
                </a:solidFill>
              </a:rPr>
              <a:t>закУпори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12800" b="1" dirty="0" smtClean="0"/>
              <a:t>Прошедшее время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8000" dirty="0" smtClean="0"/>
              <a:t>     </a:t>
            </a:r>
            <a:r>
              <a:rPr lang="ru-RU" sz="11200" dirty="0" smtClean="0"/>
              <a:t>В ряде случаев возникают трудности в образовании форм прошедшего времени: </a:t>
            </a:r>
            <a:r>
              <a:rPr lang="ru-RU" sz="11200" i="1" dirty="0" smtClean="0">
                <a:solidFill>
                  <a:srgbClr val="FF0000"/>
                </a:solidFill>
              </a:rPr>
              <a:t>сох или сохнул? </a:t>
            </a:r>
            <a:r>
              <a:rPr lang="ru-RU" sz="11200" dirty="0" smtClean="0"/>
              <a:t>Нормой является выпадение суффикса –ну- во всех формах </a:t>
            </a:r>
            <a:r>
              <a:rPr lang="ru-RU" sz="11200" dirty="0" err="1" smtClean="0"/>
              <a:t>прош</a:t>
            </a:r>
            <a:r>
              <a:rPr lang="ru-RU" sz="11200" dirty="0" smtClean="0"/>
              <a:t>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приставочных глаголов: </a:t>
            </a:r>
            <a:r>
              <a:rPr lang="ru-RU" sz="11200" i="1" dirty="0" smtClean="0">
                <a:solidFill>
                  <a:srgbClr val="FF0000"/>
                </a:solidFill>
              </a:rPr>
              <a:t>промокнуть – промок, промокший.</a:t>
            </a:r>
            <a:r>
              <a:rPr lang="ru-RU" sz="11200" i="1" dirty="0" smtClean="0"/>
              <a:t> </a:t>
            </a:r>
            <a:r>
              <a:rPr lang="ru-RU" sz="11200" dirty="0" smtClean="0"/>
              <a:t>В бесприставочных глаголах </a:t>
            </a:r>
            <a:r>
              <a:rPr lang="ru-RU" sz="11200" dirty="0" smtClean="0">
                <a:solidFill>
                  <a:srgbClr val="FF0000"/>
                </a:solidFill>
              </a:rPr>
              <a:t>(</a:t>
            </a:r>
            <a:r>
              <a:rPr lang="ru-RU" sz="11200" i="1" dirty="0" smtClean="0">
                <a:solidFill>
                  <a:srgbClr val="FF0000"/>
                </a:solidFill>
              </a:rPr>
              <a:t>виснуть, вязнуть, вянуть, гаснуть, глохнуть, зябнуть, мокнуть, сохнуть</a:t>
            </a:r>
            <a:r>
              <a:rPr lang="ru-RU" sz="11200" dirty="0" smtClean="0">
                <a:solidFill>
                  <a:srgbClr val="FF0000"/>
                </a:solidFill>
              </a:rPr>
              <a:t>)</a:t>
            </a:r>
            <a:r>
              <a:rPr lang="ru-RU" sz="11200" dirty="0" smtClean="0"/>
              <a:t> обе формы правильны. Но  чаще образуют форму пр.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без суффикса –ну- , короткая форма: </a:t>
            </a:r>
            <a:r>
              <a:rPr lang="ru-RU" sz="11200" i="1" dirty="0" smtClean="0">
                <a:solidFill>
                  <a:srgbClr val="FF0000"/>
                </a:solidFill>
              </a:rPr>
              <a:t>настиг, оглох.</a:t>
            </a:r>
            <a:endParaRPr lang="ru-RU" sz="11200" dirty="0" smtClean="0">
              <a:solidFill>
                <a:srgbClr val="FF0000"/>
              </a:solidFill>
            </a:endParaRPr>
          </a:p>
          <a:p>
            <a:r>
              <a:rPr lang="ru-RU" sz="11200" i="1" dirty="0" smtClean="0"/>
              <a:t> </a:t>
            </a:r>
            <a:endParaRPr lang="ru-RU" sz="11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Собирательные числительные </a:t>
            </a:r>
            <a:r>
              <a:rPr lang="ru-RU" b="1" i="1" dirty="0" smtClean="0">
                <a:solidFill>
                  <a:srgbClr val="FF0000"/>
                </a:solidFill>
              </a:rPr>
              <a:t>оба, обе, полтора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Собирательные числительные употребляются:</a:t>
            </a:r>
          </a:p>
          <a:p>
            <a:pPr>
              <a:buNone/>
            </a:pPr>
            <a:r>
              <a:rPr lang="ru-RU" dirty="0" smtClean="0"/>
              <a:t>     1. С названиями лиц мужского и общего рода, называющими лиц мужского пола: </a:t>
            </a:r>
            <a:r>
              <a:rPr lang="ru-RU" i="1" dirty="0" smtClean="0"/>
              <a:t>двое друзей, трое сирот</a:t>
            </a:r>
            <a:r>
              <a:rPr lang="ru-RU" dirty="0" smtClean="0"/>
              <a:t>. В жен. роде – </a:t>
            </a:r>
            <a:r>
              <a:rPr lang="ru-RU" i="1" dirty="0" smtClean="0"/>
              <a:t>три подруги.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2. С существительными, имеющими только формы мн. числа: </a:t>
            </a:r>
            <a:r>
              <a:rPr lang="ru-RU" i="1" dirty="0" smtClean="0">
                <a:solidFill>
                  <a:srgbClr val="FF0000"/>
                </a:solidFill>
              </a:rPr>
              <a:t>двое суток, четверо ножниц, двое очков </a:t>
            </a:r>
            <a:r>
              <a:rPr lang="ru-RU" dirty="0" smtClean="0"/>
              <a:t>(начиная с </a:t>
            </a:r>
            <a:r>
              <a:rPr lang="ru-RU" i="1" dirty="0" smtClean="0">
                <a:solidFill>
                  <a:srgbClr val="FF0000"/>
                </a:solidFill>
              </a:rPr>
              <a:t>пятеро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обычно используются количественные числительные: </a:t>
            </a:r>
            <a:r>
              <a:rPr lang="ru-RU" i="1" dirty="0" smtClean="0">
                <a:solidFill>
                  <a:srgbClr val="FF0000"/>
                </a:solidFill>
              </a:rPr>
              <a:t>шесть ножниц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3. С существительными </a:t>
            </a:r>
            <a:r>
              <a:rPr lang="ru-RU" i="1" dirty="0" smtClean="0">
                <a:solidFill>
                  <a:srgbClr val="FF0000"/>
                </a:solidFill>
              </a:rPr>
              <a:t>дети, ребята, люди, лицо </a:t>
            </a:r>
            <a:r>
              <a:rPr lang="ru-RU" dirty="0" smtClean="0"/>
              <a:t>(в значении “человек”): </a:t>
            </a:r>
            <a:r>
              <a:rPr lang="ru-RU" i="1" dirty="0" smtClean="0">
                <a:solidFill>
                  <a:srgbClr val="FF0000"/>
                </a:solidFill>
              </a:rPr>
              <a:t>двое детей, трое незнакомых лиц;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4.с личными местоимениями </a:t>
            </a:r>
            <a:r>
              <a:rPr lang="ru-RU" i="1" dirty="0" smtClean="0">
                <a:solidFill>
                  <a:srgbClr val="FF0000"/>
                </a:solidFill>
              </a:rPr>
              <a:t>мы, вы, они: нас двое, трое; </a:t>
            </a:r>
          </a:p>
          <a:p>
            <a:pPr>
              <a:buNone/>
            </a:pPr>
            <a:r>
              <a:rPr lang="ru-RU" dirty="0" smtClean="0"/>
              <a:t>5. с субстантивированными числительными и прилагательными, обозначающими лиц: </a:t>
            </a:r>
            <a:r>
              <a:rPr lang="ru-RU" i="1" dirty="0" smtClean="0">
                <a:solidFill>
                  <a:srgbClr val="FF0000"/>
                </a:solidFill>
              </a:rPr>
              <a:t>вошли двое, трое больных.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sz="12800" dirty="0" smtClean="0"/>
          </a:p>
          <a:p>
            <a:pPr algn="just">
              <a:buNone/>
            </a:pPr>
            <a:r>
              <a:rPr lang="ru-RU" sz="12800" dirty="0" smtClean="0"/>
              <a:t>Часто появляются ошибки при употреблении числительных  </a:t>
            </a:r>
            <a:r>
              <a:rPr lang="ru-RU" sz="12800" i="1" dirty="0" smtClean="0">
                <a:solidFill>
                  <a:srgbClr val="FF0000"/>
                </a:solidFill>
              </a:rPr>
              <a:t>оба, обе.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r>
              <a:rPr lang="ru-RU" sz="9600" b="1" dirty="0" smtClean="0"/>
              <a:t>Запомните!!! 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sz="9800" dirty="0" smtClean="0"/>
              <a:t>          Существительные мужского рода в Именительном падеже </a:t>
            </a:r>
            <a:r>
              <a:rPr lang="ru-RU" sz="9800" i="1" dirty="0" smtClean="0">
                <a:solidFill>
                  <a:srgbClr val="FF0000"/>
                </a:solidFill>
              </a:rPr>
              <a:t>оба студента, оба стола, стула. </a:t>
            </a:r>
            <a:r>
              <a:rPr lang="ru-RU" sz="9800" dirty="0" smtClean="0"/>
              <a:t>В косвенных падежах: </a:t>
            </a:r>
            <a:r>
              <a:rPr lang="ru-RU" sz="9800" i="1" dirty="0" smtClean="0"/>
              <a:t>обоим студентам, столам, стульям, обоих студентов, столов, стульев, обоими студентами, столами , стульями, об обоих студентах, столах, стульях. </a:t>
            </a:r>
            <a:r>
              <a:rPr lang="ru-RU" sz="9800" dirty="0" smtClean="0"/>
              <a:t> </a:t>
            </a:r>
          </a:p>
          <a:p>
            <a:pPr>
              <a:buNone/>
            </a:pPr>
            <a:endParaRPr lang="ru-RU" sz="59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С существительными женского рода в Именительном падеже сочетается только слово </a:t>
            </a:r>
            <a:r>
              <a:rPr lang="ru-RU" i="1" dirty="0" smtClean="0">
                <a:solidFill>
                  <a:srgbClr val="FF0000"/>
                </a:solidFill>
              </a:rPr>
              <a:t>обе (студентки).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 косвенных падежах имеет формы </a:t>
            </a:r>
            <a:r>
              <a:rPr lang="ru-RU" i="1" dirty="0" smtClean="0">
                <a:solidFill>
                  <a:srgbClr val="FF0000"/>
                </a:solidFill>
              </a:rPr>
              <a:t>обеих (студенток), обеими (студентками), обеим (студенткам).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Числительные </a:t>
            </a:r>
            <a:r>
              <a:rPr lang="ru-RU" i="1" dirty="0" smtClean="0"/>
              <a:t>полтора </a:t>
            </a:r>
            <a:r>
              <a:rPr lang="ru-RU" dirty="0" smtClean="0"/>
              <a:t>и </a:t>
            </a:r>
            <a:r>
              <a:rPr lang="ru-RU" i="1" dirty="0" smtClean="0"/>
              <a:t>полтораста </a:t>
            </a:r>
            <a:r>
              <a:rPr lang="ru-RU" dirty="0" smtClean="0"/>
              <a:t>имеют только две формы: Им.п.: </a:t>
            </a:r>
            <a:r>
              <a:rPr lang="ru-RU" i="1" dirty="0" smtClean="0">
                <a:solidFill>
                  <a:srgbClr val="FF0000"/>
                </a:solidFill>
              </a:rPr>
              <a:t>полтора, полтораста,</a:t>
            </a:r>
            <a:r>
              <a:rPr lang="ru-RU" i="1" dirty="0" smtClean="0"/>
              <a:t> </a:t>
            </a:r>
            <a:r>
              <a:rPr lang="ru-RU" dirty="0" smtClean="0"/>
              <a:t>Р., Д., Т., П. п.: </a:t>
            </a:r>
            <a:r>
              <a:rPr lang="ru-RU" i="1" dirty="0" smtClean="0">
                <a:solidFill>
                  <a:srgbClr val="FF0000"/>
                </a:solidFill>
              </a:rPr>
              <a:t>полутора, полутораста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646</Words>
  <Application>Microsoft Office PowerPoint</Application>
  <PresentationFormat>Экран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</dc:title>
  <dc:creator>rusyaz3417</dc:creator>
  <cp:lastModifiedBy>Пользователь Windows</cp:lastModifiedBy>
  <cp:revision>36</cp:revision>
  <dcterms:created xsi:type="dcterms:W3CDTF">2018-10-16T04:59:49Z</dcterms:created>
  <dcterms:modified xsi:type="dcterms:W3CDTF">2019-04-03T08:45:42Z</dcterms:modified>
</cp:coreProperties>
</file>