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27"/>
  </p:notesMasterIdLst>
  <p:sldIdLst>
    <p:sldId id="282" r:id="rId3"/>
    <p:sldId id="262" r:id="rId4"/>
    <p:sldId id="258" r:id="rId5"/>
    <p:sldId id="259" r:id="rId6"/>
    <p:sldId id="260" r:id="rId7"/>
    <p:sldId id="261" r:id="rId8"/>
    <p:sldId id="264" r:id="rId9"/>
    <p:sldId id="279" r:id="rId10"/>
    <p:sldId id="265" r:id="rId11"/>
    <p:sldId id="269" r:id="rId12"/>
    <p:sldId id="266" r:id="rId13"/>
    <p:sldId id="268" r:id="rId14"/>
    <p:sldId id="270" r:id="rId15"/>
    <p:sldId id="273" r:id="rId16"/>
    <p:sldId id="271" r:id="rId17"/>
    <p:sldId id="272" r:id="rId18"/>
    <p:sldId id="274" r:id="rId19"/>
    <p:sldId id="275" r:id="rId20"/>
    <p:sldId id="267" r:id="rId21"/>
    <p:sldId id="276" r:id="rId22"/>
    <p:sldId id="278" r:id="rId23"/>
    <p:sldId id="277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68" autoAdjust="0"/>
  </p:normalViewPr>
  <p:slideViewPr>
    <p:cSldViewPr>
      <p:cViewPr varScale="1">
        <p:scale>
          <a:sx n="118" d="100"/>
          <a:sy n="118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9DC32-80FE-41FF-8A7D-03FF7B70485F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EBC08-D01D-4723-836D-071E6FE7F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2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Статья 4. Основные понятия, используемые в настоящем Федеральном законе.</a:t>
            </a:r>
          </a:p>
          <a:p>
            <a:r>
              <a:rPr lang="ru-RU" dirty="0" smtClean="0"/>
              <a:t>Для целей настоящего Федерального закона используются следующие основные понятия:</a:t>
            </a:r>
          </a:p>
          <a:p>
            <a:r>
              <a:rPr lang="ru-RU" dirty="0" smtClean="0"/>
              <a:t>40) доклиническое исследование лекарственного средства — биологические, микробиологические, иммунологические, токсикологические, фармакологические, физические, химические и другие исследования лекарственного средства путем применения</a:t>
            </a:r>
          </a:p>
          <a:p>
            <a:r>
              <a:rPr lang="ru-RU" dirty="0" smtClean="0"/>
              <a:t>научных методов оценок в целях получения доказательств безопасности, качества и эффективности лекарственного средства;</a:t>
            </a:r>
          </a:p>
          <a:p>
            <a:r>
              <a:rPr lang="ru-RU" dirty="0" smtClean="0"/>
              <a:t>Статья 11. Доклиническое исследование лекарственного средства для медицинского</a:t>
            </a:r>
          </a:p>
          <a:p>
            <a:r>
              <a:rPr lang="ru-RU" dirty="0" smtClean="0"/>
              <a:t>применения</a:t>
            </a:r>
          </a:p>
          <a:p>
            <a:r>
              <a:rPr lang="ru-RU" dirty="0" smtClean="0"/>
              <a:t>1. Доклиническое исследование лекарственного средства для медицинского применения проводится путем применения научных методов оценок в целях получения доказательств безопасности, качества и эффективности лекарственного средства.</a:t>
            </a:r>
          </a:p>
          <a:p>
            <a:r>
              <a:rPr lang="ru-RU" dirty="0" smtClean="0"/>
              <a:t>2. Доклиническое исследование лекарственного средства для медицинского применения проводится в соответствии с правилами лабораторной практики, утвержденными</a:t>
            </a:r>
          </a:p>
          <a:p>
            <a:r>
              <a:rPr lang="ru-RU" dirty="0" smtClean="0"/>
              <a:t>уполномоченным федеральным органом исполнительной власти.</a:t>
            </a:r>
          </a:p>
          <a:p>
            <a:r>
              <a:rPr lang="ru-RU" dirty="0" smtClean="0"/>
              <a:t>3. Для организации и проведения доклинического исследования лекарственного средства для медицинского применения разработчики лекарственных средств</a:t>
            </a:r>
          </a:p>
          <a:p>
            <a:r>
              <a:rPr lang="ru-RU" dirty="0" smtClean="0"/>
              <a:t>могут привлекать научно-исследовательские организации, образовательные учреждения высшего профессионального образования, имеющие необходимую </a:t>
            </a:r>
            <a:r>
              <a:rPr lang="ru-RU" dirty="0" err="1" smtClean="0"/>
              <a:t>материальнотехническую</a:t>
            </a:r>
            <a:r>
              <a:rPr lang="ru-RU" dirty="0" smtClean="0"/>
              <a:t> базу и квалифицированных специалистов в соответствующей области исследования.</a:t>
            </a:r>
          </a:p>
          <a:p>
            <a:r>
              <a:rPr lang="ru-RU" dirty="0" smtClean="0"/>
              <a:t>4. Доклиническое исследование лекарственного средства для медицинского применения проводится по утвержденному разработчиком лекарственного средства плану с ведением протокола этого исследования и составлением отчета, в котором содержатся результаты этого исследования и заключение о возможности проведения</a:t>
            </a:r>
          </a:p>
          <a:p>
            <a:r>
              <a:rPr lang="ru-RU" dirty="0" smtClean="0"/>
              <a:t>клинического исследования лекарственного препарата для медицинского применения.</a:t>
            </a:r>
          </a:p>
          <a:p>
            <a:r>
              <a:rPr lang="ru-RU" dirty="0" smtClean="0"/>
              <a:t>5. Проведение проверок соблюдения правил лабораторной практики и правовых норм</a:t>
            </a:r>
          </a:p>
          <a:p>
            <a:r>
              <a:rPr lang="ru-RU" dirty="0" smtClean="0"/>
              <a:t>использования животных при проведении доклинических исследований лекарственных</a:t>
            </a:r>
          </a:p>
          <a:p>
            <a:r>
              <a:rPr lang="ru-RU" dirty="0" smtClean="0"/>
              <a:t>средств для медицинского применения осуществляется уполномоченным федеральным</a:t>
            </a:r>
          </a:p>
          <a:p>
            <a:r>
              <a:rPr lang="ru-RU" dirty="0" smtClean="0"/>
              <a:t>органом исполнительной власти.</a:t>
            </a:r>
          </a:p>
          <a:p>
            <a:r>
              <a:rPr lang="ru-RU" dirty="0" smtClean="0"/>
              <a:t>6. Результаты доклинического исследования лекарственного средства для медицинского применения могут быть представлены в уполномоченный федеральный орган исполнительной власти в установленном порядке в целях государственной регистрации</a:t>
            </a:r>
          </a:p>
          <a:p>
            <a:r>
              <a:rPr lang="ru-RU" dirty="0" smtClean="0"/>
              <a:t>лекарственного препарата.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BC08-D01D-4723-836D-071E6FE7F3E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5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Статья 4. Основные понятия, используемые в настоящем Федеральном законе.</a:t>
            </a:r>
          </a:p>
          <a:p>
            <a:r>
              <a:rPr lang="ru-RU" dirty="0" smtClean="0"/>
              <a:t>Для целей настоящего Федерального закона используются следующие основные понятия:</a:t>
            </a:r>
          </a:p>
          <a:p>
            <a:r>
              <a:rPr lang="ru-RU" dirty="0" smtClean="0"/>
              <a:t>40) доклиническое исследование лекарственного средства — биологические, микробиологические, иммунологические, токсикологические, фармакологические, физические, химические и другие исследования лекарственного средства путем применения</a:t>
            </a:r>
          </a:p>
          <a:p>
            <a:r>
              <a:rPr lang="ru-RU" dirty="0" smtClean="0"/>
              <a:t>научных методов оценок в целях получения доказательств безопасности, качества и эффективности лекарственного средства;</a:t>
            </a:r>
          </a:p>
          <a:p>
            <a:r>
              <a:rPr lang="ru-RU" dirty="0" smtClean="0"/>
              <a:t>Статья 11. Доклиническое исследование лекарственного средства для медицинского</a:t>
            </a:r>
          </a:p>
          <a:p>
            <a:r>
              <a:rPr lang="ru-RU" dirty="0" smtClean="0"/>
              <a:t>применения</a:t>
            </a:r>
          </a:p>
          <a:p>
            <a:r>
              <a:rPr lang="ru-RU" dirty="0" smtClean="0"/>
              <a:t>1. Доклиническое исследование лекарственного средства для медицинского применения проводится путем применения научных методов оценок в целях получения доказательств безопасности, качества и эффективности лекарственного средства.</a:t>
            </a:r>
          </a:p>
          <a:p>
            <a:r>
              <a:rPr lang="ru-RU" dirty="0" smtClean="0"/>
              <a:t>2. Доклиническое исследование лекарственного средства для медицинского применения проводится в соответствии с правилами лабораторной практики, утвержденными</a:t>
            </a:r>
          </a:p>
          <a:p>
            <a:r>
              <a:rPr lang="ru-RU" dirty="0" smtClean="0"/>
              <a:t>уполномоченным федеральным органом исполнительной власти.</a:t>
            </a:r>
          </a:p>
          <a:p>
            <a:r>
              <a:rPr lang="ru-RU" dirty="0" smtClean="0"/>
              <a:t>3. Для организации и проведения доклинического исследования лекарственного средства для медицинского применения разработчики лекарственных средств</a:t>
            </a:r>
          </a:p>
          <a:p>
            <a:r>
              <a:rPr lang="ru-RU" dirty="0" smtClean="0"/>
              <a:t>могут привлекать научно-исследовательские организации, образовательные учреждения высшего профессионального образования, имеющие необходимую </a:t>
            </a:r>
            <a:r>
              <a:rPr lang="ru-RU" dirty="0" err="1" smtClean="0"/>
              <a:t>материальнотехническую</a:t>
            </a:r>
            <a:r>
              <a:rPr lang="ru-RU" dirty="0" smtClean="0"/>
              <a:t> базу и квалифицированных специалистов в соответствующей области исследования.</a:t>
            </a:r>
          </a:p>
          <a:p>
            <a:r>
              <a:rPr lang="ru-RU" dirty="0" smtClean="0"/>
              <a:t>4. Доклиническое исследование лекарственного средства для медицинского применения проводится по утвержденному разработчиком лекарственного средства плану с ведением протокола этого исследования и составлением отчета, в котором содержатся результаты этого исследования и заключение о возможности проведения</a:t>
            </a:r>
          </a:p>
          <a:p>
            <a:r>
              <a:rPr lang="ru-RU" dirty="0" smtClean="0"/>
              <a:t>клинического исследования лекарственного препарата для медицинского применения.</a:t>
            </a:r>
          </a:p>
          <a:p>
            <a:r>
              <a:rPr lang="ru-RU" dirty="0" smtClean="0"/>
              <a:t>5. Проведение проверок соблюдения правил лабораторной практики и правовых норм</a:t>
            </a:r>
          </a:p>
          <a:p>
            <a:r>
              <a:rPr lang="ru-RU" dirty="0" smtClean="0"/>
              <a:t>использования животных при проведении доклинических исследований лекарственных</a:t>
            </a:r>
          </a:p>
          <a:p>
            <a:r>
              <a:rPr lang="ru-RU" dirty="0" smtClean="0"/>
              <a:t>средств для медицинского применения осуществляется уполномоченным федеральным</a:t>
            </a:r>
          </a:p>
          <a:p>
            <a:r>
              <a:rPr lang="ru-RU" dirty="0" smtClean="0"/>
              <a:t>органом исполнительной власти.</a:t>
            </a:r>
          </a:p>
          <a:p>
            <a:r>
              <a:rPr lang="ru-RU" dirty="0" smtClean="0"/>
              <a:t>6. Результаты доклинического исследования лекарственного средства для медицинского применения могут быть представлены в уполномоченный федеральный орган исполнительной власти в установленном порядке в целях государственной регистрации</a:t>
            </a:r>
          </a:p>
          <a:p>
            <a:r>
              <a:rPr lang="ru-RU" dirty="0" smtClean="0"/>
              <a:t>лекарственного препарата.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BC08-D01D-4723-836D-071E6FE7F3E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5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GLP применяют во многих странах мира как обязательный стандарт качества при проведении исследований новых фармацевтических и косметических продуктов, пищевых и кормовых добавок, пестицидов, химических веществ и </a:t>
            </a:r>
            <a:r>
              <a:rPr lang="ru-RU" dirty="0" err="1" smtClean="0"/>
              <a:t>ветпрепаратов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BC08-D01D-4723-836D-071E6FE7F3E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9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351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srgbClr val="000000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4763" cy="17526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6D0D4-AA27-4BBF-A237-0685F2C42F5B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07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11158-AD94-45A5-8952-1204A43C67BD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69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DBF7F-2865-43AC-96A4-B32EE52EA3B2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4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690BB-C4F7-4F42-ACEF-3C1EDAB346F0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7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D2068-6B42-444E-B180-9A087FC6BB27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85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14DC2-23CF-4E74-BAED-36536C6A6E29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69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182663-25DA-4EAD-BE0F-2BB6642C1B85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87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39126-9A7E-4640-AA82-3DBF35264557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0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90D06-94E2-4F2C-B4BC-2C2771F11BDE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96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9A235-5EEC-4A2A-B4F7-F32ADFA52F6D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6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3C0FF-AF62-47A8-91D0-7DBBD6EF2007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88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FC157-2D43-458B-8641-349DF74E197C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17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4EB51-F1AC-4260-B168-9B537BC716F9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66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5E50F-D9DC-4B85-821A-2E14088FBDEC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2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68A441-F830-4A58-BF6D-B077CADBD544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9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524000"/>
            <a:ext cx="7921625" cy="3417888"/>
          </a:xfrm>
        </p:spPr>
        <p:txBody>
          <a:bodyPr/>
          <a:lstStyle/>
          <a:p>
            <a:pPr algn="ctr" eaLnBrk="1" hangingPunct="1"/>
            <a:r>
              <a:rPr lang="ru-RU" altLang="ru-RU" sz="4400" b="1" dirty="0">
                <a:latin typeface="Times New Roman" pitchFamily="18" charset="0"/>
                <a:cs typeface="Times New Roman" pitchFamily="18" charset="0"/>
              </a:rPr>
              <a:t>Создание лекарственных средств</a:t>
            </a:r>
            <a:endParaRPr lang="ru-RU" alt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4" descr="эмблема ву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54781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84213" y="566102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FF0000"/>
                </a:solidFill>
              </a:rPr>
              <a:t>Лечебный факультет</a:t>
            </a:r>
          </a:p>
        </p:txBody>
      </p:sp>
    </p:spTree>
    <p:extLst>
      <p:ext uri="{BB962C8B-B14F-4D97-AF65-F5344CB8AC3E}">
        <p14:creationId xmlns:p14="http://schemas.microsoft.com/office/powerpoint/2010/main" val="31184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7" y="1268761"/>
            <a:ext cx="8102500" cy="432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7362" y="160113"/>
            <a:ext cx="864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Контрольно-разрешительная система: единство правил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GLP, GCP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GMP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957" y="5791506"/>
            <a:ext cx="810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Источник: рабочий документ ВОЗ «Глобальная гармонизация регуляторных требований к фармацевтическим препаратам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4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8639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Российские стандарты по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GLP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24.04.2018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8568952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Arial" pitchFamily="34" charset="0"/>
                <a:cs typeface="Arial" pitchFamily="34" charset="0"/>
              </a:rPr>
              <a:t>ГОСТ 31882-2012 ПРИНЦИПЫ НАДЛЕЖАЩЕЙ ЛАБОРАТОРНОЙ ПРАКТИКИ (GLP). Организация и контроль архивов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ГОСТ 31891-2012 ПРИНЦИПЫ НАДЛЕЖАЩЕЙ ЛАБОРАТОРНОЙ ПРАКТИКИ (GLP). Применение Принципов GLP к исследованиям </a:t>
            </a:r>
            <a:r>
              <a:rPr lang="ru-RU" sz="1100" dirty="0" err="1">
                <a:latin typeface="Arial" pitchFamily="34" charset="0"/>
                <a:cs typeface="Arial" pitchFamily="34" charset="0"/>
              </a:rPr>
              <a:t>in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>
                <a:latin typeface="Arial" pitchFamily="34" charset="0"/>
                <a:cs typeface="Arial" pitchFamily="34" charset="0"/>
              </a:rPr>
              <a:t>vitro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ГОСТ 31890-2012 ПРИНЦИПЫ НАДЛЕЖАЩЕЙ ЛАБОРАТОРНОЙ ПРАКТИКИ (GLP). Организация и управление исследованиями, проводимыми на нескольких испытательных площадках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ГОСТ 31889-2012 ПРИНЦИПЫ НАДЛЕЖАЩЕЙ ЛАБОРАТОРНОЙ ПРАКТИКИ (GLP). Подача заявки и проведение инспекций и аудитов исследований в другой стране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ГОСТ 31888-2012 ПРИНЦИПЫ НАДЛЕЖАЩЕЙ ЛАБОРАТОРНОЙ ПРАКТИКИ (GLP). Роль и обязанности спонсора в соответствии с Принципами GLP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ГОСТ 31887-2012 ПРИНЦИПЫ НАДЛЕЖАЩЕЙ ЛАБОРАТОРНОЙ ПРАКТИКИ (GLP). Применение Принципов GLP к компьютеризированным системам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ГОСТ 31900-2012 ПРИНЦИПЫ НАДЛЕЖАЩЕЙ ЛАБОРАТОРНОЙ ПРАКТИКИ (GLP). Руководство по подготовке отчетов об инспекциях испытательных центров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ГОСТ 31881-2012 ПРИНЦИПЫ НАДЛЕЖАЩЕЙ ЛАБОРАТОРНОЙ ПРАКТИКИ (GLP). Роль и обязанности руководителя исследований в соответствии с Принципами GLP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ГОСТ 31886-2012 ПРИНЦИПЫ НАДЛЕЖАЩЕЙ ЛАБОРАТОРНОЙ ПРАКТИКИ (GLP). Применение Принципов GLP к краткосрочным исследованиям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24.04.2018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ГОСТ 31885-2012 ПРИНЦИПЫ НАДЛЕЖАЩЕЙ ЛАБОРАТОРНОЙ ПРАКТИКИ (GLP). Применение Принципов GLP к исследованиям в полевых условиях</a:t>
            </a:r>
          </a:p>
        </p:txBody>
      </p:sp>
    </p:spTree>
    <p:extLst>
      <p:ext uri="{BB962C8B-B14F-4D97-AF65-F5344CB8AC3E}">
        <p14:creationId xmlns:p14="http://schemas.microsoft.com/office/powerpoint/2010/main" val="1295091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8639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Российские стандарты по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GLP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24.04.2018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420888"/>
            <a:ext cx="856895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Arial" pitchFamily="34" charset="0"/>
                <a:cs typeface="Arial" pitchFamily="34" charset="0"/>
              </a:rPr>
              <a:t>ГОСТ 31884-2012 ПРИНЦИПЫ НАДЛЕЖАЩЕЙ ЛАБОРАТОРНОЙ ПРАКТИКИ (GLP). Соответствие поставщиков испытательного центра Принципам GLP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ГОСТ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31883-2012 ПРИНЦИПЫ НАДЛЕЖАЩЕЙ ЛАБОРАТОРНОЙ ПРАКТИКИ (GLP). Обеспечение качества в соответствии с Принципами GLP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ГОСТ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31880-2012 ПРИНЦИПЫ НАДЛЕЖАЩЕЙ ЛАБОРАТОРНОЙ ПРАКТИКИ (GLP). Руководство по проведению инспекций лабораторий и аудитов исследований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ГОСТ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31879-2012 ПРИНЦИПЫ НАДЛЕЖАЩЕЙ ЛАБОРАТОРНОЙ ПРАКТИКИ (GLP). Руководство по процедурам мониторинга соответствия Принципам GLP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ГОСТ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33044-2014 Принципы Надлежащей Лабораторной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381371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50" y="476673"/>
            <a:ext cx="8643938" cy="60971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Принципы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GLP</a:t>
            </a: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применимы для всех испытаний в области медицинской и экологической безопасности, проводимых в целях регистрации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лекарственных средств;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пестицидов;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пищевых и кормовых добавок;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косметической продукции;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ветеринарных препаратов;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химических веществ промышленного назначения.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205596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88" y="2024844"/>
            <a:ext cx="2096442" cy="126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2095242" cy="115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84" y="3851250"/>
            <a:ext cx="3024133" cy="75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49454"/>
            <a:ext cx="1728192" cy="129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543930"/>
            <a:ext cx="1749640" cy="116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988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61002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Виды доклинических испытаний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dirty="0">
                <a:latin typeface="Arial" pitchFamily="34" charset="0"/>
                <a:cs typeface="Arial" pitchFamily="34" charset="0"/>
              </a:rPr>
              <a:t>. Токсикологические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Общефармакологические</a:t>
            </a:r>
            <a:r>
              <a:rPr lang="ru-RU" dirty="0">
                <a:latin typeface="Arial" pitchFamily="34" charset="0"/>
                <a:cs typeface="Arial" pitchFamily="34" charset="0"/>
              </a:rPr>
              <a:t> и специфические фармакологические (клинико-фармакологическая группа)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dirty="0">
                <a:latin typeface="Arial" pitchFamily="34" charset="0"/>
                <a:cs typeface="Arial" pitchFamily="34" charset="0"/>
              </a:rPr>
              <a:t>. Фармакокинетические 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биодоступность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/биоэквивалентность, метаболизм, выведение)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dirty="0">
                <a:latin typeface="Arial" pitchFamily="34" charset="0"/>
                <a:cs typeface="Arial" pitchFamily="34" charset="0"/>
              </a:rPr>
              <a:t>. Химические, физические, биологические, микробиологические и др. исследования ЛС.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12138"/>
            <a:ext cx="5184576" cy="220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502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26132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Аспекты безопасности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0652"/>
            <a:ext cx="90364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токсичность</a:t>
            </a:r>
            <a:r>
              <a:rPr lang="ru-RU" sz="1600" dirty="0"/>
              <a:t>. </a:t>
            </a:r>
            <a:r>
              <a:rPr lang="ru-RU" sz="1600" dirty="0" smtClean="0"/>
              <a:t>Эта </a:t>
            </a:r>
            <a:r>
              <a:rPr lang="ru-RU" sz="1600" dirty="0"/>
              <a:t>характеристика определяет, насколько вреден препарат и какова его токсическая и летальная доза.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smtClean="0"/>
              <a:t>Репродуктивная </a:t>
            </a:r>
            <a:r>
              <a:rPr lang="ru-RU" sz="1600" b="1" dirty="0"/>
              <a:t>токсичность</a:t>
            </a:r>
            <a:r>
              <a:rPr lang="ru-RU" sz="1600" dirty="0"/>
              <a:t>. Эта характеристика касается репродуктивной функции организма.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err="1" smtClean="0"/>
              <a:t>Тератогенность</a:t>
            </a:r>
            <a:r>
              <a:rPr lang="ru-RU" sz="1600" dirty="0"/>
              <a:t>. Это понятие означает уровень негативного влияния на плод во время беременности.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err="1" smtClean="0"/>
              <a:t>Аллергенность</a:t>
            </a:r>
            <a:r>
              <a:rPr lang="ru-RU" sz="1600" dirty="0"/>
              <a:t>. Способность вещества вызывать аллергию.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err="1" smtClean="0"/>
              <a:t>Иммунотоксичность</a:t>
            </a:r>
            <a:r>
              <a:rPr lang="ru-RU" sz="1600" dirty="0"/>
              <a:t>. Это свойство весьма важно, так как иммунитет трудно поддается восстановлению в случае появления нарушений.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b="1" dirty="0" err="1" smtClean="0"/>
              <a:t>Фармакокинетика</a:t>
            </a:r>
            <a:r>
              <a:rPr lang="ru-RU" sz="1600" dirty="0"/>
              <a:t>. Означает сам механизм движения вещества в организме.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b="1" dirty="0" err="1" smtClean="0"/>
              <a:t>Фармакодинамика</a:t>
            </a:r>
            <a:r>
              <a:rPr lang="ru-RU" sz="1600" dirty="0"/>
              <a:t>. Если предыдущий пункт определяет влияние организма на изменение вещества, то </a:t>
            </a:r>
            <a:r>
              <a:rPr lang="ru-RU" sz="1600" dirty="0" err="1"/>
              <a:t>фармакодинамика</a:t>
            </a:r>
            <a:r>
              <a:rPr lang="ru-RU" sz="1600" dirty="0"/>
              <a:t> говорит о том, как исследуемое вещество влияет на организм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b="1" dirty="0" smtClean="0"/>
              <a:t>Мутагенность</a:t>
            </a:r>
            <a:r>
              <a:rPr lang="ru-RU" sz="1600" dirty="0" smtClean="0"/>
              <a:t> </a:t>
            </a:r>
            <a:r>
              <a:rPr lang="ru-RU" sz="1600" dirty="0"/>
              <a:t>- способность препарата вызывать мутации.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b="1" dirty="0" err="1" smtClean="0"/>
              <a:t>Канцерогенность</a:t>
            </a:r>
            <a:r>
              <a:rPr lang="ru-RU" sz="1600" dirty="0"/>
              <a:t>. Это достаточно сложный для изучения на этапе доклинических исследований аспект, так как образование злокачественных опухолей в организме до сих пор слабо изучено. Но вещества, введение которых в организм дало явно связанную с этим реакцию образования опухолей, не проходят этот этап и </a:t>
            </a:r>
            <a:r>
              <a:rPr lang="ru-RU" sz="1600" dirty="0" smtClean="0"/>
              <a:t>бракуются.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6544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131" y="620688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Исследование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общей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токсичности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>
              <a:latin typeface="Arial" pitchFamily="34" charset="0"/>
              <a:cs typeface="Arial" pitchFamily="34" charset="0"/>
            </a:endParaRPr>
          </a:p>
          <a:p>
            <a:r>
              <a:rPr lang="ru-RU" i="1" u="sng" dirty="0" smtClean="0">
                <a:latin typeface="Arial" pitchFamily="34" charset="0"/>
                <a:cs typeface="Arial" pitchFamily="34" charset="0"/>
              </a:rPr>
              <a:t>Моделирование </a:t>
            </a:r>
            <a:r>
              <a:rPr lang="ru-RU" i="1" u="sng" dirty="0">
                <a:latin typeface="Arial" pitchFamily="34" charset="0"/>
                <a:cs typeface="Arial" pitchFamily="34" charset="0"/>
              </a:rPr>
              <a:t>на компьютере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позволяет строить прогнозы на основании информации о химическом строении вещества и его свойствах, полученных в процессе поиска.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>
              <a:latin typeface="Arial" pitchFamily="34" charset="0"/>
              <a:cs typeface="Arial" pitchFamily="34" charset="0"/>
            </a:endParaRPr>
          </a:p>
          <a:p>
            <a:r>
              <a:rPr lang="ru-RU" i="1" u="sng" dirty="0" smtClean="0">
                <a:latin typeface="Arial" pitchFamily="34" charset="0"/>
                <a:cs typeface="Arial" pitchFamily="34" charset="0"/>
              </a:rPr>
              <a:t>Лабораторные </a:t>
            </a:r>
            <a:r>
              <a:rPr lang="ru-RU" i="1" u="sng" dirty="0">
                <a:latin typeface="Arial" pitchFamily="34" charset="0"/>
                <a:cs typeface="Arial" pitchFamily="34" charset="0"/>
              </a:rPr>
              <a:t>исследования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Клеточные культуры.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>
              <a:latin typeface="Arial" pitchFamily="34" charset="0"/>
              <a:cs typeface="Arial" pitchFamily="34" charset="0"/>
            </a:endParaRPr>
          </a:p>
          <a:p>
            <a:r>
              <a:rPr lang="ru-RU" i="1" u="sng" dirty="0" smtClean="0">
                <a:latin typeface="Arial" pitchFamily="34" charset="0"/>
                <a:cs typeface="Arial" pitchFamily="34" charset="0"/>
              </a:rPr>
              <a:t>Исследования </a:t>
            </a:r>
            <a:r>
              <a:rPr lang="ru-RU" i="1" u="sng" dirty="0">
                <a:latin typeface="Arial" pitchFamily="34" charset="0"/>
                <a:cs typeface="Arial" pitchFamily="34" charset="0"/>
              </a:rPr>
              <a:t>токсичности на живых </a:t>
            </a:r>
            <a:r>
              <a:rPr lang="ru-RU" i="1" u="sng" dirty="0" smtClean="0">
                <a:latin typeface="Arial" pitchFamily="34" charset="0"/>
                <a:cs typeface="Arial" pitchFamily="34" charset="0"/>
              </a:rPr>
              <a:t>организмах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Животные, рыбы,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редкорастения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3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5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38086"/>
              </a:buClr>
            </a:pPr>
            <a:r>
              <a:rPr lang="ru-RU" alt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Изучение токсичности вещества на животных требуется для:</a:t>
            </a:r>
            <a:r>
              <a:rPr lang="ru-RU" alt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alt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38086"/>
              </a:buClr>
            </a:pPr>
            <a:r>
              <a:rPr lang="ru-RU" alt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идентификации </a:t>
            </a:r>
            <a:r>
              <a:rPr lang="ru-RU" alt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измерения кратковременного и долговременного токсического действия лекарственного средства, включая: обратимость токсических эффектов и сферу их распространения в организме</a:t>
            </a:r>
            <a:r>
              <a:rPr lang="ru-RU" alt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38086"/>
              </a:buClr>
            </a:pPr>
            <a:endParaRPr lang="ru-RU" alt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38086"/>
              </a:buClr>
            </a:pPr>
            <a:endParaRPr lang="ru-RU" alt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38086"/>
              </a:buClr>
            </a:pPr>
            <a:endParaRPr lang="ru-RU" alt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226" y="1124744"/>
            <a:ext cx="29038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Изучение острой токсичности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06025" y="1060956"/>
            <a:ext cx="2489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Определение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хронической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токсичности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1060956"/>
            <a:ext cx="3347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Специальные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токсикологические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исследования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5843" y="1700808"/>
            <a:ext cx="290442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itchFamily="34" charset="0"/>
                <a:cs typeface="Arial" pitchFamily="34" charset="0"/>
              </a:rPr>
              <a:t>- токсичность при однократном или дробном введении через короткие (не более 3-6 часов) интервалы в течение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суток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Исследование качественного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 количественного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признаков острых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токсических реакций после однократного введения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вещества в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тех пропорциях и физико-химическом состоянии, в которых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вещества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содержится в ГЛС.</a:t>
            </a: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Два или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видов млекопитающих.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Два способа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введения, один из которых идентичный или подобен тому, который рекомендуют для введения человеку, а другой обеспечивает системное действие вещества.</a:t>
            </a: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Изучение различных признаков токсичности.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Период наблюдения за животным –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14 суток (но не менее 7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сут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.).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582" y="957345"/>
            <a:ext cx="30163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76273"/>
            <a:ext cx="30163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28745" y="1712997"/>
            <a:ext cx="30114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- токсичность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при повторных введениях.</a:t>
            </a:r>
          </a:p>
          <a:p>
            <a:pPr algn="just"/>
            <a:r>
              <a:rPr lang="ru-RU" sz="1200" dirty="0">
                <a:latin typeface="Arial" pitchFamily="34" charset="0"/>
                <a:cs typeface="Arial" pitchFamily="34" charset="0"/>
              </a:rPr>
              <a:t>Исследование предназначено для выявления физиологических и/или патологоанатомических изменений, обусловленных повторным введением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вещества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или комбинации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вещества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 определения зависимости этих изменений от дозы. </a:t>
            </a:r>
          </a:p>
          <a:p>
            <a:pPr algn="just"/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Субхроническая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(подострая) токсичность - продолжительность введения 2-12 недель.</a:t>
            </a: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Хроническая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токсичность (включает в себя повторные введения препарата на протяжении 3-6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мес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(до 1 года и более).                                                             Цель – определение нетоксичного диапазона доз. Кумулятивное действие.</a:t>
            </a: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Продолжительность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зависит от условий клинического применения. </a:t>
            </a: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ЛС предназначено для однократного применения – только одно испытание 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субхронической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токсичности (2-4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нед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68880" y="1794296"/>
            <a:ext cx="31751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- специальные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токсикологические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исследования: 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местно-раздражающее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аллергизирующее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действие, </a:t>
            </a:r>
          </a:p>
          <a:p>
            <a:pPr algn="just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канцерогенность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репродуктивная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токсичность, </a:t>
            </a:r>
          </a:p>
          <a:p>
            <a:pPr algn="just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генотоксичность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(мутагенность), </a:t>
            </a:r>
          </a:p>
          <a:p>
            <a:pPr algn="just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эмбриотоксичность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тератогенность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гонадотоксичность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иммунотоксичность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пирогенность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311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476672"/>
            <a:ext cx="447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Общефармакологические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испытания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980728"/>
            <a:ext cx="4392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эффективность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при экспериментальной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патологии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лиганд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-рецепторное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взаимодействие и специфичность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действия (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фармакодинамика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8" y="3861048"/>
            <a:ext cx="4107143" cy="26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04048" y="476672"/>
            <a:ext cx="3878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Фармакокинетика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и метаболизм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99882"/>
            <a:ext cx="30163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46842" y="1196752"/>
            <a:ext cx="3960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всасывание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распределение связывание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белками выведении</a:t>
            </a:r>
          </a:p>
          <a:p>
            <a:pPr algn="just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биодоступность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скорости элиминации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абсорбция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экскреция</a:t>
            </a:r>
          </a:p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период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полувыведения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период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полуабсорбции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период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полураспределения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начальная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концентрация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равновесная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концентрация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объем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распределения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общий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клиренс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90266"/>
            <a:ext cx="3290312" cy="246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873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264696" cy="491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6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94" y="1124744"/>
            <a:ext cx="8509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317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43816"/>
            <a:ext cx="5112568" cy="30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29192"/>
            <a:ext cx="5145708" cy="312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Основные требования GLP к персоналу исследовательской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810782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Основные требования GLP к помещениям исследовательской организации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6332537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77602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9610" y="5996027"/>
            <a:ext cx="3068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Требования на примере ИБХ РАН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23634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5599604" cy="298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5040560" cy="302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Основные требования GLP к оборудованию исследовательской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108727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980237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96336" y="6421306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Мурашев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А.Н.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79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404664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Дизайн исследования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latin typeface="Arial" pitchFamily="34" charset="0"/>
                <a:cs typeface="Arial" pitchFamily="34" charset="0"/>
              </a:rPr>
              <a:t>это комбинация требований относительно сбора и анализа данных, необходимых для достижения целей исследования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78" y="1472010"/>
            <a:ext cx="5477368" cy="529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78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226" y="1"/>
            <a:ext cx="46753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u="sng" dirty="0">
                <a:latin typeface="Arial" pitchFamily="34" charset="0"/>
                <a:cs typeface="Arial" pitchFamily="34" charset="0"/>
              </a:rPr>
              <a:t>Доклиническое (неклиническое) исследование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preclinical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study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preclinical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trial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 — химическое, физическое, биологическое, микробиологическое, фармакологическое, токсикологическое и другие виды экспериментального изучения или серия исследований вещества (лекарственного средства) путем применения научных методов оценок в целях изучения специфического действия и/или доказательств безопасности для здоровья человека.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27" y="0"/>
            <a:ext cx="4473873" cy="629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6257057"/>
            <a:ext cx="2535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Зефиров О.Н. с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соавт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., 2019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" y="2996952"/>
            <a:ext cx="46701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Доклиническое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исследование лекарственного средства </a:t>
            </a:r>
            <a:r>
              <a:rPr lang="ru-RU" dirty="0">
                <a:latin typeface="Arial" pitchFamily="34" charset="0"/>
                <a:cs typeface="Arial" pitchFamily="34" charset="0"/>
              </a:rPr>
              <a:t>- биологические, микробиологические, иммунологические, токсикологические, фармакологические, физические, химические и другие исследования лекарственного средства путем применения научных методов оценок в целях получения доказательств безопасности, качества и эффективности лекарственного средства 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(Федеральный закон от 12.04.2010 N 61-ФЗ (ред. от 22.12.2020) "Об обращении лекарственных средств" (с изм. и доп., вступ. в силу с 01.01.2021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), статья 4)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90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619" y="3717032"/>
            <a:ext cx="50550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Доклинические исследования 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направлены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определение варианта лечения, который имеет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наибольшую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вероятность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успешного применения, оценку его безопасность и подведение аргументированной научной базы до перехода к этапу клинических исследований.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618" y="695110"/>
            <a:ext cx="50550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Целью доклинических исследований </a:t>
            </a:r>
            <a:r>
              <a:rPr lang="ru-RU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лекарственных средств является получение научными методами оценок и доказательств эффективности и безопасности лекарственных средств</a:t>
            </a:r>
            <a:r>
              <a:rPr lang="ru-RU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400" i="1" dirty="0">
                <a:latin typeface="Arial" pitchFamily="34" charset="0"/>
                <a:cs typeface="Arial" pitchFamily="34" charset="0"/>
              </a:rPr>
              <a:t>Приказ Минздрава РФ от 19.06.2003 N 267 "Об утверждении Правил лабораторной практики" (Зарегистрировано в Минюсте РФ 25.06.2003 N 4809)</a:t>
            </a:r>
          </a:p>
        </p:txBody>
      </p:sp>
      <p:pic>
        <p:nvPicPr>
          <p:cNvPr id="3074" name="Picture 2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712" y="695110"/>
            <a:ext cx="3868424" cy="547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8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Задачи доклинических исследований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Оценка действенности и эффективности вещества в предполагаемых для применения условиях. 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введения и доставки лекарственного средства к нужной мишени в организме. С этой целью изучают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фармакокинетику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Безопасность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препарата: токсичность, летальность, негативное воздействие на физиологические свойства организма. 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Насколько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целесообразно выпускать препарат на рынок, является он лучше аналогов, уже имеющихся в медицинской практике, и насколько дорогим будет производство. </a:t>
            </a:r>
            <a:endParaRPr lang="ru-RU" sz="2000" u="sng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Нормативные правовые акты, регламентирующие доклинические исследования безопасности и эффективности лекарственных средств в Российской Федерации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12776"/>
            <a:ext cx="9144000" cy="463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Федеральный закон от 12.04.2010 N 61-ФЗ (ред. от 22.12.2020) "Об обращении лекарственных средств" (с изм. и доп., вступ. в силу с 01.01.2021)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Статья 11. Доклиническое исследование лекарственного средства для медицинского применения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050" dirty="0">
                <a:latin typeface="Arial" pitchFamily="34" charset="0"/>
                <a:cs typeface="Arial" pitchFamily="34" charset="0"/>
              </a:rPr>
              <a:t>1. Доклиническое исследование лекарственного средства для медицинского применения проводится путем применения научных методов оценок в целях получения доказательств безопасности, качества и эффективности лекарственного средства.</a:t>
            </a:r>
          </a:p>
          <a:p>
            <a:r>
              <a:rPr lang="ru-RU" sz="1050" dirty="0">
                <a:latin typeface="Arial" pitchFamily="34" charset="0"/>
                <a:cs typeface="Arial" pitchFamily="34" charset="0"/>
              </a:rPr>
              <a:t>2. Доклиническое исследование лекарственного средства для медицинского применения проводится в соответствии с правилами надлежащей лабораторной практики, утвержденными уполномоченным федеральным органом исполнительной власти.</a:t>
            </a:r>
          </a:p>
          <a:p>
            <a:r>
              <a:rPr lang="ru-RU" sz="1050" dirty="0">
                <a:latin typeface="Arial" pitchFamily="34" charset="0"/>
                <a:cs typeface="Arial" pitchFamily="34" charset="0"/>
              </a:rPr>
              <a:t>(в ред. Федерального закона от 22.12.2014 N 429-ФЗ)</a:t>
            </a:r>
          </a:p>
          <a:p>
            <a:r>
              <a:rPr lang="ru-RU" sz="1050" dirty="0">
                <a:latin typeface="Arial" pitchFamily="34" charset="0"/>
                <a:cs typeface="Arial" pitchFamily="34" charset="0"/>
              </a:rPr>
              <a:t>(см. текст в предыдущей редакции)</a:t>
            </a:r>
          </a:p>
          <a:p>
            <a:r>
              <a:rPr lang="ru-RU" sz="1050" dirty="0">
                <a:latin typeface="Arial" pitchFamily="34" charset="0"/>
                <a:cs typeface="Arial" pitchFamily="34" charset="0"/>
              </a:rPr>
              <a:t>3. Для организации и проведения доклинического исследования лекарственного средства для медицинского применения разработчики лекарственных средств могут привлекать научно-исследовательские организации, образовательные организации высшего образования, имеющие необходимую материально-техническую базу и квалифицированных специалистов в соответствующей области исследования.</a:t>
            </a:r>
          </a:p>
          <a:p>
            <a:r>
              <a:rPr lang="ru-RU" sz="1050" dirty="0">
                <a:latin typeface="Arial" pitchFamily="34" charset="0"/>
                <a:cs typeface="Arial" pitchFamily="34" charset="0"/>
              </a:rPr>
              <a:t>(в ред. Федерального закона от 02.07.2013 N 185-ФЗ)</a:t>
            </a:r>
          </a:p>
          <a:p>
            <a:r>
              <a:rPr lang="ru-RU" sz="1050" dirty="0">
                <a:latin typeface="Arial" pitchFamily="34" charset="0"/>
                <a:cs typeface="Arial" pitchFamily="34" charset="0"/>
              </a:rPr>
              <a:t>(см. текст в предыдущей редакции)</a:t>
            </a:r>
          </a:p>
          <a:p>
            <a:r>
              <a:rPr lang="ru-RU" sz="1050" dirty="0">
                <a:latin typeface="Arial" pitchFamily="34" charset="0"/>
                <a:cs typeface="Arial" pitchFamily="34" charset="0"/>
              </a:rPr>
              <a:t>4. Доклиническое исследование лекарственного средства для медицинского применения проводится по утвержденному разработчиком лекарственного средства плану с ведением протокола этого исследования и составлением отчета, в котором содержатся результаты этого исследования и заключение о возможности проведения клинического исследования лекарственного препарата для медицинского применения.</a:t>
            </a:r>
          </a:p>
          <a:p>
            <a:r>
              <a:rPr lang="ru-RU" sz="1050" dirty="0">
                <a:latin typeface="Arial" pitchFamily="34" charset="0"/>
                <a:cs typeface="Arial" pitchFamily="34" charset="0"/>
              </a:rPr>
              <a:t>5. Проведение проверок соблюдения правил надлежащей лабораторной практики и правовых норм использования животных при проведении доклинических исследований лекарственных средств для медицинского применения осуществляется уполномоченным федеральным органом исполнительной власти.</a:t>
            </a:r>
          </a:p>
          <a:p>
            <a:r>
              <a:rPr lang="ru-RU" sz="1050" dirty="0">
                <a:latin typeface="Arial" pitchFamily="34" charset="0"/>
                <a:cs typeface="Arial" pitchFamily="34" charset="0"/>
              </a:rPr>
              <a:t>(в ред. Федерального закона от 22.12.2014 N 429-ФЗ)</a:t>
            </a:r>
          </a:p>
          <a:p>
            <a:r>
              <a:rPr lang="ru-RU" sz="1050" dirty="0">
                <a:latin typeface="Arial" pitchFamily="34" charset="0"/>
                <a:cs typeface="Arial" pitchFamily="34" charset="0"/>
              </a:rPr>
              <a:t>(см. текст в предыдущей редакции)</a:t>
            </a:r>
          </a:p>
          <a:p>
            <a:r>
              <a:rPr lang="ru-RU" sz="1050" dirty="0">
                <a:latin typeface="Arial" pitchFamily="34" charset="0"/>
                <a:cs typeface="Arial" pitchFamily="34" charset="0"/>
              </a:rPr>
              <a:t>6. Результаты доклинического исследования лекарственного средства для медицинского применения могут быть представлены в уполномоченный федеральный орган исполнительной власти в установленном порядке в целях государственной регистрации лекарственного препарата.</a:t>
            </a:r>
          </a:p>
        </p:txBody>
      </p:sp>
    </p:spTree>
    <p:extLst>
      <p:ext uri="{BB962C8B-B14F-4D97-AF65-F5344CB8AC3E}">
        <p14:creationId xmlns:p14="http://schemas.microsoft.com/office/powerpoint/2010/main" val="1377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Нормативные правовые акты, регламентирующие доклинические исследования безопасности и эффективности лекарственных средств в Российской Федерации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397" y="1421357"/>
            <a:ext cx="5760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ГОСТ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33044-2014 «Принципы надлежащей лабораторной практики»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ГОСТ 31891-2012 Межгосударственный стандарт «Принципы надлежащей лабораторной практики (GLP). Применение Принципов GLP к исследованиям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in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vitro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».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МЗ РФ Приказ N 199н Об утверждении правил надлежащей лабораторной практики                (от 1 апреля 2016 г.). </a:t>
            </a: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Руководство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 проведению доклинических исследований лекарственных средств.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Часть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1-2. Под ред. Миронова А.Н. и др. 2012 г.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СП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2.2.1.3218-14 « Санитарно-эпидемиологические требования к устройству, оборудованию и содержанию экспериментально-биологических клиник (вивариев)».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28" y="1412776"/>
            <a:ext cx="3127375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73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33350"/>
            <a:ext cx="480060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60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err="1">
                <a:solidFill>
                  <a:srgbClr val="171717"/>
                </a:solidFill>
                <a:latin typeface="Arial" pitchFamily="34" charset="0"/>
                <a:cs typeface="Arial" pitchFamily="34" charset="0"/>
              </a:rPr>
              <a:t>Good</a:t>
            </a:r>
            <a:r>
              <a:rPr lang="ru-RU" b="1" dirty="0">
                <a:solidFill>
                  <a:srgbClr val="17171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171717"/>
                </a:solidFill>
                <a:latin typeface="Arial" pitchFamily="34" charset="0"/>
                <a:cs typeface="Arial" pitchFamily="34" charset="0"/>
              </a:rPr>
              <a:t>Laboratory</a:t>
            </a:r>
            <a:r>
              <a:rPr lang="ru-RU" b="1" dirty="0">
                <a:solidFill>
                  <a:srgbClr val="17171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171717"/>
                </a:solidFill>
                <a:latin typeface="Arial" pitchFamily="34" charset="0"/>
                <a:cs typeface="Arial" pitchFamily="34" charset="0"/>
              </a:rPr>
              <a:t>Practice</a:t>
            </a:r>
            <a:r>
              <a:rPr lang="ru-RU" b="1" dirty="0">
                <a:solidFill>
                  <a:srgbClr val="171717"/>
                </a:solidFill>
                <a:latin typeface="Arial" pitchFamily="34" charset="0"/>
                <a:cs typeface="Arial" pitchFamily="34" charset="0"/>
              </a:rPr>
              <a:t> (GLP) — надлежащая лабораторная практика</a:t>
            </a:r>
          </a:p>
          <a:p>
            <a:pPr algn="just" fontAlgn="base"/>
            <a:r>
              <a:rPr lang="ru-RU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dirty="0">
                <a:latin typeface="Arial" pitchFamily="34" charset="0"/>
                <a:cs typeface="Arial" pitchFamily="34" charset="0"/>
              </a:rPr>
              <a:t>международная система норм, правил и требований к лабораториям, которые изучают действие новых химических веществ на человека и окружающую среду, а также правила контроля качества этих исследований и оформления их результатов.</a:t>
            </a:r>
            <a:endParaRPr lang="ru-RU" b="0" i="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78882"/>
            <a:ext cx="7776864" cy="377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41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2077</Words>
  <Application>Microsoft Office PowerPoint</Application>
  <PresentationFormat>Экран (4:3)</PresentationFormat>
  <Paragraphs>255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Край</vt:lpstr>
      <vt:lpstr>Создание лекарственных средств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принципы проведения доклинических исследований. </dc:title>
  <dc:creator>Д</dc:creator>
  <cp:lastModifiedBy>Пользователь Windows</cp:lastModifiedBy>
  <cp:revision>24</cp:revision>
  <dcterms:created xsi:type="dcterms:W3CDTF">2021-02-18T07:03:29Z</dcterms:created>
  <dcterms:modified xsi:type="dcterms:W3CDTF">2025-06-22T20:28:13Z</dcterms:modified>
</cp:coreProperties>
</file>