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70" r:id="rId15"/>
    <p:sldId id="271" r:id="rId16"/>
    <p:sldId id="268"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47" autoAdjust="0"/>
    <p:restoredTop sz="94660"/>
  </p:normalViewPr>
  <p:slideViewPr>
    <p:cSldViewPr>
      <p:cViewPr varScale="1">
        <p:scale>
          <a:sx n="110" d="100"/>
          <a:sy n="110" d="100"/>
        </p:scale>
        <p:origin x="-1650"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BFB1929-7D83-46FF-A92C-EA4A84CA1E2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FB1929-7D83-46FF-A92C-EA4A84CA1E2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FB1929-7D83-46FF-A92C-EA4A84CA1E2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10F5F1DB-BCC5-42E9-AA30-A109D86021E7}" type="datetimeFigureOut">
              <a:rPr lang="ru-RU" smtClean="0"/>
              <a:pPr/>
              <a:t>06.06.2025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BFB1929-7D83-46FF-A92C-EA4A84CA1E2B}"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0F5F1DB-BCC5-42E9-AA30-A109D86021E7}" type="datetimeFigureOut">
              <a:rPr lang="ru-RU" smtClean="0"/>
              <a:pPr/>
              <a:t>06.06.2025</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BFB1929-7D83-46FF-A92C-EA4A84CA1E2B}"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НАРУШЕНИЯ СОЗНАНИЯ</a:t>
            </a:r>
            <a:endParaRPr lang="ru-RU" dirty="0"/>
          </a:p>
        </p:txBody>
      </p:sp>
      <p:sp>
        <p:nvSpPr>
          <p:cNvPr id="3" name="Подзаголовок 2"/>
          <p:cNvSpPr>
            <a:spLocks noGrp="1"/>
          </p:cNvSpPr>
          <p:nvPr>
            <p:ph type="subTitle" idx="1"/>
          </p:nvPr>
        </p:nvSpPr>
        <p:spPr>
          <a:xfrm>
            <a:off x="4211960" y="4581128"/>
            <a:ext cx="4932040" cy="1752600"/>
          </a:xfrm>
        </p:spPr>
        <p:txBody>
          <a:bodyPr>
            <a:normAutofit/>
          </a:bodyPr>
          <a:lstStyle/>
          <a:p>
            <a:endParaRPr lang="ru-RU" sz="2000" dirty="0"/>
          </a:p>
        </p:txBody>
      </p:sp>
    </p:spTree>
    <p:extLst>
      <p:ext uri="{BB962C8B-B14F-4D97-AF65-F5344CB8AC3E}">
        <p14:creationId xmlns:p14="http://schemas.microsoft.com/office/powerpoint/2010/main" xmlns="" val="1769242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Desktop\650781b9ae824aee70daebd1f5fa2dac.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380" y="0"/>
            <a:ext cx="5516129" cy="2408326"/>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C:\Users\admin\Desktop\sindrom_cheina_stoksa_588.jpg"/>
          <p:cNvPicPr>
            <a:picLocks noChangeAspect="1" noChangeArrowheads="1"/>
          </p:cNvPicPr>
          <p:nvPr/>
        </p:nvPicPr>
        <p:blipFill rotWithShape="1">
          <a:blip r:embed="rId3">
            <a:extLst>
              <a:ext uri="{28A0092B-C50C-407E-A947-70E740481C1C}">
                <a14:useLocalDpi xmlns:a14="http://schemas.microsoft.com/office/drawing/2010/main" xmlns="" val="0"/>
              </a:ext>
            </a:extLst>
          </a:blip>
          <a:srcRect t="4943" r="6887" b="57146"/>
          <a:stretch/>
        </p:blipFill>
        <p:spPr bwMode="auto">
          <a:xfrm>
            <a:off x="179513" y="2408083"/>
            <a:ext cx="5256584" cy="948909"/>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C:\Users\admin\Desktop\slide-5.jpg"/>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l="9350" r="3700" b="15456"/>
          <a:stretch/>
        </p:blipFill>
        <p:spPr bwMode="auto">
          <a:xfrm>
            <a:off x="5513750" y="1"/>
            <a:ext cx="3620879" cy="2636912"/>
          </a:xfrm>
          <a:prstGeom prst="rect">
            <a:avLst/>
          </a:prstGeom>
          <a:noFill/>
          <a:extLst>
            <a:ext uri="{909E8E84-426E-40DD-AFC4-6F175D3DCCD1}">
              <a14:hiddenFill xmlns:a14="http://schemas.microsoft.com/office/drawing/2010/main" xmlns="">
                <a:solidFill>
                  <a:srgbClr val="FFFFFF"/>
                </a:solidFill>
              </a14:hiddenFill>
            </a:ext>
          </a:extLst>
        </p:spPr>
      </p:pic>
      <p:pic>
        <p:nvPicPr>
          <p:cNvPr id="2053" name="Picture 5" descr="C:\Users\admin\Desktop\cXWPCPrYGu8.jpg"/>
          <p:cNvPicPr>
            <a:picLocks noChangeAspect="1" noChangeArrowheads="1"/>
          </p:cNvPicPr>
          <p:nvPr/>
        </p:nvPicPr>
        <p:blipFill rotWithShape="1">
          <a:blip r:embed="rId5">
            <a:extLst>
              <a:ext uri="{28A0092B-C50C-407E-A947-70E740481C1C}">
                <a14:useLocalDpi xmlns:a14="http://schemas.microsoft.com/office/drawing/2010/main" xmlns="" val="0"/>
              </a:ext>
            </a:extLst>
          </a:blip>
          <a:srcRect l="-1986" t="4088" r="6305" b="4088"/>
          <a:stretch/>
        </p:blipFill>
        <p:spPr bwMode="auto">
          <a:xfrm>
            <a:off x="1403648" y="3363839"/>
            <a:ext cx="5976664" cy="349416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34341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normAutofit/>
          </a:bodyPr>
          <a:lstStyle/>
          <a:p>
            <a:pPr algn="ctr"/>
            <a:r>
              <a:rPr lang="ru-RU" sz="3600" dirty="0" smtClean="0"/>
              <a:t>СИНДРОМЫ ПОМРАЧЕНИЯ СОЗНАНИЯ</a:t>
            </a:r>
            <a:endParaRPr lang="ru-RU" sz="3600" dirty="0"/>
          </a:p>
        </p:txBody>
      </p:sp>
      <p:sp>
        <p:nvSpPr>
          <p:cNvPr id="3" name="Объект 2"/>
          <p:cNvSpPr>
            <a:spLocks noGrp="1"/>
          </p:cNvSpPr>
          <p:nvPr>
            <p:ph idx="1"/>
          </p:nvPr>
        </p:nvSpPr>
        <p:spPr>
          <a:xfrm>
            <a:off x="457200" y="1484784"/>
            <a:ext cx="8229600" cy="4839816"/>
          </a:xfrm>
        </p:spPr>
        <p:txBody>
          <a:bodyPr>
            <a:normAutofit fontScale="70000" lnSpcReduction="20000"/>
          </a:bodyPr>
          <a:lstStyle/>
          <a:p>
            <a:pPr algn="just">
              <a:buFontTx/>
              <a:buChar char="-"/>
            </a:pPr>
            <a:r>
              <a:rPr lang="ru-RU" dirty="0" smtClean="0"/>
              <a:t>группа </a:t>
            </a:r>
            <a:r>
              <a:rPr lang="ru-RU" dirty="0"/>
              <a:t>синдромов в психиатрии, к которым относят психические состояния с сильно искажённым восприятием окружающей обстановки</a:t>
            </a:r>
            <a:r>
              <a:rPr lang="ru-RU" dirty="0" smtClean="0"/>
              <a:t>.</a:t>
            </a:r>
          </a:p>
          <a:p>
            <a:pPr marL="0" indent="0" algn="just">
              <a:buNone/>
            </a:pPr>
            <a:endParaRPr lang="ru-RU" dirty="0"/>
          </a:p>
          <a:p>
            <a:pPr algn="just"/>
            <a:r>
              <a:rPr lang="ru-RU" dirty="0" smtClean="0"/>
              <a:t>отрешённость </a:t>
            </a:r>
            <a:r>
              <a:rPr lang="ru-RU" dirty="0"/>
              <a:t>от окружающей действительности (нарушение восприятия окружающего);</a:t>
            </a:r>
          </a:p>
          <a:p>
            <a:pPr algn="just"/>
            <a:r>
              <a:rPr lang="ru-RU" dirty="0"/>
              <a:t>расстройство мышления (ограниченность в формировании суждений, вплоть до полной бессвязности);</a:t>
            </a:r>
          </a:p>
          <a:p>
            <a:pPr algn="just"/>
            <a:r>
              <a:rPr lang="ru-RU" dirty="0"/>
              <a:t>дезориентировка (в месте, людях, времени, окружающих людях, собственной личности);</a:t>
            </a:r>
          </a:p>
          <a:p>
            <a:pPr algn="just"/>
            <a:r>
              <a:rPr lang="ru-RU" dirty="0"/>
              <a:t>амнезия (частичная или полная) периода, когда сознание было помрачено</a:t>
            </a:r>
            <a:r>
              <a:rPr lang="ru-RU" dirty="0" smtClean="0"/>
              <a:t>.</a:t>
            </a:r>
          </a:p>
          <a:p>
            <a:pPr algn="r">
              <a:buFont typeface="Wingdings" panose="05000000000000000000" pitchFamily="2" charset="2"/>
              <a:buChar char="v"/>
            </a:pPr>
            <a:r>
              <a:rPr lang="ru-RU" dirty="0" err="1"/>
              <a:t>Аментивный</a:t>
            </a:r>
            <a:r>
              <a:rPr lang="ru-RU" dirty="0"/>
              <a:t> синдром</a:t>
            </a:r>
          </a:p>
          <a:p>
            <a:pPr algn="r">
              <a:buFont typeface="Wingdings" panose="05000000000000000000" pitchFamily="2" charset="2"/>
              <a:buChar char="v"/>
            </a:pPr>
            <a:r>
              <a:rPr lang="ru-RU" dirty="0"/>
              <a:t>Аура сознания</a:t>
            </a:r>
          </a:p>
          <a:p>
            <a:pPr algn="r">
              <a:buFont typeface="Wingdings" panose="05000000000000000000" pitchFamily="2" charset="2"/>
              <a:buChar char="v"/>
            </a:pPr>
            <a:r>
              <a:rPr lang="ru-RU" dirty="0" err="1"/>
              <a:t>Делириозный</a:t>
            </a:r>
            <a:r>
              <a:rPr lang="ru-RU" dirty="0"/>
              <a:t> синдром</a:t>
            </a:r>
          </a:p>
          <a:p>
            <a:pPr algn="r">
              <a:buFont typeface="Wingdings" panose="05000000000000000000" pitchFamily="2" charset="2"/>
              <a:buChar char="v"/>
            </a:pPr>
            <a:r>
              <a:rPr lang="ru-RU" dirty="0" err="1"/>
              <a:t>Онейроидный</a:t>
            </a:r>
            <a:r>
              <a:rPr lang="ru-RU" dirty="0"/>
              <a:t> синдром</a:t>
            </a:r>
          </a:p>
          <a:p>
            <a:pPr algn="r">
              <a:buFont typeface="Wingdings" panose="05000000000000000000" pitchFamily="2" charset="2"/>
              <a:buChar char="v"/>
            </a:pPr>
            <a:r>
              <a:rPr lang="ru-RU" dirty="0"/>
              <a:t>Сумеречное помрачение сознания</a:t>
            </a:r>
          </a:p>
          <a:p>
            <a:pPr algn="r">
              <a:buFont typeface="Wingdings" panose="05000000000000000000" pitchFamily="2" charset="2"/>
              <a:buChar char="v"/>
            </a:pPr>
            <a:r>
              <a:rPr lang="ru-RU" dirty="0"/>
              <a:t>Сужение сознания </a:t>
            </a:r>
          </a:p>
        </p:txBody>
      </p:sp>
    </p:spTree>
    <p:extLst>
      <p:ext uri="{BB962C8B-B14F-4D97-AF65-F5344CB8AC3E}">
        <p14:creationId xmlns:p14="http://schemas.microsoft.com/office/powerpoint/2010/main" xmlns="" val="2763160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ОБМОРОК</a:t>
            </a:r>
            <a:endParaRPr lang="ru-RU" dirty="0"/>
          </a:p>
        </p:txBody>
      </p:sp>
      <p:sp>
        <p:nvSpPr>
          <p:cNvPr id="3" name="Объект 2"/>
          <p:cNvSpPr>
            <a:spLocks noGrp="1"/>
          </p:cNvSpPr>
          <p:nvPr>
            <p:ph idx="1"/>
          </p:nvPr>
        </p:nvSpPr>
        <p:spPr/>
        <p:txBody>
          <a:bodyPr>
            <a:normAutofit fontScale="92500" lnSpcReduction="10000"/>
          </a:bodyPr>
          <a:lstStyle/>
          <a:p>
            <a:pPr marL="0" indent="0" algn="just">
              <a:buNone/>
            </a:pPr>
            <a:r>
              <a:rPr lang="ru-RU" dirty="0"/>
              <a:t>В</a:t>
            </a:r>
            <a:r>
              <a:rPr lang="ru-RU" dirty="0" smtClean="0"/>
              <a:t>незапная </a:t>
            </a:r>
            <a:r>
              <a:rPr lang="ru-RU" dirty="0"/>
              <a:t>кратковременная потеря сознания, обусловленная острой ишемией </a:t>
            </a:r>
            <a:r>
              <a:rPr lang="ru-RU" dirty="0" smtClean="0"/>
              <a:t>мозга. Обморок </a:t>
            </a:r>
            <a:r>
              <a:rPr lang="ru-RU" dirty="0"/>
              <a:t>могут вызвать психическая травма; болевое раздражение; болезни сердца; поражение артерий, несущих кровь к мозгу; острая кровопотеря и </a:t>
            </a:r>
            <a:r>
              <a:rPr lang="ru-RU" dirty="0" smtClean="0"/>
              <a:t>др. Диагноз </a:t>
            </a:r>
            <a:r>
              <a:rPr lang="ru-RU" dirty="0"/>
              <a:t>простого обморока можно предположить в том случае, если потеря сознания наступила при вертикальном положении пострадавшего, а его восстановление произошло не более чем через 5 минут (часто — через несколько секунд). Больной обычно не падает, а опускается на землю. При объективном осмотре отмечается бледность и влажность кожи, брадикардия, умеренная гипотония.</a:t>
            </a:r>
          </a:p>
        </p:txBody>
      </p:sp>
    </p:spTree>
    <p:extLst>
      <p:ext uri="{BB962C8B-B14F-4D97-AF65-F5344CB8AC3E}">
        <p14:creationId xmlns:p14="http://schemas.microsoft.com/office/powerpoint/2010/main" xmlns="" val="10409545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КЛИНИЧЕСКИЕ ЗАДАЧИ</a:t>
            </a:r>
            <a:endParaRPr lang="ru-RU" dirty="0"/>
          </a:p>
        </p:txBody>
      </p:sp>
      <p:sp>
        <p:nvSpPr>
          <p:cNvPr id="3" name="Объект 2"/>
          <p:cNvSpPr>
            <a:spLocks noGrp="1"/>
          </p:cNvSpPr>
          <p:nvPr>
            <p:ph idx="1"/>
          </p:nvPr>
        </p:nvSpPr>
        <p:spPr/>
        <p:txBody>
          <a:bodyPr>
            <a:normAutofit fontScale="70000" lnSpcReduction="20000"/>
          </a:bodyPr>
          <a:lstStyle/>
          <a:p>
            <a:pPr algn="just"/>
            <a:r>
              <a:rPr lang="ru-RU" dirty="0"/>
              <a:t>Мужчина 59 лет, доставлен машиной скорой помощи с улицы, где внезапно упал, </a:t>
            </a:r>
            <a:r>
              <a:rPr lang="ru-RU" dirty="0" smtClean="0"/>
              <a:t>утратил сознание</a:t>
            </a:r>
            <a:r>
              <a:rPr lang="ru-RU" dirty="0"/>
              <a:t>, возникли тонико-клонические судороги. При осмотре: лицо гиперемировано, </a:t>
            </a:r>
            <a:r>
              <a:rPr lang="ru-RU" dirty="0" smtClean="0"/>
              <a:t>на вопросы </a:t>
            </a:r>
            <a:r>
              <a:rPr lang="ru-RU" dirty="0"/>
              <a:t>не отвечает, команды не выполняет, глаза открывает только на громкий звук </a:t>
            </a:r>
            <a:r>
              <a:rPr lang="ru-RU" dirty="0" smtClean="0"/>
              <a:t>или болевые </a:t>
            </a:r>
            <a:r>
              <a:rPr lang="ru-RU" dirty="0"/>
              <a:t>раздражители, защитные реакции координированы, ригидность мышц </a:t>
            </a:r>
            <a:r>
              <a:rPr lang="ru-RU" dirty="0" smtClean="0"/>
              <a:t>затылка, симптом </a:t>
            </a:r>
            <a:r>
              <a:rPr lang="ru-RU" dirty="0" err="1"/>
              <a:t>Кернига</a:t>
            </a:r>
            <a:r>
              <a:rPr lang="ru-RU" dirty="0"/>
              <a:t> с обеих </a:t>
            </a:r>
            <a:r>
              <a:rPr lang="ru-RU" dirty="0" smtClean="0"/>
              <a:t>сторон.</a:t>
            </a:r>
          </a:p>
          <a:p>
            <a:pPr algn="just"/>
            <a:r>
              <a:rPr lang="ru-RU" dirty="0"/>
              <a:t>Пенсионерка 70 лет, находилась в поликлинике, ожидала приема </a:t>
            </a:r>
            <a:r>
              <a:rPr lang="ru-RU" dirty="0" smtClean="0"/>
              <a:t>эндокринолога. Окружающие </a:t>
            </a:r>
            <a:r>
              <a:rPr lang="ru-RU" dirty="0"/>
              <a:t>заметили, что женщина стала заторможена, на вопросы отвечала </a:t>
            </a:r>
            <a:r>
              <a:rPr lang="ru-RU" dirty="0" smtClean="0"/>
              <a:t>односложно, затем </a:t>
            </a:r>
            <a:r>
              <a:rPr lang="ru-RU" dirty="0"/>
              <a:t>перестала реагировать на происходящее, завалилась на бок из положения сидя. </a:t>
            </a:r>
            <a:r>
              <a:rPr lang="ru-RU" dirty="0" smtClean="0"/>
              <a:t>Из анамнеза </a:t>
            </a:r>
            <a:r>
              <a:rPr lang="ru-RU" dirty="0"/>
              <a:t>известно: длительное время страдает сахарным диабетом 2 типа, </a:t>
            </a:r>
            <a:r>
              <a:rPr lang="ru-RU" dirty="0" err="1" smtClean="0"/>
              <a:t>коррегируемым</a:t>
            </a:r>
            <a:r>
              <a:rPr lang="ru-RU" dirty="0" smtClean="0"/>
              <a:t> диетой</a:t>
            </a:r>
            <a:r>
              <a:rPr lang="ru-RU" dirty="0"/>
              <a:t>. Последние дни жаловалась на общую слабость, тошноту, жажду, снижение </a:t>
            </a:r>
            <a:r>
              <a:rPr lang="ru-RU" dirty="0" smtClean="0"/>
              <a:t>аппетита. При </a:t>
            </a:r>
            <a:r>
              <a:rPr lang="ru-RU" dirty="0"/>
              <a:t>осмотре: без сознания, кожа сухая, дыхание учащенное, шумное, глаза не открывает, </a:t>
            </a:r>
            <a:r>
              <a:rPr lang="ru-RU" dirty="0" smtClean="0"/>
              <a:t>на болевые </a:t>
            </a:r>
            <a:r>
              <a:rPr lang="ru-RU" dirty="0"/>
              <a:t>раздражители возникли тонические сокращения мышц, которые сменились </a:t>
            </a:r>
            <a:r>
              <a:rPr lang="ru-RU" dirty="0" smtClean="0"/>
              <a:t>атонией, глубокие </a:t>
            </a:r>
            <a:r>
              <a:rPr lang="ru-RU" dirty="0"/>
              <a:t>рефлексы угнетены, двусторонние патологические рефлексы, менингеальных </a:t>
            </a:r>
            <a:r>
              <a:rPr lang="ru-RU" dirty="0" smtClean="0"/>
              <a:t>знаков нет</a:t>
            </a:r>
            <a:r>
              <a:rPr lang="ru-RU" dirty="0"/>
              <a:t>. </a:t>
            </a:r>
            <a:endParaRPr lang="en-US" dirty="0" smtClean="0"/>
          </a:p>
          <a:p>
            <a:pPr algn="just"/>
            <a:r>
              <a:rPr lang="ru-RU" smtClean="0"/>
              <a:t>КАКОЙ УРОВЕНЬ СОЗНАНИЯ ОПИСАН В ЗАДАЧАХ?</a:t>
            </a:r>
            <a:endParaRPr lang="ru-RU" dirty="0" smtClean="0"/>
          </a:p>
          <a:p>
            <a:pPr algn="just"/>
            <a:endParaRPr lang="ru-RU" dirty="0"/>
          </a:p>
        </p:txBody>
      </p:sp>
    </p:spTree>
    <p:extLst>
      <p:ext uri="{BB962C8B-B14F-4D97-AF65-F5344CB8AC3E}">
        <p14:creationId xmlns:p14="http://schemas.microsoft.com/office/powerpoint/2010/main" xmlns="" val="21605931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Ответы к задачам</a:t>
            </a:r>
            <a:endParaRPr lang="ru-RU" dirty="0"/>
          </a:p>
        </p:txBody>
      </p:sp>
      <p:sp>
        <p:nvSpPr>
          <p:cNvPr id="3" name="Объект 2"/>
          <p:cNvSpPr>
            <a:spLocks noGrp="1"/>
          </p:cNvSpPr>
          <p:nvPr>
            <p:ph idx="1"/>
          </p:nvPr>
        </p:nvSpPr>
        <p:spPr/>
        <p:txBody>
          <a:bodyPr/>
          <a:lstStyle/>
          <a:p>
            <a:pPr algn="just"/>
            <a:r>
              <a:rPr lang="ru-RU" dirty="0" smtClean="0"/>
              <a:t>Сопор: утрата сознания, реакция в ответ только на громкий звук и болевые раздражители, сохранность защитных рефлексов, менингеальные симптомы.</a:t>
            </a:r>
          </a:p>
          <a:p>
            <a:pPr algn="just"/>
            <a:r>
              <a:rPr lang="ru-RU" dirty="0"/>
              <a:t>К</a:t>
            </a:r>
            <a:r>
              <a:rPr lang="ru-RU" dirty="0" smtClean="0"/>
              <a:t>ома II: утрата сознания, учащённое и шумное дыхание, глаза не открываются, атония мышц, угнетение глубоких рефлексов, наличие патологических рефлексов.</a:t>
            </a:r>
            <a:endParaRPr lang="ru-RU" dirty="0"/>
          </a:p>
        </p:txBody>
      </p:sp>
    </p:spTree>
    <p:extLst>
      <p:ext uri="{BB962C8B-B14F-4D97-AF65-F5344CB8AC3E}">
        <p14:creationId xmlns:p14="http://schemas.microsoft.com/office/powerpoint/2010/main" xmlns="" val="2990450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143000"/>
          </a:xfrm>
        </p:spPr>
        <p:txBody>
          <a:bodyPr/>
          <a:lstStyle/>
          <a:p>
            <a:pPr algn="ctr"/>
            <a:r>
              <a:rPr lang="ru-RU" dirty="0" smtClean="0"/>
              <a:t>ЛИТЕРАТУРА</a:t>
            </a:r>
            <a:endParaRPr lang="ru-RU" dirty="0"/>
          </a:p>
        </p:txBody>
      </p:sp>
      <p:sp>
        <p:nvSpPr>
          <p:cNvPr id="3" name="Объект 2"/>
          <p:cNvSpPr>
            <a:spLocks noGrp="1"/>
          </p:cNvSpPr>
          <p:nvPr>
            <p:ph idx="1"/>
          </p:nvPr>
        </p:nvSpPr>
        <p:spPr/>
        <p:txBody>
          <a:bodyPr>
            <a:normAutofit fontScale="85000" lnSpcReduction="10000"/>
          </a:bodyPr>
          <a:lstStyle/>
          <a:p>
            <a:pPr algn="just"/>
            <a:r>
              <a:rPr lang="ru-RU" dirty="0" smtClean="0"/>
              <a:t>Под </a:t>
            </a:r>
            <a:r>
              <a:rPr lang="ru-RU" dirty="0"/>
              <a:t>ред. Е. И. Гусева, А. Н. Коновалова, В. И. Скворцовой, А. Б. </a:t>
            </a:r>
            <a:r>
              <a:rPr lang="ru-RU" dirty="0" err="1"/>
              <a:t>Гехт</a:t>
            </a:r>
            <a:r>
              <a:rPr lang="ru-RU" dirty="0"/>
              <a:t>. Неврология: Национальное руководство. — ГЭОТАР-Медиа, 2010. — С. </a:t>
            </a:r>
            <a:r>
              <a:rPr lang="ru-RU" dirty="0" smtClean="0"/>
              <a:t>522—527</a:t>
            </a:r>
          </a:p>
          <a:p>
            <a:pPr algn="just"/>
            <a:r>
              <a:rPr lang="ru-RU" dirty="0"/>
              <a:t>Гиткина, Л. С. Коматозные состояния / Л. С. Гиткина, М. И. Склют // Медицина. 2000. № 1. С. 25–29</a:t>
            </a:r>
            <a:r>
              <a:rPr lang="ru-RU" dirty="0" smtClean="0"/>
              <a:t>.</a:t>
            </a:r>
          </a:p>
          <a:p>
            <a:pPr algn="just"/>
            <a:r>
              <a:rPr lang="ru-RU" dirty="0"/>
              <a:t>Гиткина, Л. С. Коматозные состояния / Л. С. Гиткина, М. И. Склют // Медицина. 2000. № 2. С. 35–38</a:t>
            </a:r>
            <a:r>
              <a:rPr lang="ru-RU" dirty="0" smtClean="0"/>
              <a:t>.</a:t>
            </a:r>
          </a:p>
          <a:p>
            <a:pPr algn="just"/>
            <a:r>
              <a:rPr lang="ru-RU" dirty="0"/>
              <a:t>Гофман А.Г., Варфоломеева Ю.Е. Основные психопатологические синдромы. // Психиатрия ( Под ред. А.Г. Гофмана),  -М.; </a:t>
            </a:r>
            <a:r>
              <a:rPr lang="ru-RU" dirty="0" err="1"/>
              <a:t>МЕДпресс-информ</a:t>
            </a:r>
            <a:r>
              <a:rPr lang="ru-RU" dirty="0"/>
              <a:t>, 2006.- С. </a:t>
            </a:r>
            <a:r>
              <a:rPr lang="ru-RU" dirty="0" smtClean="0"/>
              <a:t>54-92</a:t>
            </a:r>
          </a:p>
          <a:p>
            <a:pPr algn="just"/>
            <a:r>
              <a:rPr lang="ru-RU" dirty="0" err="1"/>
              <a:t>Скоромец</a:t>
            </a:r>
            <a:r>
              <a:rPr lang="ru-RU" dirty="0"/>
              <a:t> А.А., </a:t>
            </a:r>
            <a:r>
              <a:rPr lang="ru-RU" dirty="0" err="1"/>
              <a:t>Скоромец</a:t>
            </a:r>
            <a:r>
              <a:rPr lang="ru-RU" dirty="0"/>
              <a:t> Т.А. Топическая диагностика заболеваний нервной системы: Руководство для врачей.- СПб.: Политехника, 2007. С. </a:t>
            </a:r>
            <a:r>
              <a:rPr lang="ru-RU" dirty="0" smtClean="0"/>
              <a:t>128-141</a:t>
            </a:r>
          </a:p>
          <a:p>
            <a:pPr algn="just"/>
            <a:endParaRPr lang="ru-RU" dirty="0"/>
          </a:p>
        </p:txBody>
      </p:sp>
    </p:spTree>
    <p:extLst>
      <p:ext uri="{BB962C8B-B14F-4D97-AF65-F5344CB8AC3E}">
        <p14:creationId xmlns:p14="http://schemas.microsoft.com/office/powerpoint/2010/main" xmlns="" val="73610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08920"/>
            <a:ext cx="8229600" cy="1143000"/>
          </a:xfrm>
        </p:spPr>
        <p:txBody>
          <a:bodyPr/>
          <a:lstStyle/>
          <a:p>
            <a:pPr algn="ctr"/>
            <a:r>
              <a:rPr lang="ru-RU" dirty="0" smtClean="0"/>
              <a:t>СПАСИБО ЗА ВНИМАНИЕ!</a:t>
            </a:r>
            <a:endParaRPr lang="ru-RU" dirty="0"/>
          </a:p>
        </p:txBody>
      </p:sp>
    </p:spTree>
    <p:extLst>
      <p:ext uri="{BB962C8B-B14F-4D97-AF65-F5344CB8AC3E}">
        <p14:creationId xmlns:p14="http://schemas.microsoft.com/office/powerpoint/2010/main" xmlns="" val="4038614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0" indent="0" algn="ctr">
              <a:buNone/>
            </a:pPr>
            <a:r>
              <a:rPr lang="ru-RU" sz="3600" dirty="0"/>
              <a:t>С</a:t>
            </a:r>
            <a:r>
              <a:rPr lang="ru-RU" sz="3600" dirty="0" smtClean="0"/>
              <a:t>остояния </a:t>
            </a:r>
            <a:r>
              <a:rPr lang="ru-RU" sz="3600" dirty="0"/>
              <a:t>расстроенного сознания, синдромы его </a:t>
            </a:r>
            <a:r>
              <a:rPr lang="ru-RU" sz="3600" dirty="0" smtClean="0"/>
              <a:t>выключения, приводящие </a:t>
            </a:r>
            <a:r>
              <a:rPr lang="ru-RU" sz="3600" dirty="0"/>
              <a:t>к нарушению адекватного отражения объективной реальности.</a:t>
            </a:r>
          </a:p>
        </p:txBody>
      </p:sp>
    </p:spTree>
    <p:extLst>
      <p:ext uri="{BB962C8B-B14F-4D97-AF65-F5344CB8AC3E}">
        <p14:creationId xmlns:p14="http://schemas.microsoft.com/office/powerpoint/2010/main" xmlns="" val="13959271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ЭТИОЛОГИЯ</a:t>
            </a:r>
            <a:endParaRPr lang="ru-RU" dirty="0"/>
          </a:p>
        </p:txBody>
      </p:sp>
      <p:sp>
        <p:nvSpPr>
          <p:cNvPr id="3" name="Объект 2"/>
          <p:cNvSpPr>
            <a:spLocks noGrp="1"/>
          </p:cNvSpPr>
          <p:nvPr>
            <p:ph idx="1"/>
          </p:nvPr>
        </p:nvSpPr>
        <p:spPr>
          <a:xfrm>
            <a:off x="0" y="1903871"/>
            <a:ext cx="8686800" cy="4922520"/>
          </a:xfrm>
        </p:spPr>
        <p:txBody>
          <a:bodyPr>
            <a:normAutofit fontScale="62500" lnSpcReduction="20000"/>
          </a:bodyPr>
          <a:lstStyle/>
          <a:p>
            <a:r>
              <a:rPr lang="ru-RU" dirty="0" smtClean="0"/>
              <a:t>Супратенториальные причины:</a:t>
            </a:r>
          </a:p>
          <a:p>
            <a:pPr marL="0" indent="0">
              <a:buNone/>
            </a:pPr>
            <a:r>
              <a:rPr lang="ru-RU" dirty="0"/>
              <a:t>    - </a:t>
            </a:r>
            <a:r>
              <a:rPr lang="ru-RU" dirty="0" err="1" smtClean="0"/>
              <a:t>Эпидуральная</a:t>
            </a:r>
            <a:r>
              <a:rPr lang="ru-RU" dirty="0" smtClean="0"/>
              <a:t> и </a:t>
            </a:r>
            <a:r>
              <a:rPr lang="ru-RU" dirty="0" err="1"/>
              <a:t>с</a:t>
            </a:r>
            <a:r>
              <a:rPr lang="ru-RU" dirty="0" err="1" smtClean="0"/>
              <a:t>убдуральная</a:t>
            </a:r>
            <a:r>
              <a:rPr lang="ru-RU" dirty="0" smtClean="0"/>
              <a:t> гематомы</a:t>
            </a:r>
          </a:p>
          <a:p>
            <a:pPr marL="0" indent="0">
              <a:buNone/>
            </a:pPr>
            <a:r>
              <a:rPr lang="ru-RU" dirty="0"/>
              <a:t>    - Мозговой инфаркт или внутримозговое кровоизлияние</a:t>
            </a:r>
          </a:p>
          <a:p>
            <a:pPr marL="0" indent="0">
              <a:buNone/>
            </a:pPr>
            <a:r>
              <a:rPr lang="ru-RU" dirty="0" smtClean="0"/>
              <a:t>    - Опухоль </a:t>
            </a:r>
            <a:r>
              <a:rPr lang="ru-RU" dirty="0"/>
              <a:t>головного мозга</a:t>
            </a:r>
          </a:p>
          <a:p>
            <a:pPr marL="0" indent="0">
              <a:buNone/>
            </a:pPr>
            <a:r>
              <a:rPr lang="ru-RU" dirty="0" smtClean="0"/>
              <a:t>    - Абсцесс мозга</a:t>
            </a:r>
          </a:p>
          <a:p>
            <a:r>
              <a:rPr lang="ru-RU" dirty="0" err="1" smtClean="0"/>
              <a:t>Субтенториальные</a:t>
            </a:r>
            <a:r>
              <a:rPr lang="ru-RU" dirty="0" smtClean="0"/>
              <a:t> причины:</a:t>
            </a:r>
          </a:p>
          <a:p>
            <a:pPr marL="0" indent="0">
              <a:buNone/>
            </a:pPr>
            <a:r>
              <a:rPr lang="ru-RU" dirty="0"/>
              <a:t> </a:t>
            </a:r>
            <a:r>
              <a:rPr lang="ru-RU" dirty="0" smtClean="0"/>
              <a:t>   - Повреждения ствола мозга (инфаркт, опухоль, травма) </a:t>
            </a:r>
          </a:p>
          <a:p>
            <a:pPr marL="0" indent="0">
              <a:buNone/>
            </a:pPr>
            <a:r>
              <a:rPr lang="ru-RU" dirty="0"/>
              <a:t> </a:t>
            </a:r>
            <a:r>
              <a:rPr lang="ru-RU" dirty="0" smtClean="0"/>
              <a:t>   - Кровоизлияние в ствол мозга/мозжечок</a:t>
            </a:r>
          </a:p>
          <a:p>
            <a:r>
              <a:rPr lang="ru-RU" dirty="0"/>
              <a:t>Диффузные и метаболические мозговые </a:t>
            </a:r>
            <a:r>
              <a:rPr lang="ru-RU" dirty="0" smtClean="0"/>
              <a:t>расстройства:</a:t>
            </a:r>
          </a:p>
          <a:p>
            <a:pPr marL="0" indent="0">
              <a:buNone/>
            </a:pPr>
            <a:r>
              <a:rPr lang="ru-RU" dirty="0"/>
              <a:t> </a:t>
            </a:r>
            <a:r>
              <a:rPr lang="ru-RU" dirty="0" smtClean="0"/>
              <a:t>   - Травма</a:t>
            </a:r>
          </a:p>
          <a:p>
            <a:pPr marL="0" indent="0">
              <a:buNone/>
            </a:pPr>
            <a:r>
              <a:rPr lang="ru-RU" dirty="0"/>
              <a:t> </a:t>
            </a:r>
            <a:r>
              <a:rPr lang="ru-RU" dirty="0" smtClean="0"/>
              <a:t>   - </a:t>
            </a:r>
            <a:r>
              <a:rPr lang="ru-RU" dirty="0"/>
              <a:t>Эпилепсия и состояние после эпилептического припадка</a:t>
            </a:r>
          </a:p>
          <a:p>
            <a:pPr marL="0" indent="0">
              <a:buNone/>
            </a:pPr>
            <a:r>
              <a:rPr lang="ru-RU" dirty="0"/>
              <a:t>    - Субарахноидальное кровотечение</a:t>
            </a:r>
            <a:endParaRPr lang="ru-RU" dirty="0" smtClean="0"/>
          </a:p>
          <a:p>
            <a:pPr marL="0" indent="0">
              <a:buNone/>
            </a:pPr>
            <a:r>
              <a:rPr lang="ru-RU" dirty="0"/>
              <a:t> </a:t>
            </a:r>
            <a:r>
              <a:rPr lang="ru-RU" dirty="0" smtClean="0"/>
              <a:t>   </a:t>
            </a:r>
            <a:r>
              <a:rPr lang="ru-RU" dirty="0"/>
              <a:t>- Аноксия или ишемия </a:t>
            </a:r>
          </a:p>
          <a:p>
            <a:pPr marL="0" indent="0">
              <a:buNone/>
            </a:pPr>
            <a:r>
              <a:rPr lang="ru-RU" dirty="0" smtClean="0"/>
              <a:t>    - Тяжелые </a:t>
            </a:r>
            <a:r>
              <a:rPr lang="ru-RU" dirty="0"/>
              <a:t>цереброваскулярные заболевания </a:t>
            </a:r>
            <a:endParaRPr lang="ru-RU" dirty="0" smtClean="0"/>
          </a:p>
          <a:p>
            <a:pPr marL="0" indent="0">
              <a:buNone/>
            </a:pPr>
            <a:r>
              <a:rPr lang="ru-RU" dirty="0" smtClean="0"/>
              <a:t>    - Метаболические нарушения и эндогенные токсины</a:t>
            </a:r>
          </a:p>
          <a:p>
            <a:pPr marL="0" indent="0">
              <a:buNone/>
            </a:pPr>
            <a:r>
              <a:rPr lang="ru-RU" dirty="0" smtClean="0"/>
              <a:t>    - Экзогенные токсины</a:t>
            </a:r>
          </a:p>
          <a:p>
            <a:pPr marL="0" indent="0">
              <a:buNone/>
            </a:pPr>
            <a:r>
              <a:rPr lang="ru-RU" dirty="0" smtClean="0"/>
              <a:t>    - Инфекционные заболевания </a:t>
            </a:r>
          </a:p>
          <a:p>
            <a:pPr marL="0" indent="0">
              <a:buNone/>
            </a:pPr>
            <a:r>
              <a:rPr lang="ru-RU" dirty="0" smtClean="0"/>
              <a:t>    - </a:t>
            </a:r>
            <a:r>
              <a:rPr lang="ru-RU" dirty="0" err="1" smtClean="0"/>
              <a:t>Нейродегенеративные</a:t>
            </a:r>
            <a:r>
              <a:rPr lang="ru-RU" dirty="0" smtClean="0"/>
              <a:t> заболевания</a:t>
            </a:r>
          </a:p>
          <a:p>
            <a:pPr marL="0" indent="0">
              <a:buNone/>
            </a:pPr>
            <a:r>
              <a:rPr lang="ru-RU" dirty="0" smtClean="0"/>
              <a:t>    - Психологические расстройства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796136" y="2132856"/>
            <a:ext cx="3347864" cy="36724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05053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1143000"/>
          </a:xfrm>
        </p:spPr>
        <p:txBody>
          <a:bodyPr/>
          <a:lstStyle/>
          <a:p>
            <a:pPr algn="ctr"/>
            <a:r>
              <a:rPr lang="ru-RU" dirty="0" smtClean="0"/>
              <a:t>ПАТОГЕНЕЗ</a:t>
            </a:r>
            <a:endParaRPr lang="ru-RU" dirty="0"/>
          </a:p>
        </p:txBody>
      </p:sp>
      <p:sp>
        <p:nvSpPr>
          <p:cNvPr id="3" name="Объект 2"/>
          <p:cNvSpPr>
            <a:spLocks noGrp="1"/>
          </p:cNvSpPr>
          <p:nvPr>
            <p:ph idx="1"/>
          </p:nvPr>
        </p:nvSpPr>
        <p:spPr>
          <a:xfrm>
            <a:off x="379460" y="1040952"/>
            <a:ext cx="8229600" cy="3005688"/>
          </a:xfrm>
        </p:spPr>
        <p:txBody>
          <a:bodyPr>
            <a:normAutofit fontScale="85000" lnSpcReduction="10000"/>
          </a:bodyPr>
          <a:lstStyle/>
          <a:p>
            <a:pPr marL="0" indent="0" algn="just">
              <a:buNone/>
            </a:pPr>
            <a:endParaRPr lang="ru-RU" sz="2000" dirty="0" smtClean="0"/>
          </a:p>
          <a:p>
            <a:pPr marL="0" indent="0" algn="just">
              <a:buNone/>
            </a:pPr>
            <a:r>
              <a:rPr lang="ru-RU" sz="2000" dirty="0" smtClean="0"/>
              <a:t>С </a:t>
            </a:r>
            <a:r>
              <a:rPr lang="ru-RU" sz="2000" dirty="0"/>
              <a:t>точки зрения физиологии сознание включает в себя два компонента: бодрствование, то есть способность спонтанно открывать глаза, и содержание сознания, то есть способность осознанно воспринимать информацию, поступающую из внешнего мира, целенаправленно реагировать на внешние стимулы и произвольно выполнять какие-либо действия. Содержание сознания определяется функционированием коры больших полушарий. Бодрствование же обеспечивается функционированием восходящей активирующей ретикулярной системы ствола головного мозга. Это совокупность различных нейронов, расположенных на протяжении ствола мозга, оказывающих активирующее или тормозящее влияние на различные структуры центральной нервной системы, тем самым контролируя их рефлекторную </a:t>
            </a:r>
            <a:r>
              <a:rPr lang="ru-RU" sz="2000" dirty="0" smtClean="0"/>
              <a:t>деятельность.</a:t>
            </a:r>
          </a:p>
        </p:txBody>
      </p:sp>
      <p:pic>
        <p:nvPicPr>
          <p:cNvPr id="4" name="Рисунок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0158" y="4061741"/>
            <a:ext cx="3577826" cy="2701927"/>
          </a:xfrm>
          <a:prstGeom prst="rect">
            <a:avLst/>
          </a:prstGeom>
        </p:spPr>
      </p:pic>
      <p:sp>
        <p:nvSpPr>
          <p:cNvPr id="6" name="TextBox 5"/>
          <p:cNvSpPr txBox="1"/>
          <p:nvPr/>
        </p:nvSpPr>
        <p:spPr>
          <a:xfrm>
            <a:off x="4427984" y="5013176"/>
            <a:ext cx="4176464" cy="1231106"/>
          </a:xfrm>
          <a:prstGeom prst="rect">
            <a:avLst/>
          </a:prstGeom>
          <a:noFill/>
        </p:spPr>
        <p:txBody>
          <a:bodyPr wrap="square" rtlCol="0">
            <a:spAutoFit/>
          </a:bodyPr>
          <a:lstStyle/>
          <a:p>
            <a:pPr algn="just"/>
            <a:r>
              <a:rPr lang="ru-RU" sz="1400" dirty="0"/>
              <a:t>Расположение некоторых ядер в стволе мозга и гипоталамусе: 1 — </a:t>
            </a:r>
            <a:r>
              <a:rPr lang="ru-RU" sz="1400" dirty="0" err="1"/>
              <a:t>паравентрикулярное</a:t>
            </a:r>
            <a:r>
              <a:rPr lang="ru-RU" sz="1400" dirty="0"/>
              <a:t>; 2 — дорсомедиальное: 3 — </a:t>
            </a:r>
            <a:r>
              <a:rPr lang="ru-RU" sz="1400" dirty="0" err="1"/>
              <a:t>преоптическое</a:t>
            </a:r>
            <a:r>
              <a:rPr lang="ru-RU" sz="1400" dirty="0"/>
              <a:t>; 4 — </a:t>
            </a:r>
            <a:r>
              <a:rPr lang="ru-RU" sz="1400" dirty="0" err="1"/>
              <a:t>супраоптическое</a:t>
            </a:r>
            <a:r>
              <a:rPr lang="ru-RU" sz="1400" dirty="0"/>
              <a:t>; 5 — заднее</a:t>
            </a:r>
          </a:p>
          <a:p>
            <a:endParaRPr lang="ru-RU" dirty="0"/>
          </a:p>
        </p:txBody>
      </p:sp>
    </p:spTree>
    <p:extLst>
      <p:ext uri="{BB962C8B-B14F-4D97-AF65-F5344CB8AC3E}">
        <p14:creationId xmlns:p14="http://schemas.microsoft.com/office/powerpoint/2010/main" xmlns="" val="3019044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ВИДЫ НАРУШЕНИЙ СОЗНАНИЯ</a:t>
            </a:r>
            <a:endParaRPr lang="ru-RU" dirty="0"/>
          </a:p>
        </p:txBody>
      </p:sp>
      <p:sp>
        <p:nvSpPr>
          <p:cNvPr id="3" name="Объект 2"/>
          <p:cNvSpPr>
            <a:spLocks noGrp="1"/>
          </p:cNvSpPr>
          <p:nvPr>
            <p:ph idx="1"/>
          </p:nvPr>
        </p:nvSpPr>
        <p:spPr/>
        <p:txBody>
          <a:bodyPr>
            <a:normAutofit fontScale="85000" lnSpcReduction="10000"/>
          </a:bodyPr>
          <a:lstStyle/>
          <a:p>
            <a:pPr algn="just"/>
            <a:r>
              <a:rPr lang="ru-RU" i="1" dirty="0" smtClean="0"/>
              <a:t>Острые</a:t>
            </a:r>
            <a:r>
              <a:rPr lang="ru-RU" dirty="0" smtClean="0"/>
              <a:t> </a:t>
            </a:r>
            <a:r>
              <a:rPr lang="ru-RU" dirty="0"/>
              <a:t>нарушения сознания развиваются непосредственно после повреждения головного мозга, которое привело к нарушению функции какого-либо из компонентов системы, обеспечивающей функционирование сознания, в первую очередь структур активирующей ретикулярной системы ствола мозга, а также при поражении таламуса или диффузном поражении белого вещества или коры больших полушарий. При острых нарушениях сознания поражение охватывает обширные области больших полушарий, таламус или структуры восходящей активирующей системы. </a:t>
            </a:r>
            <a:endParaRPr lang="ru-RU" dirty="0" smtClean="0"/>
          </a:p>
          <a:p>
            <a:pPr algn="just"/>
            <a:r>
              <a:rPr lang="ru-RU" dirty="0" smtClean="0"/>
              <a:t>При </a:t>
            </a:r>
            <a:r>
              <a:rPr lang="ru-RU" i="1" dirty="0"/>
              <a:t>хронических</a:t>
            </a:r>
            <a:r>
              <a:rPr lang="ru-RU" dirty="0"/>
              <a:t> нарушениях сознания с морфологической точки зрения отмечается, как правило, диффузное аксональное повреждение в сочетании с ишемическим повреждением таламуса и зон смежного кровоснабжения. </a:t>
            </a:r>
          </a:p>
        </p:txBody>
      </p:sp>
    </p:spTree>
    <p:extLst>
      <p:ext uri="{BB962C8B-B14F-4D97-AF65-F5344CB8AC3E}">
        <p14:creationId xmlns:p14="http://schemas.microsoft.com/office/powerpoint/2010/main" xmlns="" val="1070947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229600" cy="1143000"/>
          </a:xfrm>
        </p:spPr>
        <p:txBody>
          <a:bodyPr>
            <a:normAutofit fontScale="90000"/>
          </a:bodyPr>
          <a:lstStyle/>
          <a:p>
            <a:pPr algn="ctr"/>
            <a:r>
              <a:rPr lang="ru-RU" dirty="0" smtClean="0"/>
              <a:t>ОСТРЫЕ НАРУШЕНИЯ СОЗНАНИЯ</a:t>
            </a:r>
            <a:endParaRPr lang="ru-RU" dirty="0"/>
          </a:p>
        </p:txBody>
      </p:sp>
      <p:sp>
        <p:nvSpPr>
          <p:cNvPr id="3" name="Объект 2"/>
          <p:cNvSpPr>
            <a:spLocks noGrp="1"/>
          </p:cNvSpPr>
          <p:nvPr>
            <p:ph idx="1"/>
          </p:nvPr>
        </p:nvSpPr>
        <p:spPr>
          <a:xfrm>
            <a:off x="467544" y="1700808"/>
            <a:ext cx="8496944" cy="5445224"/>
          </a:xfrm>
        </p:spPr>
        <p:txBody>
          <a:bodyPr>
            <a:normAutofit fontScale="70000" lnSpcReduction="20000"/>
          </a:bodyPr>
          <a:lstStyle/>
          <a:p>
            <a:pPr algn="just"/>
            <a:r>
              <a:rPr lang="ru-RU" dirty="0" err="1"/>
              <a:t>Обнубиляция</a:t>
            </a:r>
            <a:r>
              <a:rPr lang="ru-RU" dirty="0"/>
              <a:t>  </a:t>
            </a:r>
            <a:r>
              <a:rPr lang="ru-RU" dirty="0" smtClean="0"/>
              <a:t>- легкое </a:t>
            </a:r>
            <a:r>
              <a:rPr lang="ru-RU" dirty="0"/>
              <a:t>нарушение </a:t>
            </a:r>
            <a:r>
              <a:rPr lang="ru-RU" dirty="0" smtClean="0"/>
              <a:t>сознания. Сознание </a:t>
            </a:r>
            <a:r>
              <a:rPr lang="ru-RU" dirty="0"/>
              <a:t>на несколько секунд или минут как бы затуманивается, заволакивается легким облачком. Ориентировка в окружающем и собственной личности не нарушается, амнезии после болезненного расстройства не наступает. </a:t>
            </a:r>
            <a:endParaRPr lang="ru-RU" dirty="0" smtClean="0"/>
          </a:p>
          <a:p>
            <a:pPr algn="just"/>
            <a:r>
              <a:rPr lang="ru-RU" dirty="0" err="1" smtClean="0"/>
              <a:t>Сомноленция</a:t>
            </a:r>
            <a:r>
              <a:rPr lang="ru-RU" dirty="0" smtClean="0"/>
              <a:t> - более </a:t>
            </a:r>
            <a:r>
              <a:rPr lang="ru-RU" dirty="0"/>
              <a:t>длительное (часы, реже дни) состояние, напоминающее дремоту. Ориентировка при этом не нарушена. Адекватные реакции могут быть вызваны при помощи кратковременных внешних раздражителей. </a:t>
            </a:r>
            <a:endParaRPr lang="ru-RU" dirty="0" smtClean="0"/>
          </a:p>
          <a:p>
            <a:pPr algn="just"/>
            <a:r>
              <a:rPr lang="ru-RU" dirty="0" smtClean="0"/>
              <a:t>Оглушение </a:t>
            </a:r>
            <a:r>
              <a:rPr lang="ru-RU" dirty="0"/>
              <a:t>сознания — повышение порога чувствительности для всех внешних </a:t>
            </a:r>
            <a:r>
              <a:rPr lang="ru-RU" dirty="0" smtClean="0"/>
              <a:t>раздражений</a:t>
            </a:r>
            <a:r>
              <a:rPr lang="ru-RU" dirty="0"/>
              <a:t>. Восприятие и переработка информации затруднены, больные равнодушны к окружающему, обычно неподвижны. Пациент бодрствует, то есть спонтанно открывает глаза, однако не может выполнять действия, связанные с длительным поддержанием внимания.</a:t>
            </a:r>
            <a:endParaRPr lang="ru-RU" dirty="0" smtClean="0"/>
          </a:p>
          <a:p>
            <a:pPr algn="just"/>
            <a:r>
              <a:rPr lang="ru-RU" dirty="0"/>
              <a:t>Сопор </a:t>
            </a:r>
            <a:r>
              <a:rPr lang="ru-RU" dirty="0" smtClean="0"/>
              <a:t>- глубокая </a:t>
            </a:r>
            <a:r>
              <a:rPr lang="ru-RU" dirty="0"/>
              <a:t>степень оглушения. Больной обездвижен, у него не удается вызвать ответных реакций за исключением болевой, реакции зрачков на свет, конъюнктивальных и </a:t>
            </a:r>
            <a:r>
              <a:rPr lang="ru-RU" dirty="0" err="1"/>
              <a:t>корнеальных</a:t>
            </a:r>
            <a:r>
              <a:rPr lang="ru-RU" dirty="0"/>
              <a:t> рефлексов. </a:t>
            </a:r>
            <a:endParaRPr lang="ru-RU" dirty="0" smtClean="0"/>
          </a:p>
          <a:p>
            <a:pPr algn="just"/>
            <a:r>
              <a:rPr lang="ru-RU" dirty="0"/>
              <a:t>Кома </a:t>
            </a:r>
            <a:r>
              <a:rPr lang="ru-RU" dirty="0" smtClean="0"/>
              <a:t>- полное </a:t>
            </a:r>
            <a:r>
              <a:rPr lang="ru-RU" dirty="0"/>
              <a:t>выключение </a:t>
            </a:r>
            <a:r>
              <a:rPr lang="ru-RU" dirty="0" smtClean="0"/>
              <a:t>сознания. </a:t>
            </a:r>
            <a:r>
              <a:rPr lang="ru-RU" dirty="0"/>
              <a:t>Глубокая степень расстройства сознания. Больные не реагируют на окружающее, даже на болевые раздражители, зрачки расширены, реакция на свет отсутствует, нередко появляются патологические рефлексы. </a:t>
            </a:r>
          </a:p>
        </p:txBody>
      </p:sp>
    </p:spTree>
    <p:extLst>
      <p:ext uri="{BB962C8B-B14F-4D97-AF65-F5344CB8AC3E}">
        <p14:creationId xmlns:p14="http://schemas.microsoft.com/office/powerpoint/2010/main" xmlns="" val="164912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1143000"/>
          </a:xfrm>
        </p:spPr>
        <p:txBody>
          <a:bodyPr/>
          <a:lstStyle/>
          <a:p>
            <a:pPr algn="ctr"/>
            <a:r>
              <a:rPr lang="ru-RU" dirty="0" smtClean="0"/>
              <a:t>Виды ком</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952472385"/>
              </p:ext>
            </p:extLst>
          </p:nvPr>
        </p:nvGraphicFramePr>
        <p:xfrm>
          <a:off x="467544" y="1340768"/>
          <a:ext cx="8229367" cy="5210978"/>
        </p:xfrm>
        <a:graphic>
          <a:graphicData uri="http://schemas.openxmlformats.org/drawingml/2006/table">
            <a:tbl>
              <a:tblPr firstRow="1" bandRow="1">
                <a:tableStyleId>{5C22544A-7EE6-4342-B048-85BDC9FD1C3A}</a:tableStyleId>
              </a:tblPr>
              <a:tblGrid>
                <a:gridCol w="1907189">
                  <a:extLst>
                    <a:ext uri="{9D8B030D-6E8A-4147-A177-3AD203B41FA5}">
                      <a16:colId xmlns:a16="http://schemas.microsoft.com/office/drawing/2014/main" xmlns="" val="20000"/>
                    </a:ext>
                  </a:extLst>
                </a:gridCol>
                <a:gridCol w="2190869">
                  <a:extLst>
                    <a:ext uri="{9D8B030D-6E8A-4147-A177-3AD203B41FA5}">
                      <a16:colId xmlns:a16="http://schemas.microsoft.com/office/drawing/2014/main" xmlns="" val="20001"/>
                    </a:ext>
                  </a:extLst>
                </a:gridCol>
                <a:gridCol w="2032866">
                  <a:extLst>
                    <a:ext uri="{9D8B030D-6E8A-4147-A177-3AD203B41FA5}">
                      <a16:colId xmlns:a16="http://schemas.microsoft.com/office/drawing/2014/main" xmlns="" val="20002"/>
                    </a:ext>
                  </a:extLst>
                </a:gridCol>
                <a:gridCol w="2098443">
                  <a:extLst>
                    <a:ext uri="{9D8B030D-6E8A-4147-A177-3AD203B41FA5}">
                      <a16:colId xmlns:a16="http://schemas.microsoft.com/office/drawing/2014/main" xmlns="" val="20003"/>
                    </a:ext>
                  </a:extLst>
                </a:gridCol>
              </a:tblGrid>
              <a:tr h="651372">
                <a:tc>
                  <a:txBody>
                    <a:bodyPr/>
                    <a:lstStyle/>
                    <a:p>
                      <a:r>
                        <a:rPr lang="ru-RU" sz="1200" dirty="0" smtClean="0"/>
                        <a:t>                      степень</a:t>
                      </a:r>
                      <a:r>
                        <a:rPr lang="ru-RU" sz="1200" baseline="0" dirty="0" smtClean="0"/>
                        <a:t> комы</a:t>
                      </a:r>
                      <a:endParaRPr lang="ru-RU" sz="1200" dirty="0" smtClean="0"/>
                    </a:p>
                    <a:p>
                      <a:r>
                        <a:rPr lang="ru-RU" sz="1200" dirty="0" smtClean="0"/>
                        <a:t>критерий</a:t>
                      </a:r>
                      <a:endParaRPr lang="ru-RU" sz="1200" dirty="0"/>
                    </a:p>
                  </a:txBody>
                  <a:tcPr marL="85657" marR="85657">
                    <a:lnTlToBr w="12700" cap="flat" cmpd="sng" algn="ctr">
                      <a:solidFill>
                        <a:schemeClr val="tx1"/>
                      </a:solidFill>
                      <a:prstDash val="solid"/>
                      <a:round/>
                      <a:headEnd type="none" w="med" len="med"/>
                      <a:tailEnd type="none" w="med" len="med"/>
                    </a:lnTlToBr>
                  </a:tcPr>
                </a:tc>
                <a:tc>
                  <a:txBody>
                    <a:bodyPr/>
                    <a:lstStyle/>
                    <a:p>
                      <a:pPr algn="ctr"/>
                      <a:r>
                        <a:rPr kumimoji="0" lang="en-US" kern="1200" dirty="0" smtClean="0">
                          <a:effectLst/>
                        </a:rPr>
                        <a:t>I </a:t>
                      </a:r>
                      <a:endParaRPr lang="ru-RU" dirty="0"/>
                    </a:p>
                  </a:txBody>
                  <a:tcPr marL="85657" marR="85657"/>
                </a:tc>
                <a:tc>
                  <a:txBody>
                    <a:bodyPr/>
                    <a:lstStyle/>
                    <a:p>
                      <a:pPr algn="ctr"/>
                      <a:r>
                        <a:rPr kumimoji="0" lang="en-US" kern="1200" dirty="0" smtClean="0">
                          <a:effectLst/>
                        </a:rPr>
                        <a:t>II </a:t>
                      </a:r>
                      <a:endParaRPr lang="ru-RU" dirty="0"/>
                    </a:p>
                  </a:txBody>
                  <a:tcPr marL="85657" marR="85657"/>
                </a:tc>
                <a:tc>
                  <a:txBody>
                    <a:bodyPr/>
                    <a:lstStyle/>
                    <a:p>
                      <a:pPr algn="ctr"/>
                      <a:r>
                        <a:rPr kumimoji="0" lang="en-US" kern="1200" dirty="0" smtClean="0">
                          <a:effectLst/>
                        </a:rPr>
                        <a:t>III </a:t>
                      </a:r>
                      <a:endParaRPr lang="ru-RU" dirty="0"/>
                    </a:p>
                  </a:txBody>
                  <a:tcPr marL="85657" marR="85657"/>
                </a:tc>
                <a:extLst>
                  <a:ext uri="{0D108BD9-81ED-4DB2-BD59-A6C34878D82A}">
                    <a16:rowId xmlns:a16="http://schemas.microsoft.com/office/drawing/2014/main" xmlns="" val="10000"/>
                  </a:ext>
                </a:extLst>
              </a:tr>
              <a:tr h="651372">
                <a:tc>
                  <a:txBody>
                    <a:bodyPr/>
                    <a:lstStyle/>
                    <a:p>
                      <a:r>
                        <a:rPr lang="ru-RU" sz="1800" dirty="0" smtClean="0"/>
                        <a:t>Наличие</a:t>
                      </a:r>
                      <a:r>
                        <a:rPr lang="ru-RU" sz="1800" baseline="0" dirty="0" smtClean="0"/>
                        <a:t> сознания</a:t>
                      </a:r>
                      <a:endParaRPr lang="ru-RU" sz="1800"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1"/>
                  </a:ext>
                </a:extLst>
              </a:tr>
              <a:tr h="930532">
                <a:tc>
                  <a:txBody>
                    <a:bodyPr/>
                    <a:lstStyle/>
                    <a:p>
                      <a:r>
                        <a:rPr lang="ru-RU" dirty="0" smtClean="0"/>
                        <a:t>Реакция на болевые раздражители</a:t>
                      </a:r>
                      <a:r>
                        <a:rPr lang="ru-RU" baseline="0" dirty="0" smtClean="0"/>
                        <a:t> </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2"/>
                  </a:ext>
                </a:extLst>
              </a:tr>
              <a:tr h="651372">
                <a:tc>
                  <a:txBody>
                    <a:bodyPr/>
                    <a:lstStyle/>
                    <a:p>
                      <a:r>
                        <a:rPr lang="ru-RU" dirty="0" smtClean="0"/>
                        <a:t>Зрачковые рефлексы</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3"/>
                  </a:ext>
                </a:extLst>
              </a:tr>
              <a:tr h="372213">
                <a:tc>
                  <a:txBody>
                    <a:bodyPr/>
                    <a:lstStyle/>
                    <a:p>
                      <a:r>
                        <a:rPr lang="ru-RU" dirty="0" err="1" smtClean="0"/>
                        <a:t>Мидриаз</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4"/>
                  </a:ext>
                </a:extLst>
              </a:tr>
              <a:tr h="372213">
                <a:tc>
                  <a:txBody>
                    <a:bodyPr/>
                    <a:lstStyle/>
                    <a:p>
                      <a:r>
                        <a:rPr lang="ru-RU" dirty="0" smtClean="0"/>
                        <a:t>Дыхание</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5"/>
                  </a:ext>
                </a:extLst>
              </a:tr>
              <a:tr h="930532">
                <a:tc>
                  <a:txBody>
                    <a:bodyPr/>
                    <a:lstStyle/>
                    <a:p>
                      <a:r>
                        <a:rPr lang="ru-RU" dirty="0" smtClean="0"/>
                        <a:t>Сердечно-сосудистая деятельность</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tc>
                  <a:txBody>
                    <a:bodyPr/>
                    <a:lstStyle/>
                    <a:p>
                      <a:pPr algn="ctr"/>
                      <a:r>
                        <a:rPr lang="ru-RU" dirty="0" smtClean="0"/>
                        <a:t>-</a:t>
                      </a:r>
                      <a:endParaRPr lang="ru-RU" dirty="0"/>
                    </a:p>
                  </a:txBody>
                  <a:tcPr marL="85657" marR="85657"/>
                </a:tc>
                <a:extLst>
                  <a:ext uri="{0D108BD9-81ED-4DB2-BD59-A6C34878D82A}">
                    <a16:rowId xmlns:a16="http://schemas.microsoft.com/office/drawing/2014/main" xmlns="" val="10006"/>
                  </a:ext>
                </a:extLst>
              </a:tr>
              <a:tr h="651372">
                <a:tc>
                  <a:txBody>
                    <a:bodyPr/>
                    <a:lstStyle/>
                    <a:p>
                      <a:r>
                        <a:rPr lang="ru-RU" dirty="0" smtClean="0"/>
                        <a:t>Мышечный тонус</a:t>
                      </a:r>
                      <a:endParaRPr lang="ru-RU" dirty="0"/>
                    </a:p>
                  </a:txBody>
                  <a:tcPr marL="85657" marR="85657"/>
                </a:tc>
                <a:tc>
                  <a:txBody>
                    <a:bodyPr/>
                    <a:lstStyle/>
                    <a:p>
                      <a:pPr algn="ctr"/>
                      <a:r>
                        <a:rPr lang="ru-RU" dirty="0" smtClean="0"/>
                        <a:t>гипотония</a:t>
                      </a:r>
                      <a:endParaRPr lang="ru-RU" dirty="0"/>
                    </a:p>
                  </a:txBody>
                  <a:tcPr marL="85657" marR="85657"/>
                </a:tc>
                <a:tc>
                  <a:txBody>
                    <a:bodyPr/>
                    <a:lstStyle/>
                    <a:p>
                      <a:pPr algn="ctr"/>
                      <a:r>
                        <a:rPr lang="ru-RU" dirty="0" smtClean="0"/>
                        <a:t>гипотония</a:t>
                      </a:r>
                      <a:endParaRPr lang="ru-RU" dirty="0"/>
                    </a:p>
                  </a:txBody>
                  <a:tcPr marL="85657" marR="85657"/>
                </a:tc>
                <a:tc>
                  <a:txBody>
                    <a:bodyPr/>
                    <a:lstStyle/>
                    <a:p>
                      <a:pPr algn="ctr"/>
                      <a:r>
                        <a:rPr lang="ru-RU" dirty="0" smtClean="0"/>
                        <a:t>атония</a:t>
                      </a:r>
                      <a:endParaRPr lang="ru-RU" dirty="0"/>
                    </a:p>
                  </a:txBody>
                  <a:tcPr marL="85657" marR="85657"/>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7905119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dirty="0" smtClean="0"/>
              <a:t>ХРОНИЧЕСКИЕ </a:t>
            </a:r>
            <a:r>
              <a:rPr lang="ru-RU" sz="3600" dirty="0"/>
              <a:t>НАРУШЕНИЯ СОЗНАНИЯ</a:t>
            </a:r>
          </a:p>
        </p:txBody>
      </p:sp>
      <p:sp>
        <p:nvSpPr>
          <p:cNvPr id="3" name="Объект 2"/>
          <p:cNvSpPr>
            <a:spLocks noGrp="1"/>
          </p:cNvSpPr>
          <p:nvPr>
            <p:ph idx="1"/>
          </p:nvPr>
        </p:nvSpPr>
        <p:spPr>
          <a:xfrm>
            <a:off x="457200" y="1935480"/>
            <a:ext cx="8229600" cy="4733880"/>
          </a:xfrm>
        </p:spPr>
        <p:txBody>
          <a:bodyPr>
            <a:normAutofit fontScale="77500" lnSpcReduction="20000"/>
          </a:bodyPr>
          <a:lstStyle/>
          <a:p>
            <a:pPr algn="just"/>
            <a:r>
              <a:rPr lang="ru-RU" dirty="0"/>
              <a:t>Акинетический </a:t>
            </a:r>
            <a:r>
              <a:rPr lang="ru-RU" dirty="0" err="1"/>
              <a:t>мутизм</a:t>
            </a:r>
            <a:r>
              <a:rPr lang="ru-RU" dirty="0"/>
              <a:t> </a:t>
            </a:r>
            <a:r>
              <a:rPr lang="ru-RU" dirty="0" smtClean="0"/>
              <a:t>- </a:t>
            </a:r>
            <a:r>
              <a:rPr lang="ru-RU" dirty="0"/>
              <a:t>больной в ясном сознании, лежит неподвижно с открытыми глазами, не разговаривает и не отвечает на вопросы. Все двигательные функции подавлены (кроме движений, фиксирующих глазные яблоки).</a:t>
            </a:r>
          </a:p>
          <a:p>
            <a:pPr algn="just"/>
            <a:r>
              <a:rPr lang="ru-RU" dirty="0" err="1"/>
              <a:t>Апаллический</a:t>
            </a:r>
            <a:r>
              <a:rPr lang="ru-RU" dirty="0"/>
              <a:t> </a:t>
            </a:r>
            <a:r>
              <a:rPr lang="ru-RU" dirty="0" smtClean="0"/>
              <a:t>синдром: сознание сохранено, глаза открыты</a:t>
            </a:r>
            <a:r>
              <a:rPr lang="ru-RU" dirty="0"/>
              <a:t>, </a:t>
            </a:r>
            <a:r>
              <a:rPr lang="ru-RU" dirty="0" smtClean="0"/>
              <a:t>но </a:t>
            </a:r>
            <a:r>
              <a:rPr lang="ru-RU" dirty="0"/>
              <a:t>взор не </a:t>
            </a:r>
            <a:r>
              <a:rPr lang="ru-RU" dirty="0" smtClean="0"/>
              <a:t>фиксирован, </a:t>
            </a:r>
            <a:r>
              <a:rPr lang="ru-RU" dirty="0"/>
              <a:t>речь и эмоциональные реакции отсутствуют, </a:t>
            </a:r>
            <a:r>
              <a:rPr lang="ru-RU" dirty="0" smtClean="0"/>
              <a:t>контакт </a:t>
            </a:r>
            <a:r>
              <a:rPr lang="ru-RU" dirty="0"/>
              <a:t>с </a:t>
            </a:r>
            <a:r>
              <a:rPr lang="ru-RU" dirty="0" smtClean="0"/>
              <a:t>больным </a:t>
            </a:r>
            <a:r>
              <a:rPr lang="ru-RU" dirty="0"/>
              <a:t>невозможен, но </a:t>
            </a:r>
            <a:r>
              <a:rPr lang="ru-RU" dirty="0" smtClean="0"/>
              <a:t>он </a:t>
            </a:r>
            <a:r>
              <a:rPr lang="ru-RU" dirty="0"/>
              <a:t>не лежит неподвижно.</a:t>
            </a:r>
          </a:p>
          <a:p>
            <a:pPr algn="just"/>
            <a:r>
              <a:rPr lang="ru-RU" dirty="0"/>
              <a:t>Синдром «запертого человека» </a:t>
            </a:r>
            <a:r>
              <a:rPr lang="ru-RU" dirty="0" smtClean="0"/>
              <a:t>отражает </a:t>
            </a:r>
            <a:r>
              <a:rPr lang="ru-RU" dirty="0"/>
              <a:t>состояние больного, при котором сознание сохранено, но контакт с ним невозможен из-за двустороннего паралича всех частей тела, за исключением движений </a:t>
            </a:r>
            <a:r>
              <a:rPr lang="ru-RU" dirty="0" smtClean="0"/>
              <a:t>глазами. Данное </a:t>
            </a:r>
            <a:r>
              <a:rPr lang="ru-RU" dirty="0"/>
              <a:t>состояние также иногда называется «</a:t>
            </a:r>
            <a:r>
              <a:rPr lang="ru-RU" dirty="0" err="1"/>
              <a:t>псевдокомой</a:t>
            </a:r>
            <a:r>
              <a:rPr lang="ru-RU" dirty="0"/>
              <a:t>».</a:t>
            </a:r>
          </a:p>
          <a:p>
            <a:pPr algn="just"/>
            <a:r>
              <a:rPr lang="ru-RU" dirty="0"/>
              <a:t>Вегетативное состояние </a:t>
            </a:r>
            <a:r>
              <a:rPr lang="ru-RU" dirty="0" smtClean="0"/>
              <a:t>- отсутствие </a:t>
            </a:r>
            <a:r>
              <a:rPr lang="ru-RU" dirty="0"/>
              <a:t>возможности к самопроизвольной ментальной </a:t>
            </a:r>
            <a:r>
              <a:rPr lang="ru-RU" dirty="0" smtClean="0"/>
              <a:t>активности, сохраняются </a:t>
            </a:r>
            <a:r>
              <a:rPr lang="ru-RU" dirty="0"/>
              <a:t>вегетативные и двигательные рефлексы, а также цикл смены сна и бодрствования.</a:t>
            </a:r>
          </a:p>
          <a:p>
            <a:pPr algn="just"/>
            <a:r>
              <a:rPr lang="ru-RU" dirty="0"/>
              <a:t>Смерть </a:t>
            </a:r>
            <a:r>
              <a:rPr lang="ru-RU"/>
              <a:t>мозга </a:t>
            </a:r>
            <a:r>
              <a:rPr lang="ru-RU" smtClean="0"/>
              <a:t>- </a:t>
            </a:r>
            <a:r>
              <a:rPr lang="ru-RU" dirty="0"/>
              <a:t>состояние полной утраты сознания и всех функций мозга.</a:t>
            </a:r>
          </a:p>
        </p:txBody>
      </p:sp>
    </p:spTree>
    <p:extLst>
      <p:ext uri="{BB962C8B-B14F-4D97-AF65-F5344CB8AC3E}">
        <p14:creationId xmlns:p14="http://schemas.microsoft.com/office/powerpoint/2010/main" xmlns="" val="4085723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КЛИНИКА</a:t>
            </a:r>
            <a:endParaRPr lang="ru-RU" dirty="0"/>
          </a:p>
        </p:txBody>
      </p:sp>
      <p:sp>
        <p:nvSpPr>
          <p:cNvPr id="3" name="Объект 2"/>
          <p:cNvSpPr>
            <a:spLocks noGrp="1"/>
          </p:cNvSpPr>
          <p:nvPr>
            <p:ph idx="1"/>
          </p:nvPr>
        </p:nvSpPr>
        <p:spPr>
          <a:xfrm>
            <a:off x="457200" y="1844824"/>
            <a:ext cx="8229600" cy="4824536"/>
          </a:xfrm>
        </p:spPr>
        <p:txBody>
          <a:bodyPr>
            <a:normAutofit fontScale="62500" lnSpcReduction="20000"/>
          </a:bodyPr>
          <a:lstStyle/>
          <a:p>
            <a:r>
              <a:rPr lang="ru-RU" dirty="0"/>
              <a:t>Снижение уровня сознания до различной </a:t>
            </a:r>
            <a:r>
              <a:rPr lang="ru-RU" dirty="0" smtClean="0"/>
              <a:t>степени</a:t>
            </a:r>
          </a:p>
          <a:p>
            <a:r>
              <a:rPr lang="ru-RU" dirty="0" smtClean="0"/>
              <a:t>Нарушения со стороны глаз:</a:t>
            </a:r>
            <a:endParaRPr lang="ru-RU" dirty="0"/>
          </a:p>
          <a:p>
            <a:pPr marL="0" indent="0">
              <a:buNone/>
            </a:pPr>
            <a:r>
              <a:rPr lang="ru-RU" dirty="0" smtClean="0"/>
              <a:t>  - Расширение/сужение зрачков, анизокория</a:t>
            </a:r>
          </a:p>
          <a:p>
            <a:pPr marL="0" indent="0">
              <a:buNone/>
            </a:pPr>
            <a:r>
              <a:rPr lang="ru-RU" dirty="0" smtClean="0"/>
              <a:t>  - Фиксирование зрачков в срединном положении</a:t>
            </a:r>
          </a:p>
          <a:p>
            <a:pPr marL="0" indent="0">
              <a:buNone/>
            </a:pPr>
            <a:r>
              <a:rPr lang="ru-RU" dirty="0" smtClean="0"/>
              <a:t>  - Нарушения движений глазных яблок</a:t>
            </a:r>
          </a:p>
          <a:p>
            <a:r>
              <a:rPr lang="ru-RU" dirty="0"/>
              <a:t>Нарушения со стороны вегетативной нервной </a:t>
            </a:r>
            <a:r>
              <a:rPr lang="ru-RU" dirty="0" smtClean="0"/>
              <a:t>системы:</a:t>
            </a:r>
          </a:p>
          <a:p>
            <a:pPr marL="0" indent="0">
              <a:buNone/>
            </a:pPr>
            <a:r>
              <a:rPr lang="ru-RU" dirty="0"/>
              <a:t> </a:t>
            </a:r>
            <a:r>
              <a:rPr lang="ru-RU" dirty="0" smtClean="0"/>
              <a:t> - нарушения ритма дыхания</a:t>
            </a:r>
          </a:p>
          <a:p>
            <a:pPr marL="0" indent="0">
              <a:buNone/>
            </a:pPr>
            <a:r>
              <a:rPr lang="ru-RU" dirty="0"/>
              <a:t> </a:t>
            </a:r>
            <a:r>
              <a:rPr lang="ru-RU" dirty="0" smtClean="0"/>
              <a:t> - нарушения ритма сердца</a:t>
            </a:r>
          </a:p>
          <a:p>
            <a:pPr marL="0" indent="0">
              <a:buNone/>
            </a:pPr>
            <a:r>
              <a:rPr lang="ru-RU" dirty="0"/>
              <a:t> </a:t>
            </a:r>
            <a:r>
              <a:rPr lang="ru-RU" dirty="0" smtClean="0"/>
              <a:t> - изменения давления</a:t>
            </a:r>
          </a:p>
          <a:p>
            <a:pPr marL="0" indent="0">
              <a:buNone/>
            </a:pPr>
            <a:r>
              <a:rPr lang="ru-RU" dirty="0"/>
              <a:t>  - внезапная остановка дыхания и </a:t>
            </a:r>
            <a:r>
              <a:rPr lang="ru-RU" dirty="0" smtClean="0"/>
              <a:t>кровообращения</a:t>
            </a:r>
          </a:p>
          <a:p>
            <a:r>
              <a:rPr lang="ru-RU" dirty="0"/>
              <a:t>Нарушения со стороны двигательной сферы: </a:t>
            </a:r>
            <a:endParaRPr lang="ru-RU" dirty="0" smtClean="0"/>
          </a:p>
          <a:p>
            <a:pPr marL="0" indent="0">
              <a:buNone/>
            </a:pPr>
            <a:r>
              <a:rPr lang="ru-RU" dirty="0"/>
              <a:t> </a:t>
            </a:r>
            <a:r>
              <a:rPr lang="ru-RU" dirty="0" smtClean="0"/>
              <a:t> - снижение мышечного тонуса</a:t>
            </a:r>
          </a:p>
          <a:p>
            <a:pPr marL="0" indent="0">
              <a:buNone/>
            </a:pPr>
            <a:r>
              <a:rPr lang="ru-RU" dirty="0"/>
              <a:t> </a:t>
            </a:r>
            <a:r>
              <a:rPr lang="ru-RU" dirty="0" smtClean="0"/>
              <a:t> - гемипарез</a:t>
            </a:r>
          </a:p>
          <a:p>
            <a:pPr marL="0" indent="0">
              <a:buNone/>
            </a:pPr>
            <a:r>
              <a:rPr lang="ru-RU" dirty="0"/>
              <a:t> </a:t>
            </a:r>
            <a:r>
              <a:rPr lang="ru-RU" dirty="0" smtClean="0"/>
              <a:t> - </a:t>
            </a:r>
            <a:r>
              <a:rPr lang="ru-RU" dirty="0" err="1" smtClean="0"/>
              <a:t>астериксис</a:t>
            </a:r>
            <a:endParaRPr lang="ru-RU" dirty="0" smtClean="0"/>
          </a:p>
          <a:p>
            <a:pPr marL="0" indent="0">
              <a:buNone/>
            </a:pPr>
            <a:r>
              <a:rPr lang="ru-RU" dirty="0"/>
              <a:t>  - многоочаговая </a:t>
            </a:r>
            <a:r>
              <a:rPr lang="ru-RU" dirty="0" err="1" smtClean="0"/>
              <a:t>миоклония</a:t>
            </a:r>
            <a:endParaRPr lang="ru-RU" dirty="0" smtClean="0"/>
          </a:p>
          <a:p>
            <a:pPr marL="0" indent="0">
              <a:buNone/>
            </a:pPr>
            <a:r>
              <a:rPr lang="ru-RU" dirty="0"/>
              <a:t> </a:t>
            </a:r>
            <a:r>
              <a:rPr lang="ru-RU" dirty="0" smtClean="0"/>
              <a:t> - </a:t>
            </a:r>
            <a:r>
              <a:rPr lang="ru-RU" dirty="0" err="1" smtClean="0"/>
              <a:t>декортикационная</a:t>
            </a:r>
            <a:r>
              <a:rPr lang="ru-RU" dirty="0" smtClean="0"/>
              <a:t> ригидность</a:t>
            </a:r>
          </a:p>
          <a:p>
            <a:pPr marL="0" indent="0">
              <a:buNone/>
            </a:pPr>
            <a:r>
              <a:rPr lang="ru-RU" dirty="0" smtClean="0"/>
              <a:t>  - </a:t>
            </a:r>
            <a:r>
              <a:rPr lang="ru-RU" dirty="0" err="1" smtClean="0"/>
              <a:t>децеребрационная</a:t>
            </a:r>
            <a:r>
              <a:rPr lang="ru-RU" dirty="0" smtClean="0"/>
              <a:t> </a:t>
            </a:r>
            <a:r>
              <a:rPr lang="ru-RU" dirty="0"/>
              <a:t>ригидность </a:t>
            </a:r>
            <a:endParaRPr lang="ru-RU" dirty="0" smtClean="0"/>
          </a:p>
          <a:p>
            <a:pPr algn="just"/>
            <a:r>
              <a:rPr lang="ru-RU" dirty="0"/>
              <a:t>При поражении ствола головного мозга могут развиваться тошнота, рвота, </a:t>
            </a:r>
            <a:r>
              <a:rPr lang="ru-RU" dirty="0" err="1"/>
              <a:t>менингизм</a:t>
            </a:r>
            <a:r>
              <a:rPr lang="ru-RU" dirty="0"/>
              <a:t>, головная боль в затылочной области, атаксия и нарастание сонливости</a:t>
            </a:r>
            <a:r>
              <a:rPr lang="ru-RU" dirty="0" smtClean="0"/>
              <a:t>.</a:t>
            </a:r>
            <a:endParaRPr lang="ru-RU" dirty="0"/>
          </a:p>
        </p:txBody>
      </p:sp>
    </p:spTree>
    <p:extLst>
      <p:ext uri="{BB962C8B-B14F-4D97-AF65-F5344CB8AC3E}">
        <p14:creationId xmlns:p14="http://schemas.microsoft.com/office/powerpoint/2010/main" xmlns="" val="38749692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339</TotalTime>
  <Words>1397</Words>
  <Application>Microsoft Office PowerPoint</Application>
  <PresentationFormat>Экран (4:3)</PresentationFormat>
  <Paragraphs>123</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Поток</vt:lpstr>
      <vt:lpstr>НАРУШЕНИЯ СОЗНАНИЯ</vt:lpstr>
      <vt:lpstr>Слайд 2</vt:lpstr>
      <vt:lpstr>ЭТИОЛОГИЯ</vt:lpstr>
      <vt:lpstr>ПАТОГЕНЕЗ</vt:lpstr>
      <vt:lpstr>ВИДЫ НАРУШЕНИЙ СОЗНАНИЯ</vt:lpstr>
      <vt:lpstr>ОСТРЫЕ НАРУШЕНИЯ СОЗНАНИЯ</vt:lpstr>
      <vt:lpstr>Виды ком</vt:lpstr>
      <vt:lpstr>ХРОНИЧЕСКИЕ НАРУШЕНИЯ СОЗНАНИЯ</vt:lpstr>
      <vt:lpstr>КЛИНИКА</vt:lpstr>
      <vt:lpstr>Слайд 10</vt:lpstr>
      <vt:lpstr>СИНДРОМЫ ПОМРАЧЕНИЯ СОЗНАНИЯ</vt:lpstr>
      <vt:lpstr>ОБМОРОК</vt:lpstr>
      <vt:lpstr>КЛИНИЧЕСКИЕ ЗАДАЧИ</vt:lpstr>
      <vt:lpstr>Ответы к задачам</vt:lpstr>
      <vt:lpstr>ЛИТЕРАТУРА</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НАРУШЕНИЯ СОЗНАНИЯ</dc:title>
  <dc:creator>Пользователь Windows</dc:creator>
  <cp:lastModifiedBy>Максим Клиточенко</cp:lastModifiedBy>
  <cp:revision>28</cp:revision>
  <dcterms:created xsi:type="dcterms:W3CDTF">2020-02-22T09:20:14Z</dcterms:created>
  <dcterms:modified xsi:type="dcterms:W3CDTF">2025-06-06T19:30:32Z</dcterms:modified>
</cp:coreProperties>
</file>