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68" r:id="rId5"/>
    <p:sldId id="266" r:id="rId6"/>
    <p:sldId id="259" r:id="rId7"/>
    <p:sldId id="263" r:id="rId8"/>
    <p:sldId id="265" r:id="rId9"/>
    <p:sldId id="264" r:id="rId10"/>
    <p:sldId id="262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3D22-3A36-49C2-9491-C64E73758D4E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8997-AEF3-4505-A974-6572C9BDE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8997-AEF3-4505-A974-6572C9BDE1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5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591BC-5AA6-D37A-77DC-5B997F31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A991E-94BE-1F65-F5F7-B561367C0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2C2B8-D284-DF70-787C-ABCC1226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0FA20-2F79-F792-19C9-A16D7030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D9E49-9422-4F03-AC1B-545F8086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5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436C-0031-BAFE-0A98-6F91415F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FE540C-6BA4-1866-FC00-561D75F9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6D25E-19A5-59B2-90D9-F1CB7DDD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42CFD-6866-331A-340B-7F1F56EF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12EED-202B-B6F6-D360-4F7B68A7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7C52A8-BF71-9E12-6AE3-FB2137EB8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E3E53-C52B-7BBC-6787-0C7B150F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E5360-5D61-64E1-802D-F4FA772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A4D01-F9F9-B14E-F628-908DB013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EC80F-A316-D160-32AB-DDFDC590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97AA8-7D0D-BF2E-2BF6-F7DFD1E8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2E284-F5DE-CC79-D170-B88E5201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F1FBA-F740-76D3-7B17-70917F1A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32555-6D50-BBA4-48A4-196416A8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853D-1BBB-1600-C8C4-C364A8DA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0D677-903C-D2F2-06EF-F249BC4E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00875-51C0-B30D-CF12-358225914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6F01F-AAD9-0F69-4226-BA413C6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1F63A-7CDC-7070-892B-888EA08B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2F1D4-CB69-B157-FEA0-69D58A33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0A8D-F867-B1E1-8D22-6F39207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ADA61-2195-590D-27F9-CD97CD30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51934-EDE5-9ACA-5AB6-52B70935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3F40A-4FBB-81F7-C1C3-671856D1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81743-27FB-E846-838C-6249A76D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8FD07-94E0-F6A8-BEDB-905D97EE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8BB3F-A181-3087-4EE8-52850D8B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0E93C8-7385-26AD-D5F9-A21D3591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B3284-7B81-5EC8-6873-E789C64C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7DC985-4F32-CC30-4A84-8EB93210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641FCA-2B5D-CDC8-8845-644EB6C71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DE5DA-AA1E-102B-BB5F-B2608BC1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52F3AB-8564-4D40-40C3-8A0EE3FE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CF15E8-47C9-5055-307B-FDDD9090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87EB0-73F0-A393-26CE-45D37B5C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3621F0-988C-7DCB-72C2-8C8E584F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EE772D-D306-9B11-AA73-6DA77BC6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BBA080-D790-AE2D-6907-7B0E93CE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FE25AD-E3E0-D3D0-2062-5C288007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4AC969-28A4-A46A-637F-AE4C7401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7D9120-A1D4-3A08-BC07-7E8095EE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0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B4054-4F73-DCE9-D9E7-0B6571F4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39F0D-9EE5-1A7A-1FA8-44D6B191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46F2E-7371-7276-4A96-02939A04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114D0-D2E4-DFB0-E3EB-06103A38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D70A32-3884-C0A3-A239-CC3391A8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E148B-4536-169C-C5F5-2CB10D88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C646D-3C5A-80DB-4DC1-C890869E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6EC859-0A73-F1F3-531D-F6BA9B4B9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C9A2D5-27F2-77F0-4C93-EB68F221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E60B04-5A8F-2437-AE89-D9F19A3A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52AB3-64A2-D381-E51D-DF43B39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86B0F-7260-66C0-2B8F-36CFF0D1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A5662-AFD1-9229-F41E-4FDB8C49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290FB-C8CD-AB8F-5335-52AD65EB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2B320-10DF-74E7-E827-120D5F6C7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AABC-0365-474D-934C-9AEACA4DEF1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B2EA0-1E8E-C5BA-249C-AB535CEA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A2679-6370-584C-EC38-1BB1F4BE0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0CD7-F8DE-6740-8BB1-DBEACE1B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0" y="131439"/>
            <a:ext cx="12192000" cy="6879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5E1C2-AFDD-AAE7-5A08-40146B2D28BA}"/>
              </a:ext>
            </a:extLst>
          </p:cNvPr>
          <p:cNvSpPr txBox="1"/>
          <p:nvPr/>
        </p:nvSpPr>
        <p:spPr>
          <a:xfrm>
            <a:off x="2894030" y="408294"/>
            <a:ext cx="5788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endParaRPr lang="ru-RU" sz="1700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16113-04BF-8A00-1C94-432F3B4FC650}"/>
              </a:ext>
            </a:extLst>
          </p:cNvPr>
          <p:cNvSpPr txBox="1"/>
          <p:nvPr/>
        </p:nvSpPr>
        <p:spPr>
          <a:xfrm>
            <a:off x="2385805" y="3583400"/>
            <a:ext cx="680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en-US" b="0" i="0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 lvl="1" algn="r"/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262EB-2876-870F-D94D-735C53E2B683}"/>
              </a:ext>
            </a:extLst>
          </p:cNvPr>
          <p:cNvSpPr txBox="1"/>
          <p:nvPr/>
        </p:nvSpPr>
        <p:spPr>
          <a:xfrm>
            <a:off x="480767" y="2218847"/>
            <a:ext cx="11623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ГРАММАТИЧЕСКИЕ КАТЕГОРИИ ИМЕНИ СУЩЕСТВИТЕЛЬНОГО В РУССКОМ ЯЗЫКЕ  </a:t>
            </a:r>
            <a:r>
              <a:rPr lang="en-US" sz="4000" b="1" dirty="0" smtClean="0">
                <a:solidFill>
                  <a:srgbClr val="FFFF00"/>
                </a:solidFill>
              </a:rPr>
              <a:t>/</a:t>
            </a:r>
            <a:r>
              <a:rPr lang="ru-RU" sz="4000" b="1" dirty="0" smtClean="0">
                <a:solidFill>
                  <a:srgbClr val="FFFF00"/>
                </a:solidFill>
              </a:rPr>
              <a:t> GRAMMATICAL CATEGORIES OF A NOUN IN RUSSIAN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Русский язык | Муниципальное общеобразовательное бюджетное учреждение  средняя общеобразовательная школа № 96 города Сочи имени Чешко Михаила  Дмитриевич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2" y="4265623"/>
            <a:ext cx="2857500" cy="259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BCCFFC-41CD-9F8B-639B-76286BF3C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2" y="332371"/>
            <a:ext cx="4240495" cy="19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A40A2-5E9B-5C4F-3C5E-37D33017B331}"/>
              </a:ext>
            </a:extLst>
          </p:cNvPr>
          <p:cNvSpPr txBox="1"/>
          <p:nvPr/>
        </p:nvSpPr>
        <p:spPr>
          <a:xfrm>
            <a:off x="1091018" y="1932350"/>
            <a:ext cx="50049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текст</a:t>
            </a:r>
            <a:endParaRPr lang="ru-RU" sz="29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1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AD86E-E4D5-3EA9-BC0D-09DF91A377A4}"/>
              </a:ext>
            </a:extLst>
          </p:cNvPr>
          <p:cNvSpPr txBox="1"/>
          <p:nvPr/>
        </p:nvSpPr>
        <p:spPr>
          <a:xfrm>
            <a:off x="1798674" y="3233157"/>
            <a:ext cx="92683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600" b="1" i="1" dirty="0" smtClean="0">
                <a:solidFill>
                  <a:schemeClr val="bg1"/>
                </a:solidFill>
              </a:rPr>
              <a:t> </a:t>
            </a:r>
            <a:r>
              <a:rPr lang="ru-RU" sz="4600" b="1" i="1" smtClean="0">
                <a:solidFill>
                  <a:schemeClr val="bg1"/>
                </a:solidFill>
              </a:rPr>
              <a:t>Благодарю за внимание </a:t>
            </a:r>
            <a:r>
              <a:rPr lang="ru-RU" sz="4600" b="1" i="1" dirty="0" smtClean="0">
                <a:solidFill>
                  <a:schemeClr val="bg1"/>
                </a:solidFill>
              </a:rPr>
              <a:t>! </a:t>
            </a:r>
          </a:p>
          <a:p>
            <a:r>
              <a:rPr lang="ru-RU" sz="4600" b="1" i="1" dirty="0" smtClean="0">
                <a:solidFill>
                  <a:schemeClr val="bg1"/>
                </a:solidFill>
              </a:rPr>
              <a:t>  </a:t>
            </a:r>
            <a:r>
              <a:rPr lang="en-US" sz="4600" b="1" i="1" dirty="0">
                <a:solidFill>
                  <a:srgbClr val="00B0F0"/>
                </a:solidFill>
              </a:rPr>
              <a:t>Thank you for your attention!</a:t>
            </a:r>
            <a:endParaRPr lang="ru-RU" sz="4600" b="1" i="1" dirty="0">
              <a:solidFill>
                <a:srgbClr val="00B0F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BCCFFC-41CD-9F8B-639B-76286BF3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3" y="332371"/>
            <a:ext cx="3658886" cy="15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A4E9B-0765-FE42-ED34-D652090DF8C5}"/>
              </a:ext>
            </a:extLst>
          </p:cNvPr>
          <p:cNvSpPr txBox="1"/>
          <p:nvPr/>
        </p:nvSpPr>
        <p:spPr>
          <a:xfrm>
            <a:off x="285598" y="1192203"/>
            <a:ext cx="69447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Существительные делятся на одушевлённые (отвечают на вопрос КТО?) и неодушевлённые (отвечают на вопрос ЧТО?).</a:t>
            </a:r>
          </a:p>
          <a:p>
            <a:r>
              <a:rPr lang="en-US" sz="3200" dirty="0">
                <a:solidFill>
                  <a:srgbClr val="FFC000"/>
                </a:solidFill>
              </a:rPr>
              <a:t>Nouns are divided into animate (answering the question </a:t>
            </a:r>
            <a:r>
              <a:rPr lang="en-US" sz="3200" dirty="0">
                <a:solidFill>
                  <a:srgbClr val="FF0000"/>
                </a:solidFill>
              </a:rPr>
              <a:t>WHO?) </a:t>
            </a:r>
            <a:r>
              <a:rPr lang="en-US" sz="3200" dirty="0">
                <a:solidFill>
                  <a:srgbClr val="FFC000"/>
                </a:solidFill>
              </a:rPr>
              <a:t>and inanimate (answering the question </a:t>
            </a:r>
            <a:r>
              <a:rPr lang="en-US" sz="3200" dirty="0">
                <a:solidFill>
                  <a:srgbClr val="00B0F0"/>
                </a:solidFill>
              </a:rPr>
              <a:t>WHAT?).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одуш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95" y="1192203"/>
            <a:ext cx="5070933" cy="4065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5C1DC-E11F-D4DC-6E4F-42CF924E31D7}"/>
              </a:ext>
            </a:extLst>
          </p:cNvPr>
          <p:cNvSpPr txBox="1"/>
          <p:nvPr/>
        </p:nvSpPr>
        <p:spPr>
          <a:xfrm>
            <a:off x="765141" y="3573594"/>
            <a:ext cx="10622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1.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ЛЮДИ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PEOPLE 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человек, отец, мать, сын, врач, инженер</a:t>
            </a:r>
          </a:p>
          <a:p>
            <a:pPr algn="l"/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2. ЖИВОТНЫЕ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ANIMALS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– кошка, собака, слон, тигр</a:t>
            </a:r>
          </a:p>
          <a:p>
            <a:pPr algn="l"/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3. ПТИЦЫ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BIRDS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– птица, голубь, ворона</a:t>
            </a:r>
          </a:p>
          <a:p>
            <a:pPr algn="l"/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4. НАСЕКОМЫЕ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INSECTS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– бабочка, жук, муха</a:t>
            </a:r>
            <a:endParaRPr lang="ru-RU" sz="2800" dirty="0">
              <a:solidFill>
                <a:srgbClr val="FFFF00"/>
              </a:solidFill>
            </a:endParaRPr>
          </a:p>
          <a:p>
            <a:pPr algn="l"/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 descr="О категории одушевлённости и неодушевлённости существительных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6123" r="48784" b="2248"/>
          <a:stretch/>
        </p:blipFill>
        <p:spPr bwMode="auto">
          <a:xfrm>
            <a:off x="4190016" y="865035"/>
            <a:ext cx="3000375" cy="2574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34286" t="46425" r="44863" b="46292"/>
          <a:stretch/>
        </p:blipFill>
        <p:spPr bwMode="auto">
          <a:xfrm>
            <a:off x="4032853" y="274485"/>
            <a:ext cx="3314700" cy="59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0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5C1DC-E11F-D4DC-6E4F-42CF924E31D7}"/>
              </a:ext>
            </a:extLst>
          </p:cNvPr>
          <p:cNvSpPr txBox="1"/>
          <p:nvPr/>
        </p:nvSpPr>
        <p:spPr>
          <a:xfrm>
            <a:off x="265521" y="3762796"/>
            <a:ext cx="11660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1. ВЕЩИ, ПРЕДМЕТЫ </a:t>
            </a:r>
            <a:r>
              <a:rPr lang="en-US" sz="2800" b="1" i="0" u="none" strike="noStrike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/ THINGS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OBJECTS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– стол, ручка, окно. тетрадь, машина, дом, банк, автобус, лампа, чашка, дверь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2. РАСТЕНИЯ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PLANTS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– цветок, роза, лилия, дерево, трава</a:t>
            </a:r>
          </a:p>
          <a:p>
            <a:r>
              <a:rPr lang="ru-RU" sz="2800" b="1" i="0" u="none" strike="noStrike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 3. ЯВЛЕНИЯ ПРИРОДЫ 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/ NATURAL 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PHENOMENA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– солнце, снег, дождь,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ветер, лето, зима, весна, осень</a:t>
            </a:r>
          </a:p>
          <a:p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4. НЕЖИВЫЕ ОБЪЕКТЫ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/ NON-LIVING OBJECTS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гора,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море, лес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 descr="О категории одушевлённости и неодушевлённости существительных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25562"/>
          <a:stretch/>
        </p:blipFill>
        <p:spPr bwMode="auto">
          <a:xfrm>
            <a:off x="4105913" y="915567"/>
            <a:ext cx="3407250" cy="2594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4227" t="59993" r="41328" b="32257"/>
          <a:stretch/>
        </p:blipFill>
        <p:spPr bwMode="auto">
          <a:xfrm>
            <a:off x="3728693" y="240880"/>
            <a:ext cx="3886200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3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4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5020F-38A5-B77B-D135-BC30C458B57F}"/>
              </a:ext>
            </a:extLst>
          </p:cNvPr>
          <p:cNvSpPr txBox="1"/>
          <p:nvPr/>
        </p:nvSpPr>
        <p:spPr>
          <a:xfrm>
            <a:off x="394680" y="2222274"/>
            <a:ext cx="1123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Текст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8D31F-81C8-EEF2-8802-015CC9DFA2D9}"/>
              </a:ext>
            </a:extLst>
          </p:cNvPr>
          <p:cNvSpPr txBox="1"/>
          <p:nvPr/>
        </p:nvSpPr>
        <p:spPr>
          <a:xfrm>
            <a:off x="431210" y="2201654"/>
            <a:ext cx="61255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700" b="1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700" b="1" i="0" u="none" strike="noStrike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текст</a:t>
            </a:r>
            <a:endParaRPr lang="ru-RU" sz="3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A812D-1ED8-DBE9-1C7E-86F0971AB0CB}"/>
              </a:ext>
            </a:extLst>
          </p:cNvPr>
          <p:cNvSpPr txBox="1"/>
          <p:nvPr/>
        </p:nvSpPr>
        <p:spPr>
          <a:xfrm>
            <a:off x="609600" y="1667918"/>
            <a:ext cx="548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DF98-5B7C-3031-5CFC-DF8889183F21}"/>
              </a:ext>
            </a:extLst>
          </p:cNvPr>
          <p:cNvSpPr txBox="1"/>
          <p:nvPr/>
        </p:nvSpPr>
        <p:spPr>
          <a:xfrm>
            <a:off x="5184553" y="2511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32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A02E8-BD5F-5D9C-493F-8270CC7C39AF}"/>
              </a:ext>
            </a:extLst>
          </p:cNvPr>
          <p:cNvSpPr txBox="1"/>
          <p:nvPr/>
        </p:nvSpPr>
        <p:spPr>
          <a:xfrm>
            <a:off x="559390" y="1424777"/>
            <a:ext cx="55366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текст</a:t>
            </a:r>
            <a:endParaRPr lang="ru-RU" sz="29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8F99-F628-D56E-36B7-535D8999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6447C-C00F-1A3A-A4F2-4FA740555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4C0F10-64A6-1539-7EBE-3A71CE57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83"/>
            <a:ext cx="12192000" cy="6879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8601B-EF04-7343-6299-55FEA8EE977B}"/>
              </a:ext>
            </a:extLst>
          </p:cNvPr>
          <p:cNvSpPr txBox="1"/>
          <p:nvPr/>
        </p:nvSpPr>
        <p:spPr>
          <a:xfrm>
            <a:off x="2496878" y="3075098"/>
            <a:ext cx="817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2AE64-9B7A-A01C-1DE9-27999C29E5E8}"/>
              </a:ext>
            </a:extLst>
          </p:cNvPr>
          <p:cNvSpPr txBox="1"/>
          <p:nvPr/>
        </p:nvSpPr>
        <p:spPr>
          <a:xfrm>
            <a:off x="1105783" y="4126768"/>
            <a:ext cx="3762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746C6-2F9A-79CD-B458-34146BC981F1}"/>
              </a:ext>
            </a:extLst>
          </p:cNvPr>
          <p:cNvSpPr txBox="1"/>
          <p:nvPr/>
        </p:nvSpPr>
        <p:spPr>
          <a:xfrm>
            <a:off x="6392527" y="4126081"/>
            <a:ext cx="4991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</a:t>
            </a:r>
            <a:endParaRPr lang="ru-RU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0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214</Words>
  <Application>Microsoft Office PowerPoint</Application>
  <PresentationFormat>Широкоэкранный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hamidulloh0210@gmail.com</dc:creator>
  <cp:lastModifiedBy>USER</cp:lastModifiedBy>
  <cp:revision>18</cp:revision>
  <dcterms:created xsi:type="dcterms:W3CDTF">2025-04-13T11:48:20Z</dcterms:created>
  <dcterms:modified xsi:type="dcterms:W3CDTF">2025-05-11T11:22:54Z</dcterms:modified>
</cp:coreProperties>
</file>