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303" r:id="rId2"/>
    <p:sldId id="272" r:id="rId3"/>
    <p:sldId id="286" r:id="rId4"/>
    <p:sldId id="285" r:id="rId5"/>
    <p:sldId id="397" r:id="rId6"/>
    <p:sldId id="273" r:id="rId7"/>
    <p:sldId id="290" r:id="rId8"/>
    <p:sldId id="288" r:id="rId9"/>
    <p:sldId id="274" r:id="rId10"/>
    <p:sldId id="277" r:id="rId11"/>
    <p:sldId id="276" r:id="rId12"/>
    <p:sldId id="351" r:id="rId13"/>
    <p:sldId id="375" r:id="rId14"/>
    <p:sldId id="359" r:id="rId15"/>
    <p:sldId id="365" r:id="rId16"/>
    <p:sldId id="376" r:id="rId17"/>
    <p:sldId id="363" r:id="rId18"/>
    <p:sldId id="257" r:id="rId19"/>
    <p:sldId id="258" r:id="rId20"/>
    <p:sldId id="332" r:id="rId21"/>
    <p:sldId id="282" r:id="rId22"/>
    <p:sldId id="398" r:id="rId23"/>
    <p:sldId id="352" r:id="rId24"/>
    <p:sldId id="389" r:id="rId25"/>
    <p:sldId id="390" r:id="rId26"/>
    <p:sldId id="391" r:id="rId27"/>
    <p:sldId id="377" r:id="rId28"/>
    <p:sldId id="316" r:id="rId29"/>
    <p:sldId id="317" r:id="rId30"/>
    <p:sldId id="333" r:id="rId31"/>
    <p:sldId id="399" r:id="rId32"/>
    <p:sldId id="281" r:id="rId33"/>
    <p:sldId id="264" r:id="rId34"/>
    <p:sldId id="334" r:id="rId35"/>
    <p:sldId id="267" r:id="rId36"/>
    <p:sldId id="328" r:id="rId37"/>
    <p:sldId id="354" r:id="rId38"/>
    <p:sldId id="335" r:id="rId39"/>
    <p:sldId id="339" r:id="rId40"/>
    <p:sldId id="336" r:id="rId41"/>
    <p:sldId id="338" r:id="rId42"/>
    <p:sldId id="329" r:id="rId43"/>
    <p:sldId id="305" r:id="rId44"/>
    <p:sldId id="269" r:id="rId45"/>
    <p:sldId id="308" r:id="rId46"/>
    <p:sldId id="309" r:id="rId47"/>
    <p:sldId id="310" r:id="rId48"/>
    <p:sldId id="313" r:id="rId49"/>
    <p:sldId id="379" r:id="rId50"/>
    <p:sldId id="362" r:id="rId51"/>
    <p:sldId id="380" r:id="rId52"/>
    <p:sldId id="311" r:id="rId53"/>
    <p:sldId id="358" r:id="rId54"/>
    <p:sldId id="270" r:id="rId55"/>
    <p:sldId id="400" r:id="rId56"/>
    <p:sldId id="292" r:id="rId57"/>
    <p:sldId id="293" r:id="rId58"/>
    <p:sldId id="387" r:id="rId59"/>
    <p:sldId id="388" r:id="rId60"/>
    <p:sldId id="353" r:id="rId61"/>
    <p:sldId id="364" r:id="rId62"/>
    <p:sldId id="371" r:id="rId63"/>
    <p:sldId id="381" r:id="rId64"/>
    <p:sldId id="367" r:id="rId65"/>
    <p:sldId id="370" r:id="rId66"/>
    <p:sldId id="396" r:id="rId67"/>
    <p:sldId id="295" r:id="rId68"/>
    <p:sldId id="378" r:id="rId69"/>
    <p:sldId id="296" r:id="rId70"/>
    <p:sldId id="373" r:id="rId71"/>
    <p:sldId id="383" r:id="rId72"/>
    <p:sldId id="297" r:id="rId73"/>
    <p:sldId id="348" r:id="rId74"/>
    <p:sldId id="349" r:id="rId75"/>
    <p:sldId id="350" r:id="rId76"/>
    <p:sldId id="307" r:id="rId77"/>
    <p:sldId id="342" r:id="rId78"/>
    <p:sldId id="345" r:id="rId79"/>
    <p:sldId id="300" r:id="rId80"/>
    <p:sldId id="299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FE44-DBC7-4202-A5DD-347EDE002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1721-FF39-47EA-B937-1728366B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9360-634D-46E3-9864-972FDC037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67264-C5C1-4080-B171-214198960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A8F5-3DF9-418F-B1F4-32A2E827B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BDC8-950F-4400-90C7-7EE218532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BC00-1867-42C5-8761-576B4ADDC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BFE9-B85B-4DC7-9D6F-DF38CBD11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2F69-0BBD-4BDC-ABC3-0A2BB7DD3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DF00-0D21-4E94-B65C-49EA7EB0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9978-5AAE-459B-8E16-A2F965F72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0ED731-8F11-4E95-9112-764CCFC2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1" r:id="rId1"/>
    <p:sldLayoutId id="2147485862" r:id="rId2"/>
    <p:sldLayoutId id="2147485863" r:id="rId3"/>
    <p:sldLayoutId id="2147485858" r:id="rId4"/>
    <p:sldLayoutId id="2147485864" r:id="rId5"/>
    <p:sldLayoutId id="2147485859" r:id="rId6"/>
    <p:sldLayoutId id="2147485865" r:id="rId7"/>
    <p:sldLayoutId id="2147485866" r:id="rId8"/>
    <p:sldLayoutId id="2147485867" r:id="rId9"/>
    <p:sldLayoutId id="2147485860" r:id="rId10"/>
    <p:sldLayoutId id="2147485868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aleologija.ru/knigi/posobie-po-omz/487-opredelenie-ponyatiya-zdorove-priznaki-i-pokazateli-individualnogo-zdorovya" TargetMode="External"/><Relationship Id="rId2" Type="http://schemas.openxmlformats.org/officeDocument/2006/relationships/hyperlink" Target="http://valeologija.ru/valeologija-russkij/13/91-obraz-zhizn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22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mtClean="0"/>
              <a:t>                     Проф.Н.И.Латышевская</a:t>
            </a:r>
          </a:p>
        </p:txBody>
      </p:sp>
      <p:pic>
        <p:nvPicPr>
          <p:cNvPr id="10243" name="Picture 2" descr="E:\zdoroviy-obraz-jizni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8358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Вспомним то, что уже знаем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8354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Факторы, формирующие здоровье: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3.Уровень развития здравоохранения и медицины – 10%</a:t>
            </a:r>
          </a:p>
        </p:txBody>
      </p:sp>
      <p:pic>
        <p:nvPicPr>
          <p:cNvPr id="19460" name="Содержимое 4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1668463"/>
            <a:ext cx="5140325" cy="4113212"/>
          </a:xfrm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Вспомним то, что уже знаем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043238" cy="47244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/>
              <a:t>Факторы, формирующие здоровье: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/>
              <a:t>4.Образ жизни человека – 50%</a:t>
            </a:r>
          </a:p>
          <a:p>
            <a:pPr eaLnBrk="1" hangingPunct="1"/>
            <a:endParaRPr lang="ru-RU" smtClean="0"/>
          </a:p>
        </p:txBody>
      </p:sp>
      <p:pic>
        <p:nvPicPr>
          <p:cNvPr id="20484" name="Содержимое 4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557338"/>
            <a:ext cx="5356225" cy="3952875"/>
          </a:xfr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686800" cy="5746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15888"/>
            <a:ext cx="8856663" cy="6481762"/>
          </a:xfrm>
          <a:noFill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22531" name="Содержимое 3" descr="http://images.myshared.ru/9/539064/slide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04813"/>
            <a:ext cx="8572500" cy="6096000"/>
          </a:xfrm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 err="1" smtClean="0"/>
              <a:t>Namber</a:t>
            </a:r>
            <a:r>
              <a:rPr lang="en-US" sz="2400" dirty="0" smtClean="0"/>
              <a:t>  of deaths  by risk factor, world </a:t>
            </a:r>
            <a:endParaRPr lang="ru-RU" sz="2400" dirty="0"/>
          </a:p>
        </p:txBody>
      </p:sp>
      <p:pic>
        <p:nvPicPr>
          <p:cNvPr id="23555" name="Picture 4" descr="C:\Users\User\Desktop\ри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8064500" cy="5256213"/>
          </a:xfrm>
          <a:noFill/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/>
          <a:lstStyle/>
          <a:p>
            <a:pPr algn="ctr">
              <a:defRPr/>
            </a:pPr>
            <a:r>
              <a:rPr lang="en-US" sz="2800" dirty="0" err="1" smtClean="0"/>
              <a:t>Namber</a:t>
            </a:r>
            <a:r>
              <a:rPr lang="en-US" sz="2800" dirty="0" smtClean="0"/>
              <a:t>  of deaths  by risk factor,</a:t>
            </a:r>
            <a:r>
              <a:rPr lang="ru-RU" sz="2800" dirty="0" smtClean="0"/>
              <a:t> </a:t>
            </a:r>
            <a:r>
              <a:rPr lang="en-US" sz="2800" dirty="0" smtClean="0"/>
              <a:t>Russia</a:t>
            </a:r>
            <a:endParaRPr lang="ru-RU" sz="2800" dirty="0"/>
          </a:p>
        </p:txBody>
      </p:sp>
      <p:pic>
        <p:nvPicPr>
          <p:cNvPr id="24579" name="Picture 4" descr="C:\Users\User\Desktop\россия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52513"/>
            <a:ext cx="7993062" cy="5332412"/>
          </a:xfrm>
          <a:noFill/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60350"/>
            <a:ext cx="8686800" cy="6477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975"/>
            <a:ext cx="4191000" cy="5127625"/>
          </a:xfrm>
        </p:spPr>
        <p:txBody>
          <a:bodyPr/>
          <a:lstStyle/>
          <a:p>
            <a:r>
              <a:rPr lang="ru-RU" dirty="0" smtClean="0"/>
              <a:t>Исходя из последних  данных Росстата, показатель ожидаемой продолжительности жизни в России на </a:t>
            </a:r>
            <a:r>
              <a:rPr lang="ru-RU" b="1" dirty="0" smtClean="0"/>
              <a:t>2024</a:t>
            </a:r>
            <a:r>
              <a:rPr lang="ru-RU" dirty="0" smtClean="0"/>
              <a:t> составлял:</a:t>
            </a:r>
          </a:p>
          <a:p>
            <a:r>
              <a:rPr lang="ru-RU" b="1" dirty="0" smtClean="0"/>
              <a:t>Женщины:</a:t>
            </a:r>
            <a:r>
              <a:rPr lang="ru-RU" dirty="0" smtClean="0"/>
              <a:t> 74.51 лет</a:t>
            </a:r>
          </a:p>
          <a:p>
            <a:r>
              <a:rPr lang="ru-RU" b="1" dirty="0" smtClean="0"/>
              <a:t>Мужчины:</a:t>
            </a:r>
            <a:r>
              <a:rPr lang="ru-RU" dirty="0" smtClean="0"/>
              <a:t> 65.51 лет</a:t>
            </a:r>
          </a:p>
          <a:p>
            <a:r>
              <a:rPr lang="ru-RU" b="1" dirty="0" smtClean="0"/>
              <a:t>Оба пола:</a:t>
            </a:r>
            <a:r>
              <a:rPr lang="ru-RU" dirty="0" smtClean="0"/>
              <a:t> 70.06 лет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25604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43400" cy="5272087"/>
          </a:xfrm>
        </p:spPr>
        <p:txBody>
          <a:bodyPr/>
          <a:lstStyle/>
          <a:p>
            <a:r>
              <a:rPr lang="ru-RU" smtClean="0"/>
              <a:t>В 1999 г. составила у мужчин 59,90года, у женщин – 72,43 года. </a:t>
            </a:r>
          </a:p>
        </p:txBody>
      </p:sp>
      <p:pic>
        <p:nvPicPr>
          <p:cNvPr id="25605" name="Рисунок 4" descr="https://sochiyoung.ru/uploads/posts/2021-12/1638439659_starik-i-vrem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13100"/>
            <a:ext cx="47529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48072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Процент мужчин, доживающих до 65 лет</a:t>
            </a:r>
            <a:endParaRPr lang="ru-RU" sz="2800" dirty="0"/>
          </a:p>
        </p:txBody>
      </p:sp>
      <p:pic>
        <p:nvPicPr>
          <p:cNvPr id="26627" name="Picture 2" descr="C:\Users\User\Desktop\муж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125538"/>
            <a:ext cx="6335713" cy="5472112"/>
          </a:xfrm>
          <a:noFill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hlinkClick r:id="rId2"/>
              </a:rPr>
              <a:t>Образ жизни</a:t>
            </a:r>
            <a:r>
              <a:rPr lang="ru-RU" b="1" i="1" smtClean="0"/>
              <a:t> </a:t>
            </a:r>
            <a:r>
              <a:rPr lang="ru-RU" smtClean="0"/>
              <a:t>это система устойчивых </a:t>
            </a:r>
            <a:r>
              <a:rPr lang="ru-RU" i="1" smtClean="0"/>
              <a:t>взглядов, потребностей</a:t>
            </a:r>
            <a:r>
              <a:rPr lang="ru-RU" smtClean="0"/>
              <a:t> человека, выражающихся в его повседневном </a:t>
            </a:r>
            <a:r>
              <a:rPr lang="ru-RU" i="1" smtClean="0"/>
              <a:t>поведении</a:t>
            </a:r>
            <a:r>
              <a:rPr lang="ru-RU" smtClean="0"/>
              <a:t>, сложившаяся в процессе жизни и достижения поставленных целей на различные проблемы, в том числе и на проблемы </a:t>
            </a:r>
            <a:r>
              <a:rPr lang="ru-RU" smtClean="0">
                <a:hlinkClick r:id="rId3"/>
              </a:rPr>
              <a:t>здоровья</a:t>
            </a:r>
            <a:r>
              <a:rPr lang="ru-RU" smtClean="0"/>
              <a:t> и долголетия.</a:t>
            </a: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5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981075"/>
            <a:ext cx="7772400" cy="5616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i="1" dirty="0" smtClean="0"/>
              <a:t>   </a:t>
            </a:r>
            <a:r>
              <a:rPr lang="ru-RU" sz="3600" b="1" dirty="0" smtClean="0"/>
              <a:t>Здоровый образ жизни (ЗОЖ) </a:t>
            </a:r>
            <a:r>
              <a:rPr lang="en-US" sz="3600" b="1" dirty="0" smtClean="0"/>
              <a:t> </a:t>
            </a:r>
            <a:r>
              <a:rPr lang="en-US" sz="3600" i="1" dirty="0" smtClean="0"/>
              <a:t>- </a:t>
            </a:r>
            <a:r>
              <a:rPr lang="ru-RU" sz="3600" dirty="0" smtClean="0"/>
              <a:t>это устойчивый стереотип поведения человека, направленный на сохранение и укрепление здоровья, продление жизни..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47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smtClean="0"/>
              <a:t>Вспомним то, что уже знаем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Ú"/>
            </a:pPr>
            <a:r>
              <a:rPr lang="ru-RU" b="1" smtClean="0"/>
              <a:t>Всемирная Организация Здравоохранения определяет понятие "здоровье" следующим образом: "Здоровье - это состояние полного физического , душевного и социального комфорта, а не только отсутствие болезней и недомоганий".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</a:t>
            </a:r>
            <a:r>
              <a:rPr lang="ru-RU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 ЗОЖ </a:t>
            </a:r>
            <a:r>
              <a:rPr lang="ru-RU" sz="3600" smtClean="0"/>
              <a:t>- это поведение человека, которое отражает определенную жизненную позицию, направлено на сохранение и укрепление здоровья и основано на выполнении норм, правил и требований личной и общей гигиены.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     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  </a:t>
            </a:r>
            <a:r>
              <a:rPr lang="ru-RU" sz="3600" b="1" smtClean="0">
                <a:solidFill>
                  <a:srgbClr val="FF0000"/>
                </a:solidFill>
              </a:rPr>
              <a:t> Интересно, а возможно ли, вести здоровый образ жизни, живя, и, работая в России?</a:t>
            </a:r>
          </a:p>
        </p:txBody>
      </p:sp>
      <p:pic>
        <p:nvPicPr>
          <p:cNvPr id="30724" name="Содержимое 5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38325"/>
            <a:ext cx="4343400" cy="4248150"/>
          </a:xfrm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рейтинг самых "здоровых" и "нездоровых" стран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b="1" smtClean="0"/>
              <a:t>Япония </a:t>
            </a:r>
            <a:r>
              <a:rPr lang="ru-RU" smtClean="0"/>
              <a:t>возглавила "десятку" самых здоровых стран в мире, согласно масштабному Международному исследованию, посвященному здоровью и заболеваниям в 187 странах. </a:t>
            </a:r>
            <a:r>
              <a:rPr lang="ru-RU" b="1" smtClean="0"/>
              <a:t>Россия</a:t>
            </a:r>
            <a:r>
              <a:rPr lang="ru-RU" smtClean="0"/>
              <a:t> же оказалась </a:t>
            </a:r>
            <a:r>
              <a:rPr lang="ru-RU" b="1" smtClean="0"/>
              <a:t>на 97-м </a:t>
            </a:r>
            <a:r>
              <a:rPr lang="ru-RU" smtClean="0"/>
              <a:t>месте в рейтинге здоровых государств. Как показало исследование, люди стали жить дольше, но, увы, статистику портят болезни, одолевающие человечество.</a:t>
            </a:r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912"/>
            <a:ext cx="8686800" cy="575791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Рейтинг регионов РФ по приверженности к ЗОЖ – 2024г</a:t>
            </a:r>
            <a:endParaRPr lang="ru-RU" sz="2000" dirty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06" t="15048" r="28740" b="11198"/>
          <a:stretch>
            <a:fillRect/>
          </a:stretch>
        </p:blipFill>
        <p:spPr>
          <a:xfrm>
            <a:off x="1763713" y="692150"/>
            <a:ext cx="6337300" cy="5780088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648072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Рейтинг регионов РФ по приверженности к ЗОЖ</a:t>
            </a:r>
            <a:endParaRPr lang="ru-RU" sz="2000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09" t="11549" r="27756" b="10849"/>
          <a:stretch>
            <a:fillRect/>
          </a:stretch>
        </p:blipFill>
        <p:spPr>
          <a:xfrm>
            <a:off x="1042988" y="908050"/>
            <a:ext cx="7129462" cy="5607050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04056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Рейтинг регионов РФ по приверженности к ЗОЖ</a:t>
            </a:r>
            <a:endParaRPr lang="ru-RU" sz="2000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0500" r="28937" b="11198"/>
          <a:stretch>
            <a:fillRect/>
          </a:stretch>
        </p:blipFill>
        <p:spPr bwMode="auto">
          <a:xfrm>
            <a:off x="1042988" y="908050"/>
            <a:ext cx="644683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Рейтинг регионов РФ по приверженности к ЗОЖ</a:t>
            </a:r>
            <a:endParaRPr lang="ru-RU" sz="2000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25394" t="9099" r="28740" b="10849"/>
          <a:stretch>
            <a:fillRect/>
          </a:stretch>
        </p:blipFill>
        <p:spPr bwMode="auto">
          <a:xfrm>
            <a:off x="1619250" y="836613"/>
            <a:ext cx="6840538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2024 год</a:t>
            </a:r>
            <a:endParaRPr lang="ru-RU" sz="2800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04800" y="692150"/>
            <a:ext cx="8686800" cy="53879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600" b="1" smtClean="0"/>
              <a:t>Топ субъектов России, жители которых реже всего употребляют табачную продукцию: 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 Чеченская Республика (3,3 процента),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 Ингушетия (4 процента), 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Республика Дагестан (6 процентов), 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Мордовия (10,2 процента), 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Северная Осетия (10,9 процента),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 Карачаево-Черкесия (12,5 процента),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 Рязанская область (12,6 процента),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Кабардино-Балкария (13,4 процента),</a:t>
            </a:r>
          </a:p>
          <a:p>
            <a:pPr algn="just">
              <a:buFont typeface="Wingdings 2" pitchFamily="18" charset="2"/>
              <a:buNone/>
            </a:pPr>
            <a:r>
              <a:rPr lang="ru-RU" sz="2600" b="1" smtClean="0"/>
              <a:t>Ярославская область (14,3 процента)</a:t>
            </a:r>
            <a:endParaRPr lang="ru-RU" sz="28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/>
              <a:t>Формирование здорового образа жизни включает в себя две составляющих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49545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3000" smtClean="0"/>
              <a:t>1. </a:t>
            </a:r>
            <a:r>
              <a:rPr lang="ru-RU" sz="3000" b="1" smtClean="0"/>
              <a:t>Создание информационно-пропагандистской системы повышения уровня знаний всех категорий населения о негативном влиянии факторов риска на здоровье, возможностях его снижения.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Только через текущую, повседневную информацию человек получает необходимые знания, которые в той или иной степени влияют на поведение, а, следовательно, и на образ жизни человека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460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304800" y="333375"/>
            <a:ext cx="8686800" cy="595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600" smtClean="0"/>
              <a:t>  </a:t>
            </a:r>
            <a:r>
              <a:rPr lang="en-US" sz="2800" smtClean="0"/>
              <a:t>2</a:t>
            </a:r>
            <a:r>
              <a:rPr lang="ru-RU" sz="3600" smtClean="0"/>
              <a:t>. </a:t>
            </a:r>
            <a:r>
              <a:rPr lang="ru-RU" sz="3600" b="1" smtClean="0"/>
              <a:t>Второе важное направление формирования здорового образа жизни - так называемое </a:t>
            </a:r>
            <a:r>
              <a:rPr lang="ru-RU" sz="3600" b="1" smtClean="0">
                <a:solidFill>
                  <a:srgbClr val="FF0000"/>
                </a:solidFill>
              </a:rPr>
              <a:t>«обучение здоровью».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Это комплексная просветительская, обучающая и воспитательная деятельность, направленная  на формирование навыков укрепления здоровья, создание мотивации для ведения здорового образа жизни, как отдельных людей, так и общества в целом. 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smtClean="0"/>
              <a:t>Новая концепция здоровья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14400" y="1214438"/>
            <a:ext cx="7772400" cy="491648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   Уточняет существующую, усиливает ее социальную компоненту, ориентирует на распределение ответственности за охрану здоровья между обществом, индивидом, медицинскими работниками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 Никакая информация, </a:t>
            </a:r>
            <a:r>
              <a:rPr lang="ru-RU" b="1" smtClean="0"/>
              <a:t>если она не подкреплена личной заинтересованностью, ничего для человека не значит. </a:t>
            </a:r>
            <a:r>
              <a:rPr lang="ru-RU" smtClean="0"/>
              <a:t>Сегодня это особенно важно в отношении молодежи, по-существу постоянно находящейся в зоне риска</a:t>
            </a:r>
          </a:p>
          <a:p>
            <a:endParaRPr lang="ru-RU" smtClean="0"/>
          </a:p>
        </p:txBody>
      </p:sp>
      <p:pic>
        <p:nvPicPr>
          <p:cNvPr id="39940" name="Содержимое 8" descr="Picture background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20713"/>
            <a:ext cx="1944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60649"/>
            <a:ext cx="8686800" cy="50405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Штрафы и поощрения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63" name="Содержимое 6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8913"/>
            <a:ext cx="4343400" cy="2892425"/>
          </a:xfrm>
        </p:spPr>
      </p:pic>
      <p:pic>
        <p:nvPicPr>
          <p:cNvPr id="40964" name="Содержимое 4" descr="Picture background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068638"/>
            <a:ext cx="4191000" cy="3143250"/>
          </a:xfrm>
        </p:spPr>
      </p:pic>
      <p:pic>
        <p:nvPicPr>
          <p:cNvPr id="40965" name="Рисунок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125538"/>
            <a:ext cx="41052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        Обучение ЗОЖ следует начинать прививать с уже детства. Внедрение культуры ведения ЗОЖ в массы – это огромный труд. Это должно происходить целенаправленно по определенному единому алгоритму, чтобы избежать самодеятельности и перегибов.</a:t>
            </a:r>
            <a:br>
              <a:rPr lang="ru-RU" b="1" smtClean="0"/>
            </a:br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Человек сам несет ответственность за состояние своего здоровья. Но почему-то многие люди, никак не желают признавать факт того, что в большинстве своих болезней они повинны сами. </a:t>
            </a:r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3794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836613"/>
            <a:ext cx="5995988" cy="5487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3600" b="1" smtClean="0"/>
              <a:t>Установлено, </a:t>
            </a:r>
            <a:r>
              <a:rPr lang="ru-RU" sz="3600" smtClean="0"/>
              <a:t>что при высоком уровне информированности о поведенческих факторах риска здоровью, самосохранительные модели поведения не распространены среди</a:t>
            </a:r>
            <a:r>
              <a:rPr lang="en-US" sz="3600" smtClean="0"/>
              <a:t> </a:t>
            </a:r>
            <a:r>
              <a:rPr lang="ru-RU" sz="3600" smtClean="0"/>
              <a:t>населения нашей страны .</a:t>
            </a:r>
          </a:p>
        </p:txBody>
      </p:sp>
      <p:pic>
        <p:nvPicPr>
          <p:cNvPr id="44036" name="Содержимое 9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052513"/>
            <a:ext cx="2474913" cy="4419600"/>
          </a:xfrm>
        </p:spPr>
      </p:pic>
    </p:spTree>
  </p:cSld>
  <p:clrMapOvr>
    <a:masterClrMapping/>
  </p:clrMapOvr>
  <p:transition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68413"/>
            <a:ext cx="4051300" cy="5056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1.Рациональный труд и отдых.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Направление гигиены – </a:t>
            </a:r>
            <a:r>
              <a:rPr lang="ru-RU" b="1" smtClean="0"/>
              <a:t>Гигиена труда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/>
            <a:endParaRPr lang="ru-RU" smtClean="0"/>
          </a:p>
        </p:txBody>
      </p:sp>
      <p:pic>
        <p:nvPicPr>
          <p:cNvPr id="45060" name="Рисунок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29000"/>
            <a:ext cx="3862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Содержимое 5" descr="Picture background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125538"/>
            <a:ext cx="2232025" cy="2590800"/>
          </a:xfrm>
        </p:spPr>
      </p:pic>
      <p:pic>
        <p:nvPicPr>
          <p:cNvPr id="45062" name="Рисунок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789363"/>
            <a:ext cx="3876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Элементы здорового образа жизни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608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96975"/>
            <a:ext cx="5780088" cy="5127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b="1" i="1" smtClean="0"/>
              <a:t>2.Физическая культура и закаливание</a:t>
            </a:r>
            <a:endParaRPr lang="en-US" sz="3600" b="1" i="1" smtClean="0"/>
          </a:p>
          <a:p>
            <a:pPr>
              <a:buFont typeface="Wingdings 2" pitchFamily="18" charset="2"/>
              <a:buNone/>
            </a:pPr>
            <a:r>
              <a:rPr lang="ru-RU" sz="3600" smtClean="0"/>
              <a:t>   </a:t>
            </a:r>
            <a:r>
              <a:rPr lang="ru-RU" sz="3200" smtClean="0"/>
              <a:t>Двигательная активность является ведущим фактором роста, развития и формирования здоровья детей и подростков, сохранения здоровья в любом возрасте</a:t>
            </a:r>
          </a:p>
          <a:p>
            <a:pPr>
              <a:buFont typeface="Wingdings 2" pitchFamily="18" charset="2"/>
              <a:buNone/>
            </a:pPr>
            <a:r>
              <a:rPr lang="ru-RU" sz="3600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6084" name="Picture 4" descr="E:\P4WNCAEXPBT4CAUZS801CA1WA93JCAEEENRICA6O6LFXCAVK7QC5CAL62DF0CAHD2DLUCACEZOD5CAUF6JELCA28I9TYCA8O0JJ4CAKC0KV0CA4Y7VFICAW6ABL4CAHQO6G5CA2Y1JUXCAQG1A5VCA1E6VP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3429000"/>
            <a:ext cx="3751262" cy="3024188"/>
          </a:xfrm>
          <a:noFill/>
        </p:spPr>
      </p:pic>
    </p:spTree>
  </p:cSld>
  <p:clrMapOvr>
    <a:masterClrMapping/>
  </p:clrMapOvr>
  <p:transition spd="slow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320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/>
              <a:t>Элементы здорового образа жизни</a:t>
            </a:r>
            <a:endParaRPr lang="ru-RU" sz="2800" dirty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304800" y="692150"/>
            <a:ext cx="8686800" cy="5387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i="1" smtClean="0"/>
              <a:t>2.Физическая культура и закаливание</a:t>
            </a:r>
            <a:endParaRPr lang="en-US" sz="2400" b="1" i="1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sz="3600" smtClean="0"/>
              <a:t>Только в девяти российских регионах доля населения в возрасте от 3 лет и старше, занимающихся физкультурой и спортом, превышает 40%, а в среднем по стране этот показатель составляет 34,2%.</a:t>
            </a:r>
            <a:br>
              <a:rPr lang="ru-RU" sz="3600" smtClean="0"/>
            </a:br>
            <a:r>
              <a:rPr lang="ru-RU" sz="3600" smtClean="0"/>
              <a:t>РИА</a:t>
            </a:r>
          </a:p>
        </p:txBody>
      </p:sp>
    </p:spTree>
  </p:cSld>
  <p:clrMapOvr>
    <a:masterClrMapping/>
  </p:clrMapOvr>
  <p:transition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3822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/>
              <a:t>Элементы здорового образа жизни</a:t>
            </a:r>
            <a:endParaRPr lang="ru-RU" sz="2800" dirty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304800" y="857250"/>
            <a:ext cx="8686800" cy="5222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400" smtClean="0"/>
              <a:t>   Современные условия обучения и воспитания характеризуются интенсификацией учебного процесса, повышением объема учебных и статических нагрузок, что создает серьезные препятствия для реализации возрастных биологических потребностей детского организма в двигательной активности, пребывании на свежем воздухе.</a:t>
            </a:r>
          </a:p>
        </p:txBody>
      </p:sp>
    </p:spTree>
  </p:cSld>
  <p:clrMapOvr>
    <a:masterClrMapping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4320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Виды физической активности</a:t>
            </a:r>
            <a:endParaRPr lang="ru-RU" sz="2400" dirty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400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 </a:t>
            </a:r>
            <a:r>
              <a:rPr lang="ru-RU" sz="2800" smtClean="0"/>
              <a:t>Самым древним, простым и доступным видом физической активности, не имеющим противопоказаний практически для подавляющего большинства людей, является </a:t>
            </a:r>
            <a:r>
              <a:rPr lang="ru-RU" sz="2800" b="1" smtClean="0"/>
              <a:t>ходьба.</a:t>
            </a:r>
            <a:r>
              <a:rPr lang="ru-RU" sz="2800" smtClean="0"/>
              <a:t> Энергозатраты при ходьбе со скоростью 3 км/ч составляют 195 ккал/ч, при скорости 5 км/час – 390 ккал/ч. В течение суток каждый взрослый человек может пройти не менее 8—10 тысяч шагов, что при темпе 90 шагов в 1 минуту составляет примерно 1,5—2 ч ходьбы, не менее 75 %, которой должно быть на свежем воздухе.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smtClean="0"/>
              <a:t>Новая концепция здоровья</a:t>
            </a:r>
            <a:endParaRPr lang="ru-RU" sz="32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7021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   Здоровье – это состояние равновесия (баланс) между адаптационными возможностями (потенциал здоровья) организма и условиями среды, постоянно меняющимися.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730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8686800" cy="638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      </a:t>
            </a:r>
            <a:r>
              <a:rPr lang="ru-RU" sz="2400" b="1" dirty="0" smtClean="0"/>
              <a:t>Закаливание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   В узком смысле </a:t>
            </a:r>
            <a:r>
              <a:rPr lang="ru-RU" sz="2400" dirty="0" smtClean="0"/>
              <a:t>слова под закаливанием понимают </a:t>
            </a:r>
            <a:r>
              <a:rPr lang="ru-RU" sz="2400" b="1" dirty="0" smtClean="0"/>
              <a:t>повышение устойчивости организма </a:t>
            </a:r>
            <a:r>
              <a:rPr lang="ru-RU" sz="2400" dirty="0" smtClean="0"/>
              <a:t>к воздействию колебаний температуры воздуха и воды, влажности воздуха, атмосферного давления, солнечного излучения и других физических факторов окружающей среды.</a:t>
            </a:r>
            <a:br>
              <a:rPr lang="ru-RU" sz="2400" dirty="0" smtClean="0"/>
            </a:br>
            <a:r>
              <a:rPr lang="ru-RU" sz="2400" dirty="0" smtClean="0"/>
              <a:t>   </a:t>
            </a:r>
            <a:r>
              <a:rPr lang="ru-RU" sz="2400" b="1" dirty="0" smtClean="0"/>
              <a:t>Закаливание повышает адаптационные возможности организма </a:t>
            </a:r>
            <a:r>
              <a:rPr lang="ru-RU" sz="2400" dirty="0" smtClean="0"/>
              <a:t>не только к низким и другим климатическим факторам, но и к физико-химическим, биологическим, психологическим неблагоприятным воздействиям, снижает восприимчивость к респираторным и другим инфекционным заболеваниям, повышает работоспособность, способствует формированию положительных психофизиологических эмоций.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 </a:t>
            </a:r>
          </a:p>
        </p:txBody>
      </p:sp>
    </p:spTree>
  </p:cSld>
  <p:clrMapOvr>
    <a:masterClrMapping/>
  </p:clrMapOvr>
  <p:transition spd="slow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8686800" cy="217487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404813"/>
            <a:ext cx="8686800" cy="5976937"/>
          </a:xfrm>
        </p:spPr>
        <p:txBody>
          <a:bodyPr/>
          <a:lstStyle/>
          <a:p>
            <a:r>
              <a:rPr lang="ru-RU" sz="2400" smtClean="0"/>
              <a:t>   </a:t>
            </a:r>
            <a:r>
              <a:rPr lang="ru-RU" sz="2400" b="1" smtClean="0"/>
              <a:t>Закаливание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      При проведении закаливающих процедур необходимо учитывать их основные принципы:</a:t>
            </a:r>
            <a:br>
              <a:rPr lang="ru-RU" sz="2400" smtClean="0"/>
            </a:br>
            <a:r>
              <a:rPr lang="ru-RU" sz="2400" smtClean="0"/>
              <a:t>   1) постепенность (постепенное увеличение интенсивности и продолжительности воздействия закаливающего фактора);</a:t>
            </a:r>
            <a:br>
              <a:rPr lang="ru-RU" sz="2400" smtClean="0"/>
            </a:br>
            <a:r>
              <a:rPr lang="ru-RU" sz="2400" smtClean="0"/>
              <a:t>   2) систематичность (выполнение закаливающих процедур не эпизодически, а регулярно, по пределенной схеме);</a:t>
            </a:r>
            <a:br>
              <a:rPr lang="ru-RU" sz="2400" smtClean="0"/>
            </a:br>
            <a:r>
              <a:rPr lang="ru-RU" sz="2400" smtClean="0"/>
              <a:t>   3) комплексность (сочетание воздействия нескольких факторов, например воздуха и воды);</a:t>
            </a:r>
            <a:br>
              <a:rPr lang="ru-RU" sz="2400" smtClean="0"/>
            </a:br>
            <a:r>
              <a:rPr lang="ru-RU" sz="2400" smtClean="0"/>
              <a:t>   4) индивидуализированный режим (характер, интенсивность и режим закаливания с учетом индивидуальных особенностей человека – его возраста, пола, состояния здоровья и т. д.).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 spd="slow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Методы интенсивного закаливания</a:t>
            </a:r>
            <a:endParaRPr lang="ru-RU" sz="2800" dirty="0"/>
          </a:p>
        </p:txBody>
      </p:sp>
      <p:pic>
        <p:nvPicPr>
          <p:cNvPr id="52227" name="preview-image" descr="http://hudyshki.ru/images/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8072438" cy="4572000"/>
          </a:xfrm>
        </p:spPr>
      </p:pic>
    </p:spTree>
  </p:cSld>
  <p:clrMapOvr>
    <a:masterClrMapping/>
  </p:clrMapOvr>
  <p:transition spd="slow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Элементы здорового образа жизни </a:t>
            </a:r>
            <a:br>
              <a:rPr lang="ru-RU" sz="3200" b="1" dirty="0" smtClean="0"/>
            </a:br>
            <a:endParaRPr lang="ru-RU" sz="3200" dirty="0" smtClean="0"/>
          </a:p>
        </p:txBody>
      </p:sp>
      <p:pic>
        <p:nvPicPr>
          <p:cNvPr id="53251" name="Picture 2" descr="E:\zdorovyi_obraz_jizni_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928688"/>
            <a:ext cx="7572375" cy="5357812"/>
          </a:xfrm>
          <a:noFill/>
        </p:spPr>
      </p:pic>
    </p:spTree>
  </p:cSld>
  <p:clrMapOvr>
    <a:masterClrMapping/>
  </p:clrMapOvr>
  <p:transition spd="slow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Элементы здорового образа жизни</a:t>
            </a:r>
          </a:p>
        </p:txBody>
      </p:sp>
      <p:sp>
        <p:nvSpPr>
          <p:cNvPr id="5427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114675" cy="4724400"/>
          </a:xfrm>
        </p:spPr>
        <p:txBody>
          <a:bodyPr/>
          <a:lstStyle/>
          <a:p>
            <a:pPr eaLnBrk="1" hangingPunct="1"/>
            <a:r>
              <a:rPr lang="ru-RU" smtClean="0"/>
              <a:t>3.Культура питания</a:t>
            </a:r>
          </a:p>
          <a:p>
            <a:pPr eaLnBrk="1" hangingPunct="1"/>
            <a:endParaRPr lang="ru-RU" smtClean="0"/>
          </a:p>
        </p:txBody>
      </p:sp>
      <p:sp>
        <p:nvSpPr>
          <p:cNvPr id="54276" name="Прямоугольник 3"/>
          <p:cNvSpPr>
            <a:spLocks noChangeArrowheads="1"/>
          </p:cNvSpPr>
          <p:nvPr/>
        </p:nvSpPr>
        <p:spPr bwMode="auto">
          <a:xfrm>
            <a:off x="3130550" y="3228975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0" i="0"/>
          </a:p>
        </p:txBody>
      </p:sp>
      <p:pic>
        <p:nvPicPr>
          <p:cNvPr id="54277" name="Содержимое 5" descr="http://uainfo.org/uploads/posts/2014-12/1418052308_lori-0003996854-bigww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928813"/>
            <a:ext cx="6507162" cy="4067175"/>
          </a:xfrm>
        </p:spPr>
      </p:pic>
    </p:spTree>
  </p:cSld>
  <p:clrMapOvr>
    <a:masterClrMapping/>
  </p:clrMapOvr>
  <p:transition spd="slow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404813"/>
            <a:ext cx="7772400" cy="1008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</a:rPr>
              <a:t>5 наиболее актуальных вопросов обеспечения здорового питания населения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endParaRPr lang="ru-RU" sz="2800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1. Ограничение потребления поваренной соли, с указанием их содержания на этикетке продуктов (наиболее актуально для хлебобулочных и гастрономических изделий) </a:t>
            </a:r>
          </a:p>
          <a:p>
            <a:pPr eaLnBrk="1" hangingPunct="1"/>
            <a:r>
              <a:rPr lang="ru-RU" sz="2600" smtClean="0"/>
              <a:t>2. Снижение потребления транс-жирных кислот (до 1-2% от калорийности) за счет ограничения потребления маргарина, фаст-фудов, крекеров, продуктов, содержащих промышленную переработку жиров, с указанием их содержания на этикетке </a:t>
            </a:r>
          </a:p>
          <a:p>
            <a:pPr eaLnBrk="1" hangingPunct="1"/>
            <a:endParaRPr lang="ru-RU" sz="2600" smtClean="0"/>
          </a:p>
        </p:txBody>
      </p:sp>
    </p:spTree>
  </p:cSld>
  <p:clrMapOvr>
    <a:masterClrMapping/>
  </p:clrMapOvr>
  <p:transition spd="slow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47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</a:rPr>
              <a:t>5 наиболее актуальных вопросов обеспечения здорового питания населения</a:t>
            </a: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endParaRPr lang="ru-RU" sz="2400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3. Сокращение содержания свободных сахаров в продуктах питания и безалкогольных напитках </a:t>
            </a:r>
          </a:p>
          <a:p>
            <a:pPr eaLnBrk="1" hangingPunct="1"/>
            <a:r>
              <a:rPr lang="ru-RU" sz="2600" smtClean="0"/>
              <a:t>4. Увеличение потребления рыбы и рыбных продуктов населением нашей страны</a:t>
            </a:r>
          </a:p>
          <a:p>
            <a:pPr eaLnBrk="1" hangingPunct="1"/>
            <a:r>
              <a:rPr lang="ru-RU" sz="2600" smtClean="0"/>
              <a:t> 5. Увеличение потребления фруктов и овощей Год борьбы с сердечно-сосудистыми заболеваниями (2015) главным образом был нацелен на повышение их потребления.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умеренность</a:t>
            </a:r>
          </a:p>
        </p:txBody>
      </p:sp>
      <p:pic>
        <p:nvPicPr>
          <p:cNvPr id="57347" name="Содержимое 3" descr="https://tvoy-ves.ru/wp-content/uploads/2017/11/muschina_ed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1554163"/>
            <a:ext cx="6950075" cy="4525962"/>
          </a:xfrm>
        </p:spPr>
      </p:pic>
    </p:spTree>
  </p:cSld>
  <p:clrMapOvr>
    <a:masterClrMapping/>
  </p:clrMapOvr>
  <p:transition spd="slow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49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58371" name="Picture 2" descr="C:\Users\latishevskaya\Desktop\ЛЕКЦИИ\материалы к лекциям\ЗОЖ\IMG_43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0150" y="908050"/>
            <a:ext cx="6896100" cy="5172075"/>
          </a:xfrm>
          <a:noFill/>
        </p:spPr>
      </p:pic>
    </p:spTree>
  </p:cSld>
  <p:clrMapOvr>
    <a:masterClrMapping/>
  </p:clrMapOvr>
  <p:transition spd="slow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Проблема ожирения – 2024 год</a:t>
            </a:r>
            <a:endParaRPr lang="ru-RU" sz="3200" dirty="0"/>
          </a:p>
        </p:txBody>
      </p:sp>
      <p:sp>
        <p:nvSpPr>
          <p:cNvPr id="5939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836613"/>
            <a:ext cx="4987925" cy="5487987"/>
          </a:xfrm>
        </p:spPr>
        <p:txBody>
          <a:bodyPr/>
          <a:lstStyle/>
          <a:p>
            <a:r>
              <a:rPr lang="ru-RU" sz="2200" smtClean="0"/>
              <a:t>В 20</a:t>
            </a:r>
            <a:r>
              <a:rPr lang="en-US" sz="2200" smtClean="0"/>
              <a:t>20</a:t>
            </a:r>
            <a:r>
              <a:rPr lang="ru-RU" sz="2200" smtClean="0"/>
              <a:t> г. в мире более 1,9 млрд взрослых старше 18 лет имели избыточный вес, из них свыше 650 млн страдали ожирением (около 13% взрослого населения планеты (11% мужчин и 15% женщин)). По оценкам ВОЗ, к 2025 г. распространенность ожирения во всем мире превысит 18% среди мужчин и 21% среди женщин, причем в отдельных государствах этот показатель будет гораздо выше. Треть всех случаев ожирения приходится всего на 5 стран — США, Китай, Бразилию, Индию и </a:t>
            </a:r>
            <a:r>
              <a:rPr lang="ru-RU" sz="2200" b="1" smtClean="0"/>
              <a:t>Россию</a:t>
            </a:r>
            <a:r>
              <a:rPr lang="ru-RU" sz="2200" smtClean="0"/>
              <a:t> </a:t>
            </a:r>
          </a:p>
        </p:txBody>
      </p:sp>
      <p:pic>
        <p:nvPicPr>
          <p:cNvPr id="59396" name="Содержимое 4" descr="http://img.mebeos.ru/upload_images/articles/2015/sisman_09069d5b-8108-4d3f-9446-a2e18a9be90c_3_47947632-15D9-4831-9CB5-DBBBE7C82EF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133600"/>
            <a:ext cx="3843337" cy="3109913"/>
          </a:xfr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Факторы, формирующие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здорове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339" name="Содержимое 3" descr="C:\Users\user\Downloads\2025-05-15_07-10-3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196975"/>
            <a:ext cx="4751387" cy="5256213"/>
          </a:xfrm>
        </p:spPr>
      </p:pic>
    </p:spTree>
  </p:cSld>
  <p:clrMapOvr>
    <a:masterClrMapping/>
  </p:clrMapOvr>
  <p:transition spd="slow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5759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Семейная предрасположенность</a:t>
            </a:r>
            <a:endParaRPr lang="ru-RU" dirty="0"/>
          </a:p>
        </p:txBody>
      </p:sp>
      <p:pic>
        <p:nvPicPr>
          <p:cNvPr id="60419" name="Picture 2" descr="C:\Users\User\Desktop\image-01-04-22-08-3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981075"/>
            <a:ext cx="4968875" cy="5343525"/>
          </a:xfrm>
          <a:noFill/>
        </p:spPr>
      </p:pic>
      <p:sp>
        <p:nvSpPr>
          <p:cNvPr id="60420" name="Содержимое 8"/>
          <p:cNvSpPr>
            <a:spLocks noGrp="1"/>
          </p:cNvSpPr>
          <p:nvPr>
            <p:ph sz="half" idx="2"/>
          </p:nvPr>
        </p:nvSpPr>
        <p:spPr>
          <a:xfrm>
            <a:off x="6011863" y="1125538"/>
            <a:ext cx="2979737" cy="51990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300" smtClean="0"/>
              <a:t>    Доказано </a:t>
            </a:r>
            <a:r>
              <a:rPr lang="ru-RU" sz="2300" b="1" smtClean="0"/>
              <a:t>программирующее влияние алиментарных факторов </a:t>
            </a:r>
            <a:r>
              <a:rPr lang="ru-RU" sz="2300" smtClean="0"/>
              <a:t>в критические периоды развития ребенка во время беременности будущей матери.</a:t>
            </a:r>
          </a:p>
          <a:p>
            <a:endParaRPr lang="ru-RU" smtClean="0"/>
          </a:p>
          <a:p>
            <a:r>
              <a:rPr lang="ru-RU" sz="2400" smtClean="0"/>
              <a:t>Фернандо Ботеро «Семья», 1989</a:t>
            </a:r>
          </a:p>
        </p:txBody>
      </p:sp>
    </p:spTree>
  </p:cSld>
  <p:clrMapOvr>
    <a:masterClrMapping/>
  </p:clrMapOvr>
  <p:transition spd="slow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Распространенность Ожирения в России</a:t>
            </a:r>
            <a:endParaRPr lang="ru-RU" sz="2800" dirty="0"/>
          </a:p>
        </p:txBody>
      </p:sp>
      <p:sp>
        <p:nvSpPr>
          <p:cNvPr id="61443" name="Содержимое 5"/>
          <p:cNvSpPr>
            <a:spLocks noGrp="1"/>
          </p:cNvSpPr>
          <p:nvPr>
            <p:ph idx="1"/>
          </p:nvPr>
        </p:nvSpPr>
        <p:spPr>
          <a:xfrm>
            <a:off x="304800" y="908050"/>
            <a:ext cx="8686800" cy="5172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    </a:t>
            </a:r>
            <a:r>
              <a:rPr lang="ru-RU" sz="2800" dirty="0" smtClean="0"/>
              <a:t>Распространенность </a:t>
            </a:r>
            <a:r>
              <a:rPr lang="ru-RU" sz="2800" dirty="0" smtClean="0"/>
              <a:t>ожирения </a:t>
            </a:r>
            <a:r>
              <a:rPr lang="ru-RU" sz="2800" dirty="0" smtClean="0"/>
              <a:t>различается по</a:t>
            </a:r>
            <a:r>
              <a:rPr lang="ru-RU" sz="2800" dirty="0" smtClean="0"/>
              <a:t> полу и возрасту. 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 возрастной группе </a:t>
            </a:r>
            <a:r>
              <a:rPr lang="ru-RU" sz="2800" b="1" dirty="0" smtClean="0"/>
              <a:t>25–34</a:t>
            </a:r>
            <a:r>
              <a:rPr lang="ru-RU" sz="2800" dirty="0" smtClean="0"/>
              <a:t> лет ожирение отмечалось у 23,35% мужчин и 27,24% женщин, 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 возрасте </a:t>
            </a:r>
            <a:r>
              <a:rPr lang="ru-RU" sz="2800" b="1" dirty="0" smtClean="0"/>
              <a:t>35–44</a:t>
            </a:r>
            <a:r>
              <a:rPr lang="ru-RU" sz="2800" dirty="0" smtClean="0"/>
              <a:t> лет — 41,41 и 47,44% соответственно,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 в возрасте </a:t>
            </a:r>
            <a:r>
              <a:rPr lang="ru-RU" sz="2800" b="1" dirty="0" smtClean="0"/>
              <a:t>45–54</a:t>
            </a:r>
            <a:r>
              <a:rPr lang="ru-RU" sz="2800" dirty="0" smtClean="0"/>
              <a:t> лет — 52,55 и 70,6% соответственно, </a:t>
            </a:r>
          </a:p>
          <a:p>
            <a:pPr>
              <a:buFont typeface="Wingdings 2" pitchFamily="18" charset="2"/>
              <a:buNone/>
            </a:pPr>
            <a:r>
              <a:rPr lang="ru-RU" sz="2800" dirty="0" smtClean="0"/>
              <a:t>в возрасте </a:t>
            </a:r>
            <a:r>
              <a:rPr lang="ru-RU" sz="2800" b="1" dirty="0" smtClean="0"/>
              <a:t>55–64</a:t>
            </a:r>
            <a:r>
              <a:rPr lang="ru-RU" sz="2800" dirty="0" smtClean="0"/>
              <a:t> лет — 57,76 и 80,99% соответственно. </a:t>
            </a:r>
          </a:p>
          <a:p>
            <a:endParaRPr lang="ru-RU" sz="2800" dirty="0" smtClean="0"/>
          </a:p>
        </p:txBody>
      </p:sp>
    </p:spTree>
  </p:cSld>
  <p:clrMapOvr>
    <a:masterClrMapping/>
  </p:clrMapOvr>
  <p:transition spd="slow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6309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Распространенность ожирения у  детей и подростков  в  РФ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329612" cy="55006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 детей и подростков 5—17 лет 6,8% среди мальчиков и 5,3% среди девочек.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 РФ распространенность избыточной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массы тела у детей в разных регионах колеблется от 5,5 до 19,8%.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жирением страдают около 5,5% детей, проживающих в сельской местности, и 8,5% детей — в городской.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Детское ожирение является фактором, обусловливающим более высокую вероятность ожирения, преждевременной смерти и инвалидности во взрослом возрасте.</a:t>
            </a:r>
          </a:p>
        </p:txBody>
      </p:sp>
    </p:spTree>
  </p:cSld>
  <p:clrMapOvr>
    <a:masterClrMapping/>
  </p:clrMapOvr>
  <p:transition spd="slow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Последствия ожирения (данные 2017г.)</a:t>
            </a:r>
            <a:endParaRPr lang="ru-RU" sz="2800" dirty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304800" y="1341438"/>
            <a:ext cx="8686800" cy="5040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Для мужчин:  ожирение двукратно увеличивает риск смертности от ССЗ;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Для женщин: избыточная масса тела и ожирение имеет худшее прогностическое значение, чем для мужчин;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Для лиц  молодого возраста (20-39 лет):  ожирение увеличивает риск общей смертности в 1,8 раза, а кардиоваскулярной – в 3,4 раза.</a:t>
            </a:r>
          </a:p>
          <a:p>
            <a:pPr>
              <a:buFontTx/>
              <a:buChar char="-"/>
            </a:pPr>
            <a:endParaRPr lang="ru-RU" sz="2400" smtClean="0"/>
          </a:p>
        </p:txBody>
      </p:sp>
    </p:spTree>
  </p:cSld>
  <p:clrMapOvr>
    <a:masterClrMapping/>
  </p:clrMapOvr>
  <p:transition spd="slow"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71563"/>
            <a:ext cx="4627563" cy="52530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4. Психологическая культура.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600" smtClean="0"/>
              <a:t>    Если человек научится осознавать и контролировать своё поведение, эмоции, мысли, то он сможет сохранять оптимальный вес, гармонизировать семейные и сексуальные отношения, избавляться от привычек, мешающих полноценно жить.</a:t>
            </a:r>
          </a:p>
        </p:txBody>
      </p:sp>
      <p:pic>
        <p:nvPicPr>
          <p:cNvPr id="64516" name="Содержимое 4" descr="https://tlum.ru/uploads/0d48d37ace9b1583430cbd876088bec154a414a29b1a3aa2a9e9b89c74bd31a5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268413"/>
            <a:ext cx="3816350" cy="3960812"/>
          </a:xfrm>
        </p:spPr>
      </p:pic>
    </p:spTree>
  </p:cSld>
  <p:clrMapOvr>
    <a:masterClrMapping/>
  </p:clrMapOvr>
  <p:transition spd="slow"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64807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5. Сексуальная культура</a:t>
            </a:r>
            <a:endParaRPr lang="ru-RU" dirty="0"/>
          </a:p>
        </p:txBody>
      </p:sp>
      <p:sp>
        <p:nvSpPr>
          <p:cNvPr id="65539" name="Содержимое 5"/>
          <p:cNvSpPr>
            <a:spLocks noGrp="1"/>
          </p:cNvSpPr>
          <p:nvPr>
            <p:ph sz="half" idx="2"/>
          </p:nvPr>
        </p:nvSpPr>
        <p:spPr>
          <a:xfrm>
            <a:off x="3995738" y="836613"/>
            <a:ext cx="4995862" cy="5487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     Сексуальная культура есть часть общей культуры, способ утверждения в социокультурном окружении посредством полового поведения, направленного на продолжение рода, удовлетворение биосоциальных потребностей, гедонистических, нравственных, эстетических интересов, познавательных, коммуникативных, компенсаторных, созидательных запросов.</a:t>
            </a:r>
          </a:p>
          <a:p>
            <a:r>
              <a:rPr lang="ru-RU" sz="2400" smtClean="0"/>
              <a:t> </a:t>
            </a:r>
          </a:p>
          <a:p>
            <a:endParaRPr lang="ru-RU" sz="2000" smtClean="0"/>
          </a:p>
        </p:txBody>
      </p:sp>
      <p:pic>
        <p:nvPicPr>
          <p:cNvPr id="65540" name="Содержимое 6" descr="Picture backgroun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12875"/>
            <a:ext cx="3619500" cy="4697413"/>
          </a:xfrm>
        </p:spPr>
      </p:pic>
    </p:spTree>
  </p:cSld>
  <p:clrMapOvr>
    <a:masterClrMapping/>
  </p:clrMapOvr>
  <p:transition spd="slow"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  <a:endParaRPr lang="ru-RU" sz="2800" dirty="0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304800" y="928688"/>
            <a:ext cx="8686800" cy="5151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6.Экологическая культура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Экологические проблемы, которые должны знать люди:</a:t>
            </a:r>
          </a:p>
          <a:p>
            <a:pPr eaLnBrk="1" hangingPunct="1">
              <a:buFontTx/>
              <a:buChar char="-"/>
            </a:pPr>
            <a:r>
              <a:rPr lang="ru-RU" smtClean="0"/>
              <a:t>- загрязнение атмосферного воздуха (антропогенные факторы химической и физической природы);</a:t>
            </a:r>
          </a:p>
          <a:p>
            <a:pPr eaLnBrk="1" hangingPunct="1">
              <a:buFontTx/>
              <a:buChar char="-"/>
            </a:pPr>
            <a:r>
              <a:rPr lang="ru-RU" smtClean="0"/>
              <a:t>- проблема накопления отходов производства и потребления;</a:t>
            </a:r>
          </a:p>
          <a:p>
            <a:pPr eaLnBrk="1" hangingPunct="1">
              <a:buFontTx/>
              <a:buChar char="-"/>
            </a:pPr>
            <a:r>
              <a:rPr lang="ru-RU" smtClean="0"/>
              <a:t>- проблема чистой питьевой воды и пр.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  <a:br>
              <a:rPr lang="ru-RU" sz="2800" b="1" dirty="0" smtClean="0"/>
            </a:br>
            <a:endParaRPr lang="ru-RU" sz="2800" dirty="0" smtClean="0"/>
          </a:p>
        </p:txBody>
      </p:sp>
      <p:sp>
        <p:nvSpPr>
          <p:cNvPr id="67587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191000" cy="52276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7.Предупреждение алкоголизма</a:t>
            </a:r>
          </a:p>
        </p:txBody>
      </p:sp>
      <p:pic>
        <p:nvPicPr>
          <p:cNvPr id="67588" name="Содержимое 4" descr="http://mtdata.ru/u13/photo18EF/20066195348-0/origina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60575"/>
            <a:ext cx="3441700" cy="3600450"/>
          </a:xfrm>
        </p:spPr>
      </p:pic>
      <p:pic>
        <p:nvPicPr>
          <p:cNvPr id="67589" name="Рисунок 4" descr="https://img-fotki.yandex.ru/get/17911/97833783.c4d/0_126391_16c57cd6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933825"/>
            <a:ext cx="3384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Рисунок 7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6561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Прямоугольник 6"/>
          <p:cNvSpPr>
            <a:spLocks noChangeArrowheads="1"/>
          </p:cNvSpPr>
          <p:nvPr/>
        </p:nvSpPr>
        <p:spPr bwMode="auto">
          <a:xfrm>
            <a:off x="4427538" y="1125538"/>
            <a:ext cx="4032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Больше всего смертей вызвано алкогольными отравлениями, алкогольной кардиомиопатией и алкогольной болезнью печени</a:t>
            </a:r>
          </a:p>
        </p:txBody>
      </p:sp>
    </p:spTree>
  </p:cSld>
  <p:clrMapOvr>
    <a:masterClrMapping/>
  </p:clrMapOvr>
  <p:transition spd="slow"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48072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/>
              <a:t>Элементы здорового образа жизни</a:t>
            </a:r>
            <a:endParaRPr lang="ru-RU" sz="2400" dirty="0"/>
          </a:p>
        </p:txBody>
      </p:sp>
      <p:sp>
        <p:nvSpPr>
          <p:cNvPr id="68611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81075"/>
            <a:ext cx="4191000" cy="5343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/>
              <a:t>ТОП-20 самых пьющих стран мира в 2023 году: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1.Молдавия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2.Литва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3.Чехия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4.Нигерия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5.Германия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6.Ирландия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7.Люксембург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8.Латвия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9.Болгария</a:t>
            </a:r>
          </a:p>
        </p:txBody>
      </p:sp>
      <p:sp>
        <p:nvSpPr>
          <p:cNvPr id="6861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43400" cy="5272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10.Румыния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11.Словения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12.Франция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13.Португалия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14.Бельгия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15.Сейшельские Острова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16.Россия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17.Австрия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18.Польша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19.Эстония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20.Великобритания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/>
              <a:t>Элементы здорового образа жизни</a:t>
            </a:r>
            <a:endParaRPr lang="ru-RU" sz="2400" dirty="0"/>
          </a:p>
        </p:txBody>
      </p:sp>
      <p:sp>
        <p:nvSpPr>
          <p:cNvPr id="6963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5538"/>
            <a:ext cx="4191000" cy="5199062"/>
          </a:xfrm>
        </p:spPr>
        <p:txBody>
          <a:bodyPr/>
          <a:lstStyle/>
          <a:p>
            <a:r>
              <a:rPr lang="ru-RU" sz="2400" b="1" smtClean="0"/>
              <a:t>ТОП-20 самых непьющих стран мира: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ru-RU" sz="2400" smtClean="0"/>
              <a:t>1. Бангладеш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2.Кувейт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3.Ливия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4.Мавритания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5.Сомали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6.Йемен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7.Афганистан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8.Саудовская Аравия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9.Пакистан</a:t>
            </a:r>
          </a:p>
          <a:p>
            <a:endParaRPr lang="ru-RU" sz="1600" smtClean="0"/>
          </a:p>
          <a:p>
            <a:endParaRPr lang="ru-RU" sz="1600" smtClean="0"/>
          </a:p>
        </p:txBody>
      </p:sp>
      <p:sp>
        <p:nvSpPr>
          <p:cNvPr id="6963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43400" cy="5272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10.Сирия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11.Египет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12.Ирак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13.Бруней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14.Кирибати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15.Нигер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16.Джибути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17.Судан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18.Бутан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19.Марокко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20.Сенегал</a:t>
            </a:r>
          </a:p>
          <a:p>
            <a:endParaRPr lang="ru-RU" sz="2400" smtClean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Вспомним то, что уже знаем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906838" cy="47244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/>
              <a:t>Факторы, формирующие здоровье: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/>
              <a:t>1.Здоровье родителей (наследственный потенциал) – 20%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15364" name="Содержимое 4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060575"/>
            <a:ext cx="4779962" cy="3559175"/>
          </a:xfrm>
        </p:spPr>
      </p:pic>
    </p:spTree>
  </p:cSld>
  <p:clrMapOvr>
    <a:masterClrMapping/>
  </p:clrMapOvr>
  <p:transition spd="slow"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>Элементы здорового образа жизни </a:t>
            </a:r>
            <a:br>
              <a:rPr lang="ru-RU" sz="2800" b="1" dirty="0" smtClean="0"/>
            </a:br>
            <a:r>
              <a:rPr lang="ru-RU" sz="2800" b="1" dirty="0" smtClean="0"/>
              <a:t>8. </a:t>
            </a:r>
            <a:r>
              <a:rPr lang="ru-RU" sz="2800" dirty="0" smtClean="0"/>
              <a:t>профилактика </a:t>
            </a:r>
            <a:r>
              <a:rPr lang="ru-RU" sz="2800" dirty="0" err="1" smtClean="0"/>
              <a:t>табакокурения</a:t>
            </a:r>
            <a:endParaRPr lang="ru-RU" sz="2800" dirty="0"/>
          </a:p>
        </p:txBody>
      </p:sp>
      <p:pic>
        <p:nvPicPr>
          <p:cNvPr id="70659" name="Содержимое 3" descr="ÐÑÐ¾ÑÐ°Ð¹ ÐºÑÑÐ¸ÑÑ ÑÐµÐ¹ÑÐ°Ñ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8207375" cy="4968875"/>
          </a:xfrm>
        </p:spPr>
      </p:pic>
    </p:spTree>
  </p:cSld>
  <p:clrMapOvr>
    <a:masterClrMapping/>
  </p:clrMapOvr>
  <p:transition spd="slow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/>
              <a:t>8. </a:t>
            </a:r>
            <a:r>
              <a:rPr lang="ru-RU" sz="2400" dirty="0" smtClean="0"/>
              <a:t>профилактика </a:t>
            </a:r>
            <a:r>
              <a:rPr lang="ru-RU" sz="2400" dirty="0" err="1" smtClean="0"/>
              <a:t>табакокурения</a:t>
            </a:r>
            <a:endParaRPr lang="ru-RU" sz="2400" dirty="0"/>
          </a:p>
        </p:txBody>
      </p:sp>
      <p:pic>
        <p:nvPicPr>
          <p:cNvPr id="71683" name="Picture 5" descr="C:\Users\User\Desktop\курени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92150"/>
            <a:ext cx="6913563" cy="5832475"/>
          </a:xfrm>
          <a:noFill/>
        </p:spPr>
      </p:pic>
    </p:spTree>
  </p:cSld>
  <p:clrMapOvr>
    <a:masterClrMapping/>
  </p:clrMapOvr>
  <p:transition spd="slow"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4320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Современная статистика</a:t>
            </a: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304800" y="1125538"/>
            <a:ext cx="8686800" cy="49545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000" smtClean="0"/>
              <a:t>Даже одна сигарета повышает давление на 15 минут, а при постоянном курении повышается тонус сосудов, снижается эффективность лекарственных препаратов. Если человек выкуривает 5 сигарет в день — это повышения риска смерти на 40%, если одну пачку в день — на 400%, то есть шансов умереть в 10 раз больше! По данным ВОЗ, 23% смертей от ИБС обусловлено курением, сокращая продолжительность жизни курильщиков в возрасте 35-69 лет в среднем на 20 лет. </a:t>
            </a:r>
          </a:p>
        </p:txBody>
      </p:sp>
    </p:spTree>
  </p:cSld>
  <p:clrMapOvr>
    <a:masterClrMapping/>
  </p:clrMapOvr>
  <p:transition spd="slow"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504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Электронные сигареты</a:t>
            </a:r>
            <a:endParaRPr lang="ru-RU" dirty="0"/>
          </a:p>
        </p:txBody>
      </p:sp>
      <p:sp>
        <p:nvSpPr>
          <p:cNvPr id="73731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836613"/>
            <a:ext cx="5130800" cy="54879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С возрастом уменьшается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сомнение во вреде та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кого вида курения. Учащиеся 9 классов достоверно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больше, чем учащиеся 7 классов не опасаются ≪вейпинга≫ (8,4% против 6,5%). Только половина подростков считают его небезопасным.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По мере увеличения ≪стажа≫ такого вида курения уверенность в опасности снижается (39,2% учащихся 9 классов в сравнении с 51,3% учащихся 7-классов).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</a:t>
            </a:r>
          </a:p>
        </p:txBody>
      </p:sp>
      <p:pic>
        <p:nvPicPr>
          <p:cNvPr id="73732" name="Содержимое 5" descr="Бесплатное фото Стильная молодая пара с вейпом в городе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125538"/>
            <a:ext cx="3527425" cy="2368550"/>
          </a:xfrm>
        </p:spPr>
      </p:pic>
    </p:spTree>
  </p:cSld>
  <p:clrMapOvr>
    <a:masterClrMapping/>
  </p:clrMapOvr>
  <p:transition spd="slow"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7606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Электронные сигареты</a:t>
            </a:r>
            <a:endParaRPr lang="ru-RU" dirty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304800" y="908050"/>
            <a:ext cx="8686800" cy="5172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800" smtClean="0"/>
              <a:t>Компоненты электронных сигарет могут оказывать отрицательное воздействие на здоровье человека. Так, пропиленгликоль и глицерин являются увлажнителями, которые при нагревании в электронных сигаретах вызывают раздражение легких и образовывают канцерогенные карбонильные соединения. Ароматизаторы считаются безопасными для приема внутрь, но отсутствуют данные о безопасности при вдыхании. Ацетат витамина Е прямо воздействует на сурфактант, а также в результате реакции пиролиза образует канцерогенные вещества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ransition spd="slow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288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304800" y="908050"/>
            <a:ext cx="8686800" cy="5172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  Электронные сигареты — это устройства, которые при активации нагревательного элемента образуют аэрозоли, которые вдыхает человек.</a:t>
            </a:r>
          </a:p>
          <a:p>
            <a:pPr>
              <a:buFont typeface="Wingdings 2" pitchFamily="18" charset="2"/>
              <a:buNone/>
            </a:pPr>
            <a:r>
              <a:rPr lang="ru-RU" sz="2800" smtClean="0"/>
              <a:t> Микробная контаминация на электронных сигаретах  в значительной степени  зависит от гигиенических навыков пользователя. Контаминация  60% устройств стафилококками является неблагоприятным признаком, так как представляют опасность для пользователей, и может объясняться совокупностью факторов, способствующих выживанию бактерий (необходимая влажность, температура). </a:t>
            </a:r>
          </a:p>
        </p:txBody>
      </p:sp>
    </p:spTree>
  </p:cSld>
  <p:clrMapOvr>
    <a:masterClrMapping/>
  </p:clrMapOvr>
  <p:transition spd="slow"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9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304800" y="620713"/>
            <a:ext cx="8686800" cy="5459412"/>
          </a:xfrm>
        </p:spPr>
        <p:txBody>
          <a:bodyPr/>
          <a:lstStyle/>
          <a:p>
            <a:r>
              <a:rPr lang="ru-RU" sz="2800" smtClean="0"/>
              <a:t>Руководитель Центра профилактики и контроля потребления табака ФГБУ «НМИЦ терапии и профилактической медицины» Министерства здравоохранения России Маринэ Гамбарян заявила, что почти всем пациентам с болезнью вейперов EVALI требуется госпитализация.</a:t>
            </a:r>
          </a:p>
          <a:p>
            <a:r>
              <a:rPr lang="ru-RU" sz="2800" smtClean="0"/>
              <a:t>«EVALI — острое ингаляционное поражение лёгочной ткани. 95% пострадавших с EVALI нуждаются в госпитализации в отделение пульмонологии или интенсивной терапии, одной трети требуется искусственная вентиляция лёгких», </a:t>
            </a:r>
          </a:p>
        </p:txBody>
      </p:sp>
    </p:spTree>
  </p:cSld>
  <p:clrMapOvr>
    <a:masterClrMapping/>
  </p:clrMapOvr>
  <p:transition spd="slow"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Элементы здорового образа жизни </a:t>
            </a:r>
            <a:br>
              <a:rPr lang="ru-RU" sz="2800" b="1" smtClean="0"/>
            </a:br>
            <a:r>
              <a:rPr lang="ru-RU" sz="2800" smtClean="0"/>
              <a:t>9.Предупреждение нарко- и токсикомании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77827" name="Picture 4" descr="E:\zdorovyi_obraz_jizni_1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600200"/>
            <a:ext cx="4572000" cy="5257800"/>
          </a:xfrm>
          <a:noFill/>
        </p:spPr>
      </p:pic>
    </p:spTree>
  </p:cSld>
  <p:clrMapOvr>
    <a:masterClrMapping/>
  </p:clrMapOvr>
  <p:transition spd="slow"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/>
              <a:t>Игровая зависимость </a:t>
            </a:r>
            <a:endParaRPr lang="ru-RU" sz="2800" b="1" dirty="0"/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86800" cy="5027612"/>
          </a:xfrm>
        </p:spPr>
        <p:txBody>
          <a:bodyPr/>
          <a:lstStyle/>
          <a:p>
            <a:r>
              <a:rPr lang="ru-RU" sz="2800" b="1" smtClean="0"/>
              <a:t>В Сургуте мужчина впал в кому после многочасовой игры на компьютере</a:t>
            </a:r>
            <a:endParaRPr lang="ru-RU" sz="2800" smtClean="0"/>
          </a:p>
          <a:p>
            <a:r>
              <a:rPr lang="ru-RU" sz="2800" smtClean="0"/>
              <a:t>По словам родственников, мужчина находился за компьютером до трех часов ночи. </a:t>
            </a:r>
          </a:p>
          <a:p>
            <a:r>
              <a:rPr lang="ru-RU" sz="2800" smtClean="0"/>
              <a:t>Спустя некоторое время россиянин пожаловался на головную боль, рвоту и судороги. Позже он потерял сознание. Родственники пытались ему помочь, но их манипуляции не дали нужного эффекта.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760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  <a:endParaRPr lang="ru-RU" sz="2800" dirty="0" smtClean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304800" y="836613"/>
            <a:ext cx="8686800" cy="5472112"/>
          </a:xfrm>
        </p:spPr>
        <p:txBody>
          <a:bodyPr/>
          <a:lstStyle/>
          <a:p>
            <a:pPr eaLnBrk="1" hangingPunct="1"/>
            <a:r>
              <a:rPr lang="ru-RU" smtClean="0"/>
              <a:t>10.Индивидуальная профилактика СПИДа и других инфекционных заболеваний.</a:t>
            </a:r>
          </a:p>
          <a:p>
            <a:pPr eaLnBrk="1" hangingPunct="1"/>
            <a:r>
              <a:rPr lang="ru-RU" b="1" smtClean="0"/>
              <a:t>ВИЧ/СПИД - одна из важнейших и трагических проблем, возникших перед человечеством в конце ХХ-го века. По данным ВОЗ число лиц, живущих с ВИЧ-инфекцией, во всем мире составляет более 40 млн. Ежегодно регистрируется более 2 млн. новых случаев заражения.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На момент зачатия болен один родитель – вероятность рождения больного ребенка – 50%;</a:t>
            </a:r>
          </a:p>
          <a:p>
            <a:pPr eaLnBrk="1" hangingPunct="1">
              <a:buFontTx/>
              <a:buNone/>
            </a:pPr>
            <a:r>
              <a:rPr lang="ru-RU" smtClean="0"/>
              <a:t>На момент зачатия больны оба будущих родителя – вероятность рождения больного ребенка – 80%.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04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Проблема ВИЧ/СПИД в РФ</a:t>
            </a:r>
            <a:endParaRPr lang="ru-RU" dirty="0"/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304800" y="836613"/>
            <a:ext cx="8686800" cy="5243512"/>
          </a:xfrm>
        </p:spPr>
        <p:txBody>
          <a:bodyPr/>
          <a:lstStyle/>
          <a:p>
            <a:endParaRPr lang="ru-RU" sz="2800" smtClean="0"/>
          </a:p>
          <a:p>
            <a:r>
              <a:rPr lang="ru-RU" sz="2800" smtClean="0"/>
              <a:t>По оценкам экспертов, реальное число людей, живущих с ВИЧ-инфекцией, может превышать официальные показатели в 3-5 раз, что позволяет предположить, что на сегодняшний день в РФ насчитывается более 1 млн. ВИЧ-инфицированных На сегодняшний день рост числа ВИЧ-инфицированных обусловлен употреблением наркотических веществ, требующих инъекционного введения. Второе место среди причин инфицирования занимает половой путь передачи (через «незащищенные» сексуальные контакты).</a:t>
            </a:r>
          </a:p>
          <a:p>
            <a:endParaRPr lang="ru-RU" sz="2800" smtClean="0"/>
          </a:p>
        </p:txBody>
      </p:sp>
    </p:spTree>
  </p:cSld>
  <p:clrMapOvr>
    <a:masterClrMapping/>
  </p:clrMapOvr>
  <p:transition spd="slow"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z="2600" smtClean="0"/>
              <a:t>Кроме этого, в настоящее время наблюдается высокий уровень распространенности заболеваний, передающихся половым путем, которые напрямую влияют на репродуктивное здоровье.</a:t>
            </a:r>
          </a:p>
          <a:p>
            <a:r>
              <a:rPr lang="ru-RU" sz="2600" smtClean="0"/>
              <a:t> </a:t>
            </a:r>
          </a:p>
          <a:p>
            <a:r>
              <a:rPr lang="ru-RU" sz="2600" smtClean="0"/>
              <a:t>В России также прослеживается рост заболеваемости сифилисом, например, в 2023 г. в сравнении с 2019 г. прирост заболевших составил почти 30 %.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Элементы здорового образа жизни</a:t>
            </a:r>
            <a:endParaRPr lang="ru-RU" sz="2800" dirty="0" smtClean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304800" y="765175"/>
            <a:ext cx="8686800" cy="5314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  11.Самолечение и вред от него; приемы само- и взаимопомощи в экстремальных ситуациях.</a:t>
            </a:r>
          </a:p>
          <a:p>
            <a:pPr eaLnBrk="1" hangingPunct="1"/>
            <a:endParaRPr lang="ru-RU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600" smtClean="0"/>
              <a:t>    Примером законодательного признания самолечения в нашей стране является деление лекарственных препаратов на рецептурные и безрецептурные. Ранее список безрецептурных препаратов определялся приказом МЗ РФ, а на сегодняшний день, согласно ФЗ от 12.04.2010 № 61‑ФЗ «Об обращении лекарственных средств», присвоение лекарственному препарату статуса безрецептурного/рецептурного происходит на этапе его регистрации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smtClean="0"/>
              <a:t>Согласно опросу, проведенному фондом «Качество жизни», 47% россиян предпочитают заниматься самолечением, 53% отправляются к врачам, когда симптомы принимают затяжной характер. По другим источникам, до 80-87% потребителей при покупке лекарств обходятся без врачебных советов и не получают должной информации о приобретаемых препаратах, целесообразности их использования, побочных эффектах или получают ее не полностью.</a:t>
            </a:r>
          </a:p>
        </p:txBody>
      </p:sp>
    </p:spTree>
  </p:cSld>
  <p:clrMapOvr>
    <a:masterClrMapping/>
  </p:clrMapOvr>
  <p:transition spd="slow"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86868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304800" y="692150"/>
            <a:ext cx="8686800" cy="5387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300" smtClean="0"/>
              <a:t>    В 2015 году Всемирная Организация Здравоохранения провела всемирную неделю правильного использования антибиотиков, которая была направлена на повышение осведомленности о проблеме устойчивости к антибиотикам и на пропаганду их правильного использования среди общественности, медработников и политиков для того, чтобы остановить распространение самолечения. </a:t>
            </a:r>
            <a:r>
              <a:rPr lang="ru-RU" sz="2300" b="1" smtClean="0"/>
              <a:t>Устойчивость к противомикробным препаратам </a:t>
            </a:r>
            <a:r>
              <a:rPr lang="ru-RU" sz="2300" smtClean="0"/>
              <a:t>— это способность микроорганизмов (таких как бактерии, вирусы, паразиты и грибки) противостоять воздействию на них противомикробных препаратов (таких как антибиотики, противовирусные препараты, противогрибковые средства). В результате стандартное лечение становится неэффективным, инфекции сохраняются и могут передаваться другим людям.</a:t>
            </a:r>
          </a:p>
        </p:txBody>
      </p:sp>
    </p:spTree>
  </p:cSld>
  <p:clrMapOvr>
    <a:masterClrMapping/>
  </p:clrMapOvr>
  <p:transition spd="slow"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86019" name="Picture 2" descr="C:\Users\latishevskaya\Pictures\1449139717191394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08050"/>
            <a:ext cx="7488237" cy="5545138"/>
          </a:xfrm>
          <a:noFill/>
        </p:spPr>
      </p:pic>
    </p:spTree>
  </p:cSld>
  <p:clrMapOvr>
    <a:masterClrMapping/>
  </p:clrMapOvr>
  <p:transition spd="slow"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Элементы здорового образа жизни </a:t>
            </a:r>
            <a:br>
              <a:rPr lang="ru-RU" sz="2800" b="1" smtClean="0"/>
            </a:br>
            <a:r>
              <a:rPr lang="ru-RU" sz="2800" smtClean="0"/>
              <a:t>12.Личная гигиена</a:t>
            </a: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Сперва приведи в порядок свою комнату, а уж потом принимайся за остальной мир. </a:t>
            </a:r>
            <a:r>
              <a:rPr lang="ru-RU" i="1" smtClean="0"/>
              <a:t>Джефф Джордан</a:t>
            </a:r>
            <a:endParaRPr lang="ru-RU" smtClean="0"/>
          </a:p>
        </p:txBody>
      </p:sp>
      <p:pic>
        <p:nvPicPr>
          <p:cNvPr id="87044" name="Picture 4" descr="E:\zdoroviy-obraz-jizni-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71875"/>
            <a:ext cx="800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351"/>
            <a:ext cx="8686800" cy="43234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Одежда как элемент личной гигиены</a:t>
            </a:r>
            <a:endParaRPr lang="ru-RU" sz="2400" dirty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09905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smtClean="0"/>
              <a:t>   </a:t>
            </a:r>
            <a:r>
              <a:rPr lang="ru-RU" sz="2800" smtClean="0"/>
              <a:t>Важной составной частью личной гигиены является гигиена одежды.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   По выражению Ф. Ф. Эрисмана, одежда является своеобразным кольцом защиты от неблагоприятных природных условий, механических воздействий, предохраняет поверхность тела от загрязнения, избыточного солнечного излучения, других неблагоприятных факторов бытовой и производственной среды.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 spd="slow">
    <p:dissolv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576064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Одежда как элемент личной гигиены</a:t>
            </a:r>
            <a:endParaRPr lang="ru-RU" sz="2400" dirty="0"/>
          </a:p>
        </p:txBody>
      </p:sp>
      <p:sp>
        <p:nvSpPr>
          <p:cNvPr id="89091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92150"/>
            <a:ext cx="4191000" cy="5632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300" b="1" smtClean="0"/>
              <a:t>   Одежда из  синтетических тканей</a:t>
            </a:r>
          </a:p>
          <a:p>
            <a:pPr>
              <a:buFont typeface="Wingdings 2" pitchFamily="18" charset="2"/>
              <a:buNone/>
            </a:pPr>
            <a:r>
              <a:rPr lang="ru-RU" sz="2300" smtClean="0"/>
              <a:t>    В настоящее время более 50 % видов одежды изготавливаются с их применением. Эти ткани имеют ряд достоинств: они имеют хорошую механическую прочность, устойчивы к истиранию, воздействию химических и биологических факторов, обладают антибактериальными свойствами, эластичностью и т. д.</a:t>
            </a:r>
          </a:p>
        </p:txBody>
      </p:sp>
      <p:pic>
        <p:nvPicPr>
          <p:cNvPr id="89092" name="Содержимое 4" descr="http://saleslook.ru/img/products/68746-letnee-plate-dlja-mladencev-novinka-2017-goda-povsednevnoe-odezhda-dlja-novorozhdennyh-dlja-detej-zhilet-bez-rukavov-odezhda-dlja-malenkih-devochek-s-pojas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93875"/>
            <a:ext cx="4343400" cy="4337050"/>
          </a:xfrm>
        </p:spPr>
      </p:pic>
    </p:spTree>
  </p:cSld>
  <p:clrMapOvr>
    <a:masterClrMapping/>
  </p:clrMapOvr>
  <p:transition spd="slow">
    <p:dissolv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/>
            </a:r>
            <a:br>
              <a:rPr lang="ru-RU" sz="3200" b="1" smtClean="0"/>
            </a:br>
            <a:endParaRPr lang="ru-RU" smtClean="0"/>
          </a:p>
        </p:txBody>
      </p:sp>
      <p:sp>
        <p:nvSpPr>
          <p:cNvPr id="9011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75038" cy="4724400"/>
          </a:xfrm>
        </p:spPr>
        <p:txBody>
          <a:bodyPr/>
          <a:lstStyle/>
          <a:p>
            <a:pPr eaLnBrk="1" hangingPunct="1"/>
            <a:r>
              <a:rPr lang="ru-RU" b="1" smtClean="0"/>
              <a:t>«Здоровье - не все, </a:t>
            </a:r>
          </a:p>
          <a:p>
            <a:pPr eaLnBrk="1" hangingPunct="1"/>
            <a:r>
              <a:rPr lang="ru-RU" b="1" smtClean="0"/>
              <a:t>все без здоровья - ничто» </a:t>
            </a:r>
            <a:br>
              <a:rPr lang="ru-RU" b="1" smtClean="0"/>
            </a:br>
            <a:r>
              <a:rPr lang="ru-RU" b="1" smtClean="0"/>
              <a:t>Сократ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0116" name="Содержимое 4" descr="https://avatars.mds.yandex.net/get-entity_search/2338017/975228244/S600xU_2x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052513"/>
            <a:ext cx="5211762" cy="5081587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579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smtClean="0"/>
              <a:t>Предрасположенность к болезням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79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mtClean="0"/>
              <a:t>Итальянский патолог Дж. Танделоо: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mtClean="0"/>
              <a:t>Конституция человека – наш соматический фатум, наша судьба».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mtClean="0"/>
              <a:t>Проблемы предрасположения конституционально детерминированы – личные предпочтения в образе жизни,духовные установки, эмоции и воля и пр.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mtClean="0"/>
              <a:t>Генотипически астеник никогда не станет гиперстеником!</a:t>
            </a:r>
          </a:p>
        </p:txBody>
      </p:sp>
    </p:spTree>
  </p:cSld>
  <p:clrMapOvr>
    <a:masterClrMapping/>
  </p:clrMapOvr>
  <p:transition spd="slow">
    <p:dissolv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50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</a:t>
            </a:r>
            <a:r>
              <a:rPr lang="ru-RU" b="1" i="1" smtClean="0"/>
              <a:t>Будьте</a:t>
            </a:r>
            <a:br>
              <a:rPr lang="ru-RU" b="1" i="1" smtClean="0"/>
            </a:br>
            <a:r>
              <a:rPr lang="ru-RU" b="1" i="1" smtClean="0"/>
              <a:t>                    здоровы!!!</a:t>
            </a:r>
          </a:p>
        </p:txBody>
      </p:sp>
      <p:pic>
        <p:nvPicPr>
          <p:cNvPr id="91139" name="Picture 4" descr="E:\7BUMCAAQFLXPCAWKTTC9CA0O6LTHCAU91HDBCAL3AU2WCAEOECNCCA52HBHGCAJDDTK6CA3303TDCA9N1S4GCAXK32Q6CA230U60CA1VRNSCCAPAYFR4CA8KJU9QCARTSBGLCAMMIUU1CAKB1ULNCA7AI7U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214563"/>
            <a:ext cx="6929438" cy="4071937"/>
          </a:xfr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Вспомним то, что уже знаем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7244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b="1" smtClean="0"/>
              <a:t>Факторы, формирующие здоровье:</a:t>
            </a:r>
            <a:endParaRPr lang="ru-RU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850" y="3009900"/>
            <a:ext cx="36004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i="0"/>
              <a:t>2.Экологическая </a:t>
            </a:r>
          </a:p>
          <a:p>
            <a:pPr algn="ctr"/>
            <a:r>
              <a:rPr lang="ru-RU" sz="3200" i="0"/>
              <a:t>ситуация на территории</a:t>
            </a:r>
          </a:p>
          <a:p>
            <a:pPr algn="ctr"/>
            <a:r>
              <a:rPr lang="ru-RU" sz="3200" i="0"/>
              <a:t>  проживания – 20%</a:t>
            </a:r>
          </a:p>
        </p:txBody>
      </p:sp>
      <p:pic>
        <p:nvPicPr>
          <p:cNvPr id="18437" name="Содержимое 5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3068638"/>
            <a:ext cx="4703763" cy="3384550"/>
          </a:xfr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964</TotalTime>
  <Words>2059</Words>
  <Application>Microsoft Office PowerPoint</Application>
  <PresentationFormat>Экран (4:3)</PresentationFormat>
  <Paragraphs>229</Paragraphs>
  <Slides>80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6" baseType="lpstr">
      <vt:lpstr>Arial</vt:lpstr>
      <vt:lpstr>Franklin Gothic Book</vt:lpstr>
      <vt:lpstr>Franklin Gothic Medium</vt:lpstr>
      <vt:lpstr>Wingdings</vt:lpstr>
      <vt:lpstr>Wingdings 2</vt:lpstr>
      <vt:lpstr>Трек</vt:lpstr>
      <vt:lpstr>                     Проф.Н.И.Латышевская</vt:lpstr>
      <vt:lpstr>Вспомним то, что уже знаем</vt:lpstr>
      <vt:lpstr>Новая концепция здоровья</vt:lpstr>
      <vt:lpstr>Новая концепция здоровья</vt:lpstr>
      <vt:lpstr>Факторы, формирующие здорове</vt:lpstr>
      <vt:lpstr>Вспомним то, что уже знаем</vt:lpstr>
      <vt:lpstr>Презентация PowerPoint</vt:lpstr>
      <vt:lpstr>Предрасположенность к болезням</vt:lpstr>
      <vt:lpstr>Вспомним то, что уже знаем</vt:lpstr>
      <vt:lpstr>Вспомним то, что уже знаем</vt:lpstr>
      <vt:lpstr>Вспомним то, что уже знаем</vt:lpstr>
      <vt:lpstr>Презентация PowerPoint</vt:lpstr>
      <vt:lpstr>Презентация PowerPoint</vt:lpstr>
      <vt:lpstr>Namber  of deaths  by risk factor, world </vt:lpstr>
      <vt:lpstr>Namber  of deaths  by risk factor, Russia</vt:lpstr>
      <vt:lpstr>Презентация PowerPoint</vt:lpstr>
      <vt:lpstr>Процент мужчин, доживающих до 65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самых "здоровых" и "нездоровых" стран </vt:lpstr>
      <vt:lpstr>Рейтинг регионов РФ по приверженности к ЗОЖ – 2024г</vt:lpstr>
      <vt:lpstr>Рейтинг регионов РФ по приверженности к ЗОЖ</vt:lpstr>
      <vt:lpstr>Рейтинг регионов РФ по приверженности к ЗОЖ</vt:lpstr>
      <vt:lpstr>Рейтинг регионов РФ по приверженности к ЗОЖ</vt:lpstr>
      <vt:lpstr>2024 год</vt:lpstr>
      <vt:lpstr>Формирование здорового образа жизни включает в себя две составляющих:</vt:lpstr>
      <vt:lpstr>Презентация PowerPoint</vt:lpstr>
      <vt:lpstr>Презентация PowerPoint</vt:lpstr>
      <vt:lpstr>Штрафы и поощрения</vt:lpstr>
      <vt:lpstr>Презентация PowerPoint</vt:lpstr>
      <vt:lpstr>Презентация PowerPoint</vt:lpstr>
      <vt:lpstr>Презентация PowerPoint</vt:lpstr>
      <vt:lpstr>Элементы здорового образа жизни</vt:lpstr>
      <vt:lpstr>  Элементы здорового образа жизни   </vt:lpstr>
      <vt:lpstr>Элементы здорового образа жизни</vt:lpstr>
      <vt:lpstr>Элементы здорового образа жизни</vt:lpstr>
      <vt:lpstr>Виды физической активности</vt:lpstr>
      <vt:lpstr>Презентация PowerPoint</vt:lpstr>
      <vt:lpstr>Презентация PowerPoint</vt:lpstr>
      <vt:lpstr>Методы интенсивного закаливания</vt:lpstr>
      <vt:lpstr>Элементы здорового образа жизни  </vt:lpstr>
      <vt:lpstr>Элементы здорового образа жизни</vt:lpstr>
      <vt:lpstr>5 наиболее актуальных вопросов обеспечения здорового питания населения </vt:lpstr>
      <vt:lpstr>5 наиболее актуальных вопросов обеспечения здорового питания населения </vt:lpstr>
      <vt:lpstr>умеренность</vt:lpstr>
      <vt:lpstr>Презентация PowerPoint</vt:lpstr>
      <vt:lpstr>Проблема ожирения – 2024 год</vt:lpstr>
      <vt:lpstr>Семейная предрасположенность</vt:lpstr>
      <vt:lpstr>Распространенность Ожирения в России</vt:lpstr>
      <vt:lpstr>Распространенность ожирения у  детей и подростков  в  РФ</vt:lpstr>
      <vt:lpstr>Последствия ожирения (данные 2017г.)</vt:lpstr>
      <vt:lpstr>Элементы здорового образа жизни</vt:lpstr>
      <vt:lpstr>5. Сексуальная культура</vt:lpstr>
      <vt:lpstr>Элементы здорового образа жизни</vt:lpstr>
      <vt:lpstr>Элементы здорового образа жизни </vt:lpstr>
      <vt:lpstr>Элементы здорового образа жизни</vt:lpstr>
      <vt:lpstr>Элементы здорового образа жизни</vt:lpstr>
      <vt:lpstr>Элементы здорового образа жизни  8. профилактика табакокурения</vt:lpstr>
      <vt:lpstr>8. профилактика табакокурения</vt:lpstr>
      <vt:lpstr>Современная статистика</vt:lpstr>
      <vt:lpstr>Электронные сигареты</vt:lpstr>
      <vt:lpstr>Электронные сигареты</vt:lpstr>
      <vt:lpstr>Презентация PowerPoint</vt:lpstr>
      <vt:lpstr>Презентация PowerPoint</vt:lpstr>
      <vt:lpstr>Элементы здорового образа жизни  9.Предупреждение нарко- и токсикомании </vt:lpstr>
      <vt:lpstr>Игровая зависимость </vt:lpstr>
      <vt:lpstr>Элементы здорового образа жизни</vt:lpstr>
      <vt:lpstr>Проблема ВИЧ/СПИД в РФ</vt:lpstr>
      <vt:lpstr>Презентация PowerPoint</vt:lpstr>
      <vt:lpstr>Элементы здорового образа жизни</vt:lpstr>
      <vt:lpstr>Презентация PowerPoint</vt:lpstr>
      <vt:lpstr>Презентация PowerPoint</vt:lpstr>
      <vt:lpstr>Презентация PowerPoint</vt:lpstr>
      <vt:lpstr>Элементы здорового образа жизни  12.Личная гигиена</vt:lpstr>
      <vt:lpstr>Одежда как элемент личной гигиены</vt:lpstr>
      <vt:lpstr>Одежда как элемент личной гигиены</vt:lpstr>
      <vt:lpstr> </vt:lpstr>
      <vt:lpstr>       Будьте                     здоровы!!!</vt:lpstr>
    </vt:vector>
  </TitlesOfParts>
  <Company>Омар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Масуд</dc:creator>
  <cp:lastModifiedBy>user</cp:lastModifiedBy>
  <cp:revision>348</cp:revision>
  <dcterms:created xsi:type="dcterms:W3CDTF">2005-12-28T21:22:29Z</dcterms:created>
  <dcterms:modified xsi:type="dcterms:W3CDTF">2025-05-24T20:01:50Z</dcterms:modified>
</cp:coreProperties>
</file>