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1"/>
  </p:notesMasterIdLst>
  <p:sldIdLst>
    <p:sldId id="261" r:id="rId2"/>
    <p:sldId id="281" r:id="rId3"/>
    <p:sldId id="264" r:id="rId4"/>
    <p:sldId id="279" r:id="rId5"/>
    <p:sldId id="265" r:id="rId6"/>
    <p:sldId id="266" r:id="rId7"/>
    <p:sldId id="267" r:id="rId8"/>
    <p:sldId id="280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669088" cy="9820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66FF"/>
    <a:srgbClr val="333399"/>
    <a:srgbClr val="0000FF"/>
    <a:srgbClr val="0066FF"/>
    <a:srgbClr val="3399FF"/>
    <a:srgbClr val="66CCFF"/>
    <a:srgbClr val="147E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41" autoAdjust="0"/>
  </p:normalViewPr>
  <p:slideViewPr>
    <p:cSldViewPr>
      <p:cViewPr varScale="1">
        <p:scale>
          <a:sx n="61" d="100"/>
          <a:sy n="61" d="100"/>
        </p:scale>
        <p:origin x="-1493" y="-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913" y="736600"/>
            <a:ext cx="6545262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4075"/>
            <a:ext cx="53355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815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17D466-8634-46FC-BAD1-2755E8D2B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По данным ВОЗ смертность от опухолей занимает 2-е место после сердечно-сосудистых заболеваний. Социальная значимость проблемы заключается в том, что от злокачественных заболеваний погибают люди преимущественно зрелого возраста, накопившие знания и имеющие </a:t>
            </a:r>
            <a:r>
              <a:rPr lang="ru-RU" altLang="ru-RU" dirty="0" err="1" smtClean="0">
                <a:latin typeface="Arial" panose="020B0604020202020204" pitchFamily="34" charset="0"/>
              </a:rPr>
              <a:t>профессональный</a:t>
            </a:r>
            <a:r>
              <a:rPr lang="ru-RU" altLang="ru-RU" dirty="0" smtClean="0">
                <a:latin typeface="Arial" panose="020B0604020202020204" pitchFamily="34" charset="0"/>
              </a:rPr>
              <a:t> опыт.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7D466-8634-46FC-BAD1-2755E8D2BB9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7011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A9F27-907E-4745-B157-3E9B7910AD91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err="1" smtClean="0">
                <a:latin typeface="Arial" panose="020B0604020202020204" pitchFamily="34" charset="0"/>
              </a:rPr>
              <a:t>Кастирсен</a:t>
            </a:r>
            <a:r>
              <a:rPr lang="ru-RU" altLang="ru-RU" dirty="0" smtClean="0">
                <a:latin typeface="Arial" panose="020B0604020202020204" pitchFamily="34" charset="0"/>
              </a:rPr>
              <a:t> (</a:t>
            </a:r>
            <a:r>
              <a:rPr lang="en-US" altLang="ru-RU" dirty="0" err="1" smtClean="0">
                <a:latin typeface="Arial" panose="020B0604020202020204" pitchFamily="34" charset="0"/>
              </a:rPr>
              <a:t>custirsen</a:t>
            </a:r>
            <a:r>
              <a:rPr lang="en-US" altLang="ru-RU" dirty="0" smtClean="0">
                <a:latin typeface="Arial" panose="020B0604020202020204" pitchFamily="34" charset="0"/>
              </a:rPr>
              <a:t>), </a:t>
            </a:r>
            <a:r>
              <a:rPr lang="ru-RU" altLang="ru-RU" dirty="0" smtClean="0">
                <a:latin typeface="Arial" panose="020B0604020202020204" pitchFamily="34" charset="0"/>
              </a:rPr>
              <a:t>химерный 2′-</a:t>
            </a:r>
            <a:r>
              <a:rPr lang="en-US" altLang="ru-RU" dirty="0" smtClean="0">
                <a:latin typeface="Arial" panose="020B0604020202020204" pitchFamily="34" charset="0"/>
              </a:rPr>
              <a:t>MOE-</a:t>
            </a:r>
            <a:r>
              <a:rPr lang="ru-RU" altLang="ru-RU" dirty="0" smtClean="0">
                <a:latin typeface="Arial" panose="020B0604020202020204" pitchFamily="34" charset="0"/>
              </a:rPr>
              <a:t>модифицированный </a:t>
            </a:r>
            <a:r>
              <a:rPr lang="ru-RU" altLang="ru-RU" dirty="0" err="1" smtClean="0">
                <a:latin typeface="Arial" panose="020B0604020202020204" pitchFamily="34" charset="0"/>
              </a:rPr>
              <a:t>антисмысловой</a:t>
            </a:r>
            <a:r>
              <a:rPr lang="ru-RU" altLang="ru-RU" dirty="0" smtClean="0">
                <a:latin typeface="Arial" panose="020B0604020202020204" pitchFamily="34" charset="0"/>
              </a:rPr>
              <a:t> препарат, показал многообещающие результаты в нескольких исследованиях фазы </a:t>
            </a:r>
            <a:r>
              <a:rPr lang="en-US" altLang="ru-RU" dirty="0" smtClean="0">
                <a:latin typeface="Arial" panose="020B0604020202020204" pitchFamily="34" charset="0"/>
              </a:rPr>
              <a:t>II, </a:t>
            </a:r>
            <a:r>
              <a:rPr lang="ru-RU" altLang="ru-RU" dirty="0" smtClean="0">
                <a:latin typeface="Arial" panose="020B0604020202020204" pitchFamily="34" charset="0"/>
              </a:rPr>
              <a:t>и в настоящее время закончил </a:t>
            </a:r>
            <a:r>
              <a:rPr lang="en-US" altLang="ru-RU" dirty="0" smtClean="0">
                <a:latin typeface="Arial" panose="020B0604020202020204" pitchFamily="34" charset="0"/>
              </a:rPr>
              <a:t>III </a:t>
            </a:r>
            <a:r>
              <a:rPr lang="ru-RU" altLang="ru-RU" dirty="0" smtClean="0">
                <a:latin typeface="Arial" panose="020B0604020202020204" pitchFamily="34" charset="0"/>
              </a:rPr>
              <a:t>фазу клинических испытаний при </a:t>
            </a:r>
            <a:r>
              <a:rPr lang="ru-RU" altLang="ru-RU" dirty="0" err="1" smtClean="0">
                <a:latin typeface="Arial" panose="020B0604020202020204" pitchFamily="34" charset="0"/>
              </a:rPr>
              <a:t>кастрационно</a:t>
            </a:r>
            <a:r>
              <a:rPr lang="ru-RU" altLang="ru-RU" dirty="0" smtClean="0">
                <a:latin typeface="Arial" panose="020B0604020202020204" pitchFamily="34" charset="0"/>
              </a:rPr>
              <a:t>-резистентном раке предстательной железы.</a:t>
            </a:r>
          </a:p>
          <a:p>
            <a:pPr eaLnBrk="1" hangingPunct="1"/>
            <a:r>
              <a:rPr lang="en-US" altLang="ru-RU" dirty="0" smtClean="0">
                <a:latin typeface="Arial" panose="020B0604020202020204" pitchFamily="34" charset="0"/>
              </a:rPr>
              <a:t>The addition of </a:t>
            </a:r>
            <a:r>
              <a:rPr lang="en-US" altLang="ru-RU" dirty="0" err="1" smtClean="0">
                <a:latin typeface="Arial" panose="020B0604020202020204" pitchFamily="34" charset="0"/>
              </a:rPr>
              <a:t>custirsen</a:t>
            </a:r>
            <a:r>
              <a:rPr lang="en-US" altLang="ru-RU" dirty="0" smtClean="0">
                <a:latin typeface="Arial" panose="020B0604020202020204" pitchFamily="34" charset="0"/>
              </a:rPr>
              <a:t> to docetaxel and prednisone failed to improve overall survival among patients with metastatic castration-resistant prostate cancer (</a:t>
            </a:r>
            <a:r>
              <a:rPr lang="en-US" altLang="ru-RU" dirty="0" err="1" smtClean="0">
                <a:latin typeface="Arial" panose="020B0604020202020204" pitchFamily="34" charset="0"/>
              </a:rPr>
              <a:t>mCRPC</a:t>
            </a:r>
            <a:r>
              <a:rPr lang="en-US" altLang="ru-RU" dirty="0" smtClean="0">
                <a:latin typeface="Arial" panose="020B0604020202020204" pitchFamily="34" charset="0"/>
              </a:rPr>
              <a:t>) in a phase III open-label trial. 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55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7E6DD-3675-413E-9C51-2978267E497A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err="1" smtClean="0">
                <a:latin typeface="Arial" panose="020B0604020202020204" pitchFamily="34" charset="0"/>
              </a:rPr>
              <a:t>Абраксан</a:t>
            </a:r>
            <a:r>
              <a:rPr lang="ru-RU" altLang="ru-RU" dirty="0" smtClean="0">
                <a:latin typeface="Arial" panose="020B0604020202020204" pitchFamily="34" charset="0"/>
              </a:rPr>
              <a:t> содержит </a:t>
            </a:r>
            <a:r>
              <a:rPr lang="ru-RU" altLang="ru-RU" dirty="0" err="1" smtClean="0">
                <a:latin typeface="Arial" panose="020B0604020202020204" pitchFamily="34" charset="0"/>
              </a:rPr>
              <a:t>нанодисперсный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паклитаксел</a:t>
            </a:r>
            <a:r>
              <a:rPr lang="ru-RU" altLang="ru-RU" dirty="0" smtClean="0">
                <a:latin typeface="Arial" panose="020B0604020202020204" pitchFamily="34" charset="0"/>
              </a:rPr>
              <a:t>, стабилизированный альбумином, с размером </a:t>
            </a:r>
            <a:r>
              <a:rPr lang="ru-RU" altLang="ru-RU" dirty="0" err="1" smtClean="0">
                <a:latin typeface="Arial" panose="020B0604020202020204" pitchFamily="34" charset="0"/>
              </a:rPr>
              <a:t>наночастиц</a:t>
            </a:r>
            <a:r>
              <a:rPr lang="ru-RU" altLang="ru-RU" dirty="0" smtClean="0">
                <a:latin typeface="Arial" panose="020B0604020202020204" pitchFamily="34" charset="0"/>
              </a:rPr>
              <a:t> приблизительно 130 </a:t>
            </a:r>
            <a:r>
              <a:rPr lang="ru-RU" altLang="ru-RU" dirty="0" err="1" smtClean="0">
                <a:latin typeface="Arial" panose="020B0604020202020204" pitchFamily="34" charset="0"/>
              </a:rPr>
              <a:t>нм</a:t>
            </a:r>
            <a:r>
              <a:rPr lang="ru-RU" altLang="ru-RU" dirty="0" smtClean="0">
                <a:latin typeface="Arial" panose="020B0604020202020204" pitchFamily="34" charset="0"/>
              </a:rPr>
              <a:t>, в составе которых </a:t>
            </a:r>
            <a:r>
              <a:rPr lang="ru-RU" altLang="ru-RU" dirty="0" err="1" smtClean="0">
                <a:latin typeface="Arial" panose="020B0604020202020204" pitchFamily="34" charset="0"/>
              </a:rPr>
              <a:t>паклитаксел</a:t>
            </a:r>
            <a:r>
              <a:rPr lang="ru-RU" altLang="ru-RU" dirty="0" smtClean="0">
                <a:latin typeface="Arial" panose="020B0604020202020204" pitchFamily="34" charset="0"/>
              </a:rPr>
              <a:t> находится в некристаллическом (аморфном) состоянии.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После в/в введения </a:t>
            </a:r>
            <a:r>
              <a:rPr lang="ru-RU" altLang="ru-RU" dirty="0" err="1" smtClean="0">
                <a:latin typeface="Arial" panose="020B0604020202020204" pitchFamily="34" charset="0"/>
              </a:rPr>
              <a:t>наночастицы</a:t>
            </a:r>
            <a:r>
              <a:rPr lang="ru-RU" altLang="ru-RU" dirty="0" smtClean="0">
                <a:latin typeface="Arial" panose="020B0604020202020204" pitchFamily="34" charset="0"/>
              </a:rPr>
              <a:t> быстро </a:t>
            </a:r>
            <a:r>
              <a:rPr lang="ru-RU" altLang="ru-RU" dirty="0" err="1" smtClean="0">
                <a:latin typeface="Arial" panose="020B0604020202020204" pitchFamily="34" charset="0"/>
              </a:rPr>
              <a:t>диссоциируют</a:t>
            </a:r>
            <a:r>
              <a:rPr lang="ru-RU" altLang="ru-RU" dirty="0" smtClean="0">
                <a:latin typeface="Arial" panose="020B0604020202020204" pitchFamily="34" charset="0"/>
              </a:rPr>
              <a:t> с образованием растворимых комплексов </a:t>
            </a:r>
            <a:r>
              <a:rPr lang="ru-RU" altLang="ru-RU" dirty="0" err="1" smtClean="0">
                <a:latin typeface="Arial" panose="020B0604020202020204" pitchFamily="34" charset="0"/>
              </a:rPr>
              <a:t>паклитаксела</a:t>
            </a:r>
            <a:r>
              <a:rPr lang="ru-RU" altLang="ru-RU" dirty="0" smtClean="0">
                <a:latin typeface="Arial" panose="020B0604020202020204" pitchFamily="34" charset="0"/>
              </a:rPr>
              <a:t>, связанного с альбумином, приблизительный размер которых составляет 10 </a:t>
            </a:r>
            <a:r>
              <a:rPr lang="ru-RU" altLang="ru-RU" dirty="0" err="1" smtClean="0">
                <a:latin typeface="Arial" panose="020B0604020202020204" pitchFamily="34" charset="0"/>
              </a:rPr>
              <a:t>нм</a:t>
            </a:r>
            <a:r>
              <a:rPr lang="ru-RU" altLang="ru-RU" dirty="0" smtClean="0">
                <a:latin typeface="Arial" panose="020B0604020202020204" pitchFamily="34" charset="0"/>
              </a:rPr>
              <a:t>. Известно, что альбумин регулирует процессы </a:t>
            </a:r>
            <a:r>
              <a:rPr lang="ru-RU" altLang="ru-RU" dirty="0" err="1" smtClean="0">
                <a:latin typeface="Arial" panose="020B0604020202020204" pitchFamily="34" charset="0"/>
              </a:rPr>
              <a:t>трансэндотелиального</a:t>
            </a:r>
            <a:r>
              <a:rPr lang="ru-RU" altLang="ru-RU" dirty="0" smtClean="0">
                <a:latin typeface="Arial" panose="020B0604020202020204" pitchFamily="34" charset="0"/>
              </a:rPr>
              <a:t> переноса компонентов плазмы, и в исследованиях </a:t>
            </a:r>
            <a:r>
              <a:rPr lang="en-US" altLang="ru-RU" i="1" dirty="0" smtClean="0">
                <a:latin typeface="Arial" panose="020B0604020202020204" pitchFamily="34" charset="0"/>
              </a:rPr>
              <a:t>in vitro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было продемонстрировано, что присутствие альбумина в препарате </a:t>
            </a:r>
            <a:r>
              <a:rPr lang="ru-RU" altLang="ru-RU" dirty="0" err="1" smtClean="0">
                <a:latin typeface="Arial" panose="020B0604020202020204" pitchFamily="34" charset="0"/>
              </a:rPr>
              <a:t>Абраксан</a:t>
            </a:r>
            <a:r>
              <a:rPr lang="ru-RU" altLang="ru-RU" dirty="0" smtClean="0">
                <a:latin typeface="Arial" panose="020B0604020202020204" pitchFamily="34" charset="0"/>
              </a:rPr>
              <a:t> стимулирует транспорт </a:t>
            </a:r>
            <a:r>
              <a:rPr lang="ru-RU" altLang="ru-RU" dirty="0" err="1" smtClean="0">
                <a:latin typeface="Arial" panose="020B0604020202020204" pitchFamily="34" charset="0"/>
              </a:rPr>
              <a:t>паклитаксела</a:t>
            </a:r>
            <a:r>
              <a:rPr lang="ru-RU" altLang="ru-RU" dirty="0" smtClean="0">
                <a:latin typeface="Arial" panose="020B0604020202020204" pitchFamily="34" charset="0"/>
              </a:rPr>
              <a:t> через слой клеток эндотелия. Была высказана гипотеза о том, что </a:t>
            </a:r>
            <a:r>
              <a:rPr lang="ru-RU" altLang="ru-RU" dirty="0" err="1" smtClean="0">
                <a:latin typeface="Arial" panose="020B0604020202020204" pitchFamily="34" charset="0"/>
              </a:rPr>
              <a:t>трансэндотелиальный</a:t>
            </a:r>
            <a:r>
              <a:rPr lang="ru-RU" altLang="ru-RU" dirty="0" smtClean="0">
                <a:latin typeface="Arial" panose="020B0604020202020204" pitchFamily="34" charset="0"/>
              </a:rPr>
              <a:t> транспорт опосредован транспортером альбумина </a:t>
            </a:r>
            <a:r>
              <a:rPr lang="en-US" altLang="ru-RU" dirty="0" smtClean="0">
                <a:latin typeface="Arial" panose="020B0604020202020204" pitchFamily="34" charset="0"/>
              </a:rPr>
              <a:t>gp-60 </a:t>
            </a:r>
            <a:r>
              <a:rPr lang="ru-RU" altLang="ru-RU" dirty="0" smtClean="0">
                <a:latin typeface="Arial" panose="020B0604020202020204" pitchFamily="34" charset="0"/>
              </a:rPr>
              <a:t>и отмечается повышение </a:t>
            </a:r>
            <a:r>
              <a:rPr lang="ru-RU" altLang="ru-RU" dirty="0" err="1" smtClean="0">
                <a:latin typeface="Arial" panose="020B0604020202020204" pitchFamily="34" charset="0"/>
              </a:rPr>
              <a:t>кумулирования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паклитаксела</a:t>
            </a:r>
            <a:r>
              <a:rPr lang="ru-RU" altLang="ru-RU" dirty="0" smtClean="0">
                <a:latin typeface="Arial" panose="020B0604020202020204" pitchFamily="34" charset="0"/>
              </a:rPr>
              <a:t> в опухоли вследствие наличия </a:t>
            </a:r>
            <a:r>
              <a:rPr lang="ru-RU" altLang="ru-RU" dirty="0" err="1" smtClean="0">
                <a:latin typeface="Arial" panose="020B0604020202020204" pitchFamily="34" charset="0"/>
              </a:rPr>
              <a:t>альбуминсвязывающего</a:t>
            </a:r>
            <a:r>
              <a:rPr lang="ru-RU" altLang="ru-RU" dirty="0" smtClean="0">
                <a:latin typeface="Arial" panose="020B0604020202020204" pitchFamily="34" charset="0"/>
              </a:rPr>
              <a:t> белка  — кислого </a:t>
            </a:r>
            <a:r>
              <a:rPr lang="en-US" altLang="ru-RU" dirty="0" smtClean="0">
                <a:latin typeface="Arial" panose="020B0604020202020204" pitchFamily="34" charset="0"/>
              </a:rPr>
              <a:t>c</a:t>
            </a:r>
            <a:r>
              <a:rPr lang="ru-RU" altLang="ru-RU" dirty="0" err="1" smtClean="0">
                <a:latin typeface="Arial" panose="020B0604020202020204" pitchFamily="34" charset="0"/>
              </a:rPr>
              <a:t>екретируемого</a:t>
            </a:r>
            <a:r>
              <a:rPr lang="ru-RU" altLang="ru-RU" dirty="0" smtClean="0">
                <a:latin typeface="Arial" panose="020B0604020202020204" pitchFamily="34" charset="0"/>
              </a:rPr>
              <a:t> белка, богатого цистеином </a:t>
            </a:r>
            <a:r>
              <a:rPr lang="ru-RU" altLang="ru-RU" i="1" dirty="0" smtClean="0">
                <a:latin typeface="Arial" panose="020B0604020202020204" pitchFamily="34" charset="0"/>
              </a:rPr>
              <a:t>(</a:t>
            </a:r>
            <a:r>
              <a:rPr lang="en-US" altLang="ru-RU" i="1" dirty="0" smtClean="0">
                <a:latin typeface="Arial" panose="020B0604020202020204" pitchFamily="34" charset="0"/>
              </a:rPr>
              <a:t>SPARC).</a:t>
            </a:r>
            <a:endParaRPr lang="en-US" altLang="ru-RU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dirty="0" err="1" smtClean="0">
                <a:latin typeface="Arial" panose="020B0604020202020204" pitchFamily="34" charset="0"/>
              </a:rPr>
              <a:t>Доксил</a:t>
            </a:r>
            <a:r>
              <a:rPr lang="ru-RU" altLang="ru-RU" dirty="0" smtClean="0">
                <a:latin typeface="Arial" panose="020B0604020202020204" pitchFamily="34" charset="0"/>
              </a:rPr>
              <a:t> (инкапсулированный </a:t>
            </a:r>
            <a:r>
              <a:rPr lang="ru-RU" altLang="ru-RU" dirty="0" err="1" smtClean="0">
                <a:latin typeface="Arial" panose="020B0604020202020204" pitchFamily="34" charset="0"/>
              </a:rPr>
              <a:t>липосомальный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доксорубицин</a:t>
            </a:r>
            <a:r>
              <a:rPr lang="ru-RU" altLang="ru-RU" dirty="0" smtClean="0">
                <a:latin typeface="Arial" panose="020B0604020202020204" pitchFamily="34" charset="0"/>
              </a:rPr>
              <a:t>), с размером </a:t>
            </a:r>
            <a:r>
              <a:rPr lang="ru-RU" altLang="ru-RU" dirty="0" err="1" smtClean="0">
                <a:latin typeface="Arial" panose="020B0604020202020204" pitchFamily="34" charset="0"/>
              </a:rPr>
              <a:t>наночастиц</a:t>
            </a:r>
            <a:r>
              <a:rPr lang="ru-RU" altLang="ru-RU" dirty="0" smtClean="0">
                <a:latin typeface="Arial" panose="020B0604020202020204" pitchFamily="34" charset="0"/>
              </a:rPr>
              <a:t> приблизительно 100 </a:t>
            </a:r>
            <a:r>
              <a:rPr lang="ru-RU" altLang="ru-RU" dirty="0" err="1" smtClean="0">
                <a:latin typeface="Arial" panose="020B0604020202020204" pitchFamily="34" charset="0"/>
              </a:rPr>
              <a:t>нм</a:t>
            </a:r>
            <a:r>
              <a:rPr lang="ru-RU" altLang="ru-RU" dirty="0" smtClean="0">
                <a:latin typeface="Arial" panose="020B0604020202020204" pitchFamily="34" charset="0"/>
              </a:rPr>
              <a:t>. </a:t>
            </a:r>
            <a:r>
              <a:rPr lang="ru-RU" altLang="ru-RU" dirty="0" err="1" smtClean="0">
                <a:latin typeface="Arial" panose="020B0604020202020204" pitchFamily="34" charset="0"/>
              </a:rPr>
              <a:t>Доксил</a:t>
            </a:r>
            <a:r>
              <a:rPr lang="ru-RU" altLang="ru-RU" dirty="0" smtClean="0">
                <a:latin typeface="Arial" panose="020B0604020202020204" pitchFamily="34" charset="0"/>
              </a:rPr>
              <a:t> в </a:t>
            </a:r>
            <a:r>
              <a:rPr lang="ru-RU" altLang="ru-RU" dirty="0" err="1" smtClean="0">
                <a:latin typeface="Arial" panose="020B0604020202020204" pitchFamily="34" charset="0"/>
              </a:rPr>
              <a:t>монотерапии</a:t>
            </a:r>
            <a:r>
              <a:rPr lang="ru-RU" altLang="ru-RU" dirty="0" smtClean="0">
                <a:latin typeface="Arial" panose="020B0604020202020204" pitchFamily="34" charset="0"/>
              </a:rPr>
              <a:t> оказался эффективным у 22-26% больных, резистентных к проводимому ранее лечению. Отмечено длительное сохранение достигнутого эффекта и меньшая токсичность, чем у </a:t>
            </a:r>
            <a:r>
              <a:rPr lang="ru-RU" altLang="ru-RU" dirty="0" err="1" smtClean="0">
                <a:latin typeface="Arial" panose="020B0604020202020204" pitchFamily="34" charset="0"/>
              </a:rPr>
              <a:t>доксорубицина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98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E2F666-8517-4E7B-B23D-22FEDB4065CC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Микрокапсулированные формы препарата, содержащие намагниченные частицы - после их введения в кровеносное русло над опухолью создают магнитное поле, под влиянием которого микрокапсулы скапливаются в опухоли и высвобождают препарат.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120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61468-F510-45A9-9FA8-A7A530C3BDAD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После наружного нанесения метиламинолевулината в клетках обработанных участков пораженной кожи накапливаются проактивные порфирины. Внутриклеточные проактивные порфирины (включая </a:t>
            </a:r>
            <a:r>
              <a:rPr lang="en-US" altLang="ru-RU" smtClean="0">
                <a:latin typeface="Arial" panose="020B0604020202020204" pitchFamily="34" charset="0"/>
              </a:rPr>
              <a:t>PpIX — </a:t>
            </a:r>
            <a:r>
              <a:rPr lang="ru-RU" altLang="ru-RU" smtClean="0">
                <a:latin typeface="Arial" panose="020B0604020202020204" pitchFamily="34" charset="0"/>
              </a:rPr>
              <a:t>протопорфирин </a:t>
            </a:r>
            <a:r>
              <a:rPr lang="en-US" altLang="ru-RU" smtClean="0">
                <a:latin typeface="Arial" panose="020B0604020202020204" pitchFamily="34" charset="0"/>
              </a:rPr>
              <a:t>IX) </a:t>
            </a:r>
            <a:r>
              <a:rPr lang="ru-RU" altLang="ru-RU" smtClean="0">
                <a:latin typeface="Arial" panose="020B0604020202020204" pitchFamily="34" charset="0"/>
              </a:rPr>
              <a:t>являются фотоактивными, флуоресцирующими соединениями. После активации светом в присутствии кислорода, в результате взаимодействия с проактивными порфиринами, кислород переходит в синглетное состояние, образуя синглетный кислород, который вызывает повреждение компонентов клетки, в особенности митохондрий.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При применении метиламинолевулината в сочетании с инфракрасным излучением при лучевом кератозе (ЛК), базально-клеточном раке кожи (БКР) и болезни Боуэна световая активация аккумулированных проактивных порфиринов приводит к фотохимической реакции и последующей фототоксичности для облученных светом клеток-мишеней.</a:t>
            </a:r>
          </a:p>
          <a:p>
            <a:r>
              <a:rPr lang="ru-RU" altLang="ru-RU" smtClean="0">
                <a:latin typeface="Arial" panose="020B0604020202020204" pitchFamily="34" charset="0"/>
              </a:rPr>
              <a:t>При применении метиламинолевулината в сочетании с дневным светом при лучевом кератозе наблюдается постоянное образование </a:t>
            </a:r>
            <a:r>
              <a:rPr lang="en-US" altLang="ru-RU" smtClean="0">
                <a:latin typeface="Arial" panose="020B0604020202020204" pitchFamily="34" charset="0"/>
              </a:rPr>
              <a:t>PpIX, </a:t>
            </a:r>
            <a:r>
              <a:rPr lang="ru-RU" altLang="ru-RU" smtClean="0">
                <a:latin typeface="Arial" panose="020B0604020202020204" pitchFamily="34" charset="0"/>
              </a:rPr>
              <a:t>которые активируются в клетках-мишенях в течение 2 ч после воздействия дневного света, вызывая постоянный микрофототоксический эффект.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849FAB-E648-4782-B382-A61D366FE7B7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err="1" smtClean="0">
                <a:latin typeface="Arial" panose="020B0604020202020204" pitchFamily="34" charset="0"/>
              </a:rPr>
              <a:t>Ибритумомаб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тиуксетан</a:t>
            </a:r>
            <a:r>
              <a:rPr lang="ru-RU" altLang="ru-RU" dirty="0" smtClean="0">
                <a:latin typeface="Arial" panose="020B0604020202020204" pitchFamily="34" charset="0"/>
              </a:rPr>
              <a:t> представляет собой рекомбинантное </a:t>
            </a:r>
            <a:r>
              <a:rPr lang="en-US" altLang="ru-RU" dirty="0" smtClean="0">
                <a:latin typeface="Arial" panose="020B0604020202020204" pitchFamily="34" charset="0"/>
              </a:rPr>
              <a:t>IgG</a:t>
            </a:r>
            <a:r>
              <a:rPr lang="en-US" altLang="ru-RU" baseline="-25000" dirty="0" smtClean="0">
                <a:latin typeface="Arial" panose="020B0604020202020204" pitchFamily="34" charset="0"/>
              </a:rPr>
              <a:t>1</a:t>
            </a:r>
            <a:r>
              <a:rPr lang="en-US" altLang="ru-RU" dirty="0" smtClean="0">
                <a:latin typeface="Arial" panose="020B0604020202020204" pitchFamily="34" charset="0"/>
              </a:rPr>
              <a:t>-</a:t>
            </a:r>
            <a:r>
              <a:rPr lang="ru-RU" altLang="ru-RU" dirty="0" smtClean="0">
                <a:latin typeface="Arial" panose="020B0604020202020204" pitchFamily="34" charset="0"/>
              </a:rPr>
              <a:t>каппа </a:t>
            </a:r>
            <a:r>
              <a:rPr lang="ru-RU" altLang="ru-RU" dirty="0" err="1" smtClean="0">
                <a:latin typeface="Arial" panose="020B0604020202020204" pitchFamily="34" charset="0"/>
              </a:rPr>
              <a:t>моноклональное</a:t>
            </a:r>
            <a:r>
              <a:rPr lang="ru-RU" altLang="ru-RU" dirty="0" smtClean="0">
                <a:latin typeface="Arial" panose="020B0604020202020204" pitchFamily="34" charset="0"/>
              </a:rPr>
              <a:t> антитело, вырабатываемое генетически измененными клетками яичника китайского хомячка, конъюгированное с </a:t>
            </a:r>
            <a:r>
              <a:rPr lang="ru-RU" altLang="ru-RU" dirty="0" err="1" smtClean="0">
                <a:latin typeface="Arial" panose="020B0604020202020204" pitchFamily="34" charset="0"/>
              </a:rPr>
              <a:t>хелатообразователем</a:t>
            </a:r>
            <a:r>
              <a:rPr lang="ru-RU" altLang="ru-RU" dirty="0" smtClean="0">
                <a:latin typeface="Arial" panose="020B0604020202020204" pitchFamily="34" charset="0"/>
              </a:rPr>
              <a:t> МХ-ДТПА. и имеющее специфичность против В-клеточного антигена </a:t>
            </a:r>
            <a:r>
              <a:rPr lang="en-US" altLang="ru-RU" dirty="0" smtClean="0">
                <a:latin typeface="Arial" panose="020B0604020202020204" pitchFamily="34" charset="0"/>
              </a:rPr>
              <a:t>CD20.</a:t>
            </a:r>
            <a:endParaRPr lang="ru-RU" altLang="ru-RU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dirty="0" err="1" smtClean="0">
                <a:latin typeface="Arial" panose="020B0604020202020204" pitchFamily="34" charset="0"/>
              </a:rPr>
              <a:t>Зевалин</a:t>
            </a:r>
            <a:r>
              <a:rPr lang="ru-RU" altLang="ru-RU" dirty="0" smtClean="0">
                <a:latin typeface="Arial" panose="020B0604020202020204" pitchFamily="34" charset="0"/>
              </a:rPr>
              <a:t>, меченый иттрием-90, специфически связывается с В-клетками, включая злокачественные клетки, </a:t>
            </a:r>
            <a:r>
              <a:rPr lang="ru-RU" altLang="ru-RU" dirty="0" err="1" smtClean="0">
                <a:latin typeface="Arial" panose="020B0604020202020204" pitchFamily="34" charset="0"/>
              </a:rPr>
              <a:t>экспрессирующие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</a:rPr>
              <a:t>CD20. </a:t>
            </a:r>
            <a:r>
              <a:rPr lang="ru-RU" altLang="ru-RU" dirty="0" smtClean="0">
                <a:latin typeface="Arial" panose="020B0604020202020204" pitchFamily="34" charset="0"/>
              </a:rPr>
              <a:t>Изотоп иттрий-90 представляет собой чистый бета-излучатель со средней длиной пробега бета-частиц примерно в 5мм, что обуславливает его способность убивать как клетки-мишени, так и соседствующие с ними клетки.</a:t>
            </a:r>
          </a:p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Терапия </a:t>
            </a:r>
            <a:r>
              <a:rPr lang="ru-RU" altLang="ru-RU" dirty="0" err="1" smtClean="0">
                <a:latin typeface="Arial" panose="020B0604020202020204" pitchFamily="34" charset="0"/>
              </a:rPr>
              <a:t>Зевалином</a:t>
            </a:r>
            <a:r>
              <a:rPr lang="ru-RU" altLang="ru-RU" dirty="0" smtClean="0">
                <a:latin typeface="Arial" panose="020B0604020202020204" pitchFamily="34" charset="0"/>
              </a:rPr>
              <a:t>, меченым иттрием-90, также приводит к снижению количества нормальных СО20-положительных В-клеток. Лечение рецидивирующей или рефрактерной </a:t>
            </a:r>
            <a:r>
              <a:rPr lang="en-US" altLang="ru-RU" dirty="0" smtClean="0">
                <a:latin typeface="Arial" panose="020B0604020202020204" pitchFamily="34" charset="0"/>
              </a:rPr>
              <a:t>CD20-</a:t>
            </a:r>
            <a:r>
              <a:rPr lang="ru-RU" altLang="ru-RU" dirty="0" smtClean="0">
                <a:latin typeface="Arial" panose="020B0604020202020204" pitchFamily="34" charset="0"/>
              </a:rPr>
              <a:t>положительной </a:t>
            </a:r>
            <a:r>
              <a:rPr lang="ru-RU" altLang="ru-RU" dirty="0" err="1" smtClean="0">
                <a:latin typeface="Arial" panose="020B0604020202020204" pitchFamily="34" charset="0"/>
              </a:rPr>
              <a:t>индолентной</a:t>
            </a:r>
            <a:r>
              <a:rPr lang="ru-RU" altLang="ru-RU" dirty="0" smtClean="0">
                <a:latin typeface="Arial" panose="020B0604020202020204" pitchFamily="34" charset="0"/>
              </a:rPr>
              <a:t> В-клеточной </a:t>
            </a:r>
            <a:r>
              <a:rPr lang="ru-RU" altLang="ru-RU" dirty="0" err="1" smtClean="0">
                <a:latin typeface="Arial" panose="020B0604020202020204" pitchFamily="34" charset="0"/>
              </a:rPr>
              <a:t>неходжкинской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лимфомы</a:t>
            </a:r>
            <a:r>
              <a:rPr lang="ru-RU" altLang="ru-RU" dirty="0" smtClean="0">
                <a:latin typeface="Arial" panose="020B0604020202020204" pitchFamily="34" charset="0"/>
              </a:rPr>
              <a:t> у взрослых пациентов.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036862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E9EB2-1120-496B-8F54-8B464C3DE770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Прогрессивный метод лечения злокачественных опухолей. Использование 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-лимфоцитов относится к адоптивной иммунотерапии. Технология 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основана на «извлечении» 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клеток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иммунной системы (</a:t>
            </a:r>
            <a:r>
              <a:rPr lang="ru-RU" sz="1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-лимфоцитов) из организма, их генетической модификации в целях при-обретения ими противоопухолевых свойств с последую-щей </a:t>
            </a:r>
            <a:r>
              <a:rPr lang="ru-RU" sz="1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реинфузией</a:t>
            </a:r>
            <a:r>
              <a:rPr lang="ru-RU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пациенту.</a:t>
            </a:r>
          </a:p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304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F06184-F019-4E88-BC7B-F2438FBEC22A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Это рекомбинантный гибридный белок, сочетающий фрагмент антитела, обладающий способностью очень избирательно связываться с конкретными антигенами, с сигнализирующими доменами, способными активировать Т-клетки. Поскольку такой гибридный белок состоит из частей, полученных из разных источников, его называют химерным.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Иммунные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эффекторные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клетки, имеющие сконструированные таким образом CAR, приобретают высокую селективность за счёт добавленного извне рецептора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моноклонального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антитела. Т-клетка несет на своей поверхности специфический рецептор, называемый химерным антигенным рецептором, который помогает находить определенные виды клеток и уничтожать их.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93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7D466-8634-46FC-BAD1-2755E8D2BB9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327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A18467-4FC1-45D8-8548-9DC68431EF5C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2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30D076-3E79-4652-98E4-63236DD958DC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56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>
                <a:latin typeface="Arial" panose="020B0604020202020204" pitchFamily="34" charset="0"/>
              </a:rPr>
              <a:t>BCR-ABL </a:t>
            </a:r>
            <a:r>
              <a:rPr lang="ru-RU" altLang="ru-RU" smtClean="0">
                <a:latin typeface="Arial" panose="020B0604020202020204" pitchFamily="34" charset="0"/>
              </a:rPr>
              <a:t>является конститутивно активной тирозинкиназой, ответственной за онкогенную трансформацию клеток (онкобелком). Постоянная активность этой тирозинкиназы делает клетку способной делиться без воздействия факторов роста и вызывает её избыточную пролиферацию.</a:t>
            </a:r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F53A74-5F26-48B9-B517-F07906CD3EDF}" type="slidenum">
              <a:rPr lang="ru-RU" altLang="ru-RU" b="0" smtClean="0">
                <a:latin typeface="Arial" panose="020B0604020202020204" pitchFamily="34" charset="0"/>
              </a:rPr>
              <a:pPr/>
              <a:t>7</a:t>
            </a:fld>
            <a:endParaRPr lang="ru-RU" altLang="ru-RU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01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039CAF-8E43-433D-8D3B-480EC1D313F3}" type="slidenum">
              <a:rPr lang="ru-RU" altLang="ru-RU" smtClean="0"/>
              <a:pPr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Обратимо ингибирует </a:t>
            </a:r>
            <a:r>
              <a:rPr lang="ru-RU" altLang="ru-RU" dirty="0" err="1" smtClean="0">
                <a:latin typeface="Arial" panose="020B0604020202020204" pitchFamily="34" charset="0"/>
              </a:rPr>
              <a:t>химотрипсиноподобную</a:t>
            </a:r>
            <a:r>
              <a:rPr lang="ru-RU" altLang="ru-RU" dirty="0" smtClean="0">
                <a:latin typeface="Arial" panose="020B0604020202020204" pitchFamily="34" charset="0"/>
              </a:rPr>
              <a:t> активность </a:t>
            </a:r>
            <a:r>
              <a:rPr lang="ru-RU" altLang="ru-RU" dirty="0" err="1" smtClean="0">
                <a:latin typeface="Arial" panose="020B0604020202020204" pitchFamily="34" charset="0"/>
              </a:rPr>
              <a:t>протеасомы</a:t>
            </a:r>
            <a:r>
              <a:rPr lang="ru-RU" altLang="ru-RU" dirty="0" smtClean="0">
                <a:latin typeface="Arial" panose="020B0604020202020204" pitchFamily="34" charset="0"/>
              </a:rPr>
              <a:t> 26</a:t>
            </a:r>
            <a:r>
              <a:rPr lang="en-US" altLang="ru-RU" dirty="0" smtClean="0">
                <a:latin typeface="Arial" panose="020B0604020202020204" pitchFamily="34" charset="0"/>
              </a:rPr>
              <a:t>S. </a:t>
            </a:r>
            <a:r>
              <a:rPr lang="ru-RU" altLang="ru-RU" dirty="0" err="1" smtClean="0">
                <a:latin typeface="Arial" panose="020B0604020202020204" pitchFamily="34" charset="0"/>
              </a:rPr>
              <a:t>Протеасома</a:t>
            </a:r>
            <a:r>
              <a:rPr lang="ru-RU" altLang="ru-RU" dirty="0" smtClean="0">
                <a:latin typeface="Arial" panose="020B0604020202020204" pitchFamily="34" charset="0"/>
              </a:rPr>
              <a:t> 26</a:t>
            </a:r>
            <a:r>
              <a:rPr lang="en-US" altLang="ru-RU" dirty="0" smtClean="0">
                <a:latin typeface="Arial" panose="020B0604020202020204" pitchFamily="34" charset="0"/>
              </a:rPr>
              <a:t>S — </a:t>
            </a:r>
            <a:r>
              <a:rPr lang="ru-RU" altLang="ru-RU" dirty="0" smtClean="0">
                <a:latin typeface="Arial" panose="020B0604020202020204" pitchFamily="34" charset="0"/>
              </a:rPr>
              <a:t>крупный белковый комплекс, который катализирует расщепление основных белков и регулирует их внутриклеточные концентрации. Так называемый «</a:t>
            </a:r>
            <a:r>
              <a:rPr lang="ru-RU" altLang="ru-RU" dirty="0" err="1" smtClean="0">
                <a:latin typeface="Arial" panose="020B0604020202020204" pitchFamily="34" charset="0"/>
              </a:rPr>
              <a:t>убиквитин-протеасомный</a:t>
            </a:r>
            <a:r>
              <a:rPr lang="ru-RU" altLang="ru-RU" dirty="0" smtClean="0">
                <a:latin typeface="Arial" panose="020B0604020202020204" pitchFamily="34" charset="0"/>
              </a:rPr>
              <a:t> путь» играет важную роль в регуляции уровня специфических белков, поддерживая таким образом гомеостаз внутри клеток млекопитающих. Ингибируя </a:t>
            </a:r>
            <a:r>
              <a:rPr lang="ru-RU" altLang="ru-RU" dirty="0" err="1" smtClean="0">
                <a:latin typeface="Arial" panose="020B0604020202020204" pitchFamily="34" charset="0"/>
              </a:rPr>
              <a:t>химотрипсиноподобное</a:t>
            </a:r>
            <a:r>
              <a:rPr lang="ru-RU" altLang="ru-RU" dirty="0" smtClean="0">
                <a:latin typeface="Arial" panose="020B0604020202020204" pitchFamily="34" charset="0"/>
              </a:rPr>
              <a:t> действие </a:t>
            </a:r>
            <a:r>
              <a:rPr lang="ru-RU" altLang="ru-RU" dirty="0" err="1" smtClean="0">
                <a:latin typeface="Arial" panose="020B0604020202020204" pitchFamily="34" charset="0"/>
              </a:rPr>
              <a:t>протеасомы</a:t>
            </a:r>
            <a:r>
              <a:rPr lang="ru-RU" altLang="ru-RU" dirty="0" smtClean="0">
                <a:latin typeface="Arial" panose="020B0604020202020204" pitchFamily="34" charset="0"/>
              </a:rPr>
              <a:t> 26</a:t>
            </a:r>
            <a:r>
              <a:rPr lang="en-US" altLang="ru-RU" dirty="0" smtClean="0">
                <a:latin typeface="Arial" panose="020B0604020202020204" pitchFamily="34" charset="0"/>
              </a:rPr>
              <a:t>S, </a:t>
            </a:r>
            <a:r>
              <a:rPr lang="ru-RU" altLang="ru-RU" dirty="0" err="1" smtClean="0">
                <a:latin typeface="Arial" panose="020B0604020202020204" pitchFamily="34" charset="0"/>
              </a:rPr>
              <a:t>бортезомиб</a:t>
            </a:r>
            <a:r>
              <a:rPr lang="ru-RU" altLang="ru-RU" dirty="0" smtClean="0">
                <a:latin typeface="Arial" panose="020B0604020202020204" pitchFamily="34" charset="0"/>
              </a:rPr>
              <a:t> вызывает торможение </a:t>
            </a:r>
            <a:r>
              <a:rPr lang="ru-RU" altLang="ru-RU" dirty="0" err="1" smtClean="0">
                <a:latin typeface="Arial" panose="020B0604020202020204" pitchFamily="34" charset="0"/>
              </a:rPr>
              <a:t>протеолиза</a:t>
            </a:r>
            <a:r>
              <a:rPr lang="ru-RU" altLang="ru-RU" dirty="0" smtClean="0">
                <a:latin typeface="Arial" panose="020B0604020202020204" pitchFamily="34" charset="0"/>
              </a:rPr>
              <a:t>, приводящего к сложному сигнальному каскаду внутри клетки, нарушение нормального клеточного гомеостаза и, возможно, </a:t>
            </a:r>
            <a:r>
              <a:rPr lang="ru-RU" altLang="ru-RU" dirty="0" err="1" smtClean="0">
                <a:latin typeface="Arial" panose="020B0604020202020204" pitchFamily="34" charset="0"/>
              </a:rPr>
              <a:t>апоптоз</a:t>
            </a:r>
            <a:r>
              <a:rPr lang="ru-RU" altLang="ru-RU" dirty="0" smtClean="0">
                <a:latin typeface="Arial" panose="020B0604020202020204" pitchFamily="34" charset="0"/>
              </a:rPr>
              <a:t>. Эксперименты продемонстрировали, что </a:t>
            </a:r>
            <a:r>
              <a:rPr lang="ru-RU" altLang="ru-RU" dirty="0" err="1" smtClean="0">
                <a:latin typeface="Arial" panose="020B0604020202020204" pitchFamily="34" charset="0"/>
              </a:rPr>
              <a:t>бортезомиб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цитотоксичен</a:t>
            </a:r>
            <a:r>
              <a:rPr lang="ru-RU" altLang="ru-RU" dirty="0" smtClean="0">
                <a:latin typeface="Arial" panose="020B0604020202020204" pitchFamily="34" charset="0"/>
              </a:rPr>
              <a:t> для большого числа типов опухолевых клеток </a:t>
            </a:r>
            <a:r>
              <a:rPr lang="en-US" altLang="ru-RU" i="1" dirty="0" smtClean="0">
                <a:latin typeface="Arial" panose="020B0604020202020204" pitchFamily="34" charset="0"/>
              </a:rPr>
              <a:t>in vitro.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Он также вызывает задержку роста опухоли </a:t>
            </a:r>
            <a:r>
              <a:rPr lang="en-US" altLang="ru-RU" i="1" dirty="0" smtClean="0">
                <a:latin typeface="Arial" panose="020B0604020202020204" pitchFamily="34" charset="0"/>
              </a:rPr>
              <a:t>in vivo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в неклинических моделях опухолей, включая множественную миелому.</a:t>
            </a:r>
          </a:p>
        </p:txBody>
      </p:sp>
    </p:spTree>
    <p:extLst>
      <p:ext uri="{BB962C8B-B14F-4D97-AF65-F5344CB8AC3E}">
        <p14:creationId xmlns:p14="http://schemas.microsoft.com/office/powerpoint/2010/main" xmlns="" val="50245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4D4E44-0F58-47C7-8ECD-780656F050AE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="1" dirty="0" err="1" smtClean="0">
                <a:latin typeface="Arial" panose="020B0604020202020204" pitchFamily="34" charset="0"/>
              </a:rPr>
              <a:t>Палбоциклиб</a:t>
            </a:r>
            <a:r>
              <a:rPr lang="ru-RU" altLang="ru-RU" dirty="0" smtClean="0">
                <a:latin typeface="Arial" panose="020B0604020202020204" pitchFamily="34" charset="0"/>
              </a:rPr>
              <a:t> представляет собой пероральный высокоселективный, обратимый низкомолекулярный ингибитор </a:t>
            </a:r>
            <a:r>
              <a:rPr lang="ru-RU" altLang="ru-RU" dirty="0" err="1" smtClean="0">
                <a:latin typeface="Arial" panose="020B0604020202020204" pitchFamily="34" charset="0"/>
              </a:rPr>
              <a:t>циклинзависимых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</a:rPr>
              <a:t>киназ</a:t>
            </a:r>
            <a:r>
              <a:rPr lang="ru-RU" altLang="ru-RU" dirty="0" smtClean="0">
                <a:latin typeface="Arial" panose="020B0604020202020204" pitchFamily="34" charset="0"/>
              </a:rPr>
              <a:t> (</a:t>
            </a:r>
            <a:r>
              <a:rPr lang="en-US" altLang="ru-RU" dirty="0" smtClean="0">
                <a:latin typeface="Arial" panose="020B0604020202020204" pitchFamily="34" charset="0"/>
              </a:rPr>
              <a:t>CDK) 4 </a:t>
            </a:r>
            <a:r>
              <a:rPr lang="ru-RU" altLang="ru-RU" dirty="0" smtClean="0">
                <a:latin typeface="Arial" panose="020B0604020202020204" pitchFamily="34" charset="0"/>
              </a:rPr>
              <a:t>и 6. </a:t>
            </a:r>
            <a:r>
              <a:rPr lang="ru-RU" altLang="ru-RU" dirty="0" err="1" smtClean="0">
                <a:latin typeface="Arial" panose="020B0604020202020204" pitchFamily="34" charset="0"/>
              </a:rPr>
              <a:t>Циклин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</a:rPr>
              <a:t>D1 </a:t>
            </a:r>
            <a:r>
              <a:rPr lang="ru-RU" altLang="ru-RU" dirty="0" smtClean="0">
                <a:latin typeface="Arial" panose="020B0604020202020204" pitchFamily="34" charset="0"/>
              </a:rPr>
              <a:t>и </a:t>
            </a:r>
            <a:r>
              <a:rPr lang="ru-RU" altLang="ru-RU" dirty="0" err="1" smtClean="0">
                <a:latin typeface="Arial" panose="020B0604020202020204" pitchFamily="34" charset="0"/>
              </a:rPr>
              <a:t>киназы</a:t>
            </a:r>
            <a:r>
              <a:rPr lang="ru-RU" altLang="ru-RU" dirty="0" smtClean="0">
                <a:latin typeface="Arial" panose="020B0604020202020204" pitchFamily="34" charset="0"/>
              </a:rPr>
              <a:t> </a:t>
            </a:r>
            <a:r>
              <a:rPr lang="en-US" altLang="ru-RU" dirty="0" smtClean="0">
                <a:latin typeface="Arial" panose="020B0604020202020204" pitchFamily="34" charset="0"/>
              </a:rPr>
              <a:t>CDK4/6 </a:t>
            </a:r>
            <a:r>
              <a:rPr lang="ru-RU" altLang="ru-RU" dirty="0" smtClean="0">
                <a:latin typeface="Arial" panose="020B0604020202020204" pitchFamily="34" charset="0"/>
              </a:rPr>
              <a:t>входят в состав множества сигнальных путей, которые активируют пролиферацию клеток. Ингибируя </a:t>
            </a:r>
            <a:r>
              <a:rPr lang="en-US" altLang="ru-RU" dirty="0" smtClean="0">
                <a:latin typeface="Arial" panose="020B0604020202020204" pitchFamily="34" charset="0"/>
              </a:rPr>
              <a:t>CDK4/6, </a:t>
            </a:r>
            <a:r>
              <a:rPr lang="ru-RU" altLang="ru-RU" dirty="0" err="1" smtClean="0">
                <a:latin typeface="Arial" panose="020B0604020202020204" pitchFamily="34" charset="0"/>
              </a:rPr>
              <a:t>палбоциклиб</a:t>
            </a:r>
            <a:r>
              <a:rPr lang="ru-RU" altLang="ru-RU" dirty="0" smtClean="0">
                <a:latin typeface="Arial" panose="020B0604020202020204" pitchFamily="34" charset="0"/>
              </a:rPr>
              <a:t> подавляет пролиферацию клеток путем блокировки перехода клетки из </a:t>
            </a:r>
            <a:r>
              <a:rPr lang="en-US" altLang="ru-RU" dirty="0" smtClean="0">
                <a:latin typeface="Arial" panose="020B0604020202020204" pitchFamily="34" charset="0"/>
              </a:rPr>
              <a:t>G1-</a:t>
            </a:r>
            <a:r>
              <a:rPr lang="ru-RU" altLang="ru-RU" dirty="0" smtClean="0">
                <a:latin typeface="Arial" panose="020B0604020202020204" pitchFamily="34" charset="0"/>
              </a:rPr>
              <a:t>фазы в </a:t>
            </a:r>
            <a:r>
              <a:rPr lang="en-US" altLang="ru-RU" dirty="0" smtClean="0">
                <a:latin typeface="Arial" panose="020B0604020202020204" pitchFamily="34" charset="0"/>
              </a:rPr>
              <a:t>S-</a:t>
            </a:r>
            <a:r>
              <a:rPr lang="ru-RU" altLang="ru-RU" dirty="0" smtClean="0">
                <a:latin typeface="Arial" panose="020B0604020202020204" pitchFamily="34" charset="0"/>
              </a:rPr>
              <a:t>фазу клеточного цикла. Показания: </a:t>
            </a:r>
            <a:r>
              <a:rPr lang="ru-RU" altLang="ru-RU" dirty="0" err="1" smtClean="0">
                <a:latin typeface="Arial" panose="020B0604020202020204" pitchFamily="34" charset="0"/>
              </a:rPr>
              <a:t>местнораспространенный</a:t>
            </a:r>
            <a:r>
              <a:rPr lang="ru-RU" altLang="ru-RU" dirty="0" smtClean="0">
                <a:latin typeface="Arial" panose="020B0604020202020204" pitchFamily="34" charset="0"/>
              </a:rPr>
              <a:t> или метастатический рак молочной железы, положительный по рецептору эстрогена (</a:t>
            </a:r>
            <a:r>
              <a:rPr lang="en-US" altLang="ru-RU" dirty="0" smtClean="0">
                <a:latin typeface="Arial" panose="020B0604020202020204" pitchFamily="34" charset="0"/>
              </a:rPr>
              <a:t>HR), </a:t>
            </a:r>
            <a:r>
              <a:rPr lang="ru-RU" altLang="ru-RU" dirty="0" smtClean="0">
                <a:latin typeface="Arial" panose="020B0604020202020204" pitchFamily="34" charset="0"/>
              </a:rPr>
              <a:t>отрицательный по рецептору </a:t>
            </a:r>
            <a:r>
              <a:rPr lang="ru-RU" altLang="ru-RU" dirty="0" err="1" smtClean="0">
                <a:latin typeface="Arial" panose="020B0604020202020204" pitchFamily="34" charset="0"/>
              </a:rPr>
              <a:t>эпидермального</a:t>
            </a:r>
            <a:r>
              <a:rPr lang="ru-RU" altLang="ru-RU" dirty="0" smtClean="0">
                <a:latin typeface="Arial" panose="020B0604020202020204" pitchFamily="34" charset="0"/>
              </a:rPr>
              <a:t> фактора роста человека 2-го типа (</a:t>
            </a:r>
            <a:r>
              <a:rPr lang="en-US" altLang="ru-RU" dirty="0" smtClean="0">
                <a:latin typeface="Arial" panose="020B0604020202020204" pitchFamily="34" charset="0"/>
              </a:rPr>
              <a:t>HER2), </a:t>
            </a:r>
            <a:r>
              <a:rPr lang="ru-RU" altLang="ru-RU" dirty="0" smtClean="0">
                <a:latin typeface="Arial" panose="020B0604020202020204" pitchFamily="34" charset="0"/>
              </a:rPr>
              <a:t>после предшествующей гормональной терапии.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94924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D3C587-CCE2-4666-92CD-C4FB55A58174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="1" dirty="0" err="1" smtClean="0">
                <a:latin typeface="Arial" panose="020B0604020202020204" pitchFamily="34" charset="0"/>
              </a:rPr>
              <a:t>Висмодегиб</a:t>
            </a:r>
            <a:r>
              <a:rPr lang="ru-RU" altLang="ru-RU" dirty="0" smtClean="0">
                <a:latin typeface="Arial" panose="020B0604020202020204" pitchFamily="34" charset="0"/>
              </a:rPr>
              <a:t> — низкомолекулярный пероральный ингибитор сигнального пути </a:t>
            </a:r>
            <a:r>
              <a:rPr lang="en-US" altLang="ru-RU" i="1" dirty="0" smtClean="0">
                <a:latin typeface="Arial" panose="020B0604020202020204" pitchFamily="34" charset="0"/>
              </a:rPr>
              <a:t>Hedgehog</a:t>
            </a:r>
            <a:r>
              <a:rPr lang="en-US" altLang="ru-RU" dirty="0" smtClean="0">
                <a:latin typeface="Arial" panose="020B0604020202020204" pitchFamily="34" charset="0"/>
              </a:rPr>
              <a:t>. </a:t>
            </a:r>
            <a:r>
              <a:rPr lang="ru-RU" altLang="ru-RU" dirty="0" smtClean="0">
                <a:latin typeface="Arial" panose="020B0604020202020204" pitchFamily="34" charset="0"/>
              </a:rPr>
              <a:t>Активация сигнального пути </a:t>
            </a:r>
            <a:r>
              <a:rPr lang="en-US" altLang="ru-RU" i="1" dirty="0" smtClean="0">
                <a:latin typeface="Arial" panose="020B0604020202020204" pitchFamily="34" charset="0"/>
              </a:rPr>
              <a:t>Hedgehog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через трансмембранный белок </a:t>
            </a:r>
            <a:r>
              <a:rPr lang="en-US" altLang="ru-RU" i="1" dirty="0" smtClean="0">
                <a:latin typeface="Arial" panose="020B0604020202020204" pitchFamily="34" charset="0"/>
              </a:rPr>
              <a:t>Smoothened</a:t>
            </a:r>
            <a:r>
              <a:rPr lang="en-US" altLang="ru-RU" dirty="0" smtClean="0">
                <a:latin typeface="Arial" panose="020B0604020202020204" pitchFamily="34" charset="0"/>
              </a:rPr>
              <a:t> (</a:t>
            </a:r>
            <a:r>
              <a:rPr lang="en-US" altLang="ru-RU" i="1" dirty="0" smtClean="0">
                <a:latin typeface="Arial" panose="020B0604020202020204" pitchFamily="34" charset="0"/>
              </a:rPr>
              <a:t>Smoothened transmembrane protein, SMO</a:t>
            </a:r>
            <a:r>
              <a:rPr lang="en-US" altLang="ru-RU" dirty="0" smtClean="0">
                <a:latin typeface="Arial" panose="020B0604020202020204" pitchFamily="34" charset="0"/>
              </a:rPr>
              <a:t>) </a:t>
            </a:r>
            <a:r>
              <a:rPr lang="ru-RU" altLang="ru-RU" dirty="0" smtClean="0">
                <a:latin typeface="Arial" panose="020B0604020202020204" pitchFamily="34" charset="0"/>
              </a:rPr>
              <a:t>приводит к активации и внутриядерной локализации факторов транскрипции онкогена, ассоциированного с глиомой (</a:t>
            </a:r>
            <a:r>
              <a:rPr lang="en-US" altLang="ru-RU" i="1" dirty="0" smtClean="0">
                <a:latin typeface="Arial" panose="020B0604020202020204" pitchFamily="34" charset="0"/>
              </a:rPr>
              <a:t>glioma-associated oncogene, GLI</a:t>
            </a:r>
            <a:r>
              <a:rPr lang="en-US" altLang="ru-RU" dirty="0" smtClean="0">
                <a:latin typeface="Arial" panose="020B0604020202020204" pitchFamily="34" charset="0"/>
              </a:rPr>
              <a:t>) </a:t>
            </a:r>
            <a:r>
              <a:rPr lang="ru-RU" altLang="ru-RU" dirty="0" smtClean="0">
                <a:latin typeface="Arial" panose="020B0604020202020204" pitchFamily="34" charset="0"/>
              </a:rPr>
              <a:t>и индукции генов-мишеней сигнального пути </a:t>
            </a:r>
            <a:r>
              <a:rPr lang="en-US" altLang="ru-RU" i="1" dirty="0" smtClean="0">
                <a:latin typeface="Arial" panose="020B0604020202020204" pitchFamily="34" charset="0"/>
              </a:rPr>
              <a:t>Hedgehog</a:t>
            </a:r>
            <a:r>
              <a:rPr lang="en-US" altLang="ru-RU" dirty="0" smtClean="0">
                <a:latin typeface="Arial" panose="020B0604020202020204" pitchFamily="34" charset="0"/>
              </a:rPr>
              <a:t>. </a:t>
            </a:r>
            <a:r>
              <a:rPr lang="ru-RU" altLang="ru-RU" dirty="0" smtClean="0">
                <a:latin typeface="Arial" panose="020B0604020202020204" pitchFamily="34" charset="0"/>
              </a:rPr>
              <a:t>Многие из этих генов вовлечены в пролиферацию, выживание и дифференцировку клеток. </a:t>
            </a:r>
            <a:r>
              <a:rPr lang="ru-RU" altLang="ru-RU" dirty="0" err="1" smtClean="0">
                <a:latin typeface="Arial" panose="020B0604020202020204" pitchFamily="34" charset="0"/>
              </a:rPr>
              <a:t>Висмодегиб</a:t>
            </a:r>
            <a:r>
              <a:rPr lang="ru-RU" altLang="ru-RU" dirty="0" smtClean="0">
                <a:latin typeface="Arial" panose="020B0604020202020204" pitchFamily="34" charset="0"/>
              </a:rPr>
              <a:t> связывается с </a:t>
            </a:r>
            <a:r>
              <a:rPr lang="en-US" altLang="ru-RU" i="1" dirty="0" smtClean="0">
                <a:latin typeface="Arial" panose="020B0604020202020204" pitchFamily="34" charset="0"/>
              </a:rPr>
              <a:t>SMO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и препятствует передаче сигнала по пути </a:t>
            </a:r>
            <a:r>
              <a:rPr lang="en-US" altLang="ru-RU" i="1" dirty="0" smtClean="0">
                <a:latin typeface="Arial" panose="020B0604020202020204" pitchFamily="34" charset="0"/>
              </a:rPr>
              <a:t>Hedgehog</a:t>
            </a:r>
            <a:r>
              <a:rPr lang="en-US" altLang="ru-RU" dirty="0" smtClean="0">
                <a:latin typeface="Arial" panose="020B0604020202020204" pitchFamily="34" charset="0"/>
              </a:rPr>
              <a:t>.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78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6C8D6-0D35-4F81-8A20-DD28F94CD141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="1" dirty="0" err="1" smtClean="0">
                <a:latin typeface="Arial" panose="020B0604020202020204" pitchFamily="34" charset="0"/>
              </a:rPr>
              <a:t>Бевацизумаб</a:t>
            </a:r>
            <a:r>
              <a:rPr lang="ru-RU" altLang="ru-RU" b="1" dirty="0" smtClean="0">
                <a:latin typeface="Arial" panose="020B0604020202020204" pitchFamily="34" charset="0"/>
              </a:rPr>
              <a:t>. </a:t>
            </a:r>
            <a:r>
              <a:rPr lang="ru-RU" altLang="ru-RU" dirty="0" smtClean="0">
                <a:latin typeface="Arial" panose="020B0604020202020204" pitchFamily="34" charset="0"/>
              </a:rPr>
              <a:t>Связывается с </a:t>
            </a:r>
            <a:r>
              <a:rPr lang="en-US" altLang="ru-RU" dirty="0" smtClean="0">
                <a:latin typeface="Arial" panose="020B0604020202020204" pitchFamily="34" charset="0"/>
              </a:rPr>
              <a:t>VEGF </a:t>
            </a:r>
            <a:r>
              <a:rPr lang="ru-RU" altLang="ru-RU" dirty="0" smtClean="0">
                <a:latin typeface="Arial" panose="020B0604020202020204" pitchFamily="34" charset="0"/>
              </a:rPr>
              <a:t>и предотвращает взаимодействие </a:t>
            </a:r>
            <a:r>
              <a:rPr lang="en-US" altLang="ru-RU" dirty="0" smtClean="0">
                <a:latin typeface="Arial" panose="020B0604020202020204" pitchFamily="34" charset="0"/>
              </a:rPr>
              <a:t>VEGF </a:t>
            </a:r>
            <a:r>
              <a:rPr lang="ru-RU" altLang="ru-RU" dirty="0" smtClean="0">
                <a:latin typeface="Arial" panose="020B0604020202020204" pitchFamily="34" charset="0"/>
              </a:rPr>
              <a:t>с его рецепторами (</a:t>
            </a:r>
            <a:r>
              <a:rPr lang="en-US" altLang="ru-RU" dirty="0" smtClean="0">
                <a:latin typeface="Arial" panose="020B0604020202020204" pitchFamily="34" charset="0"/>
              </a:rPr>
              <a:t>Flt-1 </a:t>
            </a:r>
            <a:r>
              <a:rPr lang="ru-RU" altLang="ru-RU" dirty="0" smtClean="0">
                <a:latin typeface="Arial" panose="020B0604020202020204" pitchFamily="34" charset="0"/>
              </a:rPr>
              <a:t>и </a:t>
            </a:r>
            <a:r>
              <a:rPr lang="en-US" altLang="ru-RU" dirty="0" smtClean="0">
                <a:latin typeface="Arial" panose="020B0604020202020204" pitchFamily="34" charset="0"/>
              </a:rPr>
              <a:t>KDR) </a:t>
            </a:r>
            <a:r>
              <a:rPr lang="ru-RU" altLang="ru-RU" dirty="0" smtClean="0">
                <a:latin typeface="Arial" panose="020B0604020202020204" pitchFamily="34" charset="0"/>
              </a:rPr>
              <a:t>на поверхности эндотелиальных клеток. Взаимодействие </a:t>
            </a:r>
            <a:r>
              <a:rPr lang="en-US" altLang="ru-RU" dirty="0" smtClean="0">
                <a:latin typeface="Arial" panose="020B0604020202020204" pitchFamily="34" charset="0"/>
              </a:rPr>
              <a:t>VEGF </a:t>
            </a:r>
            <a:r>
              <a:rPr lang="ru-RU" altLang="ru-RU" dirty="0" smtClean="0">
                <a:latin typeface="Arial" panose="020B0604020202020204" pitchFamily="34" charset="0"/>
              </a:rPr>
              <a:t>с его рецепторами приводит к пролиферации эндотелиальных клеток и образованию новых кровеносных сосудов на моделях </a:t>
            </a:r>
            <a:r>
              <a:rPr lang="ru-RU" altLang="ru-RU" dirty="0" err="1" smtClean="0">
                <a:latin typeface="Arial" panose="020B0604020202020204" pitchFamily="34" charset="0"/>
              </a:rPr>
              <a:t>ангиогенеза</a:t>
            </a:r>
            <a:r>
              <a:rPr lang="ru-RU" altLang="ru-RU" dirty="0" smtClean="0">
                <a:latin typeface="Arial" panose="020B0604020202020204" pitchFamily="34" charset="0"/>
              </a:rPr>
              <a:t> </a:t>
            </a:r>
            <a:r>
              <a:rPr lang="en-US" altLang="ru-RU" i="1" dirty="0" smtClean="0">
                <a:latin typeface="Arial" panose="020B0604020202020204" pitchFamily="34" charset="0"/>
              </a:rPr>
              <a:t>in vitro</a:t>
            </a:r>
            <a:r>
              <a:rPr lang="en-US" altLang="ru-RU" dirty="0" smtClean="0">
                <a:latin typeface="Arial" panose="020B0604020202020204" pitchFamily="34" charset="0"/>
              </a:rPr>
              <a:t>. </a:t>
            </a:r>
            <a:r>
              <a:rPr lang="ru-RU" altLang="ru-RU" dirty="0" smtClean="0">
                <a:latin typeface="Arial" panose="020B0604020202020204" pitchFamily="34" charset="0"/>
              </a:rPr>
              <a:t>Введение </a:t>
            </a:r>
            <a:r>
              <a:rPr lang="ru-RU" altLang="ru-RU" dirty="0" err="1" smtClean="0">
                <a:latin typeface="Arial" panose="020B0604020202020204" pitchFamily="34" charset="0"/>
              </a:rPr>
              <a:t>бевацизумаба</a:t>
            </a:r>
            <a:r>
              <a:rPr lang="ru-RU" altLang="ru-RU" dirty="0" smtClean="0">
                <a:latin typeface="Arial" panose="020B0604020202020204" pitchFamily="34" charset="0"/>
              </a:rPr>
              <a:t> на моделях </a:t>
            </a:r>
            <a:r>
              <a:rPr lang="ru-RU" altLang="ru-RU" dirty="0" err="1" smtClean="0">
                <a:latin typeface="Arial" panose="020B0604020202020204" pitchFamily="34" charset="0"/>
              </a:rPr>
              <a:t>ксенотрансплантата</a:t>
            </a:r>
            <a:r>
              <a:rPr lang="ru-RU" altLang="ru-RU" dirty="0" smtClean="0">
                <a:latin typeface="Arial" panose="020B0604020202020204" pitchFamily="34" charset="0"/>
              </a:rPr>
              <a:t> раковой опухоли прямой кишки у мышей с мутацией </a:t>
            </a:r>
            <a:r>
              <a:rPr lang="en-US" altLang="ru-RU" i="1" dirty="0" smtClean="0">
                <a:latin typeface="Arial" panose="020B0604020202020204" pitchFamily="34" charset="0"/>
              </a:rPr>
              <a:t>nu</a:t>
            </a:r>
            <a:r>
              <a:rPr lang="en-US" altLang="ru-RU" dirty="0" smtClean="0">
                <a:latin typeface="Arial" panose="020B0604020202020204" pitchFamily="34" charset="0"/>
              </a:rPr>
              <a:t> (</a:t>
            </a:r>
            <a:r>
              <a:rPr lang="ru-RU" altLang="ru-RU" dirty="0" smtClean="0">
                <a:latin typeface="Arial" panose="020B0604020202020204" pitchFamily="34" charset="0"/>
              </a:rPr>
              <a:t>главные проявления мутации </a:t>
            </a:r>
            <a:r>
              <a:rPr lang="en-US" altLang="ru-RU" i="1" dirty="0" smtClean="0">
                <a:latin typeface="Arial" panose="020B0604020202020204" pitchFamily="34" charset="0"/>
              </a:rPr>
              <a:t>nu</a:t>
            </a:r>
            <a:r>
              <a:rPr lang="en-US" altLang="ru-RU" dirty="0" smtClean="0">
                <a:latin typeface="Arial" panose="020B0604020202020204" pitchFamily="34" charset="0"/>
              </a:rPr>
              <a:t> — </a:t>
            </a:r>
            <a:r>
              <a:rPr lang="ru-RU" altLang="ru-RU" dirty="0" smtClean="0">
                <a:latin typeface="Arial" panose="020B0604020202020204" pitchFamily="34" charset="0"/>
              </a:rPr>
              <a:t>отсутствие тимуса и шерстяного покрова) приводит к снижению </a:t>
            </a:r>
            <a:r>
              <a:rPr lang="ru-RU" altLang="ru-RU" dirty="0" err="1" smtClean="0">
                <a:latin typeface="Arial" panose="020B0604020202020204" pitchFamily="34" charset="0"/>
              </a:rPr>
              <a:t>васкуляризации</a:t>
            </a:r>
            <a:r>
              <a:rPr lang="ru-RU" altLang="ru-RU" dirty="0" smtClean="0">
                <a:latin typeface="Arial" panose="020B0604020202020204" pitchFamily="34" charset="0"/>
              </a:rPr>
              <a:t> и угнетению роста опухоли.</a:t>
            </a:r>
          </a:p>
          <a:p>
            <a:r>
              <a:rPr lang="ru-RU" altLang="ru-RU" b="1" dirty="0" err="1" smtClean="0">
                <a:latin typeface="Arial" panose="020B0604020202020204" pitchFamily="34" charset="0"/>
              </a:rPr>
              <a:t>Афлиберцепт</a:t>
            </a:r>
            <a:r>
              <a:rPr lang="ru-RU" altLang="ru-RU" dirty="0" smtClean="0">
                <a:latin typeface="Arial" panose="020B0604020202020204" pitchFamily="34" charset="0"/>
              </a:rPr>
              <a:t> - это рекомбинантный гибридный белок, состоящий из связывающихся с </a:t>
            </a:r>
            <a:r>
              <a:rPr lang="en-US" altLang="ru-RU" i="1" dirty="0" smtClean="0">
                <a:latin typeface="Arial" panose="020B0604020202020204" pitchFamily="34" charset="0"/>
              </a:rPr>
              <a:t>VEGF (vascular endothelial growth factor,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эндотелиальный фактор роста сосудов) частей внеклеточных доменов рецептора </a:t>
            </a:r>
            <a:r>
              <a:rPr lang="en-US" altLang="ru-RU" i="1" dirty="0" smtClean="0">
                <a:latin typeface="Arial" panose="020B0604020202020204" pitchFamily="34" charset="0"/>
              </a:rPr>
              <a:t>VEGF-1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и </a:t>
            </a:r>
            <a:r>
              <a:rPr lang="en-US" altLang="ru-RU" i="1" dirty="0" smtClean="0">
                <a:latin typeface="Arial" panose="020B0604020202020204" pitchFamily="34" charset="0"/>
              </a:rPr>
              <a:t>VEGF-2</a:t>
            </a:r>
            <a:r>
              <a:rPr lang="en-US" altLang="ru-RU" dirty="0" smtClean="0">
                <a:latin typeface="Arial" panose="020B0604020202020204" pitchFamily="34" charset="0"/>
              </a:rPr>
              <a:t>, </a:t>
            </a:r>
            <a:r>
              <a:rPr lang="ru-RU" altLang="ru-RU" dirty="0" smtClean="0">
                <a:latin typeface="Arial" panose="020B0604020202020204" pitchFamily="34" charset="0"/>
              </a:rPr>
              <a:t>соединенных с доменом </a:t>
            </a:r>
            <a:r>
              <a:rPr lang="en-US" altLang="ru-RU" dirty="0" smtClean="0">
                <a:latin typeface="Arial" panose="020B0604020202020204" pitchFamily="34" charset="0"/>
              </a:rPr>
              <a:t>Fc (</a:t>
            </a:r>
            <a:r>
              <a:rPr lang="ru-RU" altLang="ru-RU" dirty="0" smtClean="0">
                <a:latin typeface="Arial" panose="020B0604020202020204" pitchFamily="34" charset="0"/>
              </a:rPr>
              <a:t>фрагмент, способный к кристаллизации) </a:t>
            </a:r>
            <a:r>
              <a:rPr lang="en-US" altLang="ru-RU" dirty="0" smtClean="0">
                <a:latin typeface="Arial" panose="020B0604020202020204" pitchFamily="34" charset="0"/>
              </a:rPr>
              <a:t>IgG</a:t>
            </a:r>
            <a:r>
              <a:rPr lang="en-US" altLang="ru-RU" baseline="-25000" dirty="0" smtClean="0">
                <a:latin typeface="Arial" panose="020B0604020202020204" pitchFamily="34" charset="0"/>
              </a:rPr>
              <a:t>1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человека.</a:t>
            </a:r>
          </a:p>
          <a:p>
            <a:r>
              <a:rPr lang="ru-RU" altLang="ru-RU" dirty="0" err="1" smtClean="0">
                <a:latin typeface="Arial" panose="020B0604020202020204" pitchFamily="34" charset="0"/>
              </a:rPr>
              <a:t>Афлиберцепт</a:t>
            </a:r>
            <a:r>
              <a:rPr lang="ru-RU" altLang="ru-RU" dirty="0" smtClean="0">
                <a:latin typeface="Arial" panose="020B0604020202020204" pitchFamily="34" charset="0"/>
              </a:rPr>
              <a:t> действует как растворимый «рецептор-ловушка», который связывается с </a:t>
            </a:r>
            <a:r>
              <a:rPr lang="en-US" altLang="ru-RU" i="1" dirty="0" smtClean="0">
                <a:latin typeface="Arial" panose="020B0604020202020204" pitchFamily="34" charset="0"/>
              </a:rPr>
              <a:t>VEGF-A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с большей </a:t>
            </a:r>
            <a:r>
              <a:rPr lang="ru-RU" altLang="ru-RU" dirty="0" err="1" smtClean="0">
                <a:latin typeface="Arial" panose="020B0604020202020204" pitchFamily="34" charset="0"/>
              </a:rPr>
              <a:t>аффинностью</a:t>
            </a:r>
            <a:r>
              <a:rPr lang="ru-RU" altLang="ru-RU" dirty="0" smtClean="0">
                <a:latin typeface="Arial" panose="020B0604020202020204" pitchFamily="34" charset="0"/>
              </a:rPr>
              <a:t>, чем </a:t>
            </a:r>
            <a:r>
              <a:rPr lang="ru-RU" altLang="ru-RU" dirty="0" err="1" smtClean="0">
                <a:latin typeface="Arial" panose="020B0604020202020204" pitchFamily="34" charset="0"/>
              </a:rPr>
              <a:t>нативные</a:t>
            </a:r>
            <a:r>
              <a:rPr lang="ru-RU" altLang="ru-RU" dirty="0" smtClean="0">
                <a:latin typeface="Arial" panose="020B0604020202020204" pitchFamily="34" charset="0"/>
              </a:rPr>
              <a:t> рецепторы </a:t>
            </a:r>
            <a:r>
              <a:rPr lang="en-US" altLang="ru-RU" i="1" dirty="0" smtClean="0">
                <a:latin typeface="Arial" panose="020B0604020202020204" pitchFamily="34" charset="0"/>
              </a:rPr>
              <a:t>VEGF-A,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кроме этого он также связывается с родственными </a:t>
            </a:r>
            <a:r>
              <a:rPr lang="ru-RU" altLang="ru-RU" dirty="0" err="1" smtClean="0">
                <a:latin typeface="Arial" panose="020B0604020202020204" pitchFamily="34" charset="0"/>
              </a:rPr>
              <a:t>лигандами</a:t>
            </a:r>
            <a:r>
              <a:rPr lang="ru-RU" altLang="ru-RU" dirty="0" smtClean="0">
                <a:latin typeface="Arial" panose="020B0604020202020204" pitchFamily="34" charset="0"/>
              </a:rPr>
              <a:t> </a:t>
            </a:r>
            <a:r>
              <a:rPr lang="en-US" altLang="ru-RU" i="1" dirty="0" smtClean="0">
                <a:latin typeface="Arial" panose="020B0604020202020204" pitchFamily="34" charset="0"/>
              </a:rPr>
              <a:t>VEGF-B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и </a:t>
            </a:r>
            <a:r>
              <a:rPr lang="en-US" altLang="ru-RU" i="1" dirty="0" smtClean="0">
                <a:latin typeface="Arial" panose="020B0604020202020204" pitchFamily="34" charset="0"/>
              </a:rPr>
              <a:t>PLGF.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err="1" smtClean="0">
                <a:latin typeface="Arial" panose="020B0604020202020204" pitchFamily="34" charset="0"/>
              </a:rPr>
              <a:t>Афлиберцепт</a:t>
            </a:r>
            <a:r>
              <a:rPr lang="ru-RU" altLang="ru-RU" dirty="0" smtClean="0">
                <a:latin typeface="Arial" panose="020B0604020202020204" pitchFamily="34" charset="0"/>
              </a:rPr>
              <a:t> связывается с человеческими </a:t>
            </a:r>
            <a:r>
              <a:rPr lang="en-US" altLang="ru-RU" i="1" dirty="0" smtClean="0">
                <a:latin typeface="Arial" panose="020B0604020202020204" pitchFamily="34" charset="0"/>
              </a:rPr>
              <a:t>VEGF-A,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en-US" altLang="ru-RU" i="1" dirty="0" smtClean="0">
                <a:latin typeface="Arial" panose="020B0604020202020204" pitchFamily="34" charset="0"/>
              </a:rPr>
              <a:t>VEGF-B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и </a:t>
            </a:r>
            <a:r>
              <a:rPr lang="en-US" altLang="ru-RU" i="1" dirty="0" smtClean="0">
                <a:latin typeface="Arial" panose="020B0604020202020204" pitchFamily="34" charset="0"/>
              </a:rPr>
              <a:t>PLGF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с образованием стабильных инертных комплексов, не обладающих биологической активностью. Действуя в качестве «ловушки» для </a:t>
            </a:r>
            <a:r>
              <a:rPr lang="ru-RU" altLang="ru-RU" dirty="0" err="1" smtClean="0">
                <a:latin typeface="Arial" panose="020B0604020202020204" pitchFamily="34" charset="0"/>
              </a:rPr>
              <a:t>лигандов</a:t>
            </a:r>
            <a:r>
              <a:rPr lang="ru-RU" altLang="ru-RU" dirty="0" smtClean="0">
                <a:latin typeface="Arial" panose="020B0604020202020204" pitchFamily="34" charset="0"/>
              </a:rPr>
              <a:t>, </a:t>
            </a:r>
            <a:r>
              <a:rPr lang="ru-RU" altLang="ru-RU" dirty="0" err="1" smtClean="0">
                <a:latin typeface="Arial" panose="020B0604020202020204" pitchFamily="34" charset="0"/>
              </a:rPr>
              <a:t>афлиберцепт</a:t>
            </a:r>
            <a:r>
              <a:rPr lang="ru-RU" altLang="ru-RU" dirty="0" smtClean="0">
                <a:latin typeface="Arial" panose="020B0604020202020204" pitchFamily="34" charset="0"/>
              </a:rPr>
              <a:t> предотвращает связывание эндогенных </a:t>
            </a:r>
            <a:r>
              <a:rPr lang="ru-RU" altLang="ru-RU" dirty="0" err="1" smtClean="0">
                <a:latin typeface="Arial" panose="020B0604020202020204" pitchFamily="34" charset="0"/>
              </a:rPr>
              <a:t>лигандов</a:t>
            </a:r>
            <a:r>
              <a:rPr lang="ru-RU" altLang="ru-RU" dirty="0" smtClean="0">
                <a:latin typeface="Arial" panose="020B0604020202020204" pitchFamily="34" charset="0"/>
              </a:rPr>
              <a:t> с соответствующими им рецепторами и благодаря этому блокирует передачу сигналов через эти рецепторы.</a:t>
            </a:r>
          </a:p>
          <a:p>
            <a:r>
              <a:rPr lang="ru-RU" altLang="ru-RU" dirty="0" err="1" smtClean="0">
                <a:latin typeface="Arial" panose="020B0604020202020204" pitchFamily="34" charset="0"/>
              </a:rPr>
              <a:t>Афлиберцепт</a:t>
            </a:r>
            <a:r>
              <a:rPr lang="ru-RU" altLang="ru-RU" dirty="0" smtClean="0">
                <a:latin typeface="Arial" panose="020B0604020202020204" pitchFamily="34" charset="0"/>
              </a:rPr>
              <a:t> блокирует активацию рецепторов </a:t>
            </a:r>
            <a:r>
              <a:rPr lang="en-US" altLang="ru-RU" i="1" dirty="0" smtClean="0">
                <a:latin typeface="Arial" panose="020B0604020202020204" pitchFamily="34" charset="0"/>
              </a:rPr>
              <a:t>VEGF</a:t>
            </a:r>
            <a:r>
              <a:rPr lang="en-US" altLang="ru-RU" dirty="0" smtClean="0">
                <a:latin typeface="Arial" panose="020B0604020202020204" pitchFamily="34" charset="0"/>
              </a:rPr>
              <a:t> </a:t>
            </a:r>
            <a:r>
              <a:rPr lang="ru-RU" altLang="ru-RU" dirty="0" smtClean="0">
                <a:latin typeface="Arial" panose="020B0604020202020204" pitchFamily="34" charset="0"/>
              </a:rPr>
              <a:t>и пролиферацию эндотелиальных клеток, тем самым подавляя образование новых сосудов, снабжающих опухоли кислородом и питательными веществами.</a:t>
            </a:r>
          </a:p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5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5" y="1524000"/>
            <a:ext cx="10164233" cy="17526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0">
                <a:solidFill>
                  <a:srgbClr val="0000CC"/>
                </a:solidFill>
              </a:defRPr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00800"/>
            <a:ext cx="2844800" cy="457200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BDDC36A7-934E-46F4-A9CA-F0C31FE42F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7220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6184-9248-4FB2-B817-0DF96395DA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9599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6319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6319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6325-592E-4F2A-B6CA-AD26B2D812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0936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75FF-9FA1-4743-8E61-9BBAD932109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980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81AB-F28B-4363-8838-843865506C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580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41438"/>
            <a:ext cx="53848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41438"/>
            <a:ext cx="538480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C720-FD08-40BF-99FC-18C8D27DF33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8108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5D1C-802A-4FAD-A0B0-7C4DB792DF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9508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154F-B640-4FDE-BC57-FB5FF3C599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9372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B485-5EA8-4F00-84F4-B76505C882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6864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A975-0F2E-4E39-9082-5F50CC08FB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6109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0810-B497-456B-80E7-37F7F9A093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720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438"/>
            <a:ext cx="109728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38920"/>
            <a:ext cx="273473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 smtClean="0"/>
            </a:lvl1pPr>
          </a:lstStyle>
          <a:p>
            <a:pPr>
              <a:defRPr/>
            </a:pPr>
            <a:fld id="{ED137B03-5620-4020-B6EF-0E523AC0AE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29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624417" y="6669088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19288" y="1773245"/>
            <a:ext cx="8424862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НАУЧНЫЕ  ПОДХОДЫ К СОЗДАНИЮ ИННОВАЦИОННЫХ ПРОТИВООПУХОЛЕВЫХ СРЕДСТВ</a:t>
            </a:r>
            <a:endParaRPr lang="ru-RU" alt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95AFFD2-7FF7-4792-BAB0-BB40E0D4B3CF}" type="slidenum">
              <a:rPr lang="ru-RU" altLang="en-US" sz="1400"/>
              <a:pPr/>
              <a:t>1</a:t>
            </a:fld>
            <a:endParaRPr lang="ru-RU" altLang="en-US" sz="1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340926" cy="1270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4851AC-0F6C-1549-AED9-BBC49AA925EC}"/>
              </a:ext>
            </a:extLst>
          </p:cNvPr>
          <p:cNvSpPr/>
          <p:nvPr/>
        </p:nvSpPr>
        <p:spPr>
          <a:xfrm>
            <a:off x="0" y="537321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Для обучающихся по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образовательной программе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специалитета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 специальности 33.05.01 Фармация </a:t>
            </a:r>
          </a:p>
        </p:txBody>
      </p:sp>
      <p:sp>
        <p:nvSpPr>
          <p:cNvPr id="8" name="Google Shape;146;p13"/>
          <p:cNvSpPr/>
          <p:nvPr/>
        </p:nvSpPr>
        <p:spPr>
          <a:xfrm>
            <a:off x="4871864" y="6309320"/>
            <a:ext cx="204914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 u="none" strike="noStrike" cap="none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Волгоград </a:t>
            </a:r>
            <a:r>
              <a:rPr lang="ru-RU" sz="1400" b="1" i="1" u="none" strike="noStrike" cap="none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2023</a:t>
            </a:r>
            <a:endParaRPr lang="ru-RU" sz="1400" b="1" i="1" u="none" strike="noStrike" cap="none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3" name="Rectangle 7">
            <a:extLst>
              <a:ext uri="{FF2B5EF4-FFF2-40B4-BE49-F238E27FC236}">
                <a16:creationId xmlns:a16="http://schemas.microsoft.com/office/drawing/2014/main" xmlns="" id="{F9B81F38-FE06-5041-999A-1A252753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lnSpc>
                <a:spcPct val="140000"/>
              </a:lnSpc>
              <a:defRPr/>
            </a:pPr>
            <a:r>
              <a:rPr lang="ru-RU" sz="2800" dirty="0"/>
              <a:t>Ингибиторы </a:t>
            </a:r>
            <a:r>
              <a:rPr lang="ru-RU" sz="2800" dirty="0" err="1"/>
              <a:t>циклинзависимых</a:t>
            </a:r>
            <a:r>
              <a:rPr lang="ru-RU" sz="2800" dirty="0"/>
              <a:t> </a:t>
            </a:r>
            <a:r>
              <a:rPr lang="ru-RU" sz="2800" dirty="0" err="1"/>
              <a:t>киназ</a:t>
            </a:r>
            <a:r>
              <a:rPr lang="ru-RU" sz="2800" dirty="0"/>
              <a:t> (</a:t>
            </a:r>
            <a:r>
              <a:rPr lang="en-US" sz="2800" dirty="0"/>
              <a:t>CDK</a:t>
            </a:r>
            <a:r>
              <a:rPr lang="ru-RU" sz="2800" dirty="0"/>
              <a:t>)</a:t>
            </a:r>
          </a:p>
        </p:txBody>
      </p:sp>
      <p:sp>
        <p:nvSpPr>
          <p:cNvPr id="342024" name="Rectangle 8">
            <a:extLst>
              <a:ext uri="{FF2B5EF4-FFF2-40B4-BE49-F238E27FC236}">
                <a16:creationId xmlns:a16="http://schemas.microsoft.com/office/drawing/2014/main" xmlns="" id="{0D2A81F8-E26F-6E43-BFE9-53B4E2B54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118" y="980728"/>
            <a:ext cx="4557754" cy="5256212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altLang="ru-RU" sz="1800" u="sng" dirty="0" err="1">
                <a:latin typeface="Arial" panose="020B0604020202020204" pitchFamily="34" charset="0"/>
              </a:rPr>
              <a:t>Палбоциклиб</a:t>
            </a:r>
            <a:r>
              <a:rPr lang="ru-RU" altLang="ru-RU" sz="1800" b="0" dirty="0">
                <a:latin typeface="Arial" panose="020B0604020202020204" pitchFamily="34" charset="0"/>
              </a:rPr>
              <a:t> представляет собой пероральный высокоселективный, обратимый низкомолекулярный ингибитор </a:t>
            </a:r>
            <a:r>
              <a:rPr lang="ru-RU" altLang="ru-RU" sz="1800" b="0" dirty="0" err="1">
                <a:latin typeface="Arial" panose="020B0604020202020204" pitchFamily="34" charset="0"/>
              </a:rPr>
              <a:t>циклинзависимых</a:t>
            </a:r>
            <a:r>
              <a:rPr lang="ru-RU" altLang="ru-RU" sz="1800" b="0" dirty="0">
                <a:latin typeface="Arial" panose="020B0604020202020204" pitchFamily="34" charset="0"/>
              </a:rPr>
              <a:t> </a:t>
            </a:r>
            <a:r>
              <a:rPr lang="ru-RU" altLang="ru-RU" sz="1800" b="0" dirty="0" err="1">
                <a:latin typeface="Arial" panose="020B0604020202020204" pitchFamily="34" charset="0"/>
              </a:rPr>
              <a:t>киназ</a:t>
            </a:r>
            <a:r>
              <a:rPr lang="ru-RU" altLang="ru-RU" sz="1800" b="0" dirty="0">
                <a:latin typeface="Arial" panose="020B0604020202020204" pitchFamily="34" charset="0"/>
              </a:rPr>
              <a:t> (</a:t>
            </a:r>
            <a:r>
              <a:rPr lang="en-US" altLang="ru-RU" sz="1800" b="0" dirty="0">
                <a:latin typeface="Arial" panose="020B0604020202020204" pitchFamily="34" charset="0"/>
              </a:rPr>
              <a:t>CDK) 4 </a:t>
            </a:r>
            <a:r>
              <a:rPr lang="ru-RU" altLang="ru-RU" sz="1800" b="0" dirty="0">
                <a:latin typeface="Arial" panose="020B0604020202020204" pitchFamily="34" charset="0"/>
              </a:rPr>
              <a:t>и 6. </a:t>
            </a:r>
            <a:endParaRPr lang="ru-RU" altLang="ru-RU" sz="1800" b="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ru-RU" altLang="ru-RU" sz="1800" b="0" dirty="0" err="1" smtClean="0">
                <a:latin typeface="Arial" panose="020B0604020202020204" pitchFamily="34" charset="0"/>
              </a:rPr>
              <a:t>Циклин</a:t>
            </a:r>
            <a:r>
              <a:rPr lang="ru-RU" altLang="ru-RU" sz="1800" b="0" dirty="0" smtClean="0">
                <a:latin typeface="Arial" panose="020B0604020202020204" pitchFamily="34" charset="0"/>
              </a:rPr>
              <a:t> </a:t>
            </a:r>
            <a:r>
              <a:rPr lang="en-US" altLang="ru-RU" sz="1800" b="0" dirty="0">
                <a:latin typeface="Arial" panose="020B0604020202020204" pitchFamily="34" charset="0"/>
              </a:rPr>
              <a:t>D1 </a:t>
            </a:r>
            <a:r>
              <a:rPr lang="ru-RU" altLang="ru-RU" sz="1800" b="0" dirty="0">
                <a:latin typeface="Arial" panose="020B0604020202020204" pitchFamily="34" charset="0"/>
              </a:rPr>
              <a:t>и </a:t>
            </a:r>
            <a:r>
              <a:rPr lang="ru-RU" altLang="ru-RU" sz="1800" b="0" dirty="0" err="1">
                <a:latin typeface="Arial" panose="020B0604020202020204" pitchFamily="34" charset="0"/>
              </a:rPr>
              <a:t>киназы</a:t>
            </a:r>
            <a:r>
              <a:rPr lang="ru-RU" altLang="ru-RU" sz="1800" b="0" dirty="0">
                <a:latin typeface="Arial" panose="020B0604020202020204" pitchFamily="34" charset="0"/>
              </a:rPr>
              <a:t> </a:t>
            </a:r>
            <a:r>
              <a:rPr lang="en-US" altLang="ru-RU" sz="1800" b="0" dirty="0">
                <a:latin typeface="Arial" panose="020B0604020202020204" pitchFamily="34" charset="0"/>
              </a:rPr>
              <a:t>CDK4/6 </a:t>
            </a:r>
            <a:r>
              <a:rPr lang="ru-RU" altLang="ru-RU" sz="1800" b="0" dirty="0">
                <a:latin typeface="Arial" panose="020B0604020202020204" pitchFamily="34" charset="0"/>
              </a:rPr>
              <a:t>входят в состав множества сигнальных путей, которые активируют пролиферацию клеток. Ингибируя </a:t>
            </a:r>
            <a:r>
              <a:rPr lang="en-US" altLang="ru-RU" sz="1800" b="0" dirty="0">
                <a:latin typeface="Arial" panose="020B0604020202020204" pitchFamily="34" charset="0"/>
              </a:rPr>
              <a:t>CDK4/6, </a:t>
            </a:r>
            <a:r>
              <a:rPr lang="ru-RU" altLang="ru-RU" sz="1800" b="0" dirty="0" err="1">
                <a:latin typeface="Arial" panose="020B0604020202020204" pitchFamily="34" charset="0"/>
              </a:rPr>
              <a:t>палбоциклиб</a:t>
            </a:r>
            <a:r>
              <a:rPr lang="ru-RU" altLang="ru-RU" sz="1800" b="0" dirty="0">
                <a:latin typeface="Arial" panose="020B0604020202020204" pitchFamily="34" charset="0"/>
              </a:rPr>
              <a:t> подавляет пролиферацию клеток путем блокировки перехода клетки из </a:t>
            </a:r>
            <a:r>
              <a:rPr lang="en-US" altLang="ru-RU" sz="1800" b="0" dirty="0">
                <a:latin typeface="Arial" panose="020B0604020202020204" pitchFamily="34" charset="0"/>
              </a:rPr>
              <a:t>G1-</a:t>
            </a:r>
            <a:r>
              <a:rPr lang="ru-RU" altLang="ru-RU" sz="1800" b="0" dirty="0">
                <a:latin typeface="Arial" panose="020B0604020202020204" pitchFamily="34" charset="0"/>
              </a:rPr>
              <a:t>фазы в </a:t>
            </a:r>
            <a:r>
              <a:rPr lang="en-US" altLang="ru-RU" sz="1800" b="0" dirty="0">
                <a:latin typeface="Arial" panose="020B0604020202020204" pitchFamily="34" charset="0"/>
              </a:rPr>
              <a:t>S-</a:t>
            </a:r>
            <a:r>
              <a:rPr lang="ru-RU" altLang="ru-RU" sz="1800" b="0" dirty="0">
                <a:latin typeface="Arial" panose="020B0604020202020204" pitchFamily="34" charset="0"/>
              </a:rPr>
              <a:t>фазу клеточного цикла. </a:t>
            </a:r>
            <a:endParaRPr lang="ru-RU" altLang="ru-RU" sz="1800" b="0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ru-RU" altLang="ru-RU" sz="1800" b="0" dirty="0" smtClean="0">
                <a:latin typeface="Arial" panose="020B0604020202020204" pitchFamily="34" charset="0"/>
              </a:rPr>
              <a:t>Показания</a:t>
            </a:r>
            <a:r>
              <a:rPr lang="ru-RU" altLang="ru-RU" sz="1800" b="0" dirty="0">
                <a:latin typeface="Arial" panose="020B0604020202020204" pitchFamily="34" charset="0"/>
              </a:rPr>
              <a:t>: </a:t>
            </a:r>
            <a:r>
              <a:rPr lang="ru-RU" altLang="ru-RU" sz="1800" b="0" dirty="0" err="1">
                <a:latin typeface="Arial" panose="020B0604020202020204" pitchFamily="34" charset="0"/>
              </a:rPr>
              <a:t>местнораспространенный</a:t>
            </a:r>
            <a:r>
              <a:rPr lang="ru-RU" altLang="ru-RU" sz="1800" b="0" dirty="0">
                <a:latin typeface="Arial" panose="020B0604020202020204" pitchFamily="34" charset="0"/>
              </a:rPr>
              <a:t> или метастатический рак молочной железы, положительный по рецептору эстрогена (</a:t>
            </a:r>
            <a:r>
              <a:rPr lang="en-US" altLang="ru-RU" sz="1800" b="0" dirty="0">
                <a:latin typeface="Arial" panose="020B0604020202020204" pitchFamily="34" charset="0"/>
              </a:rPr>
              <a:t>HR), </a:t>
            </a:r>
            <a:r>
              <a:rPr lang="ru-RU" altLang="ru-RU" sz="1800" b="0" dirty="0">
                <a:latin typeface="Arial" panose="020B0604020202020204" pitchFamily="34" charset="0"/>
              </a:rPr>
              <a:t>отрицательный по рецептору </a:t>
            </a:r>
            <a:r>
              <a:rPr lang="ru-RU" altLang="ru-RU" sz="1800" b="0" dirty="0" err="1">
                <a:latin typeface="Arial" panose="020B0604020202020204" pitchFamily="34" charset="0"/>
              </a:rPr>
              <a:t>эпидермального</a:t>
            </a:r>
            <a:r>
              <a:rPr lang="ru-RU" altLang="ru-RU" sz="1800" b="0" dirty="0">
                <a:latin typeface="Arial" panose="020B0604020202020204" pitchFamily="34" charset="0"/>
              </a:rPr>
              <a:t> фактора роста человека 2-го типа (</a:t>
            </a:r>
            <a:r>
              <a:rPr lang="en-US" altLang="ru-RU" sz="1800" b="0" dirty="0">
                <a:latin typeface="Arial" panose="020B0604020202020204" pitchFamily="34" charset="0"/>
              </a:rPr>
              <a:t>HER2), </a:t>
            </a:r>
            <a:r>
              <a:rPr lang="ru-RU" altLang="ru-RU" sz="1800" b="0" dirty="0">
                <a:latin typeface="Arial" panose="020B0604020202020204" pitchFamily="34" charset="0"/>
              </a:rPr>
              <a:t>после предшествующей гормональной терапии.</a:t>
            </a:r>
          </a:p>
          <a:p>
            <a:pPr marL="0" indent="0" algn="just" eaLnBrk="1" hangingPunct="1">
              <a:buNone/>
              <a:defRPr/>
            </a:pPr>
            <a:endParaRPr lang="ru-RU" sz="1800" b="0" dirty="0"/>
          </a:p>
        </p:txBody>
      </p:sp>
      <p:sp>
        <p:nvSpPr>
          <p:cNvPr id="1638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FFB760-A8EB-44C2-8454-4C2EA2B573C1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en-US" sz="1200"/>
          </a:p>
        </p:txBody>
      </p:sp>
      <p:grpSp>
        <p:nvGrpSpPr>
          <p:cNvPr id="2" name="Группа 1"/>
          <p:cNvGrpSpPr/>
          <p:nvPr/>
        </p:nvGrpSpPr>
        <p:grpSpPr>
          <a:xfrm>
            <a:off x="4943872" y="1124744"/>
            <a:ext cx="6972573" cy="3699892"/>
            <a:chOff x="1925639" y="2506664"/>
            <a:chExt cx="8340725" cy="3771900"/>
          </a:xfrm>
        </p:grpSpPr>
        <p:pic>
          <p:nvPicPr>
            <p:cNvPr id="16389" name="Рисунок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639" y="2546351"/>
              <a:ext cx="8340725" cy="373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2351089" y="2506664"/>
              <a:ext cx="242707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ru-RU" altLang="ru-RU" i="1" dirty="0" err="1">
                  <a:solidFill>
                    <a:srgbClr val="FF0000"/>
                  </a:solidFill>
                  <a:latin typeface="Times" panose="02020603050405020304" pitchFamily="18" charset="0"/>
                </a:rPr>
                <a:t>Палбоциклиб</a:t>
              </a:r>
              <a:endParaRPr lang="en-US" altLang="ru-RU" i="1" dirty="0">
                <a:solidFill>
                  <a:srgbClr val="FF0000"/>
                </a:solidFill>
                <a:latin typeface="Times" panose="02020603050405020304" pitchFamily="18" charset="0"/>
              </a:endParaRPr>
            </a:p>
            <a:p>
              <a:pPr eaLnBrk="1" hangingPunct="1"/>
              <a:r>
                <a:rPr lang="ru-RU" altLang="ru-RU" b="0" dirty="0" err="1">
                  <a:latin typeface="Times" panose="02020603050405020304" pitchFamily="18" charset="0"/>
                </a:rPr>
                <a:t>Ибранса</a:t>
              </a:r>
              <a:r>
                <a:rPr lang="en-US" altLang="ru-RU" b="0" baseline="30000" dirty="0">
                  <a:latin typeface="Times" panose="02020603050405020304" pitchFamily="18" charset="0"/>
                </a:rPr>
                <a:t>®</a:t>
              </a:r>
              <a:endParaRPr lang="ru-RU" altLang="ru-RU" b="0" baseline="30000" dirty="0">
                <a:latin typeface="Times" panose="02020603050405020304" pitchFamily="18" charset="0"/>
              </a:endParaRPr>
            </a:p>
            <a:p>
              <a:pPr eaLnBrk="1" hangingPunct="1"/>
              <a:r>
                <a:rPr lang="ru-RU" altLang="ru-RU" dirty="0">
                  <a:solidFill>
                    <a:schemeClr val="accent2"/>
                  </a:solidFill>
                  <a:latin typeface="Times" panose="02020603050405020304" pitchFamily="18" charset="0"/>
                </a:rPr>
                <a:t>Ингибитор </a:t>
              </a:r>
              <a:r>
                <a:rPr lang="en-US" altLang="ru-RU" dirty="0">
                  <a:solidFill>
                    <a:schemeClr val="accent2"/>
                  </a:solidFill>
                  <a:latin typeface="Times" panose="02020603050405020304" pitchFamily="18" charset="0"/>
                </a:rPr>
                <a:t>CDK4/6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1945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594E5F-CA3D-499D-B127-D8BC02EB0775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en-US" sz="1200"/>
          </a:p>
        </p:txBody>
      </p:sp>
      <p:sp>
        <p:nvSpPr>
          <p:cNvPr id="342023" name="Rectangle 7">
            <a:extLst>
              <a:ext uri="{FF2B5EF4-FFF2-40B4-BE49-F238E27FC236}">
                <a16:creationId xmlns:a16="http://schemas.microsoft.com/office/drawing/2014/main" xmlns="" id="{F9B81F38-FE06-5041-999A-1A252753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lnSpc>
                <a:spcPct val="140000"/>
              </a:lnSpc>
              <a:defRPr/>
            </a:pPr>
            <a:r>
              <a:rPr lang="ru-RU" sz="2800" dirty="0"/>
              <a:t>Ингибиторы сигнальных путей</a:t>
            </a:r>
          </a:p>
        </p:txBody>
      </p:sp>
      <p:sp>
        <p:nvSpPr>
          <p:cNvPr id="342024" name="Rectangle 8">
            <a:extLst>
              <a:ext uri="{FF2B5EF4-FFF2-40B4-BE49-F238E27FC236}">
                <a16:creationId xmlns:a16="http://schemas.microsoft.com/office/drawing/2014/main" xmlns="" id="{0D2A81F8-E26F-6E43-BFE9-53B4E2B54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368" y="1195706"/>
            <a:ext cx="4118248" cy="5256212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altLang="ru-RU" sz="1800" u="sng" dirty="0" err="1">
                <a:latin typeface="Arial" panose="020B0604020202020204" pitchFamily="34" charset="0"/>
              </a:rPr>
              <a:t>Висмодегиб</a:t>
            </a:r>
            <a:r>
              <a:rPr lang="ru-RU" altLang="ru-RU" sz="1800" b="0" dirty="0">
                <a:latin typeface="Arial" panose="020B0604020202020204" pitchFamily="34" charset="0"/>
              </a:rPr>
              <a:t> — низкомолекулярный пероральный ингибитор сигнального пути </a:t>
            </a:r>
            <a:r>
              <a:rPr lang="en-US" altLang="ru-RU" sz="1800" b="0" i="1" dirty="0">
                <a:latin typeface="Arial" panose="020B0604020202020204" pitchFamily="34" charset="0"/>
              </a:rPr>
              <a:t>Hedgehog</a:t>
            </a:r>
            <a:r>
              <a:rPr lang="en-US" altLang="ru-RU" sz="1800" b="0" dirty="0">
                <a:latin typeface="Arial" panose="020B0604020202020204" pitchFamily="34" charset="0"/>
              </a:rPr>
              <a:t>. </a:t>
            </a:r>
            <a:r>
              <a:rPr lang="ru-RU" altLang="ru-RU" sz="1800" b="0" dirty="0">
                <a:latin typeface="Arial" panose="020B0604020202020204" pitchFamily="34" charset="0"/>
              </a:rPr>
              <a:t>Активация сигнального пути </a:t>
            </a:r>
            <a:r>
              <a:rPr lang="en-US" altLang="ru-RU" sz="1800" b="0" i="1" dirty="0">
                <a:latin typeface="Arial" panose="020B0604020202020204" pitchFamily="34" charset="0"/>
              </a:rPr>
              <a:t>Hedgehog</a:t>
            </a:r>
            <a:r>
              <a:rPr lang="en-US" altLang="ru-RU" sz="1800" b="0" dirty="0">
                <a:latin typeface="Arial" panose="020B0604020202020204" pitchFamily="34" charset="0"/>
              </a:rPr>
              <a:t> </a:t>
            </a:r>
            <a:r>
              <a:rPr lang="ru-RU" altLang="ru-RU" sz="1800" b="0" dirty="0">
                <a:latin typeface="Arial" panose="020B0604020202020204" pitchFamily="34" charset="0"/>
              </a:rPr>
              <a:t>через трансмембранный белок </a:t>
            </a:r>
            <a:r>
              <a:rPr lang="en-US" altLang="ru-RU" sz="1800" b="0" i="1" dirty="0" smtClean="0">
                <a:latin typeface="Arial" panose="020B0604020202020204" pitchFamily="34" charset="0"/>
              </a:rPr>
              <a:t>SMO</a:t>
            </a:r>
            <a:r>
              <a:rPr lang="en-US" altLang="ru-RU" sz="1800" b="0" dirty="0" smtClean="0">
                <a:latin typeface="Arial" panose="020B0604020202020204" pitchFamily="34" charset="0"/>
              </a:rPr>
              <a:t> </a:t>
            </a:r>
            <a:r>
              <a:rPr lang="ru-RU" altLang="ru-RU" sz="1800" b="0" dirty="0">
                <a:latin typeface="Arial" panose="020B0604020202020204" pitchFamily="34" charset="0"/>
              </a:rPr>
              <a:t>приводит к активации и внутриядерной локализации факторов транскрипции онкогена, ассоциированного с глиомой (</a:t>
            </a:r>
            <a:r>
              <a:rPr lang="en-US" altLang="ru-RU" sz="1800" b="0" i="1" dirty="0">
                <a:latin typeface="Arial" panose="020B0604020202020204" pitchFamily="34" charset="0"/>
              </a:rPr>
              <a:t>glioma-associated oncogene, GLI</a:t>
            </a:r>
            <a:r>
              <a:rPr lang="en-US" altLang="ru-RU" sz="1800" b="0" dirty="0">
                <a:latin typeface="Arial" panose="020B0604020202020204" pitchFamily="34" charset="0"/>
              </a:rPr>
              <a:t>) </a:t>
            </a:r>
            <a:r>
              <a:rPr lang="ru-RU" altLang="ru-RU" sz="1800" b="0" dirty="0">
                <a:latin typeface="Arial" panose="020B0604020202020204" pitchFamily="34" charset="0"/>
              </a:rPr>
              <a:t>и индукции генов-мишеней сигнального пути </a:t>
            </a:r>
            <a:r>
              <a:rPr lang="en-US" altLang="ru-RU" sz="1800" b="0" i="1" dirty="0">
                <a:latin typeface="Arial" panose="020B0604020202020204" pitchFamily="34" charset="0"/>
              </a:rPr>
              <a:t>Hedgehog</a:t>
            </a:r>
            <a:r>
              <a:rPr lang="en-US" altLang="ru-RU" sz="1800" b="0" dirty="0">
                <a:latin typeface="Arial" panose="020B0604020202020204" pitchFamily="34" charset="0"/>
              </a:rPr>
              <a:t>. </a:t>
            </a:r>
            <a:r>
              <a:rPr lang="ru-RU" altLang="ru-RU" sz="1800" b="0" dirty="0" err="1" smtClean="0">
                <a:latin typeface="Arial" panose="020B0604020202020204" pitchFamily="34" charset="0"/>
              </a:rPr>
              <a:t>Висмодегиб</a:t>
            </a:r>
            <a:r>
              <a:rPr lang="ru-RU" altLang="ru-RU" sz="1800" b="0" dirty="0" smtClean="0">
                <a:latin typeface="Arial" panose="020B0604020202020204" pitchFamily="34" charset="0"/>
              </a:rPr>
              <a:t> </a:t>
            </a:r>
            <a:r>
              <a:rPr lang="ru-RU" altLang="ru-RU" sz="1800" b="0" dirty="0">
                <a:latin typeface="Arial" panose="020B0604020202020204" pitchFamily="34" charset="0"/>
              </a:rPr>
              <a:t>связывается с </a:t>
            </a:r>
            <a:r>
              <a:rPr lang="en-US" altLang="ru-RU" sz="1800" b="0" i="1" dirty="0">
                <a:latin typeface="Arial" panose="020B0604020202020204" pitchFamily="34" charset="0"/>
              </a:rPr>
              <a:t>SMO</a:t>
            </a:r>
            <a:r>
              <a:rPr lang="en-US" altLang="ru-RU" sz="1800" b="0" dirty="0">
                <a:latin typeface="Arial" panose="020B0604020202020204" pitchFamily="34" charset="0"/>
              </a:rPr>
              <a:t> </a:t>
            </a:r>
            <a:r>
              <a:rPr lang="ru-RU" altLang="ru-RU" sz="1800" b="0" dirty="0">
                <a:latin typeface="Arial" panose="020B0604020202020204" pitchFamily="34" charset="0"/>
              </a:rPr>
              <a:t>и препятствует передаче сигнала по пути </a:t>
            </a:r>
            <a:r>
              <a:rPr lang="en-US" altLang="ru-RU" sz="1800" b="0" i="1" dirty="0">
                <a:latin typeface="Arial" panose="020B0604020202020204" pitchFamily="34" charset="0"/>
              </a:rPr>
              <a:t>Hedgehog</a:t>
            </a:r>
            <a:r>
              <a:rPr lang="en-US" altLang="ru-RU" sz="1800" b="0" dirty="0">
                <a:latin typeface="Arial" panose="020B0604020202020204" pitchFamily="34" charset="0"/>
              </a:rPr>
              <a:t>.</a:t>
            </a:r>
            <a:endParaRPr lang="ru-RU" altLang="ru-RU" sz="1800" b="0" dirty="0">
              <a:latin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ru-RU" sz="1800" b="0" dirty="0"/>
          </a:p>
        </p:txBody>
      </p:sp>
      <p:pic>
        <p:nvPicPr>
          <p:cNvPr id="18438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052736"/>
            <a:ext cx="714980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6070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59AE4A-785A-4AA7-98A6-6FD426E7D3AF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en-US" sz="1200"/>
          </a:p>
        </p:txBody>
      </p:sp>
      <p:sp>
        <p:nvSpPr>
          <p:cNvPr id="342023" name="Rectangle 7">
            <a:extLst>
              <a:ext uri="{FF2B5EF4-FFF2-40B4-BE49-F238E27FC236}">
                <a16:creationId xmlns:a16="http://schemas.microsoft.com/office/drawing/2014/main" xmlns="" id="{F9B81F38-FE06-5041-999A-1A252753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/>
              <a:t>Ингибиторы </a:t>
            </a:r>
            <a:r>
              <a:rPr lang="ru-RU" sz="2800" dirty="0" err="1"/>
              <a:t>ангиогенеза</a:t>
            </a:r>
            <a:endParaRPr lang="ru-RU" sz="2800" dirty="0"/>
          </a:p>
        </p:txBody>
      </p:sp>
      <p:sp>
        <p:nvSpPr>
          <p:cNvPr id="342024" name="Rectangle 8">
            <a:extLst>
              <a:ext uri="{FF2B5EF4-FFF2-40B4-BE49-F238E27FC236}">
                <a16:creationId xmlns:a16="http://schemas.microsoft.com/office/drawing/2014/main" xmlns="" id="{0D2A81F8-E26F-6E43-BFE9-53B4E2B54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46950"/>
            <a:ext cx="7715250" cy="525621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dirty="0"/>
              <a:t>Ингибиторы ангиогенеза, действие которых опосредовано подавлением активности фактора роста эндотелия сосудов (</a:t>
            </a:r>
            <a:r>
              <a:rPr lang="en-US" sz="1800" dirty="0"/>
              <a:t>VEGF)</a:t>
            </a:r>
            <a:endParaRPr lang="ru-RU" sz="1800" dirty="0"/>
          </a:p>
        </p:txBody>
      </p:sp>
      <p:pic>
        <p:nvPicPr>
          <p:cNvPr id="2048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812" y="1623893"/>
            <a:ext cx="66960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" y="1937550"/>
            <a:ext cx="4478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Бевацизумаб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Связывается с 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VEGF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предотвращает взаимодействие 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VEGF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его рецепторами (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Flt-1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KDR)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 поверхности эндотелиальных клеток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endParaRPr lang="ru-RU" alt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alt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Афлиберцепт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действует как растворимый «рецептор-ловушка», который связывается с </a:t>
            </a:r>
            <a:r>
              <a:rPr lang="en-US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VEGF-A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большей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аффинностью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чем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нативные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рецепторы </a:t>
            </a:r>
            <a:r>
              <a:rPr lang="en-US" alt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VEGF-A</a:t>
            </a:r>
            <a:r>
              <a:rPr lang="ru-RU" alt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Он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блокирует активацию рецепторов </a:t>
            </a:r>
            <a:r>
              <a:rPr lang="en-US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VEGF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пролиферацию эндотелиальных клеток, тем самым подавляя образование новых сосудов, снабжающих опухоли кислородом и питательными веществами.</a:t>
            </a:r>
          </a:p>
          <a:p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335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48191-7348-457A-A62C-EF2690E82385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en-US" sz="1200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xmlns="" id="{AEA6DA2D-F525-0347-8BE5-861D72B1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err="1"/>
              <a:t>Антисмысловые</a:t>
            </a:r>
            <a:r>
              <a:rPr lang="ru-RU" sz="2800" dirty="0"/>
              <a:t> </a:t>
            </a:r>
            <a:r>
              <a:rPr lang="ru-RU" sz="2800" dirty="0" err="1"/>
              <a:t>олигонуклеотиды</a:t>
            </a:r>
            <a:endParaRPr lang="ru-RU" sz="2800" dirty="0"/>
          </a:p>
        </p:txBody>
      </p:sp>
      <p:sp>
        <p:nvSpPr>
          <p:cNvPr id="343047" name="Rectangle 7">
            <a:extLst>
              <a:ext uri="{FF2B5EF4-FFF2-40B4-BE49-F238E27FC236}">
                <a16:creationId xmlns:a16="http://schemas.microsoft.com/office/drawing/2014/main" xmlns="" id="{72305D07-E7F0-2E4D-A7A2-4C52437AB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2960" y="981869"/>
            <a:ext cx="10972800" cy="1078979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000" dirty="0"/>
              <a:t>Антисмысловые </a:t>
            </a:r>
            <a:r>
              <a:rPr lang="ru-RU" sz="2000" dirty="0" err="1"/>
              <a:t>олигонуклеотиды</a:t>
            </a:r>
            <a:r>
              <a:rPr lang="ru-RU" sz="2000" dirty="0"/>
              <a:t> – </a:t>
            </a:r>
            <a:r>
              <a:rPr lang="ru-RU" sz="2000" dirty="0" err="1"/>
              <a:t>олигонуклеотиды</a:t>
            </a:r>
            <a:r>
              <a:rPr lang="ru-RU" sz="2000" dirty="0"/>
              <a:t>, связывающиеся с РНК по принципу </a:t>
            </a:r>
            <a:r>
              <a:rPr lang="ru-RU" sz="2000" dirty="0" err="1"/>
              <a:t>комплементарности</a:t>
            </a:r>
            <a:r>
              <a:rPr lang="ru-RU" sz="2000" dirty="0"/>
              <a:t> и, таким образом, изменяющие функцию РНК-мишени.</a:t>
            </a:r>
          </a:p>
          <a:p>
            <a:pPr algn="just" eaLnBrk="1" hangingPunct="1">
              <a:defRPr/>
            </a:pPr>
            <a:endParaRPr lang="ru-RU" sz="2000" dirty="0"/>
          </a:p>
        </p:txBody>
      </p:sp>
      <p:pic>
        <p:nvPicPr>
          <p:cNvPr id="22533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077072"/>
            <a:ext cx="63373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785136"/>
            <a:ext cx="3673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400" y="2304919"/>
            <a:ext cx="477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Кастирсен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en-US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custirsen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химерный 2′-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MOE-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модифицированный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антисмысловой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препарат, показал многообещающие результаты в нескольких исследованиях фазы 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II,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в настоящее время закончил 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III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фазу клинических испытаний при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кастрационно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-резистентном раке предстательной железы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ru-RU" alt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990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7EA126-EBDC-4702-9CC7-B18B6FCA6C40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en-US" sz="1200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xmlns="" id="{AEA6DA2D-F525-0347-8BE5-861D72B1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 dirty="0"/>
              <a:t>Специальные лекарственные формы и системы доставки</a:t>
            </a:r>
          </a:p>
        </p:txBody>
      </p:sp>
      <p:sp>
        <p:nvSpPr>
          <p:cNvPr id="343047" name="Rectangle 7">
            <a:extLst>
              <a:ext uri="{FF2B5EF4-FFF2-40B4-BE49-F238E27FC236}">
                <a16:creationId xmlns:a16="http://schemas.microsoft.com/office/drawing/2014/main" xmlns="" id="{72305D07-E7F0-2E4D-A7A2-4C52437AB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82659"/>
            <a:ext cx="8234363" cy="14446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 err="1" smtClean="0"/>
              <a:t>наночастицы</a:t>
            </a:r>
            <a:r>
              <a:rPr lang="ru-RU" sz="2400" dirty="0" smtClean="0"/>
              <a:t> </a:t>
            </a:r>
            <a:r>
              <a:rPr lang="ru-RU" sz="2400" dirty="0"/>
              <a:t>для направленной доставки</a:t>
            </a:r>
            <a:endParaRPr lang="en-US" sz="2400" dirty="0"/>
          </a:p>
          <a:p>
            <a:pPr algn="just" eaLnBrk="1" hangingPunct="1">
              <a:defRPr/>
            </a:pPr>
            <a:endParaRPr lang="ru-RU" sz="2000" dirty="0"/>
          </a:p>
        </p:txBody>
      </p:sp>
      <p:pic>
        <p:nvPicPr>
          <p:cNvPr id="24581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687" y="1689895"/>
            <a:ext cx="64627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920" y="3958259"/>
            <a:ext cx="4992687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" y="1814789"/>
            <a:ext cx="3974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Абраксан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содержит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нанодисперсный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паклитаксел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стабилизированный альбумином, с размером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наночастиц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приблизительно 130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нм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в составе которых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паклитаксел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находится в некристаллическом (аморфном)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899260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5BFC4F-D63B-4C8A-8952-44DE8271351D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en-US" sz="1200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xmlns="" id="{AEA6DA2D-F525-0347-8BE5-861D72B1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 dirty="0"/>
              <a:t>Специальные лекарственные формы и системы доставки</a:t>
            </a:r>
          </a:p>
        </p:txBody>
      </p:sp>
      <p:sp>
        <p:nvSpPr>
          <p:cNvPr id="343047" name="Rectangle 7">
            <a:extLst>
              <a:ext uri="{FF2B5EF4-FFF2-40B4-BE49-F238E27FC236}">
                <a16:creationId xmlns:a16="http://schemas.microsoft.com/office/drawing/2014/main" xmlns="" id="{72305D07-E7F0-2E4D-A7A2-4C52437AB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18935"/>
            <a:ext cx="8234362" cy="609866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200" dirty="0"/>
              <a:t>Магнитные </a:t>
            </a:r>
            <a:r>
              <a:rPr lang="ru-RU" sz="2200" dirty="0" err="1"/>
              <a:t>наночастицы</a:t>
            </a:r>
            <a:endParaRPr lang="ru-RU" sz="2200" dirty="0"/>
          </a:p>
          <a:p>
            <a:pPr marL="344487" lvl="1" indent="0" algn="just" eaLnBrk="1" hangingPunct="1">
              <a:buNone/>
              <a:defRPr/>
            </a:pPr>
            <a:endParaRPr lang="en-US" sz="2000" dirty="0"/>
          </a:p>
          <a:p>
            <a:pPr algn="just" eaLnBrk="1" hangingPunct="1">
              <a:defRPr/>
            </a:pPr>
            <a:endParaRPr lang="ru-RU" sz="2000" dirty="0"/>
          </a:p>
        </p:txBody>
      </p:sp>
      <p:pic>
        <p:nvPicPr>
          <p:cNvPr id="2662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657377"/>
            <a:ext cx="673576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9565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E1116A-DA57-4223-875B-27E90D346468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en-US" sz="1200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xmlns="" id="{AEA6DA2D-F525-0347-8BE5-861D72B1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/>
              <a:t>Средства, увеличивающие хемо- и радиочувствительность опухолевых клеток</a:t>
            </a:r>
          </a:p>
        </p:txBody>
      </p:sp>
      <p:sp>
        <p:nvSpPr>
          <p:cNvPr id="343047" name="Rectangle 7">
            <a:extLst>
              <a:ext uri="{FF2B5EF4-FFF2-40B4-BE49-F238E27FC236}">
                <a16:creationId xmlns:a16="http://schemas.microsoft.com/office/drawing/2014/main" xmlns="" id="{72305D07-E7F0-2E4D-A7A2-4C52437AB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ru-RU" sz="2000" dirty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351338"/>
            <a:ext cx="43688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8040688" y="2174876"/>
            <a:ext cx="254476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FF0000"/>
                </a:solidFill>
                <a:latin typeface="Times" panose="02020603050405020304" pitchFamily="18" charset="0"/>
              </a:rPr>
              <a:t>Метиламинолевулинат</a:t>
            </a:r>
            <a:endParaRPr lang="en-US" altLang="ru-RU" sz="1600" i="1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 eaLnBrk="1" hangingPunct="1"/>
            <a:r>
              <a:rPr lang="ru-RU" altLang="ru-RU" sz="1600" b="0">
                <a:latin typeface="Times" panose="02020603050405020304" pitchFamily="18" charset="0"/>
              </a:rPr>
              <a:t>Метвикс</a:t>
            </a:r>
            <a:r>
              <a:rPr lang="en-US" altLang="ru-RU" sz="1600" b="0" baseline="30000">
                <a:latin typeface="Times" panose="02020603050405020304" pitchFamily="18" charset="0"/>
              </a:rPr>
              <a:t>®</a:t>
            </a:r>
            <a:endParaRPr lang="ru-RU" altLang="ru-RU" sz="1600" b="0" baseline="30000">
              <a:latin typeface="Times" panose="02020603050405020304" pitchFamily="18" charset="0"/>
            </a:endParaRP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  <a:latin typeface="Times" panose="02020603050405020304" pitchFamily="18" charset="0"/>
              </a:rPr>
              <a:t>Фотосенсибилизирующее</a:t>
            </a:r>
          </a:p>
          <a:p>
            <a:pPr eaLnBrk="1" hangingPunct="1"/>
            <a:r>
              <a:rPr lang="ru-RU" altLang="ru-RU" sz="1600">
                <a:solidFill>
                  <a:schemeClr val="accent2"/>
                </a:solidFill>
                <a:latin typeface="Times" panose="02020603050405020304" pitchFamily="18" charset="0"/>
              </a:rPr>
              <a:t>действие</a:t>
            </a:r>
            <a:endParaRPr lang="en-US" altLang="ru-RU" sz="160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174876"/>
            <a:ext cx="6103938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484563"/>
            <a:ext cx="20193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36745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2766E8-9BB7-4785-9E96-2152C24261BD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en-US" sz="1200"/>
          </a:p>
        </p:txBody>
      </p:sp>
      <p:sp>
        <p:nvSpPr>
          <p:cNvPr id="343046" name="Rectangle 6">
            <a:extLst>
              <a:ext uri="{FF2B5EF4-FFF2-40B4-BE49-F238E27FC236}">
                <a16:creationId xmlns:a16="http://schemas.microsoft.com/office/drawing/2014/main" xmlns="" id="{AEA6DA2D-F525-0347-8BE5-861D72B1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/>
              <a:t>Средства, увеличивающие хемо- и радиочувствительность опухолевых клеток</a:t>
            </a:r>
          </a:p>
        </p:txBody>
      </p:sp>
      <p:sp>
        <p:nvSpPr>
          <p:cNvPr id="343047" name="Rectangle 7">
            <a:extLst>
              <a:ext uri="{FF2B5EF4-FFF2-40B4-BE49-F238E27FC236}">
                <a16:creationId xmlns:a16="http://schemas.microsoft.com/office/drawing/2014/main" xmlns="" id="{72305D07-E7F0-2E4D-A7A2-4C52437AB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ru-RU" sz="2000" dirty="0"/>
          </a:p>
        </p:txBody>
      </p:sp>
      <p:pic>
        <p:nvPicPr>
          <p:cNvPr id="3072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79638"/>
            <a:ext cx="41862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716338"/>
            <a:ext cx="45212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7664450" y="2222501"/>
            <a:ext cx="27051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i="1" dirty="0" err="1">
                <a:solidFill>
                  <a:srgbClr val="FF0000"/>
                </a:solidFill>
                <a:latin typeface="Times" panose="02020603050405020304" pitchFamily="18" charset="0"/>
              </a:rPr>
              <a:t>Ибритумомаб</a:t>
            </a:r>
            <a:r>
              <a:rPr lang="ru-RU" altLang="ru-RU" sz="1600" i="1" dirty="0">
                <a:solidFill>
                  <a:srgbClr val="FF0000"/>
                </a:solidFill>
                <a:latin typeface="Times" panose="02020603050405020304" pitchFamily="18" charset="0"/>
              </a:rPr>
              <a:t> </a:t>
            </a:r>
            <a:r>
              <a:rPr lang="ru-RU" altLang="ru-RU" sz="1600" i="1" dirty="0" err="1">
                <a:solidFill>
                  <a:srgbClr val="FF0000"/>
                </a:solidFill>
                <a:latin typeface="Times" panose="02020603050405020304" pitchFamily="18" charset="0"/>
              </a:rPr>
              <a:t>тиуксетан</a:t>
            </a:r>
            <a:endParaRPr lang="en-US" altLang="ru-RU" sz="1600" i="1" dirty="0">
              <a:solidFill>
                <a:srgbClr val="FF0000"/>
              </a:solidFill>
              <a:latin typeface="Times" panose="02020603050405020304" pitchFamily="18" charset="0"/>
            </a:endParaRPr>
          </a:p>
          <a:p>
            <a:pPr eaLnBrk="1" hangingPunct="1"/>
            <a:r>
              <a:rPr lang="ru-RU" altLang="ru-RU" sz="1600" b="0" dirty="0" err="1">
                <a:latin typeface="Times" panose="02020603050405020304" pitchFamily="18" charset="0"/>
              </a:rPr>
              <a:t>Зевалин</a:t>
            </a:r>
            <a:r>
              <a:rPr lang="en-US" altLang="ru-RU" sz="1600" b="0" baseline="30000" dirty="0">
                <a:latin typeface="Times" panose="02020603050405020304" pitchFamily="18" charset="0"/>
              </a:rPr>
              <a:t>®</a:t>
            </a:r>
            <a:endParaRPr lang="ru-RU" altLang="ru-RU" sz="1600" b="0" baseline="30000" dirty="0">
              <a:latin typeface="Times" panose="02020603050405020304" pitchFamily="18" charset="0"/>
            </a:endParaRPr>
          </a:p>
          <a:p>
            <a:pPr eaLnBrk="1" hangingPunct="1"/>
            <a:r>
              <a:rPr lang="ru-RU" altLang="ru-RU" sz="1600" dirty="0">
                <a:solidFill>
                  <a:schemeClr val="accent2"/>
                </a:solidFill>
                <a:latin typeface="Times" panose="02020603050405020304" pitchFamily="18" charset="0"/>
              </a:rPr>
              <a:t>Радиосенсибилизирующее</a:t>
            </a:r>
          </a:p>
          <a:p>
            <a:pPr eaLnBrk="1" hangingPunct="1"/>
            <a:r>
              <a:rPr lang="ru-RU" altLang="ru-RU" sz="1600" dirty="0">
                <a:solidFill>
                  <a:schemeClr val="accent2"/>
                </a:solidFill>
                <a:latin typeface="Times" panose="02020603050405020304" pitchFamily="18" charset="0"/>
              </a:rPr>
              <a:t>действие</a:t>
            </a:r>
            <a:endParaRPr lang="en-US" altLang="ru-RU" sz="1600" dirty="0">
              <a:solidFill>
                <a:schemeClr val="accent2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163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264D5B-B82C-4378-9F38-D9960ED09FB5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en-US" sz="1200"/>
          </a:p>
        </p:txBody>
      </p:sp>
      <p:sp>
        <p:nvSpPr>
          <p:cNvPr id="399364" name="Rectangle 4">
            <a:extLst>
              <a:ext uri="{FF2B5EF4-FFF2-40B4-BE49-F238E27FC236}">
                <a16:creationId xmlns:a16="http://schemas.microsoft.com/office/drawing/2014/main" xmlns="" id="{2B216BCC-0207-2348-B8AB-AA6200D28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 dirty="0"/>
              <a:t>CAR</a:t>
            </a:r>
            <a:r>
              <a:rPr lang="ru-RU" altLang="ru-RU" sz="2800" dirty="0"/>
              <a:t> (</a:t>
            </a:r>
            <a:r>
              <a:rPr lang="en-US" altLang="ru-RU" sz="2800" i="1" dirty="0"/>
              <a:t>Chimeric antigen receptor</a:t>
            </a:r>
            <a:r>
              <a:rPr lang="ru-RU" altLang="ru-RU" sz="2800" dirty="0"/>
              <a:t>)</a:t>
            </a:r>
            <a:r>
              <a:rPr lang="en-US" altLang="ru-RU" sz="2800" dirty="0"/>
              <a:t> T</a:t>
            </a:r>
            <a:r>
              <a:rPr lang="ru-RU" altLang="ru-RU" sz="2800" dirty="0"/>
              <a:t>-клеточная терапия</a:t>
            </a:r>
          </a:p>
        </p:txBody>
      </p:sp>
      <p:pic>
        <p:nvPicPr>
          <p:cNvPr id="32772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11824" y="1124744"/>
            <a:ext cx="7206630" cy="3600450"/>
          </a:xfrm>
        </p:spPr>
      </p:pic>
      <p:sp>
        <p:nvSpPr>
          <p:cNvPr id="2" name="Прямоугольник 1"/>
          <p:cNvSpPr/>
          <p:nvPr/>
        </p:nvSpPr>
        <p:spPr>
          <a:xfrm>
            <a:off x="473546" y="980728"/>
            <a:ext cx="3750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Прогрессивный 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лечения злокачественных опухолей. Использование 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-лимфоцитов относится к адоптивной иммунотерапии. Технология 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основана на 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«извлечении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 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клеток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иммунной системы (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-лимфоцитов) из организма, их генетической модификации в целях при-обретения ими противоопухолевых свойств с последую-щей </a:t>
            </a:r>
            <a:r>
              <a:rPr lang="ru-RU" sz="1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реинфузией</a:t>
            </a: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пациенту</a:t>
            </a:r>
            <a:r>
              <a:rPr lang="ru-RU" sz="1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159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C5DB43-7672-47CE-A423-C322347BE6BF}" type="slidenum">
              <a:rPr lang="ru-RU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en-US" sz="1200"/>
          </a:p>
        </p:txBody>
      </p:sp>
      <p:sp>
        <p:nvSpPr>
          <p:cNvPr id="399364" name="Rectangle 4">
            <a:extLst>
              <a:ext uri="{FF2B5EF4-FFF2-40B4-BE49-F238E27FC236}">
                <a16:creationId xmlns:a16="http://schemas.microsoft.com/office/drawing/2014/main" xmlns="" id="{2B216BCC-0207-2348-B8AB-AA6200D28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ru-RU" sz="2800" dirty="0"/>
              <a:t>CAR</a:t>
            </a:r>
            <a:r>
              <a:rPr lang="ru-RU" altLang="ru-RU" sz="2800" dirty="0"/>
              <a:t> (</a:t>
            </a:r>
            <a:r>
              <a:rPr lang="en-US" altLang="ru-RU" sz="2800" i="1" dirty="0"/>
              <a:t>Chimeric antigen receptor</a:t>
            </a:r>
            <a:r>
              <a:rPr lang="ru-RU" altLang="ru-RU" sz="2800" dirty="0"/>
              <a:t>)</a:t>
            </a:r>
            <a:r>
              <a:rPr lang="en-US" altLang="ru-RU" sz="2800" dirty="0"/>
              <a:t> T</a:t>
            </a:r>
            <a:r>
              <a:rPr lang="ru-RU" altLang="ru-RU" sz="2800" dirty="0"/>
              <a:t>-клеточная терапия</a:t>
            </a:r>
            <a:endParaRPr lang="ru-RU" sz="2800" dirty="0"/>
          </a:p>
        </p:txBody>
      </p:sp>
      <p:pic>
        <p:nvPicPr>
          <p:cNvPr id="34820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872" y="792177"/>
            <a:ext cx="6555681" cy="559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901" y="948690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Это рекомбинантный гибридный белок, сочетающий фрагмент антитела, обладающий способностью очень избирательно связываться с конкретными антигенами, с сигнализирующими доменами, способными активировать Т-клетки. Поскольку такой гибридный белок состоит из частей, полученных из разных источников, его называют химерным. </a:t>
            </a: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Иммунные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эффекторные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клетки, имеющие сконструированные таким образом CAR, приобретают высокую селективность за счёт добавленного извне рецептора от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моноклонального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антитела. Т-клетка несет на своей поверхности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химерный антигенный рецептор (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CAR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который помогает находить определенные виды клеток и уничтожать их.</a:t>
            </a:r>
          </a:p>
        </p:txBody>
      </p:sp>
    </p:spTree>
    <p:extLst>
      <p:ext uri="{BB962C8B-B14F-4D97-AF65-F5344CB8AC3E}">
        <p14:creationId xmlns:p14="http://schemas.microsoft.com/office/powerpoint/2010/main" xmlns="" val="87531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Таргетная</a:t>
            </a:r>
            <a:r>
              <a:rPr lang="ru-RU" dirty="0" smtClean="0"/>
              <a:t> терапия</a:t>
            </a:r>
          </a:p>
          <a:p>
            <a:r>
              <a:rPr lang="ru-RU" dirty="0" smtClean="0"/>
              <a:t>Основные группы инновационных противоопухолевых средств</a:t>
            </a:r>
          </a:p>
          <a:p>
            <a:r>
              <a:rPr lang="ru-RU" dirty="0"/>
              <a:t>Новые подходы в </a:t>
            </a:r>
            <a:r>
              <a:rPr lang="ru-RU" dirty="0" err="1"/>
              <a:t>антибластомной</a:t>
            </a:r>
            <a:r>
              <a:rPr lang="ru-RU" dirty="0"/>
              <a:t> терапии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775FF-9FA1-4743-8E61-9BBAD9321091}" type="slidenum">
              <a:rPr lang="ru-RU" altLang="en-US" smtClean="0"/>
              <a:pPr>
                <a:defRPr/>
              </a:pPr>
              <a:t>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73043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E459C7-D15C-3E4D-A674-9AA41702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Таргетная терапия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411BBD78-B79D-4543-A652-BAEDF6C9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Таргетные</a:t>
            </a:r>
            <a:r>
              <a:rPr lang="ru-RU" sz="2000" dirty="0" smtClean="0"/>
              <a:t> препараты (от </a:t>
            </a:r>
            <a:r>
              <a:rPr lang="ru-RU" sz="2000" dirty="0" err="1" smtClean="0"/>
              <a:t>англ</a:t>
            </a:r>
            <a:r>
              <a:rPr lang="ru-RU" sz="2000" dirty="0" smtClean="0"/>
              <a:t>."</a:t>
            </a:r>
            <a:r>
              <a:rPr lang="ru-RU" sz="2000" dirty="0" err="1" smtClean="0"/>
              <a:t>target</a:t>
            </a:r>
            <a:r>
              <a:rPr lang="ru-RU" sz="2000" dirty="0" smtClean="0"/>
              <a:t>"-цель/мишень) - новый класс лекарственных средств, имеющих целенаправленное действие строго на определённый сигнальный путь или</a:t>
            </a:r>
            <a:br>
              <a:rPr lang="ru-RU" sz="2000" dirty="0" smtClean="0"/>
            </a:br>
            <a:r>
              <a:rPr lang="ru-RU" sz="2000" dirty="0" smtClean="0"/>
              <a:t>рецептор поверхности клетки, участвующий в развитии и росте опухоли. </a:t>
            </a:r>
          </a:p>
          <a:p>
            <a:r>
              <a:rPr lang="ru-RU" sz="2000" dirty="0" smtClean="0"/>
              <a:t>В отличие от химиопрепаратов, которые оказывают цитотоксическое воздействие преимущественно на активно делящиеся клетки опухоли, </a:t>
            </a:r>
            <a:r>
              <a:rPr lang="ru-RU" sz="2000" dirty="0" err="1" smtClean="0"/>
              <a:t>таргетные</a:t>
            </a:r>
            <a:r>
              <a:rPr lang="ru-RU" sz="2000" dirty="0" smtClean="0"/>
              <a:t> препараты взаимодействуют  со строго определённым антигеном.</a:t>
            </a:r>
          </a:p>
          <a:p>
            <a:r>
              <a:rPr lang="ru-RU" sz="2000" dirty="0" smtClean="0"/>
              <a:t>К ним относятся:</a:t>
            </a:r>
          </a:p>
          <a:p>
            <a:r>
              <a:rPr lang="ru-RU" sz="2000" dirty="0" err="1" smtClean="0"/>
              <a:t>моноклональные</a:t>
            </a:r>
            <a:r>
              <a:rPr lang="ru-RU" sz="2000" dirty="0" smtClean="0"/>
              <a:t> антитела - белковые молекулы или комплексы белковых молекул, которые вырабатываются иммунной системой в ответ на антигены-онкогены. Они связываются с онкогенами и подавляют их активность.</a:t>
            </a:r>
          </a:p>
          <a:p>
            <a:r>
              <a:rPr lang="ru-RU" sz="2000" dirty="0" smtClean="0"/>
              <a:t>«малые молекулы» - ингибиторы </a:t>
            </a:r>
            <a:r>
              <a:rPr lang="ru-RU" sz="2000" dirty="0" err="1" smtClean="0"/>
              <a:t>киназ</a:t>
            </a:r>
            <a:r>
              <a:rPr lang="ru-RU" sz="2000" dirty="0" smtClean="0"/>
              <a:t> - понижают активность конкретных онкогенов, влияющих на формирование сигнала в клетке, заставляющего клетку бесконтрольно делиться.</a:t>
            </a:r>
          </a:p>
          <a:p>
            <a:r>
              <a:rPr lang="ru-RU" sz="2000" dirty="0" smtClean="0"/>
              <a:t>Рассматриваются активаторы </a:t>
            </a:r>
            <a:r>
              <a:rPr lang="ru-RU" sz="2000" dirty="0" err="1" smtClean="0"/>
              <a:t>онкосупрессирующих</a:t>
            </a:r>
            <a:r>
              <a:rPr lang="ru-RU" sz="2000" dirty="0" smtClean="0"/>
              <a:t> сигнальных путей (стимуляторы некроза, </a:t>
            </a:r>
            <a:r>
              <a:rPr lang="ru-RU" sz="2000" dirty="0" err="1" smtClean="0"/>
              <a:t>апоптоза</a:t>
            </a:r>
            <a:r>
              <a:rPr lang="ru-RU" sz="2000" dirty="0" smtClean="0"/>
              <a:t>, дифференцировки).</a:t>
            </a:r>
          </a:p>
          <a:p>
            <a:endParaRPr lang="ru-RU" sz="20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fld id="{6A63F297-F99C-4D3B-99B2-A9C239C92701}" type="slidenum">
              <a:rPr lang="ru-RU" altLang="en-US" sz="1200" smtClean="0"/>
              <a:pPr>
                <a:buNone/>
              </a:pPr>
              <a:t>3</a:t>
            </a:fld>
            <a:endParaRPr lang="ru-RU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34710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dirty="0" err="1"/>
              <a:t>Моноклональные</a:t>
            </a:r>
            <a:r>
              <a:rPr lang="ru-RU" dirty="0"/>
              <a:t> антитела</a:t>
            </a:r>
            <a:endParaRPr lang="en-US" dirty="0"/>
          </a:p>
          <a:p>
            <a:pPr>
              <a:defRPr/>
            </a:pPr>
            <a:r>
              <a:rPr lang="ru-RU" sz="2800" dirty="0" err="1"/>
              <a:t>Трастузумаб</a:t>
            </a:r>
            <a:r>
              <a:rPr lang="ru-RU" sz="2800" dirty="0"/>
              <a:t>* (</a:t>
            </a:r>
            <a:r>
              <a:rPr lang="ru-RU" sz="2800" dirty="0" err="1"/>
              <a:t>герцептин</a:t>
            </a:r>
            <a:r>
              <a:rPr lang="ru-RU" sz="2800" dirty="0"/>
              <a:t>), </a:t>
            </a:r>
            <a:r>
              <a:rPr lang="ru-RU" sz="2800" dirty="0" err="1"/>
              <a:t>ритуксимаб</a:t>
            </a:r>
            <a:r>
              <a:rPr lang="ru-RU" sz="2800" dirty="0"/>
              <a:t>* (</a:t>
            </a:r>
            <a:r>
              <a:rPr lang="ru-RU" sz="2800" dirty="0" err="1"/>
              <a:t>мабтера</a:t>
            </a:r>
            <a:r>
              <a:rPr lang="ru-RU" sz="2800" dirty="0"/>
              <a:t>), </a:t>
            </a:r>
            <a:r>
              <a:rPr lang="ru-RU" sz="2800" dirty="0" err="1"/>
              <a:t>бевацизумаб</a:t>
            </a:r>
            <a:r>
              <a:rPr lang="ru-RU" sz="2800" dirty="0"/>
              <a:t>* (</a:t>
            </a:r>
            <a:r>
              <a:rPr lang="ru-RU" sz="2800" dirty="0" err="1"/>
              <a:t>авастин</a:t>
            </a:r>
            <a:r>
              <a:rPr lang="ru-RU" sz="2800" dirty="0"/>
              <a:t>)</a:t>
            </a:r>
          </a:p>
          <a:p>
            <a:pPr eaLnBrk="1" hangingPunct="1">
              <a:lnSpc>
                <a:spcPct val="140000"/>
              </a:lnSpc>
              <a:buNone/>
              <a:defRPr/>
            </a:pPr>
            <a:r>
              <a:rPr lang="ru-RU" dirty="0" smtClean="0"/>
              <a:t>Ингибиторы </a:t>
            </a:r>
            <a:r>
              <a:rPr lang="ru-RU" dirty="0" err="1"/>
              <a:t>протеинкиназ</a:t>
            </a:r>
            <a:endParaRPr lang="ru-RU" dirty="0"/>
          </a:p>
          <a:p>
            <a:pPr eaLnBrk="1" hangingPunct="1">
              <a:lnSpc>
                <a:spcPct val="140000"/>
              </a:lnSpc>
              <a:defRPr/>
            </a:pPr>
            <a:r>
              <a:rPr lang="ru-RU" sz="2800" dirty="0" err="1"/>
              <a:t>Иматиниб</a:t>
            </a:r>
            <a:r>
              <a:rPr lang="ru-RU" sz="2800" dirty="0"/>
              <a:t>*(</a:t>
            </a:r>
            <a:r>
              <a:rPr lang="ru-RU" sz="2800" dirty="0" err="1"/>
              <a:t>гливек</a:t>
            </a:r>
            <a:r>
              <a:rPr lang="ru-RU" sz="2800" dirty="0"/>
              <a:t>), </a:t>
            </a:r>
            <a:r>
              <a:rPr lang="ru-RU" sz="2800" dirty="0" err="1"/>
              <a:t>гифетиниб</a:t>
            </a:r>
            <a:r>
              <a:rPr lang="ru-RU" sz="2800" dirty="0"/>
              <a:t>* (</a:t>
            </a:r>
            <a:r>
              <a:rPr lang="ru-RU" sz="2800" dirty="0" err="1"/>
              <a:t>иресса</a:t>
            </a:r>
            <a:r>
              <a:rPr lang="ru-RU" sz="2800" dirty="0"/>
              <a:t>), </a:t>
            </a:r>
            <a:r>
              <a:rPr lang="ru-RU" sz="2800" dirty="0" err="1"/>
              <a:t>эрлотиниб</a:t>
            </a:r>
            <a:r>
              <a:rPr lang="ru-RU" sz="2800" dirty="0"/>
              <a:t>* (</a:t>
            </a:r>
            <a:r>
              <a:rPr lang="ru-RU" sz="2800" dirty="0" err="1"/>
              <a:t>тарцева</a:t>
            </a:r>
            <a:r>
              <a:rPr lang="ru-RU" sz="2800" dirty="0"/>
              <a:t>), </a:t>
            </a:r>
            <a:r>
              <a:rPr lang="ru-RU" sz="2800" dirty="0" err="1"/>
              <a:t>темсиролимус</a:t>
            </a:r>
            <a:r>
              <a:rPr lang="ru-RU" sz="2800" dirty="0"/>
              <a:t>* (</a:t>
            </a:r>
            <a:r>
              <a:rPr lang="ru-RU" sz="2800" dirty="0" err="1"/>
              <a:t>торизел</a:t>
            </a:r>
            <a:r>
              <a:rPr lang="ru-RU" sz="2800" dirty="0"/>
              <a:t>), </a:t>
            </a:r>
            <a:r>
              <a:rPr lang="ru-RU" sz="2800" dirty="0" err="1"/>
              <a:t>ленватиниб</a:t>
            </a:r>
            <a:r>
              <a:rPr lang="ru-RU" sz="2800" dirty="0"/>
              <a:t>* (</a:t>
            </a:r>
            <a:r>
              <a:rPr lang="ru-RU" sz="2800" dirty="0" err="1"/>
              <a:t>ленвима</a:t>
            </a:r>
            <a:r>
              <a:rPr lang="ru-RU" sz="2800" dirty="0"/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775FF-9FA1-4743-8E61-9BBAD9321091}" type="slidenum">
              <a:rPr lang="ru-RU" altLang="en-US" smtClean="0"/>
              <a:pPr>
                <a:defRPr/>
              </a:pPr>
              <a:t>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5239331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>
            <a:extLst>
              <a:ext uri="{FF2B5EF4-FFF2-40B4-BE49-F238E27FC236}">
                <a16:creationId xmlns:a16="http://schemas.microsoft.com/office/drawing/2014/main" xmlns="" id="{0607232D-80FD-CD47-A7B3-ADC82D5E7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Моноклональные</a:t>
            </a:r>
            <a:r>
              <a:rPr lang="ru-RU" dirty="0" smtClean="0"/>
              <a:t> антитела</a:t>
            </a:r>
            <a:endParaRPr lang="ru-RU" dirty="0"/>
          </a:p>
        </p:txBody>
      </p:sp>
      <p:sp>
        <p:nvSpPr>
          <p:cNvPr id="350213" name="Rectangle 5">
            <a:extLst>
              <a:ext uri="{FF2B5EF4-FFF2-40B4-BE49-F238E27FC236}">
                <a16:creationId xmlns:a16="http://schemas.microsoft.com/office/drawing/2014/main" xmlns="" id="{D2AFB763-77BD-8245-A549-AD6978AAC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57972"/>
            <a:ext cx="7718648" cy="5256212"/>
          </a:xfrm>
        </p:spPr>
        <p:txBody>
          <a:bodyPr/>
          <a:lstStyle/>
          <a:p>
            <a:r>
              <a:rPr lang="ru-RU" sz="2200" dirty="0" err="1" smtClean="0"/>
              <a:t>Трастузумаб</a:t>
            </a:r>
            <a:endParaRPr lang="en-US" sz="2200" dirty="0" smtClean="0"/>
          </a:p>
          <a:p>
            <a:pPr lvl="1"/>
            <a:r>
              <a:rPr lang="ru-RU" sz="1800" dirty="0"/>
              <a:t>рекомбинантные ДНК-производные </a:t>
            </a:r>
            <a:r>
              <a:rPr lang="ru-RU" sz="1800" dirty="0" err="1"/>
              <a:t>гуманизированные</a:t>
            </a:r>
            <a:r>
              <a:rPr lang="ru-RU" sz="1800" dirty="0"/>
              <a:t> </a:t>
            </a:r>
            <a:r>
              <a:rPr lang="ru-RU" sz="1800" dirty="0" err="1"/>
              <a:t>моноклональные</a:t>
            </a:r>
            <a:r>
              <a:rPr lang="ru-RU" sz="1800" dirty="0"/>
              <a:t> антитела, полученные из клеток яичников китайского </a:t>
            </a:r>
            <a:r>
              <a:rPr lang="ru-RU" sz="1800" dirty="0" smtClean="0"/>
              <a:t>хомячка</a:t>
            </a:r>
            <a:endParaRPr lang="en-US" sz="1800" dirty="0" smtClean="0"/>
          </a:p>
          <a:p>
            <a:pPr lvl="1"/>
            <a:r>
              <a:rPr lang="ru-RU" sz="1800" dirty="0" smtClean="0"/>
              <a:t>избирательно взаимодействует </a:t>
            </a:r>
            <a:r>
              <a:rPr lang="ru-RU" sz="1800" dirty="0"/>
              <a:t>с внеклеточным доменом рецептора </a:t>
            </a:r>
            <a:r>
              <a:rPr lang="en-US" sz="1800" dirty="0" smtClean="0"/>
              <a:t>HER2</a:t>
            </a:r>
            <a:r>
              <a:rPr lang="ru-RU" sz="1800" dirty="0" smtClean="0"/>
              <a:t> клеток рака молочной железы</a:t>
            </a:r>
          </a:p>
          <a:p>
            <a:r>
              <a:rPr lang="ru-RU" sz="2200" dirty="0" err="1" smtClean="0"/>
              <a:t>Ритуксимаб</a:t>
            </a:r>
            <a:endParaRPr lang="en-US" sz="2200" dirty="0" smtClean="0"/>
          </a:p>
          <a:p>
            <a:pPr lvl="1"/>
            <a:r>
              <a:rPr lang="ru-RU" sz="1800" dirty="0" smtClean="0"/>
              <a:t>синтетические </a:t>
            </a:r>
            <a:r>
              <a:rPr lang="ru-RU" sz="1800" dirty="0"/>
              <a:t>химерные </a:t>
            </a:r>
            <a:r>
              <a:rPr lang="ru-RU" sz="1800" dirty="0" err="1"/>
              <a:t>моноклональные</a:t>
            </a:r>
            <a:r>
              <a:rPr lang="ru-RU" sz="1800" dirty="0"/>
              <a:t> антитела мыши/человека, обладающие специфичностью </a:t>
            </a:r>
            <a:r>
              <a:rPr lang="ru-RU" sz="1800" dirty="0" smtClean="0"/>
              <a:t>к CD20 антигену, обнаруживаемому на поверхности нормальных и </a:t>
            </a:r>
            <a:r>
              <a:rPr lang="ru-RU" sz="1800" dirty="0" err="1" smtClean="0"/>
              <a:t>малигнизированных</a:t>
            </a:r>
            <a:r>
              <a:rPr lang="ru-RU" sz="1800" dirty="0" smtClean="0"/>
              <a:t> В-лимфоцитов</a:t>
            </a:r>
            <a:endParaRPr lang="en-US" sz="1800" dirty="0" smtClean="0"/>
          </a:p>
          <a:p>
            <a:pPr lvl="1"/>
            <a:r>
              <a:rPr lang="ru-RU" sz="1800" dirty="0"/>
              <a:t>п</a:t>
            </a:r>
            <a:r>
              <a:rPr lang="ru-RU" sz="1800" dirty="0" smtClean="0"/>
              <a:t>о структуре относится к иммуноглобулинам класса G1, его молекула содержит мышиные вариабельные фрагменты легких и тяжелых цепей и человеческий постоянный сегмент</a:t>
            </a:r>
            <a:endParaRPr lang="en-US" sz="1800" dirty="0" smtClean="0"/>
          </a:p>
          <a:p>
            <a:pPr lvl="1"/>
            <a:r>
              <a:rPr lang="ru-RU" sz="1800" dirty="0" smtClean="0"/>
              <a:t>Применяется при </a:t>
            </a:r>
            <a:r>
              <a:rPr lang="en-US" sz="1800" dirty="0" smtClean="0"/>
              <a:t>B</a:t>
            </a:r>
            <a:r>
              <a:rPr lang="ru-RU" sz="1800" dirty="0" smtClean="0"/>
              <a:t>-клеточных </a:t>
            </a:r>
            <a:r>
              <a:rPr lang="ru-RU" sz="1800" dirty="0" err="1" smtClean="0"/>
              <a:t>неходжкинских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лимфомах</a:t>
            </a:r>
            <a:endParaRPr lang="ru-RU" sz="1800" dirty="0"/>
          </a:p>
        </p:txBody>
      </p:sp>
      <p:sp>
        <p:nvSpPr>
          <p:cNvPr id="819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fld id="{58A35255-E70E-42D5-B2C9-82A32029951F}" type="slidenum">
              <a:rPr lang="ru-RU" altLang="en-US" sz="1200" smtClean="0"/>
              <a:pPr>
                <a:buNone/>
              </a:pPr>
              <a:t>5</a:t>
            </a:fld>
            <a:endParaRPr lang="ru-RU" altLang="en-US" sz="1200" dirty="0"/>
          </a:p>
        </p:txBody>
      </p:sp>
      <p:pic>
        <p:nvPicPr>
          <p:cNvPr id="8197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325" y="775409"/>
            <a:ext cx="3013075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3154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>
            <a:extLst>
              <a:ext uri="{FF2B5EF4-FFF2-40B4-BE49-F238E27FC236}">
                <a16:creationId xmlns:a16="http://schemas.microsoft.com/office/drawing/2014/main" xmlns="" id="{B3D51A05-3A6E-E146-B372-27BDF17F3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Ингибиторы протеинкиназ</a:t>
            </a:r>
            <a:br>
              <a:rPr lang="ru-RU" smtClean="0"/>
            </a:br>
            <a:endParaRPr lang="ru-RU" dirty="0"/>
          </a:p>
        </p:txBody>
      </p:sp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fld id="{59B49964-E68F-49BB-89AF-616C35117D96}" type="slidenum">
              <a:rPr lang="ru-RU" altLang="en-US" sz="1200" smtClean="0"/>
              <a:pPr>
                <a:buNone/>
              </a:pPr>
              <a:t>6</a:t>
            </a:fld>
            <a:endParaRPr lang="ru-RU" altLang="en-US" sz="1200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038350" y="1196976"/>
            <a:ext cx="307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i="1" dirty="0" err="1">
                <a:solidFill>
                  <a:srgbClr val="FF0000"/>
                </a:solidFill>
              </a:rPr>
              <a:t>Иматиниб</a:t>
            </a:r>
            <a:endParaRPr lang="en-US" altLang="ru-RU" sz="1600" i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1600" b="0" dirty="0" err="1"/>
              <a:t>Гливек</a:t>
            </a:r>
            <a:r>
              <a:rPr lang="en-US" altLang="ru-RU" sz="1600" b="0" baseline="30000" dirty="0"/>
              <a:t>®</a:t>
            </a:r>
          </a:p>
          <a:p>
            <a:pPr eaLnBrk="1" hangingPunct="1"/>
            <a:r>
              <a:rPr lang="ru-RU" altLang="ru-RU" sz="1600" dirty="0"/>
              <a:t>Хронический </a:t>
            </a:r>
            <a:r>
              <a:rPr lang="ru-RU" altLang="ru-RU" sz="1600" dirty="0" err="1"/>
              <a:t>миелолейкоз</a:t>
            </a:r>
            <a:endParaRPr lang="en-US" altLang="ru-RU" sz="1600" dirty="0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2038351" y="3859213"/>
            <a:ext cx="3641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FF0000"/>
                </a:solidFill>
              </a:rPr>
              <a:t>Гефитиниб</a:t>
            </a:r>
            <a:endParaRPr lang="en-US" altLang="ru-RU" sz="1600" i="1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1600" b="0"/>
              <a:t>Иресса</a:t>
            </a:r>
            <a:r>
              <a:rPr lang="en-US" altLang="ru-RU" sz="1600" b="0" baseline="30000"/>
              <a:t>®</a:t>
            </a:r>
            <a:endParaRPr lang="ru-RU" altLang="ru-RU" sz="1600" b="0" baseline="30000"/>
          </a:p>
          <a:p>
            <a:pPr eaLnBrk="1" hangingPunct="1"/>
            <a:r>
              <a:rPr lang="ru-RU" altLang="ru-RU" sz="1600"/>
              <a:t>Немелкоклеточный рак легкого</a:t>
            </a:r>
            <a:endParaRPr lang="en-US" altLang="ru-RU" sz="1600"/>
          </a:p>
        </p:txBody>
      </p:sp>
      <p:pic>
        <p:nvPicPr>
          <p:cNvPr id="10246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588" y="704850"/>
            <a:ext cx="4826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2038351" y="4852988"/>
            <a:ext cx="36417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FF0000"/>
                </a:solidFill>
              </a:rPr>
              <a:t>Эрлотиниб</a:t>
            </a:r>
            <a:endParaRPr lang="en-US" altLang="ru-RU" sz="1600" i="1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1600" b="0"/>
              <a:t>Тарцева</a:t>
            </a:r>
            <a:r>
              <a:rPr lang="en-US" altLang="ru-RU" sz="1600" b="0" baseline="30000"/>
              <a:t>®</a:t>
            </a:r>
            <a:endParaRPr lang="ru-RU" altLang="ru-RU" sz="1600" b="0" baseline="30000"/>
          </a:p>
          <a:p>
            <a:pPr eaLnBrk="1" hangingPunct="1"/>
            <a:r>
              <a:rPr lang="ru-RU" altLang="ru-RU" sz="1600"/>
              <a:t>Немелкоклеточный рак легкого</a:t>
            </a:r>
            <a:endParaRPr lang="en-US" altLang="ru-RU" sz="1600"/>
          </a:p>
        </p:txBody>
      </p:sp>
      <p:pic>
        <p:nvPicPr>
          <p:cNvPr id="10248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148"/>
          <a:stretch>
            <a:fillRect/>
          </a:stretch>
        </p:blipFill>
        <p:spPr bwMode="auto">
          <a:xfrm>
            <a:off x="5949951" y="3681414"/>
            <a:ext cx="410527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149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xmlns="" id="{4119C209-0D3E-7348-94AF-D722111EB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Ингибиторы тирозинкиназ</a:t>
            </a:r>
            <a:endParaRPr lang="ru-RU"/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xmlns="" id="{80FCC7E9-580C-4941-AB0B-15B382C7E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Иматиниб</a:t>
            </a:r>
          </a:p>
          <a:p>
            <a:pPr lvl="1"/>
            <a:r>
              <a:rPr lang="en-US" smtClean="0"/>
              <a:t>BCR-ABL </a:t>
            </a:r>
            <a:r>
              <a:rPr lang="ru-RU" smtClean="0"/>
              <a:t>– конститутивно активная тирозинкиназа, ответственная за онкогенную трансформацию клеток (онкобелок).</a:t>
            </a:r>
            <a:endParaRPr lang="en-US" smtClean="0"/>
          </a:p>
          <a:p>
            <a:pPr lvl="1"/>
            <a:r>
              <a:rPr lang="ru-RU" smtClean="0"/>
              <a:t>Иматиниб ингибирует аутофосфорилирование </a:t>
            </a:r>
            <a:r>
              <a:rPr lang="en-US" smtClean="0"/>
              <a:t>BCR-ABL</a:t>
            </a:r>
            <a:r>
              <a:rPr lang="ru-RU" smtClean="0"/>
              <a:t>.</a:t>
            </a:r>
          </a:p>
          <a:p>
            <a:pPr lvl="1"/>
            <a:r>
              <a:rPr lang="ru-RU" smtClean="0"/>
              <a:t>Подавляет рост опухолевых клеток, экспрессирующих</a:t>
            </a:r>
            <a:r>
              <a:rPr lang="en-US" smtClean="0"/>
              <a:t> BCR-ABL</a:t>
            </a:r>
            <a:r>
              <a:rPr lang="ru-RU" smtClean="0"/>
              <a:t>, не влияя на функции здоровых клеток.</a:t>
            </a:r>
          </a:p>
          <a:p>
            <a:pPr lvl="1"/>
            <a:r>
              <a:rPr lang="ru-RU" smtClean="0"/>
              <a:t>Применяют при хроническом миелолейкозе.</a:t>
            </a:r>
          </a:p>
          <a:p>
            <a:pPr lvl="1"/>
            <a:r>
              <a:rPr lang="ru-RU" smtClean="0"/>
              <a:t>Побочные эффекты: отеки, тошнота и рвота, миалгия и мышечный спазм, диарея, сыпь и др.</a:t>
            </a:r>
          </a:p>
          <a:p>
            <a:pPr lvl="1"/>
            <a:endParaRPr lang="ru-RU" dirty="0"/>
          </a:p>
        </p:txBody>
      </p:sp>
      <p:sp>
        <p:nvSpPr>
          <p:cNvPr id="1229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fld id="{3992AE6F-9593-4D7C-B982-1650840F297D}" type="slidenum">
              <a:rPr lang="ru-RU" altLang="en-US" sz="1200" smtClean="0"/>
              <a:pPr>
                <a:buNone/>
              </a:pPr>
              <a:t>7</a:t>
            </a:fld>
            <a:endParaRPr lang="ru-RU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79551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Новые подходы в </a:t>
            </a:r>
            <a:r>
              <a:rPr lang="ru-RU" dirty="0" err="1"/>
              <a:t>антибластомной</a:t>
            </a:r>
            <a:r>
              <a:rPr lang="ru-RU" dirty="0"/>
              <a:t> терапии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775FF-9FA1-4743-8E61-9BBAD9321091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36725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3" name="Rectangle 7">
            <a:extLst>
              <a:ext uri="{FF2B5EF4-FFF2-40B4-BE49-F238E27FC236}">
                <a16:creationId xmlns:a16="http://schemas.microsoft.com/office/drawing/2014/main" xmlns="" id="{F9B81F38-FE06-5041-999A-1A252753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Ингибиторы </a:t>
            </a:r>
            <a:r>
              <a:rPr lang="ru-RU" dirty="0" err="1"/>
              <a:t>протеасом</a:t>
            </a:r>
            <a:endParaRPr lang="ru-RU" dirty="0"/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fld id="{DC426632-B486-46CD-966C-6036F037F07E}" type="slidenum">
              <a:rPr lang="ru-RU" altLang="en-US" sz="1200" smtClean="0"/>
              <a:pPr>
                <a:buNone/>
              </a:pPr>
              <a:t>9</a:t>
            </a:fld>
            <a:endParaRPr lang="ru-RU" altLang="en-US" sz="1200" dirty="0"/>
          </a:p>
        </p:txBody>
      </p:sp>
      <p:pic>
        <p:nvPicPr>
          <p:cNvPr id="10" name="Рисунок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" r="678"/>
          <a:stretch>
            <a:fillRect/>
          </a:stretch>
        </p:blipFill>
        <p:spPr>
          <a:xfrm>
            <a:off x="5985032" y="1211387"/>
            <a:ext cx="6172200" cy="4873625"/>
          </a:xfrm>
        </p:spPr>
      </p:pic>
      <p:sp>
        <p:nvSpPr>
          <p:cNvPr id="11" name="Прямоугольник 10"/>
          <p:cNvSpPr/>
          <p:nvPr/>
        </p:nvSpPr>
        <p:spPr>
          <a:xfrm>
            <a:off x="609600" y="1124744"/>
            <a:ext cx="5126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Обратимо ингибирует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химотрипсиноподобную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активность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протеасомы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26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S.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Так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называемый «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убиквитин-протеасомный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путь» играет важную роль в регуляции уровня специфических белков, поддерживая таким образом гомеостаз внутри клеток млекопитающих. </a:t>
            </a:r>
            <a:endParaRPr lang="ru-RU" alt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Бортезомиб</a:t>
            </a: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вызывает торможение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протеолиза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приводящего к сложному сигнальному каскаду внутри клетки, нарушение нормального клеточного гомеостаза и, возможно,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апоптоз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Эксперименты продемонстрировали, что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бортезомиб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цитотоксичен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для большого числа типов опухолевых клеток </a:t>
            </a:r>
            <a:r>
              <a:rPr lang="en-US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vitro.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Он также вызывает задержку роста опухоли </a:t>
            </a:r>
            <a:r>
              <a:rPr lang="en-US" alt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 vivo</a:t>
            </a:r>
            <a:r>
              <a:rPr lang="en-US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r>
              <a:rPr lang="ru-RU" alt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неклинических моделях опухолей, включая множественную миелому.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122033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кция светлая">
  <a:themeElements>
    <a:clrScheme name="Лекция светлая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Лекция светлая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Лекция светлая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светлая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светлая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светлая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светлая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светлая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кция светлая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светлая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кция светлая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1164</Words>
  <Application>Microsoft Office PowerPoint</Application>
  <PresentationFormat>Произвольный</PresentationFormat>
  <Paragraphs>146</Paragraphs>
  <Slides>19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Лекция светлая</vt:lpstr>
      <vt:lpstr>НАУЧНЫЕ  ПОДХОДЫ К СОЗДАНИЮ ИННОВАЦИОННЫХ ПРОТИВООПУХОЛЕВЫХ СРЕДСТВ</vt:lpstr>
      <vt:lpstr>План лекции</vt:lpstr>
      <vt:lpstr>Таргетная терапия</vt:lpstr>
      <vt:lpstr>Классификация </vt:lpstr>
      <vt:lpstr>Моноклональные антитела</vt:lpstr>
      <vt:lpstr>Ингибиторы протеинкиназ </vt:lpstr>
      <vt:lpstr>Ингибиторы тирозинкиназ</vt:lpstr>
      <vt:lpstr>Новые подходы в антибластомной терапии</vt:lpstr>
      <vt:lpstr>Ингибиторы протеасом</vt:lpstr>
      <vt:lpstr>Ингибиторы циклинзависимых киназ (CDK)</vt:lpstr>
      <vt:lpstr>Ингибиторы сигнальных путей</vt:lpstr>
      <vt:lpstr>Ингибиторы ангиогенеза</vt:lpstr>
      <vt:lpstr>Антисмысловые олигонуклеотиды</vt:lpstr>
      <vt:lpstr>Специальные лекарственные формы и системы доставки</vt:lpstr>
      <vt:lpstr>Специальные лекарственные формы и системы доставки</vt:lpstr>
      <vt:lpstr>Средства, увеличивающие хемо- и радиочувствительность опухолевых клеток</vt:lpstr>
      <vt:lpstr>Средства, увеличивающие хемо- и радиочувствительность опухолевых клеток</vt:lpstr>
      <vt:lpstr>CAR (Chimeric antigen receptor) T-клеточная терапия</vt:lpstr>
      <vt:lpstr>CAR (Chimeric antigen receptor) T-клеточная терапия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создания лекарственных препаратов</dc:title>
  <dc:creator>Vad</dc:creator>
  <cp:lastModifiedBy>kfib</cp:lastModifiedBy>
  <cp:revision>29</cp:revision>
  <dcterms:created xsi:type="dcterms:W3CDTF">2008-10-17T07:12:04Z</dcterms:created>
  <dcterms:modified xsi:type="dcterms:W3CDTF">2023-03-06T11:12:01Z</dcterms:modified>
</cp:coreProperties>
</file>