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303" r:id="rId2"/>
    <p:sldId id="293" r:id="rId3"/>
    <p:sldId id="256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57" r:id="rId13"/>
    <p:sldId id="264" r:id="rId14"/>
    <p:sldId id="258" r:id="rId15"/>
    <p:sldId id="259" r:id="rId16"/>
    <p:sldId id="260" r:id="rId17"/>
    <p:sldId id="261" r:id="rId18"/>
    <p:sldId id="262" r:id="rId19"/>
    <p:sldId id="263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304" r:id="rId35"/>
    <p:sldId id="286" r:id="rId36"/>
    <p:sldId id="289" r:id="rId37"/>
    <p:sldId id="290" r:id="rId38"/>
    <p:sldId id="291" r:id="rId39"/>
    <p:sldId id="292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A3FF2E-82E4-402D-B209-FE4F6B7D142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53E0A-209B-48D7-B73D-0B25FE8F05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84976" cy="6624736"/>
          </a:xfrm>
        </p:spPr>
        <p:txBody>
          <a:bodyPr/>
          <a:lstStyle/>
          <a:p>
            <a:endParaRPr lang="ru-RU" dirty="0" smtClean="0"/>
          </a:p>
          <a:p>
            <a:r>
              <a:rPr lang="ru-RU" sz="4000" b="1" dirty="0" smtClean="0">
                <a:solidFill>
                  <a:schemeClr val="tx1"/>
                </a:solidFill>
              </a:rPr>
              <a:t>Инженерная психология</a:t>
            </a:r>
          </a:p>
          <a:p>
            <a:pPr marL="720000" algn="l"/>
            <a:endParaRPr lang="ru-RU" sz="3600" dirty="0" smtClean="0">
              <a:solidFill>
                <a:schemeClr val="tx1"/>
              </a:solidFill>
            </a:endParaRP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Лекций – 34 часа (10 или 11 тем)</a:t>
            </a: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Семинаров – 34 часа</a:t>
            </a: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Экзамен </a:t>
            </a: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Тесты на портале </a:t>
            </a: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2 или 3 контрольных работы</a:t>
            </a:r>
          </a:p>
          <a:p>
            <a:pPr marL="720000" algn="l"/>
            <a:r>
              <a:rPr lang="ru-RU" sz="3600" dirty="0" smtClean="0">
                <a:solidFill>
                  <a:schemeClr val="tx1"/>
                </a:solidFill>
              </a:rPr>
              <a:t>Рефераты 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62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556" y="692696"/>
            <a:ext cx="7772400" cy="57606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2.1. Теоретические задачи эргономики </a:t>
            </a:r>
            <a:r>
              <a:rPr lang="ru-RU" sz="3200" dirty="0">
                <a:solidFill>
                  <a:schemeClr val="tx1"/>
                </a:solidFill>
              </a:rPr>
              <a:t>(широкое видение)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5832648"/>
          </a:xfrm>
        </p:spPr>
        <p:txBody>
          <a:bodyPr>
            <a:normAutofit/>
          </a:bodyPr>
          <a:lstStyle/>
          <a:p>
            <a:pPr algn="l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Исследование закономерностей взаимодействия человека с техническими системами и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средой.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Формирование принципов создания СЧТС и алгоритмов деятельности в ней человека-оператора.</a:t>
            </a:r>
          </a:p>
          <a:p>
            <a:pPr algn="l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Создание методов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проектирования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эксплуатации СЧТС, обеспечивающих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безопасность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эффективность, удовлетворенность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трудом.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4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916832"/>
            <a:ext cx="8460431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Составными частями эргономики являются:</a:t>
            </a:r>
          </a:p>
          <a:p>
            <a:pPr marL="0" indent="0">
              <a:buNone/>
            </a:pPr>
            <a:r>
              <a:rPr lang="ru-RU" sz="3600" dirty="0" smtClean="0"/>
              <a:t>- гигиена труда (опасные факторы)</a:t>
            </a:r>
          </a:p>
          <a:p>
            <a:pPr marL="0" indent="0">
              <a:buNone/>
            </a:pPr>
            <a:r>
              <a:rPr lang="ru-RU" sz="3600" dirty="0" smtClean="0"/>
              <a:t>- инженерная психология (информационный аспект)</a:t>
            </a:r>
          </a:p>
          <a:p>
            <a:pPr marL="0" indent="0">
              <a:buNone/>
            </a:pPr>
            <a:r>
              <a:rPr lang="ru-RU" sz="3600" i="1" dirty="0" smtClean="0">
                <a:solidFill>
                  <a:srgbClr val="00B050"/>
                </a:solidFill>
              </a:rPr>
              <a:t>Часто предметные области пересекаются</a:t>
            </a:r>
            <a:endParaRPr lang="ru-RU" sz="3600" i="1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7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3. </a:t>
            </a:r>
            <a:r>
              <a:rPr lang="ru-RU" sz="3200" dirty="0">
                <a:solidFill>
                  <a:schemeClr val="tx1"/>
                </a:solidFill>
                <a:latin typeface="Arial Black" panose="020B0A04020102020204" pitchFamily="34" charset="0"/>
              </a:rPr>
              <a:t>Определение и предмет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Инженерная психология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научная дисциплина, изучающая объективные закономерности процессов </a:t>
            </a:r>
            <a:r>
              <a:rPr lang="ru-RU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информационного взаимодействия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 и техники с целью использования их в практике проектирования, создания и эксплуатации системы «Человек-машина» (СЧМ).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Инженерная психология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рассматривает деятельность человека и функционирование машины во взаимосвязи. При этом подчеркивается ведущая роль человека. Человек– это субъект труда, а машина – это орудие труда.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Предметом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инженерной психологии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процессы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информационного взаимодействия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 и техники.</a:t>
            </a:r>
          </a:p>
          <a:p>
            <a:pPr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9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568952" cy="5976664"/>
          </a:xfrm>
        </p:spPr>
        <p:txBody>
          <a:bodyPr>
            <a:normAutofit fontScale="77500" lnSpcReduction="20000"/>
          </a:bodyPr>
          <a:lstStyle/>
          <a:p>
            <a:r>
              <a:rPr lang="ru-RU" sz="5200" b="1" dirty="0" smtClean="0">
                <a:solidFill>
                  <a:srgbClr val="FF0000"/>
                </a:solidFill>
              </a:rPr>
              <a:t>ОСНОВНЫЕ ОПРЕДЕЛЕНИЯ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Человек, осуществляющий информационное взаимодействие с техническим устройством называется  в инженерной психологии </a:t>
            </a:r>
            <a:r>
              <a:rPr lang="ru-RU" sz="3600" b="1" dirty="0">
                <a:solidFill>
                  <a:srgbClr val="FF0000"/>
                </a:solidFill>
              </a:rPr>
              <a:t>о</a:t>
            </a:r>
            <a:r>
              <a:rPr lang="ru-RU" sz="3600" b="1" dirty="0" smtClean="0">
                <a:solidFill>
                  <a:srgbClr val="FF0000"/>
                </a:solidFill>
              </a:rPr>
              <a:t>ператором. 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Информационное взаимодействие оператор осуществляет с </a:t>
            </a:r>
            <a:r>
              <a:rPr lang="ru-RU" sz="3600" b="1" dirty="0">
                <a:solidFill>
                  <a:srgbClr val="FF0000"/>
                </a:solidFill>
              </a:rPr>
              <a:t>информационной моделью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Информационная модель </a:t>
            </a:r>
            <a:r>
              <a:rPr lang="ru-RU" sz="3600" dirty="0">
                <a:solidFill>
                  <a:schemeClr val="tx1"/>
                </a:solidFill>
              </a:rPr>
              <a:t>– это организованное в соответствии с определенной системой правил </a:t>
            </a:r>
            <a:r>
              <a:rPr lang="ru-RU" sz="3600" i="1" dirty="0">
                <a:solidFill>
                  <a:srgbClr val="FF0000"/>
                </a:solidFill>
              </a:rPr>
              <a:t>отображение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предмета труда, Системы «Человек-техника» (СЧТ), </a:t>
            </a:r>
            <a:r>
              <a:rPr lang="ru-RU" sz="3600" dirty="0">
                <a:solidFill>
                  <a:schemeClr val="tx1"/>
                </a:solidFill>
              </a:rPr>
              <a:t>внешней среды и способов воздействия на них. 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На </a:t>
            </a:r>
            <a:r>
              <a:rPr lang="ru-RU" sz="3600" dirty="0">
                <a:solidFill>
                  <a:schemeClr val="tx1"/>
                </a:solidFill>
              </a:rPr>
              <a:t>основе восприятия информационной модели в сознании оператора формируется </a:t>
            </a:r>
            <a:r>
              <a:rPr lang="ru-RU" sz="3600" b="1" dirty="0">
                <a:solidFill>
                  <a:srgbClr val="FF0000"/>
                </a:solidFill>
              </a:rPr>
              <a:t>образ</a:t>
            </a:r>
            <a:r>
              <a:rPr lang="ru-RU" sz="3600" dirty="0">
                <a:solidFill>
                  <a:schemeClr val="tx1"/>
                </a:solidFill>
              </a:rPr>
              <a:t> состояния управляемого </a:t>
            </a:r>
            <a:r>
              <a:rPr lang="ru-RU" sz="3600" dirty="0" smtClean="0">
                <a:solidFill>
                  <a:schemeClr val="tx1"/>
                </a:solidFill>
              </a:rPr>
              <a:t>объекта (СЧТ).</a:t>
            </a:r>
            <a:endParaRPr lang="ru-RU" sz="3600" dirty="0">
              <a:solidFill>
                <a:schemeClr val="tx1"/>
              </a:solidFill>
            </a:endParaRPr>
          </a:p>
          <a:p>
            <a:pPr algn="just"/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3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4. </a:t>
            </a:r>
            <a:r>
              <a:rPr lang="ru-RU" sz="3200" dirty="0">
                <a:solidFill>
                  <a:schemeClr val="tx1"/>
                </a:solidFill>
                <a:latin typeface="Arial Black" panose="020B0A04020102020204" pitchFamily="34" charset="0"/>
              </a:rPr>
              <a:t>Цель и задачи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Autofit/>
          </a:bodyPr>
          <a:lstStyle/>
          <a:p>
            <a:pPr algn="just"/>
            <a:r>
              <a:rPr lang="ru-RU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инженерной психологии </a:t>
            </a:r>
            <a:r>
              <a:rPr lang="ru-RU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</a:t>
            </a:r>
            <a:r>
              <a:rPr lang="ru-RU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эффективного информационного взаимодействия человека-оператора с техническим средством, повышение производительности труда </a:t>
            </a:r>
            <a:r>
              <a:rPr lang="ru-RU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путем </a:t>
            </a:r>
            <a:r>
              <a:rPr lang="ru-RU" sz="27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гуманизации</a:t>
            </a:r>
            <a:r>
              <a:rPr lang="ru-RU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техники и технологии</a:t>
            </a:r>
            <a:r>
              <a:rPr lang="ru-RU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Главной задачей </a:t>
            </a:r>
            <a:r>
              <a:rPr lang="ru-RU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инженерной </a:t>
            </a:r>
            <a:r>
              <a:rPr lang="ru-RU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психологии является разработка оптимальных </a:t>
            </a:r>
            <a:r>
              <a:rPr lang="ru-RU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методов и средств разрешения противоречий</a:t>
            </a:r>
            <a:r>
              <a:rPr lang="ru-RU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между технологическими процессами и техникой с одной стороны, и трудовой деятельностью человека – с другой, возникающих в процессе </a:t>
            </a:r>
            <a:r>
              <a:rPr lang="ru-RU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информационного взаимодействия.</a:t>
            </a:r>
            <a:endParaRPr lang="ru-RU" sz="2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Задачи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/>
          </a:bodyPr>
          <a:lstStyle/>
          <a:p>
            <a:pPr algn="just" defTabSz="360000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Анализ функций человека в СЧМ, изучение структуры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оператора.</a:t>
            </a:r>
          </a:p>
          <a:p>
            <a:pPr algn="just" defTabSz="360000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Изучение процессов преобразования информации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человеком-оператором.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Разработка принципов построения рабочих мест операторов.</a:t>
            </a:r>
          </a:p>
          <a:p>
            <a:pPr algn="just" defTabSz="360000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Изучение   влияния   психологических   факторов   на эффективность СЧМ.</a:t>
            </a:r>
          </a:p>
          <a:p>
            <a:pPr algn="just" defTabSz="360000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Разработка принципов и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методов отбора  и профессиональной подготовки операторов.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Инженерно-психологическое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проектирование и оценка СЧМ. </a:t>
            </a: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Определение экономического эффекта инженерно-психологических разработок.</a:t>
            </a:r>
          </a:p>
        </p:txBody>
      </p:sp>
    </p:spTree>
    <p:extLst>
      <p:ext uri="{BB962C8B-B14F-4D97-AF65-F5344CB8AC3E}">
        <p14:creationId xmlns:p14="http://schemas.microsoft.com/office/powerpoint/2010/main" val="357489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5. Направления инженерной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algn="r" defTabSz="360000"/>
            <a:r>
              <a:rPr lang="ru-RU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Выделяют 4 направления</a:t>
            </a:r>
          </a:p>
          <a:p>
            <a:pPr algn="just" defTabSz="360000"/>
            <a:r>
              <a:rPr lang="ru-RU" sz="3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Методологическое</a:t>
            </a:r>
            <a:r>
              <a:rPr lang="ru-RU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defTabSz="360000"/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предметов и целей исследований;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разработка методов исследований;</a:t>
            </a:r>
          </a:p>
          <a:p>
            <a:pPr algn="just" defTabSz="360000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  места   инженерной   психологии в системе наук. </a:t>
            </a:r>
          </a:p>
        </p:txBody>
      </p:sp>
    </p:spTree>
    <p:extLst>
      <p:ext uri="{BB962C8B-B14F-4D97-AF65-F5344CB8AC3E}">
        <p14:creationId xmlns:p14="http://schemas.microsoft.com/office/powerpoint/2010/main" val="32355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5. Направления инженерной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lnSpcReduction="10000"/>
          </a:bodyPr>
          <a:lstStyle/>
          <a:p>
            <a:pPr algn="just" defTabSz="360000"/>
            <a:endParaRPr lang="ru-RU" sz="2800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3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Психофизиологическое</a:t>
            </a:r>
            <a:r>
              <a:rPr lang="ru-RU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изучение 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психических свойств оператора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анализ 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структуры деятельности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оператора;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оценка    характеристик    выполнения   отдельных действий;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изучение состояний оператора.</a:t>
            </a:r>
          </a:p>
        </p:txBody>
      </p:sp>
    </p:spTree>
    <p:extLst>
      <p:ext uri="{BB962C8B-B14F-4D97-AF65-F5344CB8AC3E}">
        <p14:creationId xmlns:p14="http://schemas.microsoft.com/office/powerpoint/2010/main" val="1101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5. Направления инженерной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algn="just" defTabSz="360000"/>
            <a:r>
              <a:rPr lang="ru-RU" sz="3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Системотехническое</a:t>
            </a:r>
            <a:r>
              <a:rPr lang="ru-RU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принципов структурной организации СЧМ;</a:t>
            </a:r>
          </a:p>
          <a:p>
            <a:pPr algn="just" defTabSz="360000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принципов построения элементов СЧМ;</a:t>
            </a:r>
          </a:p>
          <a:p>
            <a:pPr algn="just" defTabSz="360000"/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проектирование и оценка СЧМ;</a:t>
            </a:r>
          </a:p>
          <a:p>
            <a:pPr algn="just" defTabSz="360000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надежности и эффективности СЧМ.</a:t>
            </a:r>
          </a:p>
        </p:txBody>
      </p:sp>
    </p:spTree>
    <p:extLst>
      <p:ext uri="{BB962C8B-B14F-4D97-AF65-F5344CB8AC3E}">
        <p14:creationId xmlns:p14="http://schemas.microsoft.com/office/powerpoint/2010/main" val="10657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3. Направления инженерной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lnSpcReduction="10000"/>
          </a:bodyPr>
          <a:lstStyle/>
          <a:p>
            <a:pPr algn="just" defTabSz="360000"/>
            <a:r>
              <a:rPr lang="ru-RU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Эксплуатационное</a:t>
            </a:r>
            <a:r>
              <a:rPr lang="ru-RU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профессиональный отбор операторов</a:t>
            </a:r>
          </a:p>
          <a:p>
            <a:pPr algn="l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профессиональная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операторов;</a:t>
            </a:r>
          </a:p>
          <a:p>
            <a:pPr algn="l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психологическое обеспечение научной</a:t>
            </a:r>
          </a:p>
          <a:p>
            <a:pPr algn="l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труда;</a:t>
            </a:r>
          </a:p>
          <a:p>
            <a:pPr algn="l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организация групповой деятельности операторов; </a:t>
            </a:r>
          </a:p>
          <a:p>
            <a:pPr algn="l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разработка методов повышения работоспособности операторов. </a:t>
            </a:r>
          </a:p>
        </p:txBody>
      </p:sp>
    </p:spTree>
    <p:extLst>
      <p:ext uri="{BB962C8B-B14F-4D97-AF65-F5344CB8AC3E}">
        <p14:creationId xmlns:p14="http://schemas.microsoft.com/office/powerpoint/2010/main" val="28701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64807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Литература</a:t>
            </a:r>
            <a:endParaRPr lang="ru-RU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712968" cy="5760640"/>
          </a:xfrm>
        </p:spPr>
        <p:txBody>
          <a:bodyPr>
            <a:normAutofit lnSpcReduction="10000"/>
          </a:bodyPr>
          <a:lstStyle/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Душков, Б. А. Основы инженерной психологии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Б. А. Душков и др. - М.: Академический Проект; Екатеринбург: Деловая книга, 2002. - 576 с.</a:t>
            </a:r>
          </a:p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Сергеев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С.Ф. Инженерная психология и эргономика: Учебное пособие.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М.: НИИ школьных технологий, 2008.176 с.</a:t>
            </a:r>
          </a:p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Стрелков Ю. К.  Инженерная и профессиональная психология: Учеб.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по-собие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студ.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учеб. заведений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Юрий Константинович Стрелков. — 2-е изд., стер. — М.: Издательский центр «Академия, 2005. — 360 с.</a:t>
            </a:r>
          </a:p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Купер А., Рейман Р.,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Кронин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Д.  Алан Купер об интерфейсе. Основы проектирования взаимодействия.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Пер. с англ. – СПб.: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Символ'Плюс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2009. – 688 с., ил.</a:t>
            </a:r>
          </a:p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Ломов Б.Ф. - Человек и техника. Очерки инженерной психологии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- 1966</a:t>
            </a:r>
          </a:p>
          <a:p>
            <a:pPr marL="355600" indent="-355600" algn="just">
              <a:buClrTx/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 по инженерной психологии и эргономике: Учеб. пособие для студ.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учеб, заведений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С. К. Сергиенко, В.А. Бодров, Ю.Э. Писаренко и др.; Под ред.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Ю.К.Стрелкова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— М.: Издательский центр «Академия», 2003. — 400 с. </a:t>
            </a:r>
          </a:p>
          <a:p>
            <a:pPr marL="355600" indent="-355600"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. Методологические принципы в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64488" cy="5400600"/>
          </a:xfrm>
        </p:spPr>
        <p:txBody>
          <a:bodyPr>
            <a:normAutofit/>
          </a:bodyPr>
          <a:lstStyle/>
          <a:p>
            <a:pPr algn="just" defTabSz="360000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Принцип </a:t>
            </a:r>
            <a:r>
              <a:rPr 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гуманизации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труда.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подчеркивает </a:t>
            </a:r>
            <a:r>
              <a:rPr lang="ru-RU" sz="2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ведущую, творческую роль человека в процессе труда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Противоположным ему является принцип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симплификации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(упрощения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когда человек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низводится до придатка машины, оставаясь исполнителем лишь механических действий и движений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Принцип активного оператора.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чтобы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осуществлял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активные функции.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пассивной позиции оператора его переход к активным действиям требует значительной затраты сил, однако эффективность его работы при этом может оказаться невысокой. </a:t>
            </a:r>
          </a:p>
        </p:txBody>
      </p:sp>
    </p:spTree>
    <p:extLst>
      <p:ext uri="{BB962C8B-B14F-4D97-AF65-F5344CB8AC3E}">
        <p14:creationId xmlns:p14="http://schemas.microsoft.com/office/powerpoint/2010/main" val="2527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. Методологические принципы в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64488" cy="5400600"/>
          </a:xfrm>
        </p:spPr>
        <p:txBody>
          <a:bodyPr>
            <a:normAutofit fontScale="92500" lnSpcReduction="10000"/>
          </a:bodyPr>
          <a:lstStyle/>
          <a:p>
            <a:pPr algn="just" defTabSz="360000"/>
            <a:r>
              <a:rPr 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Принцип проектирования деятельности.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Точно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же, как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проектируются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технические устройства, необходимо спроектировать деятельность человека, который будет пользоваться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ими.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того, сами эти устройства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разрабатываться с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проекта будущей деятельности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defTabSz="360000"/>
            <a:r>
              <a:rPr 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Принцип последовательности.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инженерно-психологических требований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быть обеспечено на всех этапах существования СЧМ: проектирования, производства и эксплуатации.</a:t>
            </a:r>
          </a:p>
          <a:p>
            <a:pPr algn="just" defTabSz="360000"/>
            <a:r>
              <a:rPr 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Принцип комплексности.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развитие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междисциплинарных связей инженерной психологии,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её с другими науками о человеке и технике.</a:t>
            </a:r>
          </a:p>
        </p:txBody>
      </p:sp>
    </p:spTree>
    <p:extLst>
      <p:ext uri="{BB962C8B-B14F-4D97-AF65-F5344CB8AC3E}">
        <p14:creationId xmlns:p14="http://schemas.microsoft.com/office/powerpoint/2010/main" val="28046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7. Системный </a:t>
            </a:r>
            <a:r>
              <a:rPr lang="ru-RU" sz="2800" dirty="0">
                <a:solidFill>
                  <a:schemeClr val="tx1"/>
                </a:solidFill>
                <a:latin typeface="Arial Black" panose="020B0A04020102020204" pitchFamily="34" charset="0"/>
              </a:rPr>
              <a:t>подход в инженерной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психологии и его принципы</a:t>
            </a:r>
            <a:endParaRPr lang="ru-RU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64488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Психические явления следует рассматривать как многомерную и многоуровневую систему. </a:t>
            </a:r>
          </a:p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Психику человека рассматривать  и учитывать в динамике, в развитии. </a:t>
            </a:r>
          </a:p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Деятельность человека обусловлена множеством причин. То есть эффект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опосредствуется как внешними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условиями,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и всем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психическим складом человеческой личности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1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Arial Black" panose="020B0A04020102020204" pitchFamily="34" charset="0"/>
              </a:rPr>
              <a:t>8. Связь инженерной психологии с другими науками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64488" cy="5400600"/>
          </a:xfrm>
        </p:spPr>
        <p:txBody>
          <a:bodyPr>
            <a:noAutofit/>
          </a:bodyPr>
          <a:lstStyle/>
          <a:p>
            <a:pPr algn="just" defTabSz="360000"/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97558"/>
            <a:ext cx="8575258" cy="455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843808" y="479715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688632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9.1. Психологические методы</a:t>
            </a:r>
          </a:p>
          <a:p>
            <a:pPr marL="457200" indent="-457200" algn="just" defTabSz="360000">
              <a:buClrTx/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Наблюдение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(изучение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сопоставления внешних проявлений деятельности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мимики,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результатов его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труда) +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фото+видео+замеры+беседа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 defTabSz="360000">
              <a:buClrTx/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(широкий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испытуемых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формализация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just" defTabSz="360000">
              <a:buClrTx/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Эксперимент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(лабораторный и естественный)  - управляемое изменение условий.</a:t>
            </a:r>
          </a:p>
          <a:p>
            <a:pPr marL="457200" indent="-457200" algn="just" defTabSz="360000">
              <a:buClrTx/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(бланковый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аппаратурный) (с их помощью определяется у испытуемого степень выраженности того или иного психологического качества), контроля состояния оператора (по изменению результатов выполнения теста судят об изменении состояния) </a:t>
            </a:r>
          </a:p>
          <a:p>
            <a:pPr marL="457200" indent="-457200" algn="just" defTabSz="360000">
              <a:buClrTx/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Электроэнцефалограмма (ЭЭГ)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характеризует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биоэлектрическую активность головного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мозга</a:t>
            </a:r>
          </a:p>
          <a:p>
            <a:pPr algn="just" defTabSz="360000">
              <a:buClrTx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Преобладание низкочастотных колебаний дельта-ритм (ча0,5–4,0 Гц),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-ритм (5,0– 7,0 Гц) - (сон, ослабление бдительности и внимания,). </a:t>
            </a:r>
          </a:p>
          <a:p>
            <a:pPr algn="just" defTabSz="360000">
              <a:buClrTx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альфа-волн (8,0–12,0 Гц),  - состояние оперативной готовности. </a:t>
            </a:r>
          </a:p>
          <a:p>
            <a:pPr algn="just" defTabSz="360000">
              <a:buClrTx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Преобладание высокочастотных колебаний гамма-ритм (35–100 Гц).  - возникновение психофизиологической напряженности во время работы, возникновение эмоциональных состояний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>
              <a:buClrTx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4797152"/>
            <a:ext cx="742985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Электромиограмма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(ЭМГ)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биопотенциалов мышц человека. ЭМГ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объективный показатель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включения в динамическую или статическую работу отдельных групп мышц. Такой анализ необходим при изучении рабочей позы и управляющих движений оператора. С помощью ЭМГ можно регистрировать также утомление человека. При утомлении уменьшается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амплитуда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колебаний (2).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52" y="4005064"/>
            <a:ext cx="854718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Кожно-гальваническая реакция (КГР)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изменение электрического сопротивления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КГР является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результативных способов регистрации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эмоциональной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напряженности у оператора. При этом наблюдается падение электрического сопротивления кожи или увеличение разности потенциалов между двумя точками кожной поверхности (от 10–30 мВ/см в нормальном состоянии до 100 мВ/см и более при возникновении эмоциональной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напряженности).</a:t>
            </a: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21088"/>
            <a:ext cx="8649961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Электрокардиограмма (ЭКГ)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ЭКГ используется для определения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эмоциональной напряженности оператора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возникновении напряженности в работе оператора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например, растет отношение временного </a:t>
            </a:r>
            <a:r>
              <a:rPr lang="ru-RU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периода возбуждения </a:t>
            </a:r>
            <a:r>
              <a:rPr lang="ru-RU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общему </a:t>
            </a:r>
            <a:r>
              <a:rPr lang="ru-RU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периоду сердечного сокращения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>
              <a:buClrTx/>
            </a:pP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38" y="4171847"/>
            <a:ext cx="8559646" cy="23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Электроокулограмма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(ЭОГ)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характеризует электрическую активность глазных мышц.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этом знак потенциала ЭОГ указывает направление перемещения взгляда, а его величина – угол перемещения. ЭОГ применяется для анализа работы зрительной системы оператора со средствами отображения информации, для анализа распределения и переключения внимания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оператора.</a:t>
            </a: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6" y="4221088"/>
            <a:ext cx="848134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7772400" cy="396044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Тема 1.  Предмет, цель, задачи эргономики и инженерной психологии</a:t>
            </a:r>
            <a:endParaRPr lang="ru-RU" sz="6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8712968" cy="2016224"/>
          </a:xfrm>
        </p:spPr>
        <p:txBody>
          <a:bodyPr/>
          <a:lstStyle/>
          <a:p>
            <a:pPr algn="r"/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 Куликов, 2024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87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544616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Пневмограмма (ПГ)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запись внешнего дыхания. Она используется для оценки психофизиологической напряженности. В состоянии возбуждения или напряжения частота дыхания увеличивается до 50–60 колебаний в минуту, наблюдается также уменьшение глубины дыхания и укорочение фазы выдоха относительно фазы вдоха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93096"/>
            <a:ext cx="845876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9.2.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Физиологические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Речевой ответ (РО)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изучается по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спектральным и временным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характеристикам речи оператора. По изменению интонации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судить о возникновении эмоциональных состояний оператора, напряженности и утомления в его работе.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этих состояниях содержится также и во временных параметрах РО. Например, при развитии утомления увеличиваются длительность слов и пауз между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ними. 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0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Математические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применяются для формализованного описания и построения математических моделей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функционирования СЧМ.</a:t>
            </a:r>
          </a:p>
          <a:p>
            <a:pPr algn="just" defTabSz="360000">
              <a:buClrTx/>
            </a:pPr>
            <a:r>
              <a:rPr lang="ru-RU" sz="2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</a:t>
            </a:r>
            <a:r>
              <a:rPr lang="ru-RU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8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размерность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(описание процессов управления со многими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переменными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динамичность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(учет фактора времени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algn="just" defTabSz="360000">
              <a:buClrTx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неопределенность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(учет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случайных составляющих)</a:t>
            </a:r>
          </a:p>
          <a:p>
            <a:pPr algn="just" defTabSz="360000">
              <a:buClrTx/>
            </a:pPr>
            <a:r>
              <a:rPr lang="ru-RU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факторность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(учет специфических особенностей поведения человека, например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эмоциональной напряженности)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Математические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теории информации.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основано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представлении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канала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связи.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под информацией понимаются любые изменения в управляемом процессе или условиях внешней среды, поступающие к оператору. Основным понятием теории информации является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информации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(энтропия), которое вычисляется по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формуле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Шеннона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вероятность появления i-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сигнала; п - число различных сигналов; к - коэффициент, учитывающий выбранное основание логарифма {к =1, если log</a:t>
            </a:r>
            <a:r>
              <a:rPr lang="ru-RU" sz="24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 defTabSz="360000">
              <a:buClrTx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4231564"/>
            <a:ext cx="3389163" cy="96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7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37456"/>
            <a:ext cx="8496943" cy="619268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случае только лишь двоичного кода формула упрощается.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Тогда количество информации I, содержащееся в выбранном сообщении, определяется как двоичный логарифм N: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Формула Хартли</a:t>
            </a:r>
            <a:r>
              <a:rPr lang="ru-RU" sz="3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 Е</a:t>
            </a:r>
            <a:r>
              <a:rPr lang="ru-RU" sz="36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</a:t>
            </a:r>
            <a:r>
              <a:rPr lang="ru-RU" sz="3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log</a:t>
            </a:r>
            <a:r>
              <a:rPr lang="ru-RU" sz="3600" b="1" i="1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ru-RU" sz="3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N,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где </a:t>
            </a:r>
            <a:r>
              <a:rPr lang="ru-RU" sz="3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— количество информации в битах; </a:t>
            </a:r>
            <a:r>
              <a:rPr lang="ru-RU" sz="3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— число возможных состояний.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337710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640960" cy="576064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Математические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теории информации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 defTabSz="360000">
              <a:buClrTx/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может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использоваться как мера сложности работы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оператора. </a:t>
            </a:r>
          </a:p>
          <a:p>
            <a:pPr marL="457200" indent="-457200" algn="just" defTabSz="360000">
              <a:buClrTx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Зная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оценить время, которое затрачивает оператор на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ее переработку,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между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 существует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линейная зависимость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 defTabSz="360000">
              <a:buClrTx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Знание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позволяет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согласовать скорость ее выдачи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психофизиологическими    возможностями   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человека. </a:t>
            </a:r>
          </a:p>
          <a:p>
            <a:pPr algn="just" defTabSz="360000">
              <a:buClrTx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Условием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неискаженной передачи информации является следующее: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скорость поступления информации к оператору должна быть меньше пропускной способности оператора.</a:t>
            </a:r>
            <a:endParaRPr lang="ru-RU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7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9.3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Математические методы</a:t>
            </a:r>
            <a:endParaRPr lang="ru-R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теории автоматического управления.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Применяются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системах непрерывного типа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(самолет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автомобиль,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корабль) - оператор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выполняет функции слежения или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наведения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>
              <a:buClrTx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методов состоит в нахождении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такой передаточной функции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 (характера управляющих движений),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которая позволила бы получить требуемую функцию всей системы;</a:t>
            </a:r>
          </a:p>
          <a:p>
            <a:pPr algn="just" defTabSz="360000">
              <a:buClrTx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Далее проводятся отбор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тренировка операторов, соответствующее оформление технической части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СЧМ,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обеспечивающих требуемую функцию оператора.</a:t>
            </a:r>
          </a:p>
          <a:p>
            <a:pPr algn="just" defTabSz="360000">
              <a:buClrTx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4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9.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инженерной психологии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980728"/>
            <a:ext cx="8712057" cy="5400600"/>
          </a:xfrm>
        </p:spPr>
        <p:txBody>
          <a:bodyPr>
            <a:noAutofit/>
          </a:bodyPr>
          <a:lstStyle/>
          <a:p>
            <a:pPr algn="just" defTabSz="360000"/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9.4</a:t>
            </a: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Имитационные </a:t>
            </a:r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занимают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промежуточное положение между экспериментальными и математическими методами. </a:t>
            </a:r>
          </a:p>
          <a:p>
            <a:pPr algn="just" defTabSz="360000"/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 на розыгрыше (имитации) воздействия случайных факторов на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    СЧМ.</a:t>
            </a:r>
          </a:p>
          <a:p>
            <a:pPr algn="just" defTabSz="360000">
              <a:buClrTx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Идет многократная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с помощью ЭВМ моделируемого процесса. Каждая реализация носит случайный характер. Достоверность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достигается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статистической обработкой промежуточных результатов по множеству реализаций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10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. Техническое обеспечение инженерно-психологических исследований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1556792"/>
            <a:ext cx="8712057" cy="5040560"/>
          </a:xfrm>
        </p:spPr>
        <p:txBody>
          <a:bodyPr>
            <a:noAutofit/>
          </a:bodyPr>
          <a:lstStyle/>
          <a:p>
            <a:pPr algn="just" defTabSz="360000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состав аппаратуры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обычно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входят следующие устройства: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датчики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служат для отведения потенциалов с поверхности тела человека),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преобразователи</a:t>
            </a:r>
            <a:r>
              <a:rPr lang="ru-RU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преобразования исходного сигнала к удобному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виду),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усилители биоэлектрических сигналов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регистраторы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выдачи результата измерений в графической или цифровой форме), </a:t>
            </a:r>
            <a:r>
              <a:rPr lang="ru-RU" sz="2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lang="ru-RU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обработки результатов).</a:t>
            </a:r>
          </a:p>
          <a:p>
            <a:pPr algn="just" defTabSz="360000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только одного физиологического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показателя не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дать однозначного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ответа.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Поэтому на практике применяется обычно так называемый </a:t>
            </a:r>
            <a:r>
              <a:rPr lang="ru-RU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полиэффекторный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метод, заключающийся в одновременной записи и анализе целого комплекса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показателей.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8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93610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Задание к семинару</a:t>
            </a:r>
            <a:endParaRPr lang="ru-RU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19" y="1556792"/>
            <a:ext cx="8712057" cy="4824536"/>
          </a:xfrm>
        </p:spPr>
        <p:txBody>
          <a:bodyPr>
            <a:noAutofit/>
          </a:bodyPr>
          <a:lstStyle/>
          <a:p>
            <a:pPr algn="just" defTabSz="360000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Проработать все вопросы темы по учебникам.</a:t>
            </a:r>
          </a:p>
          <a:p>
            <a:pPr algn="just" defTabSz="360000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Доклад – презентация. История возникновения инженерной психологии и эргономики (предпосылки, источники, события, даты, люди).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Определение и предмет эргономики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algn="just" defTabSz="360000"/>
            <a:r>
              <a:rPr lang="ru-RU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Эргономика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 греческого «</a:t>
            </a:r>
            <a:r>
              <a:rPr lang="ru-RU" sz="3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ergon</a:t>
            </a:r>
            <a:r>
              <a:rPr lang="ru-RU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– работа и «</a:t>
            </a:r>
            <a:r>
              <a:rPr lang="ru-RU" sz="3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nomos</a:t>
            </a:r>
            <a:r>
              <a:rPr lang="ru-RU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– закон, термин введен в Англии в 1949 году)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наука о приспособлении орудий и условий труда к человеку.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Она изучает функциональные возможности и особенности человека в трудовых процессах с целью создания оптимальных 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условий.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4" y="476672"/>
            <a:ext cx="7772400" cy="100811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 </a:t>
            </a:r>
            <a:r>
              <a:rPr lang="ru-RU" sz="3600" dirty="0">
                <a:solidFill>
                  <a:srgbClr val="FF0000"/>
                </a:solidFill>
                <a:latin typeface="Arial Black" panose="020B0A04020102020204" pitchFamily="34" charset="0"/>
              </a:rPr>
              <a:t>Определение и предмет </a:t>
            </a:r>
            <a:r>
              <a:rPr lang="ru-R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эргономики </a:t>
            </a:r>
            <a:r>
              <a:rPr lang="ru-RU" sz="2400" dirty="0" smtClean="0">
                <a:solidFill>
                  <a:schemeClr val="tx1"/>
                </a:solidFill>
              </a:rPr>
              <a:t>(широкое видение)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373216"/>
          </a:xfrm>
        </p:spPr>
        <p:txBody>
          <a:bodyPr>
            <a:normAutofit/>
          </a:bodyPr>
          <a:lstStyle/>
          <a:p>
            <a:pPr algn="l" defTabSz="360000"/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Эргономика</a:t>
            </a: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область знаний, комплексно изучающая трудовую деятельность человека в системе « Человек -техника - среда» (СЧТС) с </a:t>
            </a: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обеспечения ее эффективности, безопасности и комфорта.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Аналогичную область знаний в США называют «человеческим фактором» (</a:t>
            </a:r>
            <a:r>
              <a:rPr lang="ru-RU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 defTabSz="360000"/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Инженерная психология является </a:t>
            </a:r>
            <a:r>
              <a:rPr lang="ru-RU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составной частью  </a:t>
            </a:r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эргономики.</a:t>
            </a:r>
          </a:p>
          <a:p>
            <a:pPr algn="just" defTabSz="360000"/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0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Пример применения эргономики 1 </a:t>
            </a:r>
            <a:r>
              <a:rPr lang="ru-RU" sz="2400" dirty="0" smtClean="0">
                <a:solidFill>
                  <a:schemeClr val="tx1"/>
                </a:solidFill>
              </a:rPr>
              <a:t>(узкое видение, физическая и физиологическая оптимизация)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algn="just" defTabSz="360000"/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136905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352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66778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Пример 2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32" y="1110952"/>
            <a:ext cx="9144000" cy="54864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algn="just" defTabSz="360000"/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2. Практические Задачи эргономики </a:t>
            </a:r>
            <a:r>
              <a:rPr lang="ru-RU" sz="3200" dirty="0">
                <a:solidFill>
                  <a:schemeClr val="tx1"/>
                </a:solidFill>
              </a:rPr>
              <a:t>(широкое видение)</a:t>
            </a:r>
            <a:endParaRPr lang="ru-RU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fontScale="85000" lnSpcReduction="10000"/>
          </a:bodyPr>
          <a:lstStyle/>
          <a:p>
            <a:pPr algn="just" defTabSz="360000"/>
            <a:r>
              <a:rPr lang="ru-RU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1 - повышение </a:t>
            </a:r>
            <a:r>
              <a:rPr lang="ru-RU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эффективности </a:t>
            </a:r>
            <a:r>
              <a:rPr lang="ru-RU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СЧТС</a:t>
            </a:r>
          </a:p>
          <a:p>
            <a:pPr algn="just" defTabSz="360000"/>
            <a:r>
              <a:rPr lang="ru-RU" sz="28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способность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СЧТС достигать поставленной цели в заданных условиях и с определенным качеством.</a:t>
            </a:r>
          </a:p>
          <a:p>
            <a:pPr algn="just" defTabSz="360000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 СЧТС невозможна без высокой работоспособности и надежности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Работоспособность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свойство,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определяемое состоянием физиологических и психических функций и характеризующее его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способность выполнять определенную деятельность с требуемым качеством и в течение требуемого интервала времени.</a:t>
            </a:r>
          </a:p>
          <a:p>
            <a:pPr algn="just" defTabSz="360000"/>
            <a:r>
              <a:rPr lang="ru-RU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Надежность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свойство, характеризующее способность 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безошибочно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выполнять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течение определенного интервала времени при заданных условиях.</a:t>
            </a:r>
          </a:p>
          <a:p>
            <a:pPr algn="just" defTabSz="360000"/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5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712968" cy="5472608"/>
          </a:xfrm>
        </p:spPr>
        <p:txBody>
          <a:bodyPr>
            <a:normAutofit fontScale="92500" lnSpcReduction="20000"/>
          </a:bodyPr>
          <a:lstStyle/>
          <a:p>
            <a:pPr algn="just" defTabSz="360000"/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безопасность труда</a:t>
            </a:r>
            <a:r>
              <a:rPr lang="ru-RU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/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80% аварий и катастроф, причина – человеческий фактор. + опасные условия среды, вредное производство. Гигиена труда.</a:t>
            </a:r>
          </a:p>
          <a:p>
            <a:pPr algn="just" defTabSz="360000"/>
            <a:endParaRPr lang="ru-RU" sz="11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0"/>
            <a:r>
              <a:rPr lang="ru-RU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3</a:t>
            </a:r>
            <a:r>
              <a:rPr lang="ru-RU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условий для развития личности в процессе ее работы</a:t>
            </a:r>
            <a:r>
              <a:rPr lang="ru-RU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60000"/>
            <a:r>
              <a:rPr lang="ru-RU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 путем ее достижения является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гармоничное соединение 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умственного и физического труда в производственной деятельности.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5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Мо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1992</Words>
  <Application>Microsoft Office PowerPoint</Application>
  <PresentationFormat>Экран (4:3)</PresentationFormat>
  <Paragraphs>179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Arial Black</vt:lpstr>
      <vt:lpstr>Symbol</vt:lpstr>
      <vt:lpstr>Times New Roman</vt:lpstr>
      <vt:lpstr>Тема1</vt:lpstr>
      <vt:lpstr>Презентация PowerPoint</vt:lpstr>
      <vt:lpstr>Литература</vt:lpstr>
      <vt:lpstr>Тема 1.  Предмет, цель, задачи эргономики и инженерной психологии</vt:lpstr>
      <vt:lpstr>1. Определение и предмет эргономики</vt:lpstr>
      <vt:lpstr>1. Определение и предмет эргономики (широкое видение)</vt:lpstr>
      <vt:lpstr>Пример применения эргономики 1 (узкое видение, физическая и физиологическая оптимизация)</vt:lpstr>
      <vt:lpstr>Пример 2</vt:lpstr>
      <vt:lpstr>2. Практические Задачи эргономики (широкое видение)</vt:lpstr>
      <vt:lpstr>Презентация PowerPoint</vt:lpstr>
      <vt:lpstr>   2.1. Теоретические задачи эргономики (широкое видение)</vt:lpstr>
      <vt:lpstr>Презентация PowerPoint</vt:lpstr>
      <vt:lpstr>3. Определение и предмет инженерной психологии</vt:lpstr>
      <vt:lpstr>Презентация PowerPoint</vt:lpstr>
      <vt:lpstr>4. Цель и задачи инженерной психологии</vt:lpstr>
      <vt:lpstr>Задачи инженерной психологии</vt:lpstr>
      <vt:lpstr>5. Направления инженерной психологии</vt:lpstr>
      <vt:lpstr>5. Направления инженерной психологии</vt:lpstr>
      <vt:lpstr>5. Направления инженерной психологии</vt:lpstr>
      <vt:lpstr>3. Направления инженерной психологии</vt:lpstr>
      <vt:lpstr>6. Методологические принципы в инженерной психологии</vt:lpstr>
      <vt:lpstr>6. Методологические принципы в инженерной психологии</vt:lpstr>
      <vt:lpstr>7. Системный подход в инженерной психологии и его принципы</vt:lpstr>
      <vt:lpstr>8. Связь инженерной психологии с другими науками 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Презентация PowerPoint</vt:lpstr>
      <vt:lpstr>9. Методы инженерной психологии</vt:lpstr>
      <vt:lpstr>9. Методы инженерной психологии</vt:lpstr>
      <vt:lpstr>9. Методы инженерной психологии</vt:lpstr>
      <vt:lpstr>10. Техническое обеспечение инженерно-психологических исследований</vt:lpstr>
      <vt:lpstr>Задание к семинару</vt:lpstr>
    </vt:vector>
  </TitlesOfParts>
  <Company>DNS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Предмет, цель, задачи эргономики и инженерной психологии</dc:title>
  <dc:creator>DNS</dc:creator>
  <cp:lastModifiedBy>Учетная запись Майкрософт</cp:lastModifiedBy>
  <cp:revision>62</cp:revision>
  <dcterms:created xsi:type="dcterms:W3CDTF">2014-02-08T08:14:27Z</dcterms:created>
  <dcterms:modified xsi:type="dcterms:W3CDTF">2024-01-24T03:39:22Z</dcterms:modified>
</cp:coreProperties>
</file>