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68" r:id="rId5"/>
    <p:sldId id="266" r:id="rId6"/>
    <p:sldId id="259" r:id="rId7"/>
    <p:sldId id="269" r:id="rId8"/>
    <p:sldId id="271" r:id="rId9"/>
    <p:sldId id="261" r:id="rId10"/>
    <p:sldId id="264" r:id="rId11"/>
    <p:sldId id="265" r:id="rId12"/>
    <p:sldId id="257" r:id="rId13"/>
    <p:sldId id="262" r:id="rId14"/>
    <p:sldId id="263" r:id="rId15"/>
    <p:sldId id="267" r:id="rId16"/>
    <p:sldId id="27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714" y="-2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календула лекарственна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9058" y="214290"/>
            <a:ext cx="4853682" cy="64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428596" y="1714488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 smtClean="0"/>
              <a:t>Календула лекарственная </a:t>
            </a:r>
            <a:r>
              <a:rPr lang="ru-RU" sz="2000" dirty="0" smtClean="0"/>
              <a:t>– </a:t>
            </a:r>
          </a:p>
          <a:p>
            <a:r>
              <a:rPr lang="en-US" sz="2000" i="1" dirty="0" smtClean="0"/>
              <a:t>Calendula </a:t>
            </a:r>
            <a:r>
              <a:rPr lang="en-US" sz="2000" i="1" dirty="0" err="1" smtClean="0"/>
              <a:t>officinalis</a:t>
            </a:r>
            <a:r>
              <a:rPr lang="en-US" sz="2000" i="1" dirty="0" smtClean="0"/>
              <a:t> </a:t>
            </a:r>
            <a:r>
              <a:rPr lang="en-US" sz="2000" dirty="0" smtClean="0"/>
              <a:t>L. </a:t>
            </a:r>
            <a:endParaRPr lang="ru-RU" sz="2000" dirty="0" smtClean="0"/>
          </a:p>
          <a:p>
            <a:endParaRPr lang="ru-RU" sz="2000" dirty="0" smtClean="0"/>
          </a:p>
          <a:p>
            <a:r>
              <a:rPr lang="ru-RU" sz="2000" dirty="0" smtClean="0"/>
              <a:t>Семейство Астровые </a:t>
            </a:r>
            <a:r>
              <a:rPr lang="ru-RU" sz="2000" dirty="0" smtClean="0"/>
              <a:t>– </a:t>
            </a:r>
          </a:p>
          <a:p>
            <a:r>
              <a:rPr lang="en-US" sz="2000" i="1" dirty="0" err="1" smtClean="0"/>
              <a:t>Asteraceae</a:t>
            </a:r>
            <a:r>
              <a:rPr lang="en-US" sz="2000" dirty="0" smtClean="0"/>
              <a:t> 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7158" y="357166"/>
            <a:ext cx="7143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Шиповника плоды – </a:t>
            </a:r>
            <a:r>
              <a:rPr lang="en-US" i="1" dirty="0" err="1" smtClean="0"/>
              <a:t>Rosae</a:t>
            </a:r>
            <a:r>
              <a:rPr lang="en-US" i="1" dirty="0" smtClean="0"/>
              <a:t> </a:t>
            </a:r>
            <a:r>
              <a:rPr lang="en-US" i="1" dirty="0" err="1" smtClean="0"/>
              <a:t>fructus</a:t>
            </a:r>
            <a:r>
              <a:rPr lang="en-US" i="1" dirty="0" smtClean="0"/>
              <a:t> </a:t>
            </a:r>
            <a:endParaRPr lang="ru-RU" i="1" dirty="0" smtClean="0"/>
          </a:p>
          <a:p>
            <a:pPr algn="ctr"/>
            <a:r>
              <a:rPr lang="ru-RU" dirty="0" smtClean="0"/>
              <a:t>Шиповник </a:t>
            </a:r>
            <a:r>
              <a:rPr lang="ru-RU" dirty="0" smtClean="0"/>
              <a:t>майский </a:t>
            </a:r>
            <a:r>
              <a:rPr lang="ru-RU" dirty="0" smtClean="0"/>
              <a:t>- </a:t>
            </a:r>
            <a:r>
              <a:rPr lang="en-US" i="1" dirty="0" smtClean="0"/>
              <a:t>Rosa </a:t>
            </a:r>
            <a:r>
              <a:rPr lang="en-US" i="1" dirty="0" err="1" smtClean="0"/>
              <a:t>majalis</a:t>
            </a:r>
            <a:r>
              <a:rPr lang="en-US" i="1" dirty="0" smtClean="0"/>
              <a:t> </a:t>
            </a:r>
            <a:r>
              <a:rPr lang="en-US" dirty="0" err="1" smtClean="0"/>
              <a:t>Herrm</a:t>
            </a:r>
            <a:r>
              <a:rPr lang="en-US" i="1" dirty="0" smtClean="0"/>
              <a:t>. </a:t>
            </a:r>
            <a:endParaRPr lang="ru-RU" dirty="0" smtClean="0"/>
          </a:p>
          <a:p>
            <a:pPr algn="ctr"/>
            <a:r>
              <a:rPr lang="ru-RU" dirty="0" smtClean="0"/>
              <a:t>Семейство </a:t>
            </a:r>
            <a:r>
              <a:rPr lang="ru-RU" dirty="0" smtClean="0"/>
              <a:t>Розоцветные - </a:t>
            </a:r>
            <a:r>
              <a:rPr lang="en-US" i="1" dirty="0" err="1" smtClean="0"/>
              <a:t>Rosaceae</a:t>
            </a:r>
            <a:endParaRPr lang="ru-RU" i="1" dirty="0" smtClean="0"/>
          </a:p>
        </p:txBody>
      </p:sp>
      <p:pic>
        <p:nvPicPr>
          <p:cNvPr id="6146" name="Picture 2" descr="C:\Users\Виктория\Desktop\Итоговые сырье и гербарии\сырье и гербарий\IMG_62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285860"/>
            <a:ext cx="8100000" cy="540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00034" y="2071678"/>
            <a:ext cx="328614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Калина обыкновенная – </a:t>
            </a:r>
            <a:r>
              <a:rPr lang="en-US" sz="2000" i="1" dirty="0" err="1" smtClean="0"/>
              <a:t>Viburnum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opulus</a:t>
            </a:r>
            <a:r>
              <a:rPr lang="en-US" sz="2000" i="1" dirty="0" smtClean="0"/>
              <a:t> </a:t>
            </a:r>
            <a:r>
              <a:rPr lang="en-US" sz="2000" dirty="0" smtClean="0"/>
              <a:t>L. </a:t>
            </a:r>
            <a:endParaRPr lang="ru-RU" sz="2000" dirty="0" smtClean="0"/>
          </a:p>
          <a:p>
            <a:endParaRPr lang="ru-RU" sz="2000" dirty="0" smtClean="0"/>
          </a:p>
          <a:p>
            <a:r>
              <a:rPr lang="ru-RU" sz="2000" dirty="0" smtClean="0"/>
              <a:t>Семейство Жимолостные – </a:t>
            </a:r>
            <a:r>
              <a:rPr lang="en-US" sz="2000" i="1" dirty="0" err="1" smtClean="0"/>
              <a:t>Caprifoliaceae</a:t>
            </a:r>
            <a:endParaRPr lang="ru-RU" sz="2000" i="1" dirty="0" smtClean="0"/>
          </a:p>
        </p:txBody>
      </p:sp>
      <p:pic>
        <p:nvPicPr>
          <p:cNvPr id="2050" name="Picture 2" descr="C:\Users\Виктория\Desktop\Итоговые сырье и гербарии\Гербарий\Витамины\Калина обыкновенна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9058" y="0"/>
            <a:ext cx="4637277" cy="648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285728"/>
            <a:ext cx="71437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Калины плоды свежие- </a:t>
            </a:r>
            <a:r>
              <a:rPr lang="en-US" i="1" dirty="0" err="1" smtClean="0"/>
              <a:t>Viburni</a:t>
            </a:r>
            <a:r>
              <a:rPr lang="ru-RU" i="1" dirty="0" smtClean="0"/>
              <a:t> </a:t>
            </a:r>
            <a:r>
              <a:rPr lang="en-US" i="1" dirty="0" err="1" smtClean="0"/>
              <a:t>fructus</a:t>
            </a:r>
            <a:r>
              <a:rPr lang="ru-RU" i="1" dirty="0" smtClean="0"/>
              <a:t> </a:t>
            </a:r>
            <a:r>
              <a:rPr lang="en-US" i="1" dirty="0" err="1" smtClean="0"/>
              <a:t>recens</a:t>
            </a:r>
            <a:endParaRPr lang="ru-RU" i="1" dirty="0" smtClean="0"/>
          </a:p>
          <a:p>
            <a:pPr algn="ctr"/>
            <a:r>
              <a:rPr lang="ru-RU" dirty="0" smtClean="0"/>
              <a:t>Калина обыкновенная – </a:t>
            </a:r>
            <a:r>
              <a:rPr lang="en-US" i="1" dirty="0" err="1" smtClean="0"/>
              <a:t>Viburnum</a:t>
            </a:r>
            <a:r>
              <a:rPr lang="en-US" i="1" dirty="0" smtClean="0"/>
              <a:t> </a:t>
            </a:r>
            <a:r>
              <a:rPr lang="en-US" i="1" dirty="0" err="1" smtClean="0"/>
              <a:t>opulus</a:t>
            </a:r>
            <a:r>
              <a:rPr lang="en-US" i="1" dirty="0" smtClean="0"/>
              <a:t> </a:t>
            </a:r>
            <a:r>
              <a:rPr lang="en-US" dirty="0" smtClean="0"/>
              <a:t>L. </a:t>
            </a:r>
            <a:endParaRPr lang="ru-RU" dirty="0" smtClean="0"/>
          </a:p>
          <a:p>
            <a:pPr algn="ctr"/>
            <a:r>
              <a:rPr lang="ru-RU" dirty="0" smtClean="0"/>
              <a:t>Семейство Жимолостные – </a:t>
            </a:r>
            <a:r>
              <a:rPr lang="en-US" dirty="0" err="1" smtClean="0"/>
              <a:t>Caprifoliaceae</a:t>
            </a:r>
            <a:endParaRPr lang="ru-RU" dirty="0" smtClean="0"/>
          </a:p>
          <a:p>
            <a:pPr algn="ctr"/>
            <a:endParaRPr lang="ru-RU" dirty="0"/>
          </a:p>
        </p:txBody>
      </p:sp>
      <p:pic>
        <p:nvPicPr>
          <p:cNvPr id="8195" name="Picture 3" descr="C:\Users\Виктория\Desktop\Итоговые сырье и гербарии\сырье и гербарий\IMG_62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4000" y="1214422"/>
            <a:ext cx="8100000" cy="540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Виктория\Desktop\итоговые\гербарии\калины обыкновенной кора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459992" y="326035"/>
            <a:ext cx="5184792" cy="6961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357158" y="214290"/>
            <a:ext cx="60007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Калины обыкновенной кора – </a:t>
            </a:r>
            <a:r>
              <a:rPr lang="en-US" i="1" dirty="0" err="1" smtClean="0"/>
              <a:t>Viburni</a:t>
            </a:r>
            <a:r>
              <a:rPr lang="en-US" i="1" dirty="0" smtClean="0"/>
              <a:t> </a:t>
            </a:r>
            <a:r>
              <a:rPr lang="en-US" i="1" dirty="0" err="1" smtClean="0"/>
              <a:t>opuli</a:t>
            </a:r>
            <a:r>
              <a:rPr lang="en-US" i="1" dirty="0" smtClean="0"/>
              <a:t> c</a:t>
            </a:r>
            <a:r>
              <a:rPr lang="en-US" dirty="0" smtClean="0"/>
              <a:t>ortex </a:t>
            </a:r>
            <a:endParaRPr lang="ru-RU" dirty="0" smtClean="0"/>
          </a:p>
          <a:p>
            <a:r>
              <a:rPr lang="ru-RU" dirty="0" smtClean="0"/>
              <a:t>Калина </a:t>
            </a:r>
            <a:r>
              <a:rPr lang="ru-RU" dirty="0" smtClean="0"/>
              <a:t>обыкновенная – </a:t>
            </a:r>
            <a:r>
              <a:rPr lang="en-US" i="1" dirty="0" err="1" smtClean="0"/>
              <a:t>Viburnum</a:t>
            </a:r>
            <a:r>
              <a:rPr lang="en-US" i="1" dirty="0" smtClean="0"/>
              <a:t> </a:t>
            </a:r>
            <a:r>
              <a:rPr lang="en-US" i="1" dirty="0" err="1" smtClean="0"/>
              <a:t>opulus</a:t>
            </a:r>
            <a:r>
              <a:rPr lang="en-US" i="1" dirty="0" smtClean="0"/>
              <a:t> </a:t>
            </a:r>
            <a:r>
              <a:rPr lang="en-US" dirty="0" smtClean="0"/>
              <a:t>L. </a:t>
            </a:r>
            <a:endParaRPr lang="ru-RU" dirty="0" smtClean="0"/>
          </a:p>
          <a:p>
            <a:r>
              <a:rPr lang="ru-RU" dirty="0" smtClean="0"/>
              <a:t>Семейство </a:t>
            </a:r>
            <a:r>
              <a:rPr lang="ru-RU" dirty="0" smtClean="0"/>
              <a:t>Жимолостные – </a:t>
            </a:r>
            <a:r>
              <a:rPr lang="en-US" dirty="0" err="1" smtClean="0"/>
              <a:t>Caprifoliaceae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смородина черна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68" y="252395"/>
            <a:ext cx="4955237" cy="6605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500034" y="2428868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 smtClean="0"/>
              <a:t>Смородина черная — </a:t>
            </a:r>
            <a:endParaRPr lang="ru-RU" sz="2000" dirty="0" smtClean="0"/>
          </a:p>
          <a:p>
            <a:r>
              <a:rPr lang="ru-RU" sz="2000" i="1" dirty="0" err="1" smtClean="0"/>
              <a:t>Ribes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nigrum</a:t>
            </a:r>
            <a:r>
              <a:rPr lang="ru-RU" sz="2000" i="1" dirty="0" smtClean="0"/>
              <a:t> </a:t>
            </a:r>
            <a:r>
              <a:rPr lang="ru-RU" sz="2000" dirty="0" smtClean="0"/>
              <a:t>L. </a:t>
            </a:r>
            <a:endParaRPr lang="ru-RU" sz="2000" dirty="0" smtClean="0"/>
          </a:p>
          <a:p>
            <a:endParaRPr lang="ru-RU" sz="2000" dirty="0" smtClean="0"/>
          </a:p>
          <a:p>
            <a:r>
              <a:rPr lang="ru-RU" sz="2000" dirty="0" smtClean="0"/>
              <a:t>Семейство </a:t>
            </a:r>
            <a:r>
              <a:rPr lang="ru-RU" sz="2000" dirty="0" smtClean="0"/>
              <a:t>крыжовниковых — </a:t>
            </a:r>
            <a:r>
              <a:rPr lang="ru-RU" sz="2000" i="1" dirty="0" err="1" smtClean="0"/>
              <a:t>Grossulariaceae</a:t>
            </a:r>
            <a:endParaRPr lang="ru-RU" sz="20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Виктория\Desktop\Итоговые сырье и гербарии\Гербарий\Витамины\Облепиха крушиновидна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7620" y="0"/>
            <a:ext cx="4637277" cy="6480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14282" y="2143116"/>
            <a:ext cx="392909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spcAft>
                <a:spcPts val="0"/>
              </a:spcAft>
              <a:buFont typeface="Arial" charset="0"/>
              <a:buNone/>
              <a:defRPr/>
            </a:pPr>
            <a:r>
              <a:rPr lang="ru-RU" sz="2000" dirty="0" smtClean="0"/>
              <a:t>Облепиха крушиновидная –  </a:t>
            </a:r>
            <a:endParaRPr lang="ru-RU" sz="2000" dirty="0" smtClean="0"/>
          </a:p>
          <a:p>
            <a:pPr indent="450215" algn="ctr">
              <a:spcAft>
                <a:spcPts val="0"/>
              </a:spcAft>
              <a:buFont typeface="Arial" charset="0"/>
              <a:buNone/>
              <a:defRPr/>
            </a:pPr>
            <a:r>
              <a:rPr lang="en-US" sz="2000" i="1" dirty="0" err="1" smtClean="0"/>
              <a:t>Hippopha</a:t>
            </a:r>
            <a:r>
              <a:rPr lang="ru-RU" sz="2000" i="1" dirty="0" err="1" smtClean="0"/>
              <a:t>ë</a:t>
            </a:r>
            <a:r>
              <a:rPr lang="ru-RU" sz="2000" i="1" dirty="0" smtClean="0"/>
              <a:t> </a:t>
            </a:r>
            <a:r>
              <a:rPr lang="en-US" sz="2000" i="1" dirty="0" err="1" smtClean="0"/>
              <a:t>rhamnoides</a:t>
            </a:r>
            <a:r>
              <a:rPr lang="en-US" sz="2000" i="1" dirty="0" smtClean="0"/>
              <a:t> </a:t>
            </a:r>
            <a:r>
              <a:rPr lang="en-US" sz="2000" dirty="0" smtClean="0"/>
              <a:t>L</a:t>
            </a:r>
            <a:r>
              <a:rPr lang="ru-RU" sz="2000" dirty="0" smtClean="0"/>
              <a:t>.</a:t>
            </a:r>
          </a:p>
          <a:p>
            <a:pPr indent="450215" algn="ctr">
              <a:spcAft>
                <a:spcPts val="0"/>
              </a:spcAft>
              <a:buFont typeface="Arial" charset="0"/>
              <a:buNone/>
              <a:defRPr/>
            </a:pPr>
            <a:endParaRPr lang="ru-RU" sz="2000" dirty="0" smtClean="0"/>
          </a:p>
          <a:p>
            <a:pPr indent="450215" algn="ctr">
              <a:spcAft>
                <a:spcPts val="0"/>
              </a:spcAft>
              <a:buFont typeface="Arial" charset="0"/>
              <a:buNone/>
              <a:defRPr/>
            </a:pPr>
            <a:r>
              <a:rPr lang="ru-RU" sz="2000" dirty="0" smtClean="0"/>
              <a:t>Сем. Лоховые - </a:t>
            </a:r>
            <a:r>
              <a:rPr lang="en-US" sz="2000" dirty="0" err="1" smtClean="0"/>
              <a:t>Elaeagnaceae</a:t>
            </a:r>
            <a:endParaRPr lang="ru-RU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3490.JPG"/>
          <p:cNvPicPr/>
          <p:nvPr/>
        </p:nvPicPr>
        <p:blipFill>
          <a:blip r:embed="rId2" cstate="print">
            <a:lum bright="10000" contrast="10000"/>
          </a:blip>
          <a:srcRect l="13943" t="5897" r="4543" b="1224"/>
          <a:stretch>
            <a:fillRect/>
          </a:stretch>
        </p:blipFill>
        <p:spPr bwMode="auto">
          <a:xfrm>
            <a:off x="2928926" y="1857364"/>
            <a:ext cx="5429288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500034" y="357166"/>
            <a:ext cx="807249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spcAft>
                <a:spcPts val="0"/>
              </a:spcAft>
              <a:buFont typeface="Arial" charset="0"/>
              <a:buNone/>
              <a:defRPr/>
            </a:pPr>
            <a:r>
              <a:rPr lang="ru-RU" dirty="0" smtClean="0"/>
              <a:t>Облепихи </a:t>
            </a:r>
            <a:r>
              <a:rPr lang="ru-RU" dirty="0" err="1" smtClean="0"/>
              <a:t>крушиновидной</a:t>
            </a:r>
            <a:r>
              <a:rPr lang="ru-RU" dirty="0" smtClean="0"/>
              <a:t> </a:t>
            </a:r>
            <a:r>
              <a:rPr lang="ru-RU" dirty="0" err="1" smtClean="0"/>
              <a:t>плодысвежие</a:t>
            </a:r>
            <a:r>
              <a:rPr lang="ru-RU" dirty="0" smtClean="0"/>
              <a:t> – </a:t>
            </a:r>
          </a:p>
          <a:p>
            <a:pPr indent="450215" algn="ctr">
              <a:spcAft>
                <a:spcPts val="0"/>
              </a:spcAft>
              <a:buFont typeface="Arial" charset="0"/>
              <a:buNone/>
              <a:defRPr/>
            </a:pPr>
            <a:r>
              <a:rPr lang="en-US" i="1" dirty="0" err="1" smtClean="0"/>
              <a:t>Hippopha</a:t>
            </a:r>
            <a:r>
              <a:rPr lang="ru-RU" i="1" dirty="0" err="1" smtClean="0"/>
              <a:t>ë</a:t>
            </a:r>
            <a:r>
              <a:rPr lang="en-US" i="1" dirty="0" smtClean="0"/>
              <a:t>s </a:t>
            </a:r>
            <a:r>
              <a:rPr lang="en-US" i="1" dirty="0" err="1" smtClean="0"/>
              <a:t>rhamnoidis</a:t>
            </a:r>
            <a:r>
              <a:rPr lang="en-US" i="1" dirty="0" smtClean="0"/>
              <a:t> </a:t>
            </a:r>
            <a:r>
              <a:rPr lang="en-US" i="1" dirty="0" err="1" smtClean="0"/>
              <a:t>fructus</a:t>
            </a:r>
            <a:r>
              <a:rPr lang="en-US" i="1" dirty="0" smtClean="0"/>
              <a:t> </a:t>
            </a:r>
            <a:r>
              <a:rPr lang="en-US" i="1" dirty="0" err="1" smtClean="0"/>
              <a:t>recentes</a:t>
            </a:r>
            <a:endParaRPr lang="ru-RU" i="1" dirty="0" smtClean="0"/>
          </a:p>
          <a:p>
            <a:pPr indent="450215" algn="ctr">
              <a:spcAft>
                <a:spcPts val="0"/>
              </a:spcAft>
              <a:buFont typeface="Arial" charset="0"/>
              <a:buNone/>
              <a:defRPr/>
            </a:pPr>
            <a:endParaRPr lang="ru-RU" dirty="0" smtClean="0"/>
          </a:p>
          <a:p>
            <a:pPr indent="450215" algn="ctr">
              <a:spcAft>
                <a:spcPts val="0"/>
              </a:spcAft>
              <a:buFont typeface="Arial" charset="0"/>
              <a:buNone/>
              <a:defRPr/>
            </a:pPr>
            <a:r>
              <a:rPr lang="ru-RU" dirty="0" smtClean="0"/>
              <a:t>Облепиха </a:t>
            </a:r>
            <a:r>
              <a:rPr lang="ru-RU" dirty="0" smtClean="0"/>
              <a:t>крушиновидная – </a:t>
            </a:r>
            <a:r>
              <a:rPr lang="ru-RU" dirty="0" smtClean="0"/>
              <a:t> </a:t>
            </a:r>
            <a:r>
              <a:rPr lang="en-US" i="1" dirty="0" err="1" smtClean="0"/>
              <a:t>Hippopha</a:t>
            </a:r>
            <a:r>
              <a:rPr lang="ru-RU" i="1" dirty="0" err="1" smtClean="0"/>
              <a:t>ë</a:t>
            </a:r>
            <a:r>
              <a:rPr lang="ru-RU" i="1" dirty="0" smtClean="0"/>
              <a:t> </a:t>
            </a:r>
            <a:r>
              <a:rPr lang="en-US" i="1" dirty="0" err="1" smtClean="0"/>
              <a:t>rhamnoides</a:t>
            </a:r>
            <a:r>
              <a:rPr lang="en-US" i="1" dirty="0" smtClean="0"/>
              <a:t> </a:t>
            </a:r>
            <a:r>
              <a:rPr lang="en-US" dirty="0" smtClean="0"/>
              <a:t>L</a:t>
            </a:r>
            <a:r>
              <a:rPr lang="ru-RU" dirty="0" smtClean="0"/>
              <a:t>.</a:t>
            </a:r>
          </a:p>
          <a:p>
            <a:pPr indent="450215" algn="ctr">
              <a:spcAft>
                <a:spcPts val="0"/>
              </a:spcAft>
              <a:buFont typeface="Arial" charset="0"/>
              <a:buNone/>
              <a:defRPr/>
            </a:pPr>
            <a:r>
              <a:rPr lang="ru-RU" dirty="0" smtClean="0"/>
              <a:t>Сем</a:t>
            </a:r>
            <a:r>
              <a:rPr lang="ru-RU" dirty="0" smtClean="0"/>
              <a:t>. </a:t>
            </a:r>
            <a:r>
              <a:rPr lang="ru-RU" dirty="0" smtClean="0"/>
              <a:t>Лоховые - </a:t>
            </a:r>
            <a:r>
              <a:rPr lang="en-US" dirty="0" err="1" smtClean="0"/>
              <a:t>Elaeagnaceae</a:t>
            </a: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71472" y="357166"/>
            <a:ext cx="692948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Календулы лекарственной цветки - </a:t>
            </a:r>
            <a:r>
              <a:rPr lang="en-US" i="1" dirty="0" err="1" smtClean="0"/>
              <a:t>Calendulae</a:t>
            </a:r>
            <a:r>
              <a:rPr lang="en-US" i="1" dirty="0" smtClean="0"/>
              <a:t> </a:t>
            </a:r>
            <a:r>
              <a:rPr lang="en-US" i="1" dirty="0" err="1" smtClean="0"/>
              <a:t>officinalis</a:t>
            </a:r>
            <a:r>
              <a:rPr lang="en-US" i="1" dirty="0" smtClean="0"/>
              <a:t> </a:t>
            </a:r>
            <a:r>
              <a:rPr lang="en-US" i="1" dirty="0" err="1" smtClean="0"/>
              <a:t>flores</a:t>
            </a:r>
            <a:r>
              <a:rPr lang="en-US" i="1" dirty="0" smtClean="0"/>
              <a:t> </a:t>
            </a:r>
            <a:endParaRPr lang="ru-RU" i="1" dirty="0" smtClean="0"/>
          </a:p>
          <a:p>
            <a:r>
              <a:rPr lang="ru-RU" dirty="0" smtClean="0"/>
              <a:t>Календула </a:t>
            </a:r>
            <a:r>
              <a:rPr lang="ru-RU" dirty="0" smtClean="0"/>
              <a:t>лекарственная - </a:t>
            </a:r>
            <a:r>
              <a:rPr lang="en-US" i="1" dirty="0" smtClean="0"/>
              <a:t>Calendula </a:t>
            </a:r>
            <a:r>
              <a:rPr lang="en-US" i="1" dirty="0" err="1" smtClean="0"/>
              <a:t>officinalis</a:t>
            </a:r>
            <a:r>
              <a:rPr lang="en-US" i="1" dirty="0" smtClean="0"/>
              <a:t> </a:t>
            </a:r>
            <a:r>
              <a:rPr lang="en-US" dirty="0" smtClean="0"/>
              <a:t>L. </a:t>
            </a:r>
            <a:endParaRPr lang="ru-RU" dirty="0" smtClean="0"/>
          </a:p>
          <a:p>
            <a:r>
              <a:rPr lang="ru-RU" dirty="0" smtClean="0"/>
              <a:t>Семейство </a:t>
            </a:r>
            <a:r>
              <a:rPr lang="ru-RU" dirty="0" smtClean="0"/>
              <a:t>Астровые - </a:t>
            </a:r>
            <a:r>
              <a:rPr lang="en-US" i="1" dirty="0" err="1" smtClean="0"/>
              <a:t>Asteraceae</a:t>
            </a:r>
            <a:r>
              <a:rPr lang="en-US" dirty="0" smtClean="0"/>
              <a:t> </a:t>
            </a:r>
            <a:endParaRPr lang="ru-RU" dirty="0"/>
          </a:p>
        </p:txBody>
      </p:sp>
      <p:pic>
        <p:nvPicPr>
          <p:cNvPr id="9218" name="Picture 2" descr="C:\Users\Виктория\Desktop\Итоговые сырье и гербарии\сырье и гербарий\IMG_627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285860"/>
            <a:ext cx="8100000" cy="540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Виктория\Desktop\итоговые\Сырье\рябина обыкновенная.jpg"/>
          <p:cNvPicPr/>
          <p:nvPr/>
        </p:nvPicPr>
        <p:blipFill>
          <a:blip r:embed="rId2" cstate="print">
            <a:lum bright="10000" contrast="20000"/>
          </a:blip>
          <a:srcRect/>
          <a:stretch>
            <a:fillRect/>
          </a:stretch>
        </p:blipFill>
        <p:spPr bwMode="auto">
          <a:xfrm>
            <a:off x="3643306" y="0"/>
            <a:ext cx="4899039" cy="6532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85720" y="1928802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 smtClean="0"/>
              <a:t>Рябина обыкновенная </a:t>
            </a:r>
            <a:r>
              <a:rPr lang="ru-RU" sz="2000" dirty="0" smtClean="0"/>
              <a:t>– </a:t>
            </a:r>
          </a:p>
          <a:p>
            <a:r>
              <a:rPr lang="en-US" sz="2000" i="1" dirty="0" err="1" smtClean="0"/>
              <a:t>Sorbus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aucuparia</a:t>
            </a:r>
            <a:r>
              <a:rPr lang="en-US" sz="2000" i="1" dirty="0" smtClean="0"/>
              <a:t> </a:t>
            </a:r>
            <a:r>
              <a:rPr lang="en-US" sz="2000" dirty="0" smtClean="0"/>
              <a:t>L. </a:t>
            </a:r>
            <a:endParaRPr lang="ru-RU" sz="2000" dirty="0" smtClean="0"/>
          </a:p>
          <a:p>
            <a:endParaRPr lang="ru-RU" sz="2000" dirty="0" smtClean="0"/>
          </a:p>
          <a:p>
            <a:r>
              <a:rPr lang="ru-RU" sz="2000" dirty="0" smtClean="0"/>
              <a:t>Семейство Розоцветные – </a:t>
            </a:r>
            <a:endParaRPr lang="ru-RU" sz="2000" dirty="0" smtClean="0"/>
          </a:p>
          <a:p>
            <a:r>
              <a:rPr lang="en-US" sz="2000" dirty="0" err="1" smtClean="0"/>
              <a:t>Rosaceae</a:t>
            </a:r>
            <a:r>
              <a:rPr lang="en-US" sz="2000" dirty="0" smtClean="0"/>
              <a:t> 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Виктория\Desktop\Итоговые сырье и гербарии\сырье и гербарий\IMG_62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357166"/>
            <a:ext cx="6921273" cy="4614182"/>
          </a:xfrm>
          <a:prstGeom prst="rect">
            <a:avLst/>
          </a:prstGeom>
          <a:noFill/>
        </p:spPr>
      </p:pic>
      <p:pic>
        <p:nvPicPr>
          <p:cNvPr id="4" name="Рисунок 5" descr="IMG_1553.JPG"/>
          <p:cNvPicPr>
            <a:picLocks noChangeAspect="1"/>
          </p:cNvPicPr>
          <p:nvPr/>
        </p:nvPicPr>
        <p:blipFill>
          <a:blip r:embed="rId3">
            <a:lum bright="20000" contrast="20000"/>
          </a:blip>
          <a:srcRect l="29056" t="13382" r="33986" b="6329"/>
          <a:stretch>
            <a:fillRect/>
          </a:stretch>
        </p:blipFill>
        <p:spPr bwMode="auto">
          <a:xfrm>
            <a:off x="6643702" y="3643314"/>
            <a:ext cx="2071702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71472" y="5214950"/>
            <a:ext cx="550072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Рябины </a:t>
            </a:r>
            <a:r>
              <a:rPr lang="ru-RU" dirty="0" smtClean="0"/>
              <a:t>обыкновенной плоды </a:t>
            </a:r>
            <a:r>
              <a:rPr lang="ru-RU" dirty="0" smtClean="0"/>
              <a:t>– </a:t>
            </a:r>
          </a:p>
          <a:p>
            <a:r>
              <a:rPr lang="en-US" i="1" dirty="0" err="1" smtClean="0"/>
              <a:t>Sorbi</a:t>
            </a:r>
            <a:r>
              <a:rPr lang="en-US" i="1" dirty="0" smtClean="0"/>
              <a:t> </a:t>
            </a:r>
            <a:r>
              <a:rPr lang="en-US" i="1" dirty="0" err="1" smtClean="0"/>
              <a:t>aucupariae</a:t>
            </a:r>
            <a:r>
              <a:rPr lang="en-US" i="1" dirty="0" smtClean="0"/>
              <a:t> </a:t>
            </a:r>
            <a:r>
              <a:rPr lang="en-US" i="1" dirty="0" err="1" smtClean="0"/>
              <a:t>fructus</a:t>
            </a:r>
            <a:endParaRPr lang="ru-RU" i="1" dirty="0" smtClean="0"/>
          </a:p>
          <a:p>
            <a:r>
              <a:rPr lang="ru-RU" dirty="0" smtClean="0"/>
              <a:t>Рябина </a:t>
            </a:r>
            <a:r>
              <a:rPr lang="ru-RU" dirty="0" smtClean="0"/>
              <a:t>обыкновенная - </a:t>
            </a:r>
            <a:r>
              <a:rPr lang="en-US" i="1" dirty="0" err="1" smtClean="0"/>
              <a:t>Sorbus</a:t>
            </a:r>
            <a:r>
              <a:rPr lang="en-US" i="1" dirty="0" smtClean="0"/>
              <a:t> </a:t>
            </a:r>
            <a:r>
              <a:rPr lang="en-US" i="1" dirty="0" err="1" smtClean="0"/>
              <a:t>aucuparia</a:t>
            </a:r>
            <a:r>
              <a:rPr lang="en-US" i="1" dirty="0" smtClean="0"/>
              <a:t> </a:t>
            </a:r>
            <a:r>
              <a:rPr lang="en-US" dirty="0" smtClean="0"/>
              <a:t>L. </a:t>
            </a:r>
            <a:endParaRPr lang="ru-RU" dirty="0" smtClean="0"/>
          </a:p>
          <a:p>
            <a:r>
              <a:rPr lang="ru-RU" dirty="0" smtClean="0"/>
              <a:t>Семейство </a:t>
            </a:r>
            <a:r>
              <a:rPr lang="ru-RU" dirty="0" smtClean="0"/>
              <a:t>Розоцветные – </a:t>
            </a:r>
            <a:r>
              <a:rPr lang="en-US" dirty="0" err="1" smtClean="0"/>
              <a:t>Rosaceae</a:t>
            </a:r>
            <a:r>
              <a:rPr lang="en-US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крапива двудомная"/>
          <p:cNvPicPr>
            <a:picLocks noChangeAspect="1" noChangeArrowheads="1"/>
          </p:cNvPicPr>
          <p:nvPr/>
        </p:nvPicPr>
        <p:blipFill>
          <a:blip r:embed="rId2" cstate="print">
            <a:lum bright="20000" contrast="20000"/>
          </a:blip>
          <a:srcRect/>
          <a:stretch>
            <a:fillRect/>
          </a:stretch>
        </p:blipFill>
        <p:spPr bwMode="auto">
          <a:xfrm>
            <a:off x="3929058" y="0"/>
            <a:ext cx="4853922" cy="64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500034" y="1285860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 smtClean="0"/>
              <a:t>Крапива двудомная </a:t>
            </a:r>
            <a:r>
              <a:rPr lang="ru-RU" sz="2000" dirty="0" smtClean="0"/>
              <a:t>–</a:t>
            </a:r>
          </a:p>
          <a:p>
            <a:r>
              <a:rPr lang="en-US" sz="2000" i="1" dirty="0" err="1" smtClean="0"/>
              <a:t>Urtica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dioica</a:t>
            </a:r>
            <a:r>
              <a:rPr lang="en-US" sz="2000" dirty="0" smtClean="0"/>
              <a:t> L. </a:t>
            </a:r>
            <a:endParaRPr lang="ru-RU" sz="2000" dirty="0" smtClean="0"/>
          </a:p>
          <a:p>
            <a:endParaRPr lang="ru-RU" sz="2000" dirty="0" smtClean="0"/>
          </a:p>
          <a:p>
            <a:r>
              <a:rPr lang="ru-RU" sz="2000" dirty="0" smtClean="0"/>
              <a:t>Семейство Крапивные – </a:t>
            </a:r>
            <a:endParaRPr lang="ru-RU" sz="2000" dirty="0" smtClean="0"/>
          </a:p>
          <a:p>
            <a:r>
              <a:rPr lang="en-US" sz="2000" dirty="0" err="1" smtClean="0"/>
              <a:t>Urticaceae</a:t>
            </a:r>
            <a:r>
              <a:rPr lang="en-US" sz="2000" dirty="0" smtClean="0"/>
              <a:t> </a:t>
            </a:r>
            <a:endParaRPr lang="ru-RU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Виктория\Desktop\итоговые\гербарии\крапивы двудомной листья.jpg"/>
          <p:cNvPicPr/>
          <p:nvPr/>
        </p:nvPicPr>
        <p:blipFill>
          <a:blip r:embed="rId2" cstate="print">
            <a:lum bright="10000" contrast="-10000"/>
          </a:blip>
          <a:srcRect/>
          <a:stretch>
            <a:fillRect/>
          </a:stretch>
        </p:blipFill>
        <p:spPr bwMode="auto">
          <a:xfrm rot="16200000">
            <a:off x="815971" y="184106"/>
            <a:ext cx="5154606" cy="5643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6357934" y="1285860"/>
            <a:ext cx="278606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Крапивы двудомной листья – </a:t>
            </a:r>
            <a:endParaRPr lang="ru-RU" dirty="0" smtClean="0"/>
          </a:p>
          <a:p>
            <a:r>
              <a:rPr lang="en-US" i="1" dirty="0" err="1" smtClean="0"/>
              <a:t>Urticae</a:t>
            </a:r>
            <a:r>
              <a:rPr lang="en-US" i="1" dirty="0" smtClean="0"/>
              <a:t> </a:t>
            </a:r>
            <a:r>
              <a:rPr lang="en-US" i="1" dirty="0" err="1" smtClean="0"/>
              <a:t>dioicae</a:t>
            </a:r>
            <a:r>
              <a:rPr lang="en-US" i="1" dirty="0" smtClean="0"/>
              <a:t> folia </a:t>
            </a:r>
            <a:endParaRPr lang="ru-RU" i="1" dirty="0" smtClean="0"/>
          </a:p>
          <a:p>
            <a:endParaRPr lang="ru-RU" dirty="0" smtClean="0"/>
          </a:p>
          <a:p>
            <a:r>
              <a:rPr lang="ru-RU" dirty="0" smtClean="0"/>
              <a:t>Крапива </a:t>
            </a:r>
            <a:r>
              <a:rPr lang="ru-RU" dirty="0" smtClean="0"/>
              <a:t>двудомная –</a:t>
            </a:r>
            <a:r>
              <a:rPr lang="en-US" i="1" dirty="0" err="1" smtClean="0"/>
              <a:t>Urtica</a:t>
            </a:r>
            <a:r>
              <a:rPr lang="en-US" i="1" dirty="0" smtClean="0"/>
              <a:t> </a:t>
            </a:r>
            <a:r>
              <a:rPr lang="en-US" i="1" dirty="0" err="1" smtClean="0"/>
              <a:t>dioica</a:t>
            </a:r>
            <a:r>
              <a:rPr lang="en-US" dirty="0" smtClean="0"/>
              <a:t> L. 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Семейство </a:t>
            </a:r>
            <a:r>
              <a:rPr lang="ru-RU" dirty="0" smtClean="0"/>
              <a:t>Крапивные – </a:t>
            </a:r>
            <a:r>
              <a:rPr lang="en-US" dirty="0" err="1" smtClean="0"/>
              <a:t>Urticaceae</a:t>
            </a:r>
            <a:r>
              <a:rPr lang="en-US" dirty="0" smtClean="0"/>
              <a:t> </a:t>
            </a: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шиповник коричный"/>
          <p:cNvPicPr>
            <a:picLocks noChangeAspect="1" noChangeArrowheads="1"/>
          </p:cNvPicPr>
          <p:nvPr/>
        </p:nvPicPr>
        <p:blipFill>
          <a:blip r:embed="rId2" cstate="print">
            <a:lum bright="20000" contrast="20000"/>
          </a:blip>
          <a:srcRect/>
          <a:stretch>
            <a:fillRect/>
          </a:stretch>
        </p:blipFill>
        <p:spPr bwMode="auto">
          <a:xfrm>
            <a:off x="3500430" y="214290"/>
            <a:ext cx="4855687" cy="64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85720" y="1714488"/>
            <a:ext cx="300039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Шиповник собачий - </a:t>
            </a:r>
            <a:endParaRPr lang="en-US" sz="2000" dirty="0" smtClean="0"/>
          </a:p>
          <a:p>
            <a:r>
              <a:rPr lang="ru-RU" sz="2000" i="1" dirty="0" err="1" smtClean="0"/>
              <a:t>Rosa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canina</a:t>
            </a:r>
            <a:r>
              <a:rPr lang="ru-RU" sz="2000" i="1" dirty="0" smtClean="0"/>
              <a:t> </a:t>
            </a:r>
            <a:r>
              <a:rPr lang="ru-RU" sz="2000" dirty="0" smtClean="0"/>
              <a:t>L</a:t>
            </a:r>
            <a:r>
              <a:rPr lang="ru-RU" sz="2000" dirty="0" smtClean="0"/>
              <a:t>.</a:t>
            </a:r>
            <a:endParaRPr lang="ru-RU" sz="2000" dirty="0" smtClean="0"/>
          </a:p>
          <a:p>
            <a:endParaRPr lang="ru-RU" sz="2000" dirty="0" smtClean="0"/>
          </a:p>
          <a:p>
            <a:r>
              <a:rPr lang="ru-RU" sz="2000" dirty="0" smtClean="0"/>
              <a:t>Семейство Розоцветные - </a:t>
            </a:r>
            <a:r>
              <a:rPr lang="en-US" sz="2000" i="1" dirty="0" err="1" smtClean="0"/>
              <a:t>Rosaceae</a:t>
            </a:r>
            <a:endParaRPr lang="ru-RU" sz="2000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Виктория\Desktop\Итоговые сырье и гербарии\Гербарий\Витамины\Шиповник коричный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86182" y="142852"/>
            <a:ext cx="4637277" cy="6480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785786" y="1857364"/>
            <a:ext cx="257176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Шиповник майский - </a:t>
            </a:r>
            <a:r>
              <a:rPr lang="en-US" sz="2000" i="1" dirty="0" smtClean="0"/>
              <a:t>Rosa </a:t>
            </a:r>
            <a:r>
              <a:rPr lang="en-US" sz="2000" i="1" dirty="0" err="1" smtClean="0"/>
              <a:t>majalis</a:t>
            </a:r>
            <a:r>
              <a:rPr lang="en-US" sz="2000" i="1" dirty="0" smtClean="0"/>
              <a:t> </a:t>
            </a:r>
            <a:r>
              <a:rPr lang="en-US" sz="2000" dirty="0" err="1" smtClean="0"/>
              <a:t>Herrm</a:t>
            </a:r>
            <a:r>
              <a:rPr lang="en-US" sz="2000" i="1" dirty="0" smtClean="0"/>
              <a:t>. </a:t>
            </a:r>
            <a:endParaRPr lang="ru-RU" sz="2000" dirty="0" smtClean="0"/>
          </a:p>
          <a:p>
            <a:pPr algn="ctr"/>
            <a:endParaRPr lang="ru-RU" sz="2000" dirty="0" smtClean="0"/>
          </a:p>
          <a:p>
            <a:pPr algn="ctr"/>
            <a:r>
              <a:rPr lang="ru-RU" sz="2000" dirty="0" smtClean="0"/>
              <a:t>Семейство </a:t>
            </a:r>
            <a:r>
              <a:rPr lang="ru-RU" sz="2000" dirty="0" smtClean="0"/>
              <a:t>Розоцветные - </a:t>
            </a:r>
            <a:r>
              <a:rPr lang="en-US" sz="2000" i="1" dirty="0" err="1" smtClean="0"/>
              <a:t>Rosaceae</a:t>
            </a:r>
            <a:endParaRPr lang="ru-RU" sz="2000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28728" y="5657671"/>
            <a:ext cx="7143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Шиповника плоды – </a:t>
            </a:r>
            <a:r>
              <a:rPr lang="en-US" i="1" dirty="0" err="1" smtClean="0"/>
              <a:t>Rosae</a:t>
            </a:r>
            <a:r>
              <a:rPr lang="en-US" i="1" dirty="0" smtClean="0"/>
              <a:t> </a:t>
            </a:r>
            <a:r>
              <a:rPr lang="en-US" i="1" dirty="0" err="1" smtClean="0"/>
              <a:t>fructus</a:t>
            </a:r>
            <a:r>
              <a:rPr lang="en-US" i="1" dirty="0" smtClean="0"/>
              <a:t> </a:t>
            </a:r>
            <a:endParaRPr lang="ru-RU" i="1" dirty="0" smtClean="0"/>
          </a:p>
          <a:p>
            <a:pPr algn="ctr"/>
            <a:r>
              <a:rPr lang="ru-RU" dirty="0" smtClean="0"/>
              <a:t>Шиповник собачий - </a:t>
            </a:r>
            <a:r>
              <a:rPr lang="ru-RU" i="1" dirty="0" err="1" smtClean="0"/>
              <a:t>Rosa</a:t>
            </a:r>
            <a:r>
              <a:rPr lang="ru-RU" i="1" dirty="0" smtClean="0"/>
              <a:t> </a:t>
            </a:r>
            <a:r>
              <a:rPr lang="ru-RU" i="1" dirty="0" err="1" smtClean="0"/>
              <a:t>canina</a:t>
            </a:r>
            <a:r>
              <a:rPr lang="ru-RU" i="1" dirty="0" smtClean="0"/>
              <a:t> </a:t>
            </a:r>
            <a:r>
              <a:rPr lang="ru-RU" dirty="0" smtClean="0"/>
              <a:t>L.</a:t>
            </a:r>
          </a:p>
          <a:p>
            <a:pPr algn="ctr"/>
            <a:r>
              <a:rPr lang="ru-RU" dirty="0" smtClean="0"/>
              <a:t>Семейство </a:t>
            </a:r>
            <a:r>
              <a:rPr lang="ru-RU" dirty="0" smtClean="0"/>
              <a:t>Розоцветные - </a:t>
            </a:r>
            <a:r>
              <a:rPr lang="en-US" i="1" dirty="0" err="1" smtClean="0"/>
              <a:t>Rosaceae</a:t>
            </a:r>
            <a:endParaRPr lang="ru-RU" i="1" dirty="0" smtClean="0"/>
          </a:p>
        </p:txBody>
      </p:sp>
      <p:pic>
        <p:nvPicPr>
          <p:cNvPr id="7170" name="Picture 2" descr="C:\Users\Виктория\Desktop\Итоговые сырье и гербарии\сырье и гербарий\IMG_62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214290"/>
            <a:ext cx="8100000" cy="540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234</Words>
  <PresentationFormat>Экран (4:3)</PresentationFormat>
  <Paragraphs>63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Виктория</dc:creator>
  <cp:lastModifiedBy>Windows User</cp:lastModifiedBy>
  <cp:revision>11</cp:revision>
  <dcterms:created xsi:type="dcterms:W3CDTF">2020-11-05T04:25:21Z</dcterms:created>
  <dcterms:modified xsi:type="dcterms:W3CDTF">2021-10-19T11:31:46Z</dcterms:modified>
</cp:coreProperties>
</file>