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6" r:id="rId15"/>
    <p:sldId id="277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8" r:id="rId24"/>
    <p:sldId id="279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30.10.2019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smtClean="0"/>
              <a:t>Анализ документов: понятие, виды и методика проведения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Виды традиционного анализа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ru-RU" b="1" dirty="0" smtClean="0"/>
              <a:t>Внутренний</a:t>
            </a:r>
            <a:r>
              <a:rPr lang="ru-RU" dirty="0" smtClean="0"/>
              <a:t> - это уже исследование непосредственно содержания документа.</a:t>
            </a:r>
          </a:p>
          <a:p>
            <a:pPr>
              <a:buNone/>
            </a:pPr>
            <a:r>
              <a:rPr lang="ru-RU" dirty="0" smtClean="0"/>
              <a:t>Исследователь выявляет </a:t>
            </a:r>
          </a:p>
          <a:p>
            <a:pPr algn="just"/>
            <a:r>
              <a:rPr lang="ru-RU" b="1" dirty="0" smtClean="0">
                <a:solidFill>
                  <a:srgbClr val="0070C0"/>
                </a:solidFill>
              </a:rPr>
              <a:t>различия между фактическим и литературным содержанием, </a:t>
            </a:r>
          </a:p>
          <a:p>
            <a:pPr algn="just"/>
            <a:r>
              <a:rPr lang="ru-RU" b="1" dirty="0" smtClean="0">
                <a:solidFill>
                  <a:srgbClr val="0070C0"/>
                </a:solidFill>
              </a:rPr>
              <a:t>устанавливает уровень компетентности автора документа в делах, которые он описывает,</a:t>
            </a:r>
          </a:p>
          <a:p>
            <a:pPr algn="just"/>
            <a:r>
              <a:rPr lang="ru-RU" b="1" dirty="0" smtClean="0">
                <a:solidFill>
                  <a:srgbClr val="0070C0"/>
                </a:solidFill>
              </a:rPr>
              <a:t> выясняет личное отношение автора к описываемым в документе фактам, </a:t>
            </a:r>
          </a:p>
          <a:p>
            <a:pPr algn="just"/>
            <a:r>
              <a:rPr lang="ru-RU" b="1" dirty="0" smtClean="0">
                <a:solidFill>
                  <a:srgbClr val="0070C0"/>
                </a:solidFill>
              </a:rPr>
              <a:t>систематизирует и интерпретирует имеющие место в документе фактические сведения</a:t>
            </a:r>
            <a:endParaRPr lang="ru-RU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1571636"/>
          </a:xfrm>
        </p:spPr>
        <p:txBody>
          <a:bodyPr>
            <a:normAutofit fontScale="90000"/>
          </a:bodyPr>
          <a:lstStyle/>
          <a:p>
            <a:r>
              <a:rPr lang="ru-RU" sz="3600" dirty="0" smtClean="0">
                <a:solidFill>
                  <a:srgbClr val="FF0000"/>
                </a:solidFill>
              </a:rPr>
              <a:t>Вопросы, на которые должен ответить исследователь при проведении</a:t>
            </a:r>
            <a:br>
              <a:rPr lang="ru-RU" sz="3600" dirty="0" smtClean="0">
                <a:solidFill>
                  <a:srgbClr val="FF0000"/>
                </a:solidFill>
              </a:rPr>
            </a:br>
            <a:r>
              <a:rPr lang="ru-RU" sz="3600" dirty="0" smtClean="0">
                <a:solidFill>
                  <a:srgbClr val="FF0000"/>
                </a:solidFill>
              </a:rPr>
              <a:t>традиционного анализа: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4340237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Что представляет собой документ?</a:t>
            </a:r>
          </a:p>
          <a:p>
            <a:pPr algn="just"/>
            <a:r>
              <a:rPr lang="ru-RU" dirty="0" smtClean="0"/>
              <a:t>Каков его контекст?</a:t>
            </a:r>
          </a:p>
          <a:p>
            <a:r>
              <a:rPr lang="ru-RU" dirty="0" smtClean="0"/>
              <a:t>Кто его автор?</a:t>
            </a:r>
          </a:p>
          <a:p>
            <a:pPr algn="just"/>
            <a:r>
              <a:rPr lang="ru-RU" dirty="0" smtClean="0"/>
              <a:t>Каковы цели, с которыми был создан документ?</a:t>
            </a:r>
          </a:p>
          <a:p>
            <a:r>
              <a:rPr lang="ru-RU" dirty="0" smtClean="0"/>
              <a:t>Какова надежность самого документа?</a:t>
            </a:r>
          </a:p>
          <a:p>
            <a:pPr algn="just"/>
            <a:r>
              <a:rPr lang="ru-RU" dirty="0" smtClean="0"/>
              <a:t>Какова достоверность зафиксированных в нем данных?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1571636"/>
          </a:xfrm>
        </p:spPr>
        <p:txBody>
          <a:bodyPr>
            <a:normAutofit fontScale="90000"/>
          </a:bodyPr>
          <a:lstStyle/>
          <a:p>
            <a:r>
              <a:rPr lang="ru-RU" sz="3600" dirty="0" smtClean="0">
                <a:solidFill>
                  <a:srgbClr val="FF0000"/>
                </a:solidFill>
              </a:rPr>
              <a:t>Вопросы, на которые должен ответить исследователь при проведении</a:t>
            </a:r>
            <a:br>
              <a:rPr lang="ru-RU" sz="3600" dirty="0" smtClean="0">
                <a:solidFill>
                  <a:srgbClr val="FF0000"/>
                </a:solidFill>
              </a:rPr>
            </a:br>
            <a:r>
              <a:rPr lang="ru-RU" sz="3600" dirty="0" smtClean="0">
                <a:solidFill>
                  <a:srgbClr val="FF0000"/>
                </a:solidFill>
              </a:rPr>
              <a:t>традиционного анализа: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4340237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/>
              <a:t>Каково общественное действие, общественный резонанс документа?</a:t>
            </a:r>
          </a:p>
          <a:p>
            <a:pPr algn="just"/>
            <a:r>
              <a:rPr lang="ru-RU" dirty="0" smtClean="0"/>
              <a:t>Каково оценочное содержание документа?</a:t>
            </a:r>
          </a:p>
          <a:p>
            <a:pPr algn="just"/>
            <a:r>
              <a:rPr lang="ru-RU" dirty="0" smtClean="0"/>
              <a:t>Какие выводы можно сделать о фактах, содержащихся в документе?</a:t>
            </a:r>
          </a:p>
          <a:p>
            <a:pPr algn="just"/>
            <a:r>
              <a:rPr lang="ru-RU" dirty="0" smtClean="0"/>
              <a:t>Какие выводы можно сделать об оценочных установках, содержащихся в документе?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Формализованный анализ 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(</a:t>
            </a:r>
            <a:r>
              <a:rPr lang="ru-RU" b="1" dirty="0" err="1" smtClean="0">
                <a:solidFill>
                  <a:srgbClr val="FF0000"/>
                </a:solidFill>
              </a:rPr>
              <a:t>контент-анализ</a:t>
            </a:r>
            <a:r>
              <a:rPr lang="ru-RU" b="1" dirty="0" smtClean="0">
                <a:solidFill>
                  <a:srgbClr val="FF0000"/>
                </a:solidFill>
              </a:rPr>
              <a:t>)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b="1" dirty="0" err="1" smtClean="0"/>
              <a:t>Контент-анализ</a:t>
            </a:r>
            <a:r>
              <a:rPr lang="ru-RU" dirty="0" smtClean="0"/>
              <a:t> - это перевод в количественные показатели массовой текстовой (или записанной на пленку) информации с последующей статистической ее обработкой.</a:t>
            </a:r>
          </a:p>
          <a:p>
            <a:pPr algn="just">
              <a:buNone/>
            </a:pPr>
            <a:endParaRPr lang="ru-RU" dirty="0" smtClean="0"/>
          </a:p>
          <a:p>
            <a:pPr algn="r">
              <a:buNone/>
            </a:pPr>
            <a:r>
              <a:rPr lang="ru-RU" dirty="0" smtClean="0"/>
              <a:t>В.А. Ядов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621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70C0"/>
                </a:solidFill>
              </a:rPr>
              <a:t>В каких случаях не следует прибегать к количественному анализу? 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3849291"/>
          </a:xfrm>
        </p:spPr>
        <p:txBody>
          <a:bodyPr>
            <a:normAutofit/>
          </a:bodyPr>
          <a:lstStyle/>
          <a:p>
            <a:r>
              <a:rPr lang="ru-RU" dirty="0" smtClean="0"/>
              <a:t>уникальные документы, где главная цель изучения — всесторонняя содержательная интерпретация материала. </a:t>
            </a:r>
          </a:p>
          <a:p>
            <a:r>
              <a:rPr lang="ru-RU" dirty="0" smtClean="0"/>
              <a:t>если документальных данных недостаточно для массовой обработки или они неполные (нерепрезентативны).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70C0"/>
                </a:solidFill>
              </a:rPr>
              <a:t>Когда количественный анализ текстов уместен?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FontTx/>
              <a:buChar char="-"/>
            </a:pPr>
            <a:r>
              <a:rPr lang="ru-RU" dirty="0" smtClean="0"/>
              <a:t>если требуется высокая степень точности при сопоставлении </a:t>
            </a:r>
            <a:r>
              <a:rPr lang="ru-RU" dirty="0" err="1" smtClean="0"/>
              <a:t>однопорядковых</a:t>
            </a:r>
            <a:r>
              <a:rPr lang="ru-RU" dirty="0" smtClean="0"/>
              <a:t> данных</a:t>
            </a:r>
            <a:r>
              <a:rPr lang="en-US" dirty="0" smtClean="0"/>
              <a:t>;</a:t>
            </a:r>
            <a:endParaRPr lang="ru-RU" dirty="0" smtClean="0"/>
          </a:p>
          <a:p>
            <a:pPr algn="just">
              <a:buFontTx/>
              <a:buChar char="-"/>
            </a:pPr>
            <a:r>
              <a:rPr lang="ru-RU" dirty="0" smtClean="0"/>
              <a:t>если </a:t>
            </a:r>
            <a:r>
              <a:rPr lang="ru-RU" dirty="0" err="1" smtClean="0"/>
              <a:t>квантифицированные</a:t>
            </a:r>
            <a:r>
              <a:rPr lang="ru-RU" dirty="0" smtClean="0"/>
              <a:t> тексты сопоставляются с иными, также количественными характеристиками.</a:t>
            </a:r>
          </a:p>
          <a:p>
            <a:pPr algn="just">
              <a:buNone/>
            </a:pPr>
            <a:r>
              <a:rPr lang="ru-RU" sz="3000" dirty="0" smtClean="0">
                <a:solidFill>
                  <a:srgbClr val="7030A0"/>
                </a:solidFill>
              </a:rPr>
              <a:t>Например, выраженные в статистических распределениях особенности содержания газетных сообщений сопоставляются с численностью подписчиков, их мнениями об этих материалах, тоже выраженными в числах.</a:t>
            </a:r>
          </a:p>
          <a:p>
            <a:pPr algn="just">
              <a:buFontTx/>
              <a:buChar char="-"/>
            </a:pPr>
            <a:endParaRPr lang="ru-RU" dirty="0" smtClean="0"/>
          </a:p>
          <a:p>
            <a:pPr algn="just">
              <a:buFontTx/>
              <a:buChar char="-"/>
            </a:pPr>
            <a:endParaRPr lang="ru-RU" dirty="0" smtClean="0"/>
          </a:p>
          <a:p>
            <a:pPr algn="just">
              <a:buNone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Формализованный анализ 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(</a:t>
            </a:r>
            <a:r>
              <a:rPr lang="ru-RU" b="1" dirty="0" err="1" smtClean="0">
                <a:solidFill>
                  <a:srgbClr val="FF0000"/>
                </a:solidFill>
              </a:rPr>
              <a:t>контент-анализ</a:t>
            </a:r>
            <a:r>
              <a:rPr lang="ru-RU" b="1" dirty="0" smtClean="0">
                <a:solidFill>
                  <a:srgbClr val="FF0000"/>
                </a:solidFill>
              </a:rPr>
              <a:t>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/>
              <a:t>«чтобы найти такие легко подсчитываемые признаки, черты, свойства документов </a:t>
            </a:r>
            <a:r>
              <a:rPr lang="ru-RU" b="1" dirty="0" smtClean="0"/>
              <a:t>(например, частота употребления определенных терминов)</a:t>
            </a:r>
            <a:r>
              <a:rPr lang="ru-RU" dirty="0" smtClean="0"/>
              <a:t>, которые с необходимостью отражали бы определенные существенные стороны содержания. Тогда содержание делается измеримым, доступным точным вычислительным операциям»</a:t>
            </a:r>
          </a:p>
          <a:p>
            <a:pPr algn="r">
              <a:buNone/>
            </a:pPr>
            <a:endParaRPr lang="ru-RU" dirty="0" smtClean="0"/>
          </a:p>
          <a:p>
            <a:pPr algn="just"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Формализованный анализ 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(</a:t>
            </a:r>
            <a:r>
              <a:rPr lang="ru-RU" b="1" dirty="0" err="1" smtClean="0">
                <a:solidFill>
                  <a:srgbClr val="FF0000"/>
                </a:solidFill>
              </a:rPr>
              <a:t>контент-анализ</a:t>
            </a:r>
            <a:r>
              <a:rPr lang="ru-RU" b="1" dirty="0" smtClean="0">
                <a:solidFill>
                  <a:srgbClr val="FF0000"/>
                </a:solidFill>
              </a:rPr>
              <a:t>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just">
              <a:buAutoNum type="arabicPeriod"/>
            </a:pPr>
            <a:r>
              <a:rPr lang="ru-RU" dirty="0" smtClean="0"/>
              <a:t>Выделение в тексте документа некоторых </a:t>
            </a:r>
            <a:r>
              <a:rPr lang="ru-RU" b="1" dirty="0" smtClean="0"/>
              <a:t>ключевых понятий </a:t>
            </a:r>
            <a:r>
              <a:rPr lang="ru-RU" dirty="0" smtClean="0"/>
              <a:t>(или иных смысловых единиц) </a:t>
            </a:r>
          </a:p>
          <a:p>
            <a:pPr marL="514350" indent="-514350" algn="just">
              <a:buAutoNum type="arabicPeriod"/>
            </a:pPr>
            <a:r>
              <a:rPr lang="ru-RU" dirty="0" smtClean="0"/>
              <a:t>Подсчет частоты употребления этих единиц, </a:t>
            </a:r>
          </a:p>
          <a:p>
            <a:pPr marL="514350" indent="-514350" algn="just">
              <a:buAutoNum type="arabicPeriod"/>
            </a:pPr>
            <a:r>
              <a:rPr lang="ru-RU" dirty="0" smtClean="0"/>
              <a:t>Выявление соотношения различных элементов текста </a:t>
            </a:r>
            <a:r>
              <a:rPr lang="ru-RU" b="1" i="1" dirty="0" smtClean="0"/>
              <a:t>друг с другом, а также с общим объемом информации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>
                <a:solidFill>
                  <a:srgbClr val="FF0000"/>
                </a:solidFill>
              </a:rPr>
              <a:t>Внетекстовая</a:t>
            </a:r>
            <a:r>
              <a:rPr lang="ru-RU" b="1" dirty="0" smtClean="0">
                <a:solidFill>
                  <a:srgbClr val="FF0000"/>
                </a:solidFill>
              </a:rPr>
              <a:t> реальность</a:t>
            </a:r>
            <a:r>
              <a:rPr lang="en-US" b="1" dirty="0" smtClean="0">
                <a:solidFill>
                  <a:srgbClr val="FF0000"/>
                </a:solidFill>
              </a:rPr>
              <a:t>???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/>
              <a:t>это не только факты, события, человеческие отношения, отраженные в тексте, но и принципы отбора материалов при подготовке текстов.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 smtClean="0"/>
              <a:t>Контент-анализ</a:t>
            </a:r>
            <a:r>
              <a:rPr lang="ru-RU" b="1" dirty="0" smtClean="0"/>
              <a:t> включает 3 стадии: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b="1" u="sng" dirty="0" smtClean="0">
                <a:solidFill>
                  <a:srgbClr val="002060"/>
                </a:solidFill>
              </a:rPr>
              <a:t>I стадия (качественная)</a:t>
            </a:r>
          </a:p>
          <a:p>
            <a:pPr algn="just">
              <a:buNone/>
            </a:pPr>
            <a:r>
              <a:rPr lang="ru-RU" dirty="0" smtClean="0"/>
              <a:t>Разделение текста на отдельные смысловые единицы </a:t>
            </a:r>
          </a:p>
          <a:p>
            <a:pPr algn="just">
              <a:buNone/>
            </a:pPr>
            <a:r>
              <a:rPr lang="ru-RU" dirty="0" smtClean="0"/>
              <a:t>(например, определенные термины, слова, темы, суждения),</a:t>
            </a:r>
          </a:p>
          <a:p>
            <a:pPr algn="just">
              <a:buNone/>
            </a:pPr>
            <a:r>
              <a:rPr lang="ru-RU" dirty="0" smtClean="0"/>
              <a:t>определение их значения и взаимосвязей, а также все то, что входит в</a:t>
            </a:r>
          </a:p>
          <a:p>
            <a:pPr algn="just">
              <a:buNone/>
            </a:pPr>
            <a:r>
              <a:rPr lang="ru-RU" dirty="0" smtClean="0"/>
              <a:t>традиционный анализ документа.</a:t>
            </a:r>
          </a:p>
          <a:p>
            <a:pPr algn="just">
              <a:buNone/>
            </a:pPr>
            <a:r>
              <a:rPr lang="ru-RU" b="1" u="sng" dirty="0" smtClean="0">
                <a:solidFill>
                  <a:srgbClr val="002060"/>
                </a:solidFill>
              </a:rPr>
              <a:t>II стадия (количественная) </a:t>
            </a:r>
          </a:p>
          <a:p>
            <a:pPr algn="just">
              <a:buNone/>
            </a:pPr>
            <a:r>
              <a:rPr lang="ru-RU" dirty="0" smtClean="0"/>
              <a:t>Подсчет частоты употребления смысловых единиц или объема (пространства), который они занимают в тексте.</a:t>
            </a:r>
          </a:p>
          <a:p>
            <a:pPr algn="just">
              <a:buNone/>
            </a:pPr>
            <a:r>
              <a:rPr lang="ru-RU" b="1" u="sng" dirty="0" smtClean="0">
                <a:solidFill>
                  <a:srgbClr val="002060"/>
                </a:solidFill>
              </a:rPr>
              <a:t>III стадия (качественная).</a:t>
            </a:r>
          </a:p>
          <a:p>
            <a:pPr algn="just">
              <a:buNone/>
            </a:pPr>
            <a:r>
              <a:rPr lang="ru-RU" dirty="0" smtClean="0"/>
              <a:t> Интерпретация полученных результатов.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en-US" dirty="0" smtClean="0"/>
              <a:t>	</a:t>
            </a:r>
            <a:r>
              <a:rPr lang="ru-RU" b="1" dirty="0" smtClean="0"/>
              <a:t>Документ</a:t>
            </a:r>
            <a:r>
              <a:rPr lang="ru-RU" dirty="0" smtClean="0"/>
              <a:t> – это</a:t>
            </a:r>
            <a:r>
              <a:rPr lang="en-US" dirty="0" smtClean="0"/>
              <a:t> </a:t>
            </a:r>
            <a:r>
              <a:rPr lang="ru-RU" dirty="0" smtClean="0"/>
              <a:t>специально созданный предмет, предназначенный для передачи и хранения</a:t>
            </a:r>
            <a:r>
              <a:rPr lang="en-US" dirty="0" smtClean="0"/>
              <a:t> </a:t>
            </a:r>
            <a:r>
              <a:rPr lang="ru-RU" dirty="0" smtClean="0"/>
              <a:t>информации.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11222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Применение </a:t>
            </a:r>
            <a:r>
              <a:rPr lang="ru-RU" b="1" dirty="0" err="1" smtClean="0"/>
              <a:t>контент-анализа</a:t>
            </a:r>
            <a:r>
              <a:rPr lang="ru-RU" b="1" dirty="0" smtClean="0"/>
              <a:t> целесообразно в случаях: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4554551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 smtClean="0"/>
              <a:t>когда имеется обширный по объему несистематизированный материал  (например автобиографий, газетных статей определенного типа и т.д., или есть несколько или даже один документ, но достаточно большого объема, например дневник), </a:t>
            </a:r>
          </a:p>
          <a:p>
            <a:pPr algn="just"/>
            <a:r>
              <a:rPr lang="ru-RU" dirty="0" smtClean="0"/>
              <a:t>когда категории, важные для целей исследования, встречаются в исследуемых документах с достаточной частотой;</a:t>
            </a:r>
          </a:p>
          <a:p>
            <a:pPr algn="just"/>
            <a:r>
              <a:rPr lang="ru-RU" dirty="0" smtClean="0"/>
              <a:t>когда требуется высокая степень точности и объективности анализа;</a:t>
            </a:r>
          </a:p>
          <a:p>
            <a:pPr algn="just"/>
            <a:r>
              <a:rPr lang="ru-RU" dirty="0" smtClean="0"/>
              <a:t>когда для исследуемой проблемы важное значение имеет язык изучаемого источника информации, его специфические </a:t>
            </a:r>
            <a:r>
              <a:rPr lang="ru-RU" dirty="0" smtClean="0"/>
              <a:t>характеристики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условия доверия к информации из личных документов 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dirty="0" smtClean="0"/>
              <a:t>можно верить сообщениям, если они никак не затрагивают интересы автора документа;</a:t>
            </a:r>
          </a:p>
          <a:p>
            <a:pPr algn="just"/>
            <a:r>
              <a:rPr lang="ru-RU" dirty="0" smtClean="0"/>
              <a:t> </a:t>
            </a:r>
            <a:r>
              <a:rPr lang="ru-RU" dirty="0" smtClean="0">
                <a:solidFill>
                  <a:srgbClr val="FF0000"/>
                </a:solidFill>
              </a:rPr>
              <a:t>наносят определенный ущерб автору;</a:t>
            </a:r>
          </a:p>
          <a:p>
            <a:pPr algn="just"/>
            <a:r>
              <a:rPr lang="ru-RU" dirty="0" smtClean="0"/>
              <a:t>достоверны те сведения, которые в момент регистрации автором были общеизвестны;</a:t>
            </a:r>
          </a:p>
          <a:p>
            <a:pPr algn="just"/>
            <a:r>
              <a:rPr lang="ru-RU" dirty="0" smtClean="0"/>
              <a:t>достоверны детали событий, несущественные с точки зрения автора документа, </a:t>
            </a:r>
          </a:p>
          <a:p>
            <a:pPr algn="just"/>
            <a:r>
              <a:rPr lang="ru-RU" dirty="0" smtClean="0"/>
              <a:t> сведения, к которым автор относится недоброжелательно. </a:t>
            </a:r>
            <a:endParaRPr lang="ru-RU" b="1" dirty="0" smtClean="0"/>
          </a:p>
          <a:p>
            <a:pPr algn="r">
              <a:buNone/>
            </a:pPr>
            <a:r>
              <a:rPr lang="ru-RU" b="1" dirty="0" smtClean="0"/>
              <a:t>Ядов В.А. 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dirty="0" smtClean="0">
                <a:solidFill>
                  <a:srgbClr val="FF0000"/>
                </a:solidFill>
              </a:rPr>
              <a:t>	Основная трудность при работе с доступными (т.е. не целевыми) документами — умение читать данные на языке гипотез исследования. 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ПРИМЕР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 fontScale="55000" lnSpcReduction="20000"/>
          </a:bodyPr>
          <a:lstStyle/>
          <a:p>
            <a:pPr algn="just">
              <a:buNone/>
            </a:pPr>
            <a:r>
              <a:rPr lang="ru-RU" dirty="0" err="1" smtClean="0"/>
              <a:t>Контент-анализ</a:t>
            </a:r>
            <a:r>
              <a:rPr lang="ru-RU" dirty="0" smtClean="0"/>
              <a:t> текстов может быть применен в самых разных областях исследования. Одним из примеров его использования в педагогических науках является интересная работа ленинградских </a:t>
            </a:r>
            <a:r>
              <a:rPr lang="ru-RU" dirty="0" err="1" smtClean="0"/>
              <a:t>социопедагогов</a:t>
            </a:r>
            <a:r>
              <a:rPr lang="ru-RU" dirty="0" smtClean="0"/>
              <a:t>. Они применили данный способ для изучения </a:t>
            </a:r>
            <a:r>
              <a:rPr lang="ru-RU" u="sng" dirty="0" smtClean="0"/>
              <a:t>доходчивости нравственной пропаганды в школах. </a:t>
            </a:r>
          </a:p>
          <a:p>
            <a:pPr algn="just">
              <a:buNone/>
            </a:pPr>
            <a:r>
              <a:rPr lang="ru-RU" dirty="0" smtClean="0"/>
              <a:t>Ученикам 9—10-х классов дневной и вечерней школ было предложено определить смысл 15 нравственных понятий</a:t>
            </a:r>
            <a:r>
              <a:rPr lang="ru-RU" i="1" dirty="0" smtClean="0"/>
              <a:t>: культура, труд, просвещение, религия, нравственность, долг, образование, предрассудки, мораль, искусство, творчество, честь, знания, пережитки, красота.</a:t>
            </a:r>
          </a:p>
          <a:p>
            <a:pPr algn="just">
              <a:buNone/>
            </a:pPr>
            <a:r>
              <a:rPr lang="ru-RU" i="1" dirty="0" smtClean="0"/>
              <a:t> </a:t>
            </a:r>
            <a:r>
              <a:rPr lang="ru-RU" dirty="0" smtClean="0"/>
              <a:t>Смысловые единицы анализа были представлены в упорядоченной номинальной шкале: </a:t>
            </a:r>
          </a:p>
          <a:p>
            <a:pPr algn="just">
              <a:buNone/>
            </a:pPr>
            <a:r>
              <a:rPr lang="ru-RU" dirty="0" smtClean="0"/>
              <a:t>(а) неудовлетворительное осмысление предмета (ответы типа "не знаю", предложение логического "круга", тавтология), </a:t>
            </a:r>
          </a:p>
          <a:p>
            <a:pPr algn="just">
              <a:buNone/>
            </a:pPr>
            <a:r>
              <a:rPr lang="ru-RU" dirty="0" smtClean="0"/>
              <a:t>(б) пояснение смысла путем простого перечисления примеров, скажем "искусство - это музыка, живопись, литература", </a:t>
            </a:r>
          </a:p>
          <a:p>
            <a:pPr algn="just">
              <a:buNone/>
            </a:pPr>
            <a:r>
              <a:rPr lang="ru-RU" dirty="0" smtClean="0"/>
              <a:t>(в) указание на существенное свойство предмета, но неполное его осмысление, например "честь — это собственное достоинство",</a:t>
            </a:r>
          </a:p>
          <a:p>
            <a:pPr algn="just">
              <a:buNone/>
            </a:pPr>
            <a:r>
              <a:rPr lang="ru-RU" dirty="0" smtClean="0"/>
              <a:t> (г) максимально полное смысловое определение. </a:t>
            </a:r>
          </a:p>
          <a:p>
            <a:pPr algn="just">
              <a:buNone/>
            </a:pPr>
            <a:r>
              <a:rPr lang="ru-RU" dirty="0" smtClean="0"/>
              <a:t>В итоге были получены крайне важные для совершенствования педагогической работы данные, указывающие на особенности восприятия моральных категорий учащимися разного возраста и с разным жизненным опытом.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dirty="0" smtClean="0">
                <a:solidFill>
                  <a:srgbClr val="FF0000"/>
                </a:solidFill>
              </a:rPr>
              <a:t>Смысловые единицы анализа выделяются на основе содержания гипотез исследования, подсказываются методологическими посылками программы. 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По форме фиксации документы</a:t>
            </a:r>
            <a:br>
              <a:rPr lang="ru-RU" b="1" dirty="0" smtClean="0"/>
            </a:br>
            <a:r>
              <a:rPr lang="ru-RU" b="1" dirty="0" smtClean="0"/>
              <a:t>классифицируются на 4 группы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 algn="just">
              <a:buAutoNum type="arabicParenR"/>
            </a:pPr>
            <a:r>
              <a:rPr lang="ru-RU" dirty="0" smtClean="0"/>
              <a:t>письменные, в которых сведения фиксируются в форме буквенного текста </a:t>
            </a:r>
          </a:p>
          <a:p>
            <a:pPr marL="514350" indent="-514350" algn="just">
              <a:buNone/>
            </a:pPr>
            <a:r>
              <a:rPr lang="ru-RU" dirty="0" smtClean="0"/>
              <a:t>(</a:t>
            </a:r>
            <a:r>
              <a:rPr lang="ru-RU" b="1" dirty="0" smtClean="0">
                <a:solidFill>
                  <a:srgbClr val="00B050"/>
                </a:solidFill>
              </a:rPr>
              <a:t>архивные документы, пресса, личные документы, официальные документы)</a:t>
            </a:r>
          </a:p>
          <a:p>
            <a:pPr marL="514350" indent="-514350" algn="just">
              <a:buNone/>
            </a:pPr>
            <a:r>
              <a:rPr lang="ru-RU" dirty="0" smtClean="0"/>
              <a:t> 2) статистические документы, в которых сведения изложены в основном с помощью цифр; </a:t>
            </a:r>
          </a:p>
          <a:p>
            <a:pPr marL="514350" indent="-514350" algn="just">
              <a:buNone/>
            </a:pPr>
            <a:r>
              <a:rPr lang="ru-RU" dirty="0" smtClean="0"/>
              <a:t>3) Иконографические документы </a:t>
            </a:r>
          </a:p>
          <a:p>
            <a:pPr marL="514350" indent="-514350" algn="just">
              <a:buNone/>
            </a:pPr>
            <a:r>
              <a:rPr lang="ru-RU" b="1" dirty="0" smtClean="0">
                <a:solidFill>
                  <a:srgbClr val="00B050"/>
                </a:solidFill>
              </a:rPr>
              <a:t>(кино- и </a:t>
            </a:r>
            <a:r>
              <a:rPr lang="ru-RU" b="1" dirty="0" err="1" smtClean="0">
                <a:solidFill>
                  <a:srgbClr val="00B050"/>
                </a:solidFill>
              </a:rPr>
              <a:t>фотодокументация</a:t>
            </a:r>
            <a:r>
              <a:rPr lang="ru-RU" b="1" dirty="0" smtClean="0">
                <a:solidFill>
                  <a:srgbClr val="00B050"/>
                </a:solidFill>
              </a:rPr>
              <a:t>, произведения изобразительного искусства);</a:t>
            </a:r>
          </a:p>
          <a:p>
            <a:pPr algn="just">
              <a:buNone/>
            </a:pPr>
            <a:r>
              <a:rPr lang="ru-RU" dirty="0" smtClean="0"/>
              <a:t>4) фонетические документы </a:t>
            </a:r>
          </a:p>
          <a:p>
            <a:pPr algn="just">
              <a:buNone/>
            </a:pPr>
            <a:r>
              <a:rPr lang="ru-RU" b="1" dirty="0" smtClean="0">
                <a:solidFill>
                  <a:srgbClr val="00B050"/>
                </a:solidFill>
              </a:rPr>
              <a:t>(различные записи речей на магнитофонной кассете, грампластинке, компакт-диске).</a:t>
            </a:r>
            <a:endParaRPr lang="ru-RU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82726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По статусу различают официальные и неофициальные (личные)</a:t>
            </a:r>
            <a:br>
              <a:rPr lang="ru-RU" b="1" dirty="0" smtClean="0"/>
            </a:br>
            <a:r>
              <a:rPr lang="ru-RU" b="1" dirty="0" smtClean="0"/>
              <a:t>документы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71678"/>
            <a:ext cx="8229600" cy="4054485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/>
              <a:t>Официальные документы</a:t>
            </a:r>
            <a:r>
              <a:rPr lang="en-US" dirty="0" smtClean="0"/>
              <a:t>:</a:t>
            </a:r>
            <a:r>
              <a:rPr lang="ru-RU" dirty="0" smtClean="0"/>
              <a:t> </a:t>
            </a:r>
            <a:r>
              <a:rPr lang="ru-RU" b="1" dirty="0" smtClean="0">
                <a:solidFill>
                  <a:srgbClr val="00B050"/>
                </a:solidFill>
              </a:rPr>
              <a:t>административные инструкции, распоряжения, законы, указы, статистическая информация.</a:t>
            </a:r>
          </a:p>
          <a:p>
            <a:pPr algn="just">
              <a:buNone/>
            </a:pPr>
            <a:r>
              <a:rPr lang="ru-RU" dirty="0" smtClean="0"/>
              <a:t>Неофициальные документы</a:t>
            </a:r>
            <a:r>
              <a:rPr lang="en-US" dirty="0" smtClean="0"/>
              <a:t>:</a:t>
            </a:r>
            <a:r>
              <a:rPr lang="ru-RU" dirty="0" smtClean="0"/>
              <a:t> </a:t>
            </a:r>
            <a:r>
              <a:rPr lang="ru-RU" b="1" dirty="0" smtClean="0">
                <a:solidFill>
                  <a:srgbClr val="00B050"/>
                </a:solidFill>
              </a:rPr>
              <a:t>личные архивы, дневники, воспоминания, фотографии и др.</a:t>
            </a:r>
            <a:endParaRPr lang="ru-RU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по источнику информации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первичные, в которых непосредственно фиксируются события </a:t>
            </a:r>
            <a:r>
              <a:rPr lang="ru-RU" b="1" dirty="0" smtClean="0">
                <a:solidFill>
                  <a:srgbClr val="00B050"/>
                </a:solidFill>
              </a:rPr>
              <a:t>(переписка, записи, результаты наблюдения) </a:t>
            </a:r>
          </a:p>
          <a:p>
            <a:pPr algn="just"/>
            <a:r>
              <a:rPr lang="ru-RU" dirty="0" smtClean="0"/>
              <a:t>вторичные, представляющие собой обобщение данных, полученных первичных документов </a:t>
            </a:r>
            <a:r>
              <a:rPr lang="ru-RU" b="1" dirty="0" smtClean="0">
                <a:solidFill>
                  <a:srgbClr val="00B050"/>
                </a:solidFill>
              </a:rPr>
              <a:t>(отчеты, заключения, статистические сведения и др.).</a:t>
            </a:r>
            <a:endParaRPr lang="ru-RU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По характеру использования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/>
              <a:t>документы, позволяющие реконструировать </a:t>
            </a:r>
            <a:r>
              <a:rPr lang="ru-RU" b="1" dirty="0" smtClean="0">
                <a:solidFill>
                  <a:srgbClr val="00B050"/>
                </a:solidFill>
              </a:rPr>
              <a:t>ход событий, </a:t>
            </a:r>
          </a:p>
          <a:p>
            <a:pPr algn="just"/>
            <a:r>
              <a:rPr lang="ru-RU" dirty="0" smtClean="0"/>
              <a:t>документы, позволяющие сделать вывод об их </a:t>
            </a:r>
            <a:r>
              <a:rPr lang="ru-RU" b="1" dirty="0" smtClean="0">
                <a:solidFill>
                  <a:srgbClr val="00B050"/>
                </a:solidFill>
              </a:rPr>
              <a:t>авторах, о мнениях и отношениях и т</a:t>
            </a:r>
            <a:r>
              <a:rPr lang="ru-RU" dirty="0" smtClean="0"/>
              <a:t>. п., </a:t>
            </a:r>
          </a:p>
          <a:p>
            <a:pPr algn="just"/>
            <a:r>
              <a:rPr lang="ru-RU" dirty="0" smtClean="0"/>
              <a:t>документы, иллюстративные - для приведения </a:t>
            </a:r>
            <a:r>
              <a:rPr lang="ru-RU" b="1" dirty="0" smtClean="0">
                <a:solidFill>
                  <a:srgbClr val="00B050"/>
                </a:solidFill>
              </a:rPr>
              <a:t>примеров, ссылок </a:t>
            </a:r>
            <a:r>
              <a:rPr lang="ru-RU" dirty="0" smtClean="0"/>
              <a:t>и т. д.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 документе содержится два вида знания: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b="1" u="sng" dirty="0" err="1" smtClean="0"/>
              <a:t>Источниковое</a:t>
            </a:r>
            <a:r>
              <a:rPr lang="en-US" b="1" u="sng" dirty="0" smtClean="0"/>
              <a:t>:</a:t>
            </a:r>
            <a:r>
              <a:rPr lang="ru-RU" dirty="0" smtClean="0"/>
              <a:t> содержится в любом источнике и называется явной информацией.</a:t>
            </a:r>
          </a:p>
          <a:p>
            <a:pPr algn="just"/>
            <a:r>
              <a:rPr lang="ru-RU" b="1" u="sng" dirty="0" err="1" smtClean="0"/>
              <a:t>Внеисточниковое</a:t>
            </a:r>
            <a:r>
              <a:rPr lang="ru-RU" dirty="0" smtClean="0"/>
              <a:t> знание формируется на основе скрытой информации, содержащейся в источниках, но открываемой с помощью постановки новых вопросов источнику.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Традиционный, классический анализ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dirty="0" smtClean="0"/>
              <a:t>– это все многообразие умственных операций, направленных </a:t>
            </a:r>
            <a:r>
              <a:rPr lang="ru-RU" u="sng" dirty="0" smtClean="0"/>
              <a:t>на интерпретацию сведений, содержащихся в документе,</a:t>
            </a:r>
            <a:r>
              <a:rPr lang="ru-RU" dirty="0" smtClean="0"/>
              <a:t> с определенной точки зрения, принятой исследователем в каждом конкретном случае.</a:t>
            </a:r>
          </a:p>
          <a:p>
            <a:pPr algn="just"/>
            <a:r>
              <a:rPr lang="ru-RU" dirty="0" smtClean="0"/>
              <a:t>- это цепочка логических, умственных построений, направленных на выявление сути анализируемых документов.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Виды традиционного анализа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ru-RU" b="1" dirty="0" smtClean="0"/>
              <a:t>Внешний</a:t>
            </a:r>
            <a:r>
              <a:rPr lang="ru-RU" dirty="0" smtClean="0"/>
              <a:t> - это анализ "исторического контекста" документа и всех сопутствующих его появлению обстоятельств.</a:t>
            </a:r>
          </a:p>
          <a:p>
            <a:pPr algn="just"/>
            <a:r>
              <a:rPr lang="ru-RU" dirty="0" smtClean="0">
                <a:solidFill>
                  <a:srgbClr val="0070C0"/>
                </a:solidFill>
              </a:rPr>
              <a:t>Определяется вид документа, </a:t>
            </a:r>
          </a:p>
          <a:p>
            <a:pPr algn="just"/>
            <a:r>
              <a:rPr lang="ru-RU" dirty="0" smtClean="0">
                <a:solidFill>
                  <a:srgbClr val="0070C0"/>
                </a:solidFill>
              </a:rPr>
              <a:t>время и место появления, </a:t>
            </a:r>
          </a:p>
          <a:p>
            <a:pPr algn="just"/>
            <a:r>
              <a:rPr lang="ru-RU" dirty="0" smtClean="0">
                <a:solidFill>
                  <a:srgbClr val="0070C0"/>
                </a:solidFill>
              </a:rPr>
              <a:t>идеологическая, психологическая ситуации, цель его создания, </a:t>
            </a:r>
          </a:p>
          <a:p>
            <a:pPr algn="just"/>
            <a:r>
              <a:rPr lang="ru-RU" dirty="0" smtClean="0">
                <a:solidFill>
                  <a:srgbClr val="0070C0"/>
                </a:solidFill>
              </a:rPr>
              <a:t>выясняются данные об авторе, </a:t>
            </a:r>
          </a:p>
          <a:p>
            <a:pPr algn="just"/>
            <a:r>
              <a:rPr lang="ru-RU" dirty="0" smtClean="0">
                <a:solidFill>
                  <a:srgbClr val="0070C0"/>
                </a:solidFill>
              </a:rPr>
              <a:t>каков его контекст, </a:t>
            </a:r>
          </a:p>
          <a:p>
            <a:pPr algn="just"/>
            <a:r>
              <a:rPr lang="ru-RU" dirty="0" smtClean="0">
                <a:solidFill>
                  <a:srgbClr val="0070C0"/>
                </a:solidFill>
              </a:rPr>
              <a:t>обнаруживаются содержащиеся в нем ошибки и искажения фактов.</a:t>
            </a:r>
            <a:endParaRPr lang="ru-RU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1258</TotalTime>
  <Words>1127</Words>
  <Application>Microsoft Office PowerPoint</Application>
  <PresentationFormat>Экран (4:3)</PresentationFormat>
  <Paragraphs>106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Тема Office</vt:lpstr>
      <vt:lpstr>Анализ документов: понятие, виды и методика проведения</vt:lpstr>
      <vt:lpstr>Слайд 2</vt:lpstr>
      <vt:lpstr>По форме фиксации документы классифицируются на 4 группы:</vt:lpstr>
      <vt:lpstr>По статусу различают официальные и неофициальные (личные) документы.</vt:lpstr>
      <vt:lpstr>по источнику информации</vt:lpstr>
      <vt:lpstr>По характеру использования</vt:lpstr>
      <vt:lpstr>В документе содержится два вида знания:</vt:lpstr>
      <vt:lpstr>Традиционный, классический анализ</vt:lpstr>
      <vt:lpstr>Виды традиционного анализа</vt:lpstr>
      <vt:lpstr>Виды традиционного анализа</vt:lpstr>
      <vt:lpstr>Вопросы, на которые должен ответить исследователь при проведении традиционного анализа:</vt:lpstr>
      <vt:lpstr>Вопросы, на которые должен ответить исследователь при проведении традиционного анализа:</vt:lpstr>
      <vt:lpstr>Формализованный анализ  (контент-анализ)</vt:lpstr>
      <vt:lpstr>В каких случаях не следует прибегать к количественному анализу? </vt:lpstr>
      <vt:lpstr>Когда количественный анализ текстов уместен?</vt:lpstr>
      <vt:lpstr>Формализованный анализ  (контент-анализ)</vt:lpstr>
      <vt:lpstr>Формализованный анализ  (контент-анализ)</vt:lpstr>
      <vt:lpstr>Внетекстовая реальность???</vt:lpstr>
      <vt:lpstr>Контент-анализ включает 3 стадии:</vt:lpstr>
      <vt:lpstr>Применение контент-анализа целесообразно в случаях:</vt:lpstr>
      <vt:lpstr>условия доверия к информации из личных документов </vt:lpstr>
      <vt:lpstr>Слайд 22</vt:lpstr>
      <vt:lpstr>ПРИМЕР</vt:lpstr>
      <vt:lpstr>Слайд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Анализ документов: понятие, виды и методика проведения</dc:title>
  <dc:creator>Юля</dc:creator>
  <cp:lastModifiedBy>1</cp:lastModifiedBy>
  <cp:revision>83</cp:revision>
  <dcterms:created xsi:type="dcterms:W3CDTF">2017-11-15T11:21:19Z</dcterms:created>
  <dcterms:modified xsi:type="dcterms:W3CDTF">2019-10-30T08:29:29Z</dcterms:modified>
</cp:coreProperties>
</file>