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45" r:id="rId4"/>
    <p:sldId id="589" r:id="rId5"/>
    <p:sldId id="553" r:id="rId6"/>
    <p:sldId id="468" r:id="rId7"/>
    <p:sldId id="544" r:id="rId8"/>
    <p:sldId id="543" r:id="rId9"/>
    <p:sldId id="580" r:id="rId10"/>
    <p:sldId id="469" r:id="rId11"/>
    <p:sldId id="470" r:id="rId12"/>
    <p:sldId id="472" r:id="rId13"/>
    <p:sldId id="471" r:id="rId14"/>
    <p:sldId id="473" r:id="rId15"/>
    <p:sldId id="480" r:id="rId16"/>
    <p:sldId id="590" r:id="rId17"/>
    <p:sldId id="591" r:id="rId18"/>
    <p:sldId id="592" r:id="rId19"/>
    <p:sldId id="593" r:id="rId20"/>
    <p:sldId id="594" r:id="rId21"/>
    <p:sldId id="585" r:id="rId22"/>
    <p:sldId id="584" r:id="rId23"/>
    <p:sldId id="548" r:id="rId24"/>
    <p:sldId id="595" r:id="rId25"/>
    <p:sldId id="597" r:id="rId26"/>
    <p:sldId id="598" r:id="rId27"/>
    <p:sldId id="490" r:id="rId28"/>
    <p:sldId id="491" r:id="rId29"/>
    <p:sldId id="581" r:id="rId30"/>
    <p:sldId id="582" r:id="rId31"/>
    <p:sldId id="583" r:id="rId32"/>
    <p:sldId id="554" r:id="rId33"/>
    <p:sldId id="283" r:id="rId34"/>
    <p:sldId id="482" r:id="rId35"/>
    <p:sldId id="575" r:id="rId36"/>
    <p:sldId id="483" r:id="rId37"/>
    <p:sldId id="524" r:id="rId38"/>
    <p:sldId id="599" r:id="rId39"/>
    <p:sldId id="576" r:id="rId40"/>
    <p:sldId id="577" r:id="rId41"/>
    <p:sldId id="555" r:id="rId42"/>
    <p:sldId id="556" r:id="rId43"/>
    <p:sldId id="559" r:id="rId44"/>
    <p:sldId id="558" r:id="rId45"/>
    <p:sldId id="560" r:id="rId46"/>
    <p:sldId id="557" r:id="rId47"/>
    <p:sldId id="578" r:id="rId48"/>
    <p:sldId id="562" r:id="rId49"/>
    <p:sldId id="587" r:id="rId50"/>
    <p:sldId id="596" r:id="rId51"/>
    <p:sldId id="336" r:id="rId52"/>
    <p:sldId id="27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6691-4450-4FF0-9A69-10786EF8FECC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E02C-9DC4-4C92-ACCF-CD27B7F809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099E-0CA9-4F79-97F8-23B120C9610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susludi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ww.audit-it.ru/terms/trud/vakhtovyy_metod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strahovoiurist.ru/pensionnoe-strahovanie/ops-obyazatel-noe-pensionnoe-strahovanie/snils-chto-eto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501122" cy="25003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Пенсионное обеспечение</a:t>
            </a:r>
            <a:endParaRPr lang="ru-RU" sz="1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Лекция для студентов 3 курса специальности «социальная работа»</a:t>
            </a:r>
          </a:p>
          <a:p>
            <a:r>
              <a:rPr lang="ru-RU" sz="1300" dirty="0"/>
              <a:t>Дисциплина: Социальная защита и обслуживание населения</a:t>
            </a:r>
          </a:p>
          <a:p>
            <a:r>
              <a:rPr lang="ru-RU" dirty="0" err="1"/>
              <a:t>к.п.н</a:t>
            </a:r>
            <a:r>
              <a:rPr lang="ru-RU" dirty="0"/>
              <a:t>. Чумаков В.И.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УСТРОЕНА ПЕНСИОННАЯ СИСТЕМА РОССИИ</a:t>
            </a: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457200" y="1905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обязательное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пенсионное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страхование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3276600" y="22098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государственное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пенсионное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обеспечение</a:t>
            </a:r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6248400" y="28194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негосударственное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(добровольное)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 пенсионное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 обеспечение</a:t>
            </a:r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>
            <a:off x="990600" y="4419600"/>
            <a:ext cx="7391400" cy="2286000"/>
          </a:xfrm>
          <a:prstGeom prst="foldedCorner">
            <a:avLst>
              <a:gd name="adj" fmla="val 12500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Пенсия в системе обязательного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пенсионного страхования – это отложенная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часть</a:t>
            </a:r>
            <a:r>
              <a:rPr lang="en-US" altLang="ru-RU" sz="1600" b="1">
                <a:solidFill>
                  <a:srgbClr val="0000FF"/>
                </a:solidFill>
              </a:rPr>
              <a:t> </a:t>
            </a:r>
            <a:r>
              <a:rPr lang="ru-RU" altLang="ru-RU" sz="1600" b="1">
                <a:solidFill>
                  <a:srgbClr val="0000FF"/>
                </a:solidFill>
              </a:rPr>
              <a:t>заработка, которая выплачивается при наступлении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страхового случая,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например</a:t>
            </a:r>
            <a:r>
              <a:rPr lang="en-US" altLang="ru-RU" sz="1600" b="1">
                <a:solidFill>
                  <a:srgbClr val="0000FF"/>
                </a:solidFill>
              </a:rPr>
              <a:t>,</a:t>
            </a:r>
            <a:r>
              <a:rPr lang="ru-RU" altLang="ru-RU" sz="1600" b="1">
                <a:solidFill>
                  <a:srgbClr val="0000FF"/>
                </a:solidFill>
              </a:rPr>
              <a:t> при наступлении пенсионного возраста.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ВАЖНО! Чем больше средств направлено в фонд будущей пенсии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в течение всей трудовой жизни, тем выше пенсия.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FF"/>
              </a:solidFill>
            </a:endParaRPr>
          </a:p>
        </p:txBody>
      </p:sp>
      <p:sp>
        <p:nvSpPr>
          <p:cNvPr id="4104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90800" y="3886200"/>
            <a:ext cx="27146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пенсия?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38200" y="1143000"/>
            <a:ext cx="7696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Пенсионное обеспечение гарантировано всем россиянам. Пенсионная система РФ состоит из 3 уровней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0" y="19812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0000"/>
                </a:solidFill>
              </a:rPr>
              <a:t>1</a:t>
            </a: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5867400" y="29718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0000"/>
                </a:solidFill>
              </a:rPr>
              <a:t>3</a:t>
            </a: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2819400" y="2362200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0000"/>
                </a:solidFill>
              </a:rPr>
              <a:t>2</a:t>
            </a:r>
            <a:endParaRPr lang="ru-RU" alt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УСТРОЕНА ПЕНСИОННАЯ СИСТЕМА РОССИИ</a:t>
            </a:r>
          </a:p>
        </p:txBody>
      </p:sp>
      <p:sp>
        <p:nvSpPr>
          <p:cNvPr id="5124" name="WordArt 1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81200" y="1828800"/>
            <a:ext cx="5181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застрахованные лица?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>
            <a:off x="838200" y="3352800"/>
            <a:ext cx="7391400" cy="3124200"/>
          </a:xfrm>
          <a:prstGeom prst="foldedCorner">
            <a:avLst>
              <a:gd name="adj" fmla="val 12500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Граждане, на которых распространяется обязательное пенсионное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страхование, называются </a:t>
            </a:r>
            <a:r>
              <a:rPr lang="ru-RU" altLang="ru-RU" sz="1600" b="1" i="1">
                <a:solidFill>
                  <a:srgbClr val="FF0000"/>
                </a:solidFill>
              </a:rPr>
              <a:t>застрахованные лица</a:t>
            </a:r>
            <a:r>
              <a:rPr lang="ru-RU" altLang="ru-RU" sz="1600" b="1" i="1">
                <a:solidFill>
                  <a:srgbClr val="0000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Подтверждением того, что человек является застрахованным лицом</a:t>
            </a:r>
            <a:endParaRPr lang="en-US" altLang="ru-RU" sz="16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в</a:t>
            </a:r>
            <a:r>
              <a:rPr lang="en-US" altLang="ru-RU" sz="1600" b="1">
                <a:solidFill>
                  <a:srgbClr val="0000FF"/>
                </a:solidFill>
              </a:rPr>
              <a:t> </a:t>
            </a:r>
            <a:r>
              <a:rPr lang="ru-RU" altLang="ru-RU" sz="1600" b="1">
                <a:solidFill>
                  <a:srgbClr val="0000FF"/>
                </a:solidFill>
              </a:rPr>
              <a:t>системе ОПС является наличие </a:t>
            </a:r>
            <a:r>
              <a:rPr lang="ru-RU" altLang="ru-RU" sz="1600" b="1" i="1">
                <a:solidFill>
                  <a:srgbClr val="FF0000"/>
                </a:solidFill>
              </a:rPr>
              <a:t>страхового свидетельства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FF0000"/>
                </a:solidFill>
              </a:rPr>
              <a:t> обязательного пенсионного страхования</a:t>
            </a:r>
            <a:r>
              <a:rPr lang="ru-RU" altLang="ru-RU" sz="1600" b="1" i="1">
                <a:solidFill>
                  <a:srgbClr val="0000FF"/>
                </a:solidFill>
              </a:rPr>
              <a:t> – зеленой карточки.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На ней указаны персональные данные  человека и номер его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индивидуального счета в ПФР, СНИЛС.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Страховое свидетельство ОПС выдается при обращении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Пенсионный фонд или при устройстве на первую работу.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СТРАХОВОЙ НОМЕР ИНДИВИДУАЛЬНОГО ЛИЦЕВОГО СЧЕТА</a:t>
            </a:r>
          </a:p>
        </p:txBody>
      </p:sp>
      <p:pic>
        <p:nvPicPr>
          <p:cNvPr id="7171" name="Picture 13" descr="snils-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1219200"/>
          </a:xfrm>
          <a:prstGeom prst="rect">
            <a:avLst/>
          </a:prstGeom>
          <a:solidFill>
            <a:srgbClr val="FF99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СНИЛС – страховой номер индивидуального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лицевого счета гражданина в системе обязательного пенсионного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страхования, который выдается один раз и на всю жизнь</a:t>
            </a:r>
            <a:endParaRPr lang="ru-RU" altLang="ru-RU" sz="1800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-228600" y="3121025"/>
            <a:ext cx="3657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altLang="ru-RU" sz="1800">
                <a:solidFill>
                  <a:srgbClr val="0000FF"/>
                </a:solidFill>
              </a:rPr>
              <a:t> </a:t>
            </a:r>
            <a:r>
              <a:rPr lang="ru-RU" altLang="ru-RU" sz="1800" b="1" i="1">
                <a:solidFill>
                  <a:srgbClr val="0000FF"/>
                </a:solidFill>
              </a:rPr>
              <a:t>страховой  номер индивидуального лицевого счета (СНИЛС) </a:t>
            </a:r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5638800" y="3122613"/>
            <a:ext cx="354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altLang="ru-RU" sz="1800">
                <a:solidFill>
                  <a:srgbClr val="0000FF"/>
                </a:solidFill>
              </a:rPr>
              <a:t> </a:t>
            </a:r>
            <a:r>
              <a:rPr lang="ru-RU" altLang="ru-RU" sz="1800" b="1" i="1">
                <a:solidFill>
                  <a:srgbClr val="0000FF"/>
                </a:solidFill>
              </a:rPr>
              <a:t>фамилию, имя, отчество</a:t>
            </a:r>
            <a:r>
              <a:rPr lang="ru-RU" altLang="ru-RU" sz="1800" b="1" i="1"/>
              <a:t> </a:t>
            </a:r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5688013" y="3960813"/>
            <a:ext cx="333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altLang="ru-RU" sz="1800">
                <a:solidFill>
                  <a:srgbClr val="0000FF"/>
                </a:solidFill>
              </a:rPr>
              <a:t> </a:t>
            </a:r>
            <a:r>
              <a:rPr lang="ru-RU" altLang="ru-RU" sz="1800" b="1" i="1">
                <a:solidFill>
                  <a:srgbClr val="0000FF"/>
                </a:solidFill>
              </a:rPr>
              <a:t>дату и место рождения</a:t>
            </a:r>
            <a:r>
              <a:rPr lang="ru-RU" altLang="ru-RU" sz="1800" b="1" i="1"/>
              <a:t> </a:t>
            </a:r>
          </a:p>
        </p:txBody>
      </p:sp>
      <p:sp>
        <p:nvSpPr>
          <p:cNvPr id="7176" name="Rectangle 18"/>
          <p:cNvSpPr>
            <a:spLocks noChangeArrowheads="1"/>
          </p:cNvSpPr>
          <p:nvPr/>
        </p:nvSpPr>
        <p:spPr bwMode="auto">
          <a:xfrm>
            <a:off x="5764213" y="47228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altLang="ru-RU" sz="1800">
                <a:solidFill>
                  <a:srgbClr val="0000FF"/>
                </a:solidFill>
              </a:rPr>
              <a:t> </a:t>
            </a:r>
            <a:r>
              <a:rPr lang="ru-RU" altLang="ru-RU" sz="1800" b="1" i="1">
                <a:solidFill>
                  <a:srgbClr val="0000FF"/>
                </a:solidFill>
              </a:rPr>
              <a:t>пол</a:t>
            </a:r>
            <a:r>
              <a:rPr lang="ru-RU" altLang="ru-RU" sz="1800"/>
              <a:t> </a:t>
            </a:r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152400" y="4352925"/>
            <a:ext cx="3733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altLang="ru-RU" sz="1800">
                <a:solidFill>
                  <a:srgbClr val="0000FF"/>
                </a:solidFill>
              </a:rPr>
              <a:t> </a:t>
            </a:r>
            <a:r>
              <a:rPr lang="ru-RU" altLang="ru-RU" sz="1800" b="1" i="1">
                <a:solidFill>
                  <a:srgbClr val="0000FF"/>
                </a:solidFill>
              </a:rPr>
              <a:t>дату регистрации в системе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b="1" i="1">
                <a:solidFill>
                  <a:srgbClr val="0000FF"/>
                </a:solidFill>
              </a:rPr>
              <a:t>обязательного пенсионного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b="1" i="1">
                <a:solidFill>
                  <a:srgbClr val="0000FF"/>
                </a:solidFill>
              </a:rPr>
              <a:t>страхования</a:t>
            </a: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66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При изменении анкетных данных (например, фамилии)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следует обратиться в органы ПФР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для замены страхового свидетельства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1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УСТРОЕНА ПЕНСИОННАЯ СИСТЕМА РОССИИ</a:t>
            </a:r>
          </a:p>
        </p:txBody>
      </p:sp>
      <p:sp>
        <p:nvSpPr>
          <p:cNvPr id="6148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5181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Страхователи</a:t>
            </a: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381000" y="2514600"/>
            <a:ext cx="7086600" cy="1295400"/>
          </a:xfrm>
          <a:prstGeom prst="foldedCorner">
            <a:avLst>
              <a:gd name="adj" fmla="val 12500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Ключевыми участниками обязательного пенсионного страхования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являются плательщики страховых взносов, т. е работодатели, или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как их еще называют </a:t>
            </a:r>
            <a:r>
              <a:rPr lang="ru-RU" altLang="ru-RU" sz="1600" b="1" i="1">
                <a:solidFill>
                  <a:srgbClr val="FF0000"/>
                </a:solidFill>
              </a:rPr>
              <a:t>страхователи</a:t>
            </a:r>
            <a:r>
              <a:rPr lang="ru-RU" altLang="ru-RU" sz="1600" b="1" i="1">
                <a:solidFill>
                  <a:srgbClr val="0000FF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0000FF"/>
              </a:solidFill>
            </a:endParaRPr>
          </a:p>
        </p:txBody>
      </p:sp>
      <p:sp>
        <p:nvSpPr>
          <p:cNvPr id="6150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38400" y="4419600"/>
            <a:ext cx="2971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1752600" y="5334000"/>
            <a:ext cx="6934200" cy="1295400"/>
          </a:xfrm>
          <a:prstGeom prst="foldedCorner">
            <a:avLst>
              <a:gd name="adj" fmla="val 12500"/>
            </a:avLst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Главным администратором, или страховщиком, в системе ОПС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является Пенсионный фонд России, который управляет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 пенсионными средствами. Наряду с ПФР формировать свои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</a:rPr>
              <a:t>пенсионные накопления можно и через НПФ.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08730">
              <a:alpha val="77647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ЧЕГО НУЖЕН СНИЛС?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514600" y="1219200"/>
            <a:ext cx="63642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/>
              <a:t> </a:t>
            </a:r>
            <a:r>
              <a:rPr lang="en-US" altLang="ru-RU" sz="1800"/>
              <a:t> </a:t>
            </a:r>
            <a:r>
              <a:rPr lang="ru-RU" altLang="ru-RU" sz="1800">
                <a:solidFill>
                  <a:srgbClr val="FF0000"/>
                </a:solidFill>
              </a:rPr>
              <a:t>ДЛЯ ФОРМИРОВАНИЯ ПЕНСИИ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отражается информация об отчислениях в ПФР, данные о стаже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и зарплате, а также о добровольных отчислениях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на пенсию самого гражданина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2514600" y="2438400"/>
            <a:ext cx="6629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>
                <a:solidFill>
                  <a:srgbClr val="FF0000"/>
                </a:solidFill>
              </a:rPr>
              <a:t>  </a:t>
            </a:r>
            <a:r>
              <a:rPr lang="ru-RU" altLang="ru-RU" sz="1800">
                <a:solidFill>
                  <a:srgbClr val="FF0000"/>
                </a:solidFill>
              </a:rPr>
              <a:t>ДЛЯ ПОЛУЧЕНИЯ ГОСУДАРСТВЕННЫХ УСЛУГ И ЛЬГОТ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например,</a:t>
            </a:r>
            <a:r>
              <a:rPr lang="en-US" altLang="ru-RU" sz="1600">
                <a:solidFill>
                  <a:srgbClr val="0000FF"/>
                </a:solidFill>
              </a:rPr>
              <a:t> </a:t>
            </a:r>
            <a:r>
              <a:rPr lang="ru-RU" altLang="ru-RU" sz="1600">
                <a:solidFill>
                  <a:srgbClr val="0000FF"/>
                </a:solidFill>
              </a:rPr>
              <a:t>для предоставления бесплатных лекарств,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ежемесячной денежной выплаты, льготных путевок,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в том числе детям</a:t>
            </a:r>
            <a:endParaRPr lang="ru-RU" altLang="ru-RU" sz="1600"/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2514600" y="3886200"/>
            <a:ext cx="6629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>
                <a:solidFill>
                  <a:srgbClr val="FF0000"/>
                </a:solidFill>
              </a:rPr>
              <a:t>  </a:t>
            </a:r>
            <a:r>
              <a:rPr lang="ru-RU" altLang="ru-RU" sz="1800">
                <a:solidFill>
                  <a:srgbClr val="FF0000"/>
                </a:solidFill>
              </a:rPr>
              <a:t>ДЛЯ ПОЛУЧЕНИЯ ГОСУДАРСТВЕННЫХ УСЛУГ В ЭЛЕКТРОННОМ ВИДЕ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например,</a:t>
            </a:r>
            <a:r>
              <a:rPr lang="en-US" altLang="ru-RU" sz="1600">
                <a:solidFill>
                  <a:srgbClr val="0000FF"/>
                </a:solidFill>
              </a:rPr>
              <a:t> </a:t>
            </a:r>
            <a:r>
              <a:rPr lang="ru-RU" altLang="ru-RU" sz="1600">
                <a:solidFill>
                  <a:srgbClr val="0000FF"/>
                </a:solidFill>
              </a:rPr>
              <a:t>для использования портала госуслуг  </a:t>
            </a:r>
            <a:r>
              <a:rPr lang="en-US" altLang="ru-RU" sz="1600">
                <a:solidFill>
                  <a:srgbClr val="0000FF"/>
                </a:solidFill>
                <a:hlinkClick r:id="rId2"/>
              </a:rPr>
              <a:t>www.gosusludi.ru</a:t>
            </a:r>
            <a:r>
              <a:rPr lang="ru-RU" altLang="ru-RU" sz="1600">
                <a:solidFill>
                  <a:srgbClr val="0000FF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где можно обменять заграничный или российский паспорт, узнать состояние своего индивидуального счета в ПФР и многое другое.</a:t>
            </a:r>
            <a:endParaRPr lang="ru-RU" altLang="ru-RU" sz="1600"/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2590800" y="5334000"/>
            <a:ext cx="6324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>
                <a:solidFill>
                  <a:srgbClr val="FF0000"/>
                </a:solidFill>
              </a:rPr>
              <a:t>  </a:t>
            </a:r>
            <a:r>
              <a:rPr lang="ru-RU" altLang="ru-RU" sz="1800">
                <a:solidFill>
                  <a:srgbClr val="FF0000"/>
                </a:solidFill>
              </a:rPr>
              <a:t>ДЛЯ СОКРАЩЕНИЯ КОЛИЧЕСТВА ДОКУМЕНТОВ ПРИ ПОЛУЧЕНИИ ГОСУДАРСТВЕННЫХ УСЛУГ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FF"/>
                </a:solidFill>
              </a:rPr>
              <a:t>служит идентификатором сведений о гражданине, например, при получении справок,  в системе межведомственного взаимодействия между государственными органами. </a:t>
            </a:r>
            <a:endParaRPr lang="ru-RU" altLang="ru-RU" sz="1600"/>
          </a:p>
        </p:txBody>
      </p:sp>
      <p:pic>
        <p:nvPicPr>
          <p:cNvPr id="8199" name="Picture 8" descr="тетка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2852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52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7"/>
          <p:cNvSpPr>
            <a:spLocks noChangeArrowheads="1"/>
          </p:cNvSpPr>
          <p:nvPr/>
        </p:nvSpPr>
        <p:spPr bwMode="auto">
          <a:xfrm>
            <a:off x="0" y="11430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FFCC99">
              <a:alpha val="89803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Получите СНИЛС и используй все его возможности. Контролируй состояние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своего пенсионного счета.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СОВЕТЫ КАК СФОРМИРОВАТЬ ДОСТОЙНУЮ ПЕНСИЮ</a:t>
            </a:r>
          </a:p>
        </p:txBody>
      </p:sp>
      <p:sp>
        <p:nvSpPr>
          <p:cNvPr id="15364" name="AutoShape 19"/>
          <p:cNvSpPr>
            <a:spLocks noChangeArrowheads="1"/>
          </p:cNvSpPr>
          <p:nvPr/>
        </p:nvSpPr>
        <p:spPr bwMode="auto">
          <a:xfrm>
            <a:off x="0" y="22860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00CCFF">
              <a:alpha val="7215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Работайте только там, где платят «белую» зарплату.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именно с нее работодатели уплачивают взносы в ПФР.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Чем выше зарплата и продолжительнее стаж, тем больше отчислений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Пенсионный фонд</a:t>
            </a:r>
          </a:p>
        </p:txBody>
      </p:sp>
      <p:sp>
        <p:nvSpPr>
          <p:cNvPr id="15365" name="AutoShape 16"/>
          <p:cNvSpPr>
            <a:spLocks noChangeArrowheads="1"/>
          </p:cNvSpPr>
          <p:nvPr/>
        </p:nvSpPr>
        <p:spPr bwMode="auto">
          <a:xfrm>
            <a:off x="0" y="34290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CC99FF">
              <a:alpha val="67058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ru-RU" altLang="ru-RU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Выберите свой вариант пенсионного обеспечения. Выбирая только страховую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или страховую и накопительную пенсии, помни, что страховая пенсия каждый 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увеличивается государством на уровень не ниже инфляции, а накопительная зависит от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0000FF"/>
                </a:solidFill>
              </a:rPr>
              <a:t>инвестиционного дохода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15366" name="AutoShape 18"/>
          <p:cNvSpPr>
            <a:spLocks noChangeArrowheads="1"/>
          </p:cNvSpPr>
          <p:nvPr/>
        </p:nvSpPr>
        <p:spPr bwMode="auto">
          <a:xfrm>
            <a:off x="0" y="45720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FFCC00">
              <a:alpha val="65881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ru-RU" altLang="ru-RU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   Участвуйте в добровольных пенсионных программах их</a:t>
            </a:r>
            <a:r>
              <a:rPr lang="en-US" altLang="ru-RU" sz="1800" dirty="0">
                <a:solidFill>
                  <a:srgbClr val="0000FF"/>
                </a:solidFill>
              </a:rPr>
              <a:t> </a:t>
            </a:r>
            <a:r>
              <a:rPr lang="ru-RU" altLang="ru-RU" sz="1800" dirty="0">
                <a:solidFill>
                  <a:srgbClr val="0000FF"/>
                </a:solidFill>
              </a:rPr>
              <a:t>результатом будет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дополнительная пенсия, которую будет выплачивать НПФ за счет</a:t>
            </a:r>
            <a:r>
              <a:rPr lang="en-US" altLang="ru-RU" sz="1800" dirty="0">
                <a:solidFill>
                  <a:srgbClr val="0000FF"/>
                </a:solidFill>
              </a:rPr>
              <a:t> </a:t>
            </a:r>
            <a:r>
              <a:rPr lang="ru-RU" altLang="ru-RU" sz="1800" dirty="0">
                <a:solidFill>
                  <a:srgbClr val="0000FF"/>
                </a:solidFill>
              </a:rPr>
              <a:t>добровольных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 взносов – твоих или работодателя.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FF"/>
              </a:solidFill>
            </a:endParaRPr>
          </a:p>
        </p:txBody>
      </p:sp>
      <p:sp>
        <p:nvSpPr>
          <p:cNvPr id="15367" name="AutoShape 18"/>
          <p:cNvSpPr>
            <a:spLocks noChangeArrowheads="1"/>
          </p:cNvSpPr>
          <p:nvPr/>
        </p:nvSpPr>
        <p:spPr bwMode="auto">
          <a:xfrm>
            <a:off x="0" y="5715000"/>
            <a:ext cx="9144000" cy="990600"/>
          </a:xfrm>
          <a:prstGeom prst="roundRect">
            <a:avLst>
              <a:gd name="adj" fmla="val 16667"/>
            </a:avLst>
          </a:prstGeom>
          <a:solidFill>
            <a:srgbClr val="99CC00">
              <a:alpha val="65881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ru-RU" altLang="ru-RU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 Не спешите выходить на пенсию.  Если выйти на пенсию после достижения</a:t>
            </a:r>
            <a:endParaRPr lang="en-US" altLang="ru-RU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пенсионного возраста, ее размер будет выше.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FF"/>
              </a:solidFill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17463" y="8382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36513" y="21336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0" y="3140968"/>
            <a:ext cx="576064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17463" y="4267200"/>
            <a:ext cx="594097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36513" y="54102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809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F0718-0FBC-44A7-8853-D9A5A578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B50B28-79BB-4DA2-82BC-79E522D4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69D9B2-8C26-477C-BF96-9F904D58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"/>
            <a:ext cx="9036496" cy="67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69F2B-6EB6-4124-B327-1EE7CD16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3BE7D-BA45-430A-B973-D616032C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D90FBE-E7F0-4493-87EF-0166B3A8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44624"/>
            <a:ext cx="7560840" cy="6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B1A2D-37DF-4FE2-8C64-42F10E10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42226-50C3-4765-A3BA-5BC3ED9B9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C3E301-3591-4116-8966-FB95455F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9168167" cy="3182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5BFE3-9774-476F-AC3E-31A37D15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498018"/>
            <a:ext cx="5904656" cy="35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5B3C9-89C7-4CF3-9DD8-C377CC5A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B9687-A6A2-42D1-9BCF-6531C333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0AD9F-2315-42E9-9977-9A9E4473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"/>
            <a:ext cx="7344816" cy="69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9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064896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+mn-lt"/>
                <a:cs typeface="Arial" pitchFamily="34" charset="0"/>
              </a:rPr>
              <a:t>План лекции</a:t>
            </a:r>
            <a:br>
              <a:rPr lang="ru-RU" sz="4000" b="1" dirty="0">
                <a:latin typeface="+mn-lt"/>
                <a:cs typeface="Arial" pitchFamily="34" charset="0"/>
              </a:rPr>
            </a:br>
            <a:br>
              <a:rPr lang="ru-RU" sz="3200" b="1" dirty="0">
                <a:latin typeface="+mn-lt"/>
                <a:cs typeface="Arial" pitchFamily="34" charset="0"/>
              </a:rPr>
            </a:br>
            <a:r>
              <a:rPr lang="ru-RU" sz="3200" b="1" dirty="0">
                <a:latin typeface="+mn-lt"/>
                <a:cs typeface="Arial" pitchFamily="34" charset="0"/>
              </a:rPr>
              <a:t>1. Пенсионное обеспечение. </a:t>
            </a:r>
            <a:br>
              <a:rPr lang="ru-RU" sz="3200" b="1" dirty="0">
                <a:latin typeface="+mn-lt"/>
                <a:cs typeface="Arial" pitchFamily="34" charset="0"/>
              </a:rPr>
            </a:br>
            <a:r>
              <a:rPr lang="ru-RU" sz="3200" b="1">
                <a:latin typeface="+mn-lt"/>
                <a:cs typeface="Arial" pitchFamily="34" charset="0"/>
              </a:rPr>
              <a:t>2 </a:t>
            </a:r>
            <a:r>
              <a:rPr lang="ru-RU" sz="3200" b="1" dirty="0">
                <a:latin typeface="+mn-lt"/>
                <a:cs typeface="Arial" pitchFamily="34" charset="0"/>
              </a:rPr>
              <a:t>Реформа по повышению пенсионного возраста</a:t>
            </a:r>
            <a:br>
              <a:rPr lang="ru-RU" sz="3200" b="1">
                <a:latin typeface="+mn-lt"/>
                <a:cs typeface="Arial" pitchFamily="34" charset="0"/>
              </a:rPr>
            </a:br>
            <a:r>
              <a:rPr lang="ru-RU" sz="3200" b="1" dirty="0">
                <a:latin typeface="+mn-lt"/>
                <a:cs typeface="Arial" pitchFamily="34" charset="0"/>
              </a:rPr>
              <a:t>3</a:t>
            </a:r>
            <a:r>
              <a:rPr lang="ru-RU" sz="3200" b="1">
                <a:latin typeface="+mn-lt"/>
                <a:cs typeface="Arial" pitchFamily="34" charset="0"/>
              </a:rPr>
              <a:t>Северный </a:t>
            </a:r>
            <a:r>
              <a:rPr lang="ru-RU" sz="3200" b="1" dirty="0">
                <a:latin typeface="+mn-lt"/>
                <a:cs typeface="Arial" pitchFamily="34" charset="0"/>
              </a:rPr>
              <a:t>стаж</a:t>
            </a:r>
            <a:br>
              <a:rPr lang="ru-RU" sz="3200" b="1">
                <a:latin typeface="+mn-lt"/>
                <a:cs typeface="Arial" pitchFamily="34" charset="0"/>
              </a:rPr>
            </a:br>
            <a:r>
              <a:rPr lang="ru-RU" sz="3200" b="1">
                <a:latin typeface="+mn-lt"/>
                <a:cs typeface="Arial" pitchFamily="34" charset="0"/>
              </a:rPr>
              <a:t>4 </a:t>
            </a:r>
            <a:r>
              <a:rPr lang="ru-RU" sz="3200" b="1" dirty="0">
                <a:latin typeface="+mn-lt"/>
                <a:cs typeface="Arial" pitchFamily="34" charset="0"/>
              </a:rPr>
              <a:t>Пенсия по случаю потери кормильца</a:t>
            </a:r>
            <a:br>
              <a:rPr lang="ru-RU" sz="2200" b="1" dirty="0">
                <a:latin typeface="+mn-lt"/>
                <a:cs typeface="Arial" pitchFamily="34" charset="0"/>
              </a:rPr>
            </a:b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br>
              <a:rPr lang="ru-RU" altLang="ru-RU" sz="2800" b="1" dirty="0"/>
            </a:br>
            <a:br>
              <a:rPr lang="ru-RU" altLang="ru-RU" sz="2800" b="1" dirty="0"/>
            </a:br>
            <a:br>
              <a:rPr lang="ru-RU" altLang="ru-RU" sz="2800" b="1" dirty="0"/>
            </a:br>
            <a:br>
              <a:rPr lang="ru-RU" altLang="ru-RU" sz="2700" dirty="0"/>
            </a:br>
            <a:r>
              <a:rPr lang="ru-RU" sz="2700" dirty="0">
                <a:latin typeface="+mn-lt"/>
                <a:cs typeface="Arial" pitchFamily="34" charset="0"/>
              </a:rPr>
              <a:t> </a:t>
            </a:r>
            <a:br>
              <a:rPr lang="ru-RU" sz="2700" dirty="0">
                <a:latin typeface="+mn-lt"/>
                <a:cs typeface="Arial" pitchFamily="34" charset="0"/>
              </a:rPr>
            </a:br>
            <a:endParaRPr lang="ru-RU" sz="2700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Pensioner GIFs | Tenor">
            <a:extLst>
              <a:ext uri="{FF2B5EF4-FFF2-40B4-BE49-F238E27FC236}">
                <a16:creationId xmlns:a16="http://schemas.microsoft.com/office/drawing/2014/main" id="{6418018D-3400-4064-B80E-428DBA20D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5112568" cy="25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EE640-E7CE-442D-851E-52CC0E0C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069B8-E834-4F28-9D84-F60B22CF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2D641-3972-4C37-9A1C-3D8D70FE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6095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B5698-3ACC-47A5-88F5-CA926DE9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2D15F-4CD1-4069-AD6D-A8B64B8C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D24CE-9134-409A-8645-68847F80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6" y="-99392"/>
            <a:ext cx="7452776" cy="71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8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F5391-3B3F-4137-AD39-5D7543B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C332B-EC74-4AC8-8ECF-5D617753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BF342-67E0-4A1C-8D11-471AEB6B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1" y="373103"/>
            <a:ext cx="8084477" cy="57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03D5B-BD7B-4A7C-A394-2BD99AB5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AF018-3B8A-4041-B1BE-6F4F15E6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Виды государственных услуг, оказываемых Фондом социального страхования РФ">
            <a:extLst>
              <a:ext uri="{FF2B5EF4-FFF2-40B4-BE49-F238E27FC236}">
                <a16:creationId xmlns:a16="http://schemas.microsoft.com/office/drawing/2014/main" id="{E47FEFF5-4F59-45A8-BD5E-3E1490E5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6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6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39C77-DEA2-42BD-97F2-23E1A461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8ECC6-D260-4876-8B06-46D7733BD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910CC-05F7-4BC9-A5B9-C2D57340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3" y="-24499"/>
            <a:ext cx="9019727" cy="69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511B-C7B3-41E3-99CA-26D4BAB1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2E5BA-747C-42CB-AC9E-BC474D73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36BDF-99B0-443F-A015-3CB3F265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200"/>
            <a:ext cx="7560840" cy="65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DB712-DF8F-4E36-B88B-021B68F8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0F019-D56F-4B3E-B99E-0D04EC87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88199-D6AE-4342-8E7E-BDCB0981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30331"/>
            <a:ext cx="6104773" cy="6858000"/>
          </a:xfrm>
          <a:prstGeom prst="rect">
            <a:avLst/>
          </a:prstGeom>
        </p:spPr>
      </p:pic>
      <p:pic>
        <p:nvPicPr>
          <p:cNvPr id="3074" name="Picture 2" descr="Анимация гиф картинка смайлик: Пенсионеры, пожилые люди, стрички Гифки  анимации смайлики картинки">
            <a:extLst>
              <a:ext uri="{FF2B5EF4-FFF2-40B4-BE49-F238E27FC236}">
                <a16:creationId xmlns:a16="http://schemas.microsoft.com/office/drawing/2014/main" id="{A85A12F1-5460-488C-A08D-A103CDC7A6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9458"/>
            <a:ext cx="2592288" cy="27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1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2312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>Плюсы и минусы повышения пенсионного возраста?</a:t>
            </a:r>
          </a:p>
        </p:txBody>
      </p:sp>
      <p:pic>
        <p:nvPicPr>
          <p:cNvPr id="2050" name="Picture 2" descr="пенсионер">
            <a:extLst>
              <a:ext uri="{FF2B5EF4-FFF2-40B4-BE49-F238E27FC236}">
                <a16:creationId xmlns:a16="http://schemas.microsoft.com/office/drawing/2014/main" id="{EFA2C9D9-86A9-4608-A1B3-7A100AFE9C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1562"/>
            <a:ext cx="5717680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9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Повышенная индексация пенсий</a:t>
            </a:r>
            <a:br>
              <a:rPr lang="ru-RU" sz="2000" dirty="0"/>
            </a:br>
            <a:r>
              <a:rPr lang="ru-RU" sz="2000" dirty="0"/>
              <a:t>С 2019 года законом предусмотрена повышенная индексация страховых пенсий темпами, опережающими прогнозный рост инфляции. Страховые пенсии по старости неработающих пенсионеров в среднем будут расти на 1 тыс. рублей в месяц, или 12 тыс. рублей в год.</a:t>
            </a:r>
            <a:br>
              <a:rPr lang="ru-RU" sz="2000" dirty="0"/>
            </a:br>
            <a:r>
              <a:rPr lang="ru-RU" sz="2000" dirty="0"/>
              <a:t>С 1 января 2020 года индексация страховых пенсий составляет 6,6%, что выше показателя прогнозной инфляции по итогам 2019 года. Размер фиксированной выплаты после индексации увеличится до 5686,25 рубля в месяц, стоимость пенсионного коэффициента – до 93 рублей. В результате индексации страховая пенсия по старости увеличивается в среднем по России на 1 тыс. рублей, а ее среднегодовой размер составляет 16,5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85271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A8A79-84C5-400E-82C1-5547C02C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У кого не меняется возраст выхода на пенсию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13848-8879-4DA0-B063-65A95C45F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71709"/>
            <a:ext cx="8712968" cy="583264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● на подземных работах, работах с вредными условиями труда и в горячих цехах – </a:t>
            </a:r>
            <a:r>
              <a:rPr lang="ru-RU" sz="3800" i="1" dirty="0"/>
              <a:t>мужчины</a:t>
            </a:r>
            <a:r>
              <a:rPr lang="ru-RU" sz="3800" dirty="0"/>
              <a:t> и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r>
              <a:rPr lang="ru-RU" sz="3800" dirty="0"/>
              <a:t>● в тяжелых условиях труда, в качестве рабочих локомотивных бригад и работников, непосредственно осуществляющих организацию перевозок и обеспечивающих безопасность движения на железнодорожном транспорте и метрополитене, а также в качестве водителей грузовых автомобилей в технологическом процессе на шахтах, разрезах, в рудниках или рудных карьерах – </a:t>
            </a:r>
            <a:r>
              <a:rPr lang="ru-RU" sz="3800" i="1" dirty="0"/>
              <a:t>мужчины</a:t>
            </a:r>
            <a:r>
              <a:rPr lang="ru-RU" sz="3800" dirty="0"/>
              <a:t> и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r>
              <a:rPr lang="ru-RU" sz="3800" dirty="0"/>
              <a:t>● в текстильной промышленности на работах с повышенной интенсивностью и тяжестью –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r>
              <a:rPr lang="ru-RU" sz="3800" dirty="0"/>
              <a:t>● в экспедициях, партиях, отрядах, на участках и в бригадах непосредственно на полевых геолого-разведочных, поисковых, топографо-геодезических, геофизических, гидрографических, гидрологических, лесоустроительных и изыскательских работах – </a:t>
            </a:r>
            <a:r>
              <a:rPr lang="ru-RU" sz="3800" i="1" dirty="0"/>
              <a:t>мужчины</a:t>
            </a:r>
            <a:r>
              <a:rPr lang="ru-RU" sz="3800" dirty="0"/>
              <a:t> и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r>
              <a:rPr lang="ru-RU" sz="3800" dirty="0"/>
              <a:t>● в плавсоставе на судах морского, речного флота и флота рыбной промышленности (за исключением портовых судов, постоянно работающих в акватории порта, служебно-вспомогательных и разъездных судов, судов пригородного и внутригородского сообщения), а также на работах по добыче, обработке рыбы и морепродуктов, приему готовой продукции на промысле – </a:t>
            </a:r>
            <a:r>
              <a:rPr lang="ru-RU" sz="3800" i="1" dirty="0"/>
              <a:t>мужчины</a:t>
            </a:r>
            <a:r>
              <a:rPr lang="ru-RU" sz="3800" dirty="0"/>
              <a:t> и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r>
              <a:rPr lang="ru-RU" sz="3800" dirty="0"/>
              <a:t>● на подземных и открытых горных работах, включая личный состав горноспасательных частей, по добыче угля, сланца, руды и других полезных ископаемых и на строительстве шахт и рудников – </a:t>
            </a:r>
            <a:r>
              <a:rPr lang="ru-RU" sz="3800" i="1" dirty="0"/>
              <a:t>мужчины</a:t>
            </a:r>
            <a:r>
              <a:rPr lang="ru-RU" sz="3800" dirty="0"/>
              <a:t> и </a:t>
            </a:r>
            <a:r>
              <a:rPr lang="ru-RU" sz="3800" i="1" dirty="0"/>
              <a:t>женщины</a:t>
            </a:r>
            <a:r>
              <a:rPr lang="ru-RU" sz="3800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 практическое занятие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Прочитать о льготах и пособиях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Ментальная карта по теме или отдельным вопросам</a:t>
            </a:r>
          </a:p>
          <a:p>
            <a:r>
              <a:rPr lang="ru-RU" b="1" dirty="0">
                <a:solidFill>
                  <a:srgbClr val="C00000"/>
                </a:solidFill>
              </a:rPr>
              <a:t>2. кроссворд</a:t>
            </a:r>
          </a:p>
          <a:p>
            <a:r>
              <a:rPr lang="ru-RU" b="1" dirty="0">
                <a:solidFill>
                  <a:srgbClr val="C00000"/>
                </a:solidFill>
              </a:rPr>
              <a:t>3. Тест (на 30 вопросов)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49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A8A79-84C5-400E-82C1-5547C02CC1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200" dirty="0"/>
              <a:t>У кого не меняется возраст выхода на пенсию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13848-8879-4DA0-B063-65A95C45F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● в летном составе гражданской авиации, на работах по управлению полетами воздушных судов гражданской авиации, а также в инженерно-техническом составе на работах по обслуживанию воздушных судов гражданской авиации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на работах с осужденными </a:t>
            </a:r>
            <a:r>
              <a:rPr lang="ru-RU" b="1" dirty="0">
                <a:solidFill>
                  <a:srgbClr val="C00000"/>
                </a:solidFill>
              </a:rPr>
              <a:t>в качестве рабочих и служащих учреждений, исполняющих уголовные наказания в виде лишения свободы </a:t>
            </a:r>
            <a:r>
              <a:rPr lang="ru-RU" dirty="0"/>
              <a:t>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в качестве трактористов-машинистов в сельском хозяйстве и других отраслях экономики, а также в качестве машинистов строительных, дорожных и погрузочно-разгрузочных машин –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в качестве рабочих, </a:t>
            </a:r>
            <a:r>
              <a:rPr lang="ru-RU" b="1" dirty="0">
                <a:solidFill>
                  <a:srgbClr val="C00000"/>
                </a:solidFill>
              </a:rPr>
              <a:t>мастеров на лесозаготовках и лесосплаве</a:t>
            </a:r>
            <a:r>
              <a:rPr lang="ru-RU" dirty="0"/>
              <a:t>, включая обслуживание механизмов и оборудования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в качестве водителей автобусов, троллейбусов, трамваев на регулярных городских пассажирских маршрутах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в качестве спасателей в профессиональных аварийно-спасательных службах и формированиях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355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97659-8B49-4AD5-8656-C2130C65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311952" cy="157018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Лица, которым пенсия назначается ранее общеустановленного пенсионного возраста по социальным мотивам и состоянию здоровья: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EBFAF-E9DC-42D1-AB15-340E170D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5"/>
            <a:ext cx="8445624" cy="47385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● женщина, </a:t>
            </a:r>
            <a:r>
              <a:rPr lang="ru-RU" b="1" dirty="0">
                <a:solidFill>
                  <a:srgbClr val="C00000"/>
                </a:solidFill>
              </a:rPr>
              <a:t>родившая пять и более детей </a:t>
            </a:r>
            <a:r>
              <a:rPr lang="ru-RU" dirty="0"/>
              <a:t>и воспитавшая их до 8 лет;</a:t>
            </a:r>
          </a:p>
          <a:p>
            <a:r>
              <a:rPr lang="ru-RU" dirty="0"/>
              <a:t>● женщина, родившая двух и более детей, при наличии необходимого страхового стажа и стажа работы на Крайнем Севере или в приравненных районах;</a:t>
            </a:r>
          </a:p>
          <a:p>
            <a:r>
              <a:rPr lang="ru-RU" dirty="0"/>
              <a:t>● один из родителей инвалида с детства, воспитавший его до 8 лет,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</a:t>
            </a:r>
            <a:r>
              <a:rPr lang="ru-RU" b="1" dirty="0">
                <a:solidFill>
                  <a:srgbClr val="C00000"/>
                </a:solidFill>
              </a:rPr>
              <a:t>опекун инвалида с детства, воспитавший его до 8 лет,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инвалид вследствие военной травмы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инвалид по зрению, имеющий первую группу инвалидности,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гражданин с гипофизарным нанизмом (лилипут) и диспропорциональный карлик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;</a:t>
            </a:r>
          </a:p>
          <a:p>
            <a:r>
              <a:rPr lang="ru-RU" dirty="0"/>
              <a:t>● рыбак, оленевод или охотник-промысловик, постоянно проживающий на Крайнем Севере или в приравненных районах – </a:t>
            </a:r>
            <a:r>
              <a:rPr lang="ru-RU" i="1" dirty="0"/>
              <a:t>мужчины</a:t>
            </a:r>
            <a:r>
              <a:rPr lang="ru-RU" dirty="0"/>
              <a:t> и </a:t>
            </a:r>
            <a:r>
              <a:rPr lang="ru-RU" i="1" dirty="0"/>
              <a:t>женщины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425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50768-8417-4EE8-99C7-82EFE34A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74CB9-BF63-47FD-95C6-5C3A495CE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673EAA-343E-461B-8D35-EC0BCACFE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8" y="137902"/>
            <a:ext cx="9036496" cy="67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4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891B74-122B-47B2-95DB-1A082E203CBE}"/>
              </a:ext>
            </a:extLst>
          </p:cNvPr>
          <p:cNvCxnSpPr/>
          <p:nvPr/>
        </p:nvCxnSpPr>
        <p:spPr>
          <a:xfrm>
            <a:off x="0" y="63150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Прямоугольник 1">
            <a:extLst>
              <a:ext uri="{FF2B5EF4-FFF2-40B4-BE49-F238E27FC236}">
                <a16:creationId xmlns:a16="http://schemas.microsoft.com/office/drawing/2014/main" id="{5E02E704-A968-4A08-9397-162BC8AE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2845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A2A0FE2-385C-48ED-B3CC-C6ED073263A8}"/>
              </a:ext>
            </a:extLst>
          </p:cNvPr>
          <p:cNvSpPr/>
          <p:nvPr/>
        </p:nvSpPr>
        <p:spPr>
          <a:xfrm>
            <a:off x="2843808" y="1781175"/>
            <a:ext cx="3384550" cy="2987675"/>
          </a:xfrm>
          <a:prstGeom prst="ellipse">
            <a:avLst/>
          </a:prstGeom>
          <a:solidFill>
            <a:srgbClr val="F7F1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Страховая пенсия по старости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0D64E4B-478A-4A41-AED7-AA34FBA27C78}"/>
              </a:ext>
            </a:extLst>
          </p:cNvPr>
          <p:cNvSpPr/>
          <p:nvPr/>
        </p:nvSpPr>
        <p:spPr>
          <a:xfrm>
            <a:off x="827584" y="188646"/>
            <a:ext cx="3241179" cy="292732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25735AC-D83F-4ECC-B5DD-AB172F52C5AB}"/>
              </a:ext>
            </a:extLst>
          </p:cNvPr>
          <p:cNvSpPr/>
          <p:nvPr/>
        </p:nvSpPr>
        <p:spPr>
          <a:xfrm>
            <a:off x="5508625" y="2060574"/>
            <a:ext cx="3599879" cy="31686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СТАЖ!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6D68630-52B4-4FDA-9EC2-4F8FF5ADA9A5}"/>
              </a:ext>
            </a:extLst>
          </p:cNvPr>
          <p:cNvSpPr/>
          <p:nvPr/>
        </p:nvSpPr>
        <p:spPr>
          <a:xfrm>
            <a:off x="1979712" y="3930649"/>
            <a:ext cx="2912963" cy="29273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</a:t>
            </a:r>
          </a:p>
        </p:txBody>
      </p:sp>
    </p:spTree>
    <p:extLst>
      <p:ext uri="{BB962C8B-B14F-4D97-AF65-F5344CB8AC3E}">
        <p14:creationId xmlns:p14="http://schemas.microsoft.com/office/powerpoint/2010/main" val="7363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9176154" cy="5904656"/>
          </a:xfrm>
        </p:spPr>
      </p:pic>
    </p:spTree>
    <p:extLst>
      <p:ext uri="{BB962C8B-B14F-4D97-AF65-F5344CB8AC3E}">
        <p14:creationId xmlns:p14="http://schemas.microsoft.com/office/powerpoint/2010/main" val="408075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AAAF1-78FC-463A-83C9-CD0F4BD9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B5F20-637E-42F7-9A06-2B0ECEA5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44C7BD-A6DF-44BE-A2FC-C2770C2A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9" y="-171400"/>
            <a:ext cx="9114914" cy="82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43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кого есть шансы на получение льгот?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48681"/>
            <a:ext cx="7883153" cy="38582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Работа в районах Крайнего Севера сопряжена со многими трудностями, и поэтому в российском законодательстве предусмотрены льготы для тех, кто проработал в этих местностях определенный срок. </a:t>
            </a:r>
          </a:p>
          <a:p>
            <a:r>
              <a:rPr lang="ru-RU" dirty="0">
                <a:solidFill>
                  <a:srgbClr val="C00000"/>
                </a:solidFill>
              </a:rPr>
              <a:t>В Российской Федерации на Крайнем Севере (или в районах, приравненных к нему) располагаются 27 субъектов: часть островных территорий Северного Ледовитого океана, Ханты-Мансийский, Ненецкий, Ямало-Ненецкий и Чукотский автономные округа, Республики Саха и Тыва, Магаданская, Сахалинская и Мурманская области и др.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534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Исчисление стажа работы, выполняемой вахтовым методом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000" u="sng" dirty="0"/>
              <a:t>В периоды работы вахтовым методом включается время: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Выполнения работ непосредственно на объекте;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Междусменного отдыха в вахтовом поселке;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В пути от места нахождения работодателя или от пункта сбора до места выполнения работ и обратно;</a:t>
            </a:r>
          </a:p>
          <a:p>
            <a:pPr algn="just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2800" dirty="0" err="1"/>
              <a:t>Междувахтового</a:t>
            </a:r>
            <a:r>
              <a:rPr lang="ru-RU" sz="2800" dirty="0"/>
              <a:t> отдыха.</a:t>
            </a:r>
          </a:p>
          <a:p>
            <a:pPr algn="ctr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ru-RU" sz="2000" dirty="0"/>
              <a:t>    </a:t>
            </a:r>
            <a:endParaRPr lang="ru-RU" sz="2000" b="1" dirty="0"/>
          </a:p>
        </p:txBody>
      </p:sp>
      <p:pic>
        <p:nvPicPr>
          <p:cNvPr id="5124" name="Picture 4" descr="Вахтовик | Пикабу">
            <a:extLst>
              <a:ext uri="{FF2B5EF4-FFF2-40B4-BE49-F238E27FC236}">
                <a16:creationId xmlns:a16="http://schemas.microsoft.com/office/drawing/2014/main" id="{73E95617-D322-4028-9F54-BD6A04B1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95" y="4437112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00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6BEA2-3D15-4793-887E-029B1FD6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260648"/>
            <a:ext cx="4032448" cy="1143000"/>
          </a:xfrm>
        </p:spPr>
        <p:txBody>
          <a:bodyPr/>
          <a:lstStyle/>
          <a:p>
            <a:r>
              <a:rPr lang="ru-RU" dirty="0"/>
              <a:t>Вахтовый метод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E5256-F23D-4A15-95B9-5DA5A5AC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268760"/>
            <a:ext cx="4238128" cy="5472608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/>
              <a:t>согласно Трудовому кодексу РФ вахтовый метод организации работ – это такая форма трудовых взаимоотношений, при которых работники выполняют свои профессиональные обязанности вдали от постоянного места своего проживания, а потому не имеют возможности ежедневно возвращаться домой.</a:t>
            </a:r>
          </a:p>
          <a:p>
            <a:r>
              <a:rPr lang="ru-RU" sz="5500" dirty="0"/>
              <a:t>То есть вахтовый метод – это </a:t>
            </a:r>
            <a:r>
              <a:rPr lang="ru-RU" sz="5500" b="1" dirty="0">
                <a:solidFill>
                  <a:srgbClr val="C00000"/>
                </a:solidFill>
              </a:rPr>
              <a:t>специфический вид осуществления трудового процесса при условии, что место работы не совпадает с городом проживания сотрудников</a:t>
            </a:r>
            <a:r>
              <a:rPr lang="ru-RU" sz="5500" dirty="0"/>
              <a:t>, и притом возвращение их туда на ежедневной основе не может быть обеспечено.</a:t>
            </a:r>
          </a:p>
          <a:p>
            <a:endParaRPr lang="ru-RU" sz="4200" dirty="0"/>
          </a:p>
          <a:p>
            <a:r>
              <a:rPr lang="en-US" sz="4200" dirty="0">
                <a:hlinkClick r:id="rId2"/>
              </a:rPr>
              <a:t>https://www.audit-it.ru/terms/trud/vakhtovyy_metod.html</a:t>
            </a:r>
            <a:endParaRPr lang="ru-RU" sz="4200" dirty="0"/>
          </a:p>
          <a:p>
            <a:endParaRPr lang="ru-RU" sz="4200" dirty="0"/>
          </a:p>
          <a:p>
            <a:endParaRPr lang="ru-RU" dirty="0"/>
          </a:p>
        </p:txBody>
      </p:sp>
      <p:pic>
        <p:nvPicPr>
          <p:cNvPr id="6146" name="Picture 2" descr="Как оформиться на вахту и вернуться домой с деньгами | Работа.ру | Яндекс  Дзен">
            <a:extLst>
              <a:ext uri="{FF2B5EF4-FFF2-40B4-BE49-F238E27FC236}">
                <a16:creationId xmlns:a16="http://schemas.microsoft.com/office/drawing/2014/main" id="{992A2101-0B1E-4E75-9987-8E45D6113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78"/>
            <a:ext cx="4924596" cy="68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7A592-E7D9-48B0-8D20-EDF00BC2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09BE8-5CEC-4CCE-BFD5-AF59850B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52750C-0A55-4B31-8F06-117469AB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3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1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7E4A1-ACBD-4EE5-815F-19EB26E7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3D67A-DDD6-423D-8871-C5BCD1F8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51272C-E0E3-410F-8DAE-10D61277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97" y="998766"/>
            <a:ext cx="9230641" cy="50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5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0B18-76E9-4A4C-AEB9-2554764E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D071-9293-440E-892E-BA265A4D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A34598-CD50-4CA0-BD35-FA9B1AF5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99533"/>
            <a:ext cx="6912768" cy="72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76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385FF-5E84-41EC-8500-D556D8BA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554F8-B3B7-41F9-A89A-C849F53A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07C42C-659C-4C68-BA8D-59E1C8B32E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475"/>
            <a:ext cx="8889545" cy="64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4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1AE7-E57C-4007-9FC3-B128A228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81B36-F1A8-4025-B730-86DCE685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4F755-5D8A-48EE-BA08-B2C9CDADBD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2" y="279819"/>
            <a:ext cx="9149604" cy="6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31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F87A-86CF-4CE4-9E37-EA931F84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85760-32CA-4062-8D9E-A4C06FE9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F7FB49-F1BD-429E-A64B-59B90C66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07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B0D13-B1DC-4BAD-B7EE-7C759836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dirty="0"/>
              <a:t>Граждане, рассчитывающие на страховую пенсию по потере кормильца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6D7A2-9467-4D28-BF05-36BC90753B3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</a:rPr>
              <a:t>Для получения выплаты требуется обращаться в ПФ, куда передается заявление и документы, являющиеся подтверждением права на выплату.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На основании ст. 10 ФЗ №400 рассчитывать на страховую пенсию в результате потери кормильца могут граждане: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близкие родственники, являющиеся несовершеннолетними, причем к ним относятся не только дети, но и сестры/братья и внуки;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родители или бабушки с дедушками, которые на момент смерти кормильца являются пенсионерами или инвалидами, поэтому не могут зарабатывать оптимальный для жизни доход;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супруги;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братья или сестры, а также другие родственники, которые финансово зависели от умершего человека, а также имеют инвалидности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27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17721-DADC-4BEF-A129-6A43418B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На основании закона рассчитывать на страховую пенсию в случае потери кормильца могут граждане при учете сроков: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4C8C5-0E25-4206-9786-58267988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760640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4200" dirty="0"/>
              <a:t>несовершеннолетние дети получают выплату до достижения совершеннолетия;</a:t>
            </a:r>
          </a:p>
          <a:p>
            <a:pPr fontAlgn="base"/>
            <a:r>
              <a:rPr lang="ru-RU" sz="4200" dirty="0"/>
              <a:t>если после 18 лет они поступают очно в какой-либо ВУЗ, то дополнительно могут продлить выплаты до 23 лет или до окончания срока обучения, но подтвердить данный факт надо справкой из учебного заведения;</a:t>
            </a:r>
          </a:p>
          <a:p>
            <a:pPr fontAlgn="base"/>
            <a:r>
              <a:rPr lang="ru-RU" sz="4200" dirty="0"/>
              <a:t>если после 18 лет гражданин учится на заочном или вечернем отделении, а также устраивается официально на работу, то он не может рассчитывать на пособие;</a:t>
            </a:r>
          </a:p>
          <a:p>
            <a:pPr fontAlgn="base"/>
            <a:r>
              <a:rPr lang="ru-RU" sz="4200" dirty="0"/>
              <a:t>прекращаются выплаты при эмансипации, что предполагает, что человек признается совершеннолетним до достижения 18 лет;</a:t>
            </a:r>
          </a:p>
          <a:p>
            <a:pPr fontAlgn="base"/>
            <a:r>
              <a:rPr lang="ru-RU" sz="4200" dirty="0"/>
              <a:t>если оформляет студент академический отпуск по каким-либо причинам, то все равно пенсия продолжает выплачиваться, так как фактически студент не исключается из образовательного учреждения;</a:t>
            </a:r>
          </a:p>
          <a:p>
            <a:pPr fontAlgn="base"/>
            <a:r>
              <a:rPr lang="ru-RU" sz="4200" dirty="0"/>
              <a:t>если во время такого академического отпуска устраивается гражданин на работу официально, то выплаты прекращаются;</a:t>
            </a:r>
          </a:p>
          <a:p>
            <a:pPr fontAlgn="base"/>
            <a:r>
              <a:rPr lang="ru-RU" sz="4200" dirty="0"/>
              <a:t>не выплачивается пособие человеку, если он призывается в армию;</a:t>
            </a:r>
          </a:p>
          <a:p>
            <a:pPr fontAlgn="base"/>
            <a:r>
              <a:rPr lang="ru-RU" sz="4200" dirty="0"/>
              <a:t>если получателем являются люди, обладающие полной недееспособностью, то эта пенсия выплачивается им до конца жизни;</a:t>
            </a:r>
          </a:p>
          <a:p>
            <a:pPr fontAlgn="base"/>
            <a:r>
              <a:rPr lang="ru-RU" sz="4200" dirty="0"/>
              <a:t>временно недееспособные иждивенцы могут рассчитывать на выплату до того момента, когда не смогут сами зарабатывать средства на проживание.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5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ED1C4-A408-4F75-80FD-F14A6694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октября 2019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C91A2-C78B-4A4B-9B68-E10A70FE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Средняя пенсия по случаю потери кормильца выросла - </a:t>
            </a:r>
          </a:p>
          <a:p>
            <a:r>
              <a:rPr lang="ru-RU" dirty="0"/>
              <a:t>при потере кормильца в семьях военных, проходивших службу по призыву — до </a:t>
            </a:r>
            <a:r>
              <a:rPr lang="ru-RU" b="1" dirty="0">
                <a:solidFill>
                  <a:srgbClr val="C00000"/>
                </a:solidFill>
              </a:rPr>
              <a:t>10 942 </a:t>
            </a:r>
            <a:r>
              <a:rPr lang="ru-RU" dirty="0"/>
              <a:t>рублей;</a:t>
            </a:r>
          </a:p>
          <a:p>
            <a:r>
              <a:rPr lang="ru-RU" b="1" dirty="0">
                <a:solidFill>
                  <a:srgbClr val="C00000"/>
                </a:solidFill>
              </a:rPr>
              <a:t>5653,72</a:t>
            </a:r>
            <a:r>
              <a:rPr lang="ru-RU" dirty="0"/>
              <a:t> рублей - если ребенок потерял одного родителя;</a:t>
            </a:r>
          </a:p>
          <a:p>
            <a:r>
              <a:rPr lang="ru-RU" b="1" dirty="0">
                <a:solidFill>
                  <a:srgbClr val="C00000"/>
                </a:solidFill>
              </a:rPr>
              <a:t>11 307,47 </a:t>
            </a:r>
            <a:r>
              <a:rPr lang="ru-RU" dirty="0"/>
              <a:t>рублей - если ребенок потерял обоих, либо родители были неизвестны, или детей воспитывала умершая мать в одиночку.</a:t>
            </a:r>
          </a:p>
          <a:p>
            <a:br>
              <a:rPr lang="ru-RU" dirty="0"/>
            </a:br>
            <a:r>
              <a:rPr lang="ru-RU" dirty="0"/>
              <a:t>В некоторых регионах нашей страны также есть местные коэффициенты, которые могут увеличить эту пенсию. Кроме того, сумма может меняться с учетом индексации.</a:t>
            </a:r>
          </a:p>
        </p:txBody>
      </p:sp>
    </p:spTree>
    <p:extLst>
      <p:ext uri="{BB962C8B-B14F-4D97-AF65-F5344CB8AC3E}">
        <p14:creationId xmlns:p14="http://schemas.microsoft.com/office/powerpoint/2010/main" val="2724540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13BC2-9E65-46EC-BE78-171FE4ED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Методики расчета пенсии по потере кормильца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360C8-85D8-4004-8098-7EFC952B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случае потери кормильца, который отдавал долг родине, то здесь расчет ведется в процентах по отношению к величине социальной пенсии. 200% - смерть от военной травмы. </a:t>
            </a:r>
            <a:r>
              <a:rPr lang="ru-RU" b="1" dirty="0">
                <a:solidFill>
                  <a:srgbClr val="C00000"/>
                </a:solidFill>
              </a:rPr>
              <a:t>150 % - смерть от заболевания, полученного на службе.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Если кормилец относится к категории умерших от радиационных или техногенных катастроф, его родственникам, при подтверждении факта нахождения на попечении, оказывается следующая поддержка к пенсии: </a:t>
            </a:r>
            <a:r>
              <a:rPr lang="ru-RU" b="1" dirty="0">
                <a:solidFill>
                  <a:srgbClr val="C00000"/>
                </a:solidFill>
              </a:rPr>
              <a:t>250 % - детям матери-одиночки или ставшим круглыми сиротами и 125 % - остальным.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dirty="0"/>
            </a:br>
            <a:r>
              <a:rPr lang="ru-RU" dirty="0"/>
              <a:t>Если умерший трудился в космической промышленности, то </a:t>
            </a:r>
            <a:r>
              <a:rPr lang="ru-RU" b="1" dirty="0">
                <a:solidFill>
                  <a:srgbClr val="C00000"/>
                </a:solidFill>
              </a:rPr>
              <a:t>размер пенсии его иждивенцам составит 40 % от суммы денежного довольствия кормильца. </a:t>
            </a:r>
            <a:r>
              <a:rPr lang="ru-RU" dirty="0"/>
              <a:t>Выплаты корректируются с учетом районного коэффициента, если заявитель проживает в сложных климатических условиях.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Если покойный работал в силовых ведомствах, то для назначения пенсии нужно обращаться не в ПФР, а в сами ведомства. </a:t>
            </a:r>
            <a:r>
              <a:rPr lang="ru-RU" b="1" dirty="0">
                <a:solidFill>
                  <a:srgbClr val="C00000"/>
                </a:solidFill>
              </a:rPr>
              <a:t>Роль играют - выслуга лет, Размер выплат зависит от причины смерти: 50 % СДД - гибель от травмы на службе, 40 % - от заболевания.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dirty="0"/>
            </a:br>
            <a:r>
              <a:rPr lang="ru-RU" dirty="0"/>
              <a:t>- Расчет производится по разным методикам. </a:t>
            </a:r>
          </a:p>
        </p:txBody>
      </p:sp>
    </p:spTree>
    <p:extLst>
      <p:ext uri="{BB962C8B-B14F-4D97-AF65-F5344CB8AC3E}">
        <p14:creationId xmlns:p14="http://schemas.microsoft.com/office/powerpoint/2010/main" val="1115440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08559-E65F-4ACC-92A3-2623EBCA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Какие нужны документы для оформления пенсии по потере кормильца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D0827-9C98-4D8E-B416-90520BB60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В ПФ требуется передать документацию:</a:t>
            </a:r>
          </a:p>
          <a:p>
            <a:pPr fontAlgn="base"/>
            <a:r>
              <a:rPr lang="ru-RU" dirty="0"/>
              <a:t>паспорт заявителя и его </a:t>
            </a:r>
            <a:r>
              <a:rPr lang="ru-RU" dirty="0">
                <a:hlinkClick r:id="rId2" tooltip="Понятие и назначение СНИЛС"/>
              </a:rPr>
              <a:t>СНИЛС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документы на кормильца;</a:t>
            </a:r>
          </a:p>
          <a:p>
            <a:pPr fontAlgn="base"/>
            <a:r>
              <a:rPr lang="ru-RU" dirty="0" err="1"/>
              <a:t>св</a:t>
            </a:r>
            <a:r>
              <a:rPr lang="ru-RU" dirty="0"/>
              <a:t>-во о его смерти, которое может заменяться решением суда, по которому устанавливается, что человек является безвестно отсутствующим;</a:t>
            </a:r>
          </a:p>
          <a:p>
            <a:pPr fontAlgn="base"/>
            <a:r>
              <a:rPr lang="ru-RU" dirty="0"/>
              <a:t>трудовая книжка и документы, подтверждающие отсутствие доходов;</a:t>
            </a:r>
          </a:p>
          <a:p>
            <a:pPr fontAlgn="base"/>
            <a:r>
              <a:rPr lang="ru-RU" dirty="0"/>
              <a:t>документация, указывающая на наличие родства между умершим гражданином и заявителем.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15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B1776-1699-4702-811C-AA87F6B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AAC02-E2E7-4FCA-80F1-1AD99F45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F7C92-CCBB-4A7F-8CCA-AD79E41F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2" y="0"/>
            <a:ext cx="444062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4655D-4D33-461E-A731-BDB4F123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52" y="2309587"/>
            <a:ext cx="4701321" cy="45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CEB3A-8108-49A4-B730-D5C54211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C027A-74DD-4945-8BE7-CC3DF87B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енсия по случаю потери кормильца ppt">
            <a:extLst>
              <a:ext uri="{FF2B5EF4-FFF2-40B4-BE49-F238E27FC236}">
                <a16:creationId xmlns:a16="http://schemas.microsoft.com/office/drawing/2014/main" id="{7B5A7C52-85D8-41AE-A079-5F6B7E37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7" y="-531440"/>
            <a:ext cx="9324528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57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30C39-D382-4503-80FE-03FA18EA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53F1B-54F5-4117-92C2-85892088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3F636-14AB-40EB-835B-C63F6FE5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51"/>
            <a:ext cx="9144000" cy="62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врач и пациент взаимоотнош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27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351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348880"/>
            <a:ext cx="7848872" cy="90300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23"/>
              </a:avLst>
            </a:prstTxWarp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ПЕНСИОННОМ ФОНДЕ РФ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3276600" y="838200"/>
            <a:ext cx="2667000" cy="21336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FF8D3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Установление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и выплата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пенсий</a:t>
            </a:r>
          </a:p>
        </p:txBody>
      </p:sp>
      <p:sp>
        <p:nvSpPr>
          <p:cNvPr id="3077" name="Oval 11"/>
          <p:cNvSpPr>
            <a:spLocks noChangeArrowheads="1"/>
          </p:cNvSpPr>
          <p:nvPr/>
        </p:nvSpPr>
        <p:spPr bwMode="auto">
          <a:xfrm>
            <a:off x="6172200" y="1600200"/>
            <a:ext cx="2667000" cy="2133600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Сбор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страховых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взносов</a:t>
            </a:r>
          </a:p>
        </p:txBody>
      </p:sp>
      <p:sp>
        <p:nvSpPr>
          <p:cNvPr id="3078" name="Oval 12"/>
          <p:cNvSpPr>
            <a:spLocks noChangeArrowheads="1"/>
          </p:cNvSpPr>
          <p:nvPr/>
        </p:nvSpPr>
        <p:spPr bwMode="auto">
          <a:xfrm>
            <a:off x="3276600" y="4495800"/>
            <a:ext cx="2743200" cy="2209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Учет пенсионных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накоплений граждан,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взаимодействие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с управляющими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компаниями и НПФ</a:t>
            </a:r>
          </a:p>
        </p:txBody>
      </p:sp>
      <p:sp>
        <p:nvSpPr>
          <p:cNvPr id="3079" name="Oval 13"/>
          <p:cNvSpPr>
            <a:spLocks noChangeArrowheads="1"/>
          </p:cNvSpPr>
          <p:nvPr/>
        </p:nvSpPr>
        <p:spPr bwMode="auto">
          <a:xfrm>
            <a:off x="152400" y="4267200"/>
            <a:ext cx="2819400" cy="22098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Ведение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Программы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государственного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софинансирования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пенсий</a:t>
            </a:r>
          </a:p>
        </p:txBody>
      </p:sp>
      <p:sp>
        <p:nvSpPr>
          <p:cNvPr id="3080" name="Oval 14"/>
          <p:cNvSpPr>
            <a:spLocks noChangeArrowheads="1"/>
          </p:cNvSpPr>
          <p:nvPr/>
        </p:nvSpPr>
        <p:spPr bwMode="auto">
          <a:xfrm>
            <a:off x="304800" y="1752600"/>
            <a:ext cx="2743200" cy="22098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C973C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Ведение учета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пенсионных прав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участников системы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обязательного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пенсионного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страхования</a:t>
            </a:r>
          </a:p>
        </p:txBody>
      </p:sp>
      <p:sp>
        <p:nvSpPr>
          <p:cNvPr id="3081" name="Oval 15"/>
          <p:cNvSpPr>
            <a:spLocks noChangeArrowheads="1"/>
          </p:cNvSpPr>
          <p:nvPr/>
        </p:nvSpPr>
        <p:spPr bwMode="auto">
          <a:xfrm>
            <a:off x="6248400" y="4038600"/>
            <a:ext cx="2743200" cy="22098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Выдача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сертификатов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на материнский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(семейный) </a:t>
            </a:r>
            <a:endParaRPr lang="en-US" altLang="ru-RU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капитал</a:t>
            </a:r>
          </a:p>
        </p:txBody>
      </p:sp>
    </p:spTree>
    <p:extLst>
      <p:ext uri="{BB962C8B-B14F-4D97-AF65-F5344CB8AC3E}">
        <p14:creationId xmlns:p14="http://schemas.microsoft.com/office/powerpoint/2010/main" val="411546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рок выхода на пенсию в мире">
            <a:extLst>
              <a:ext uri="{FF2B5EF4-FFF2-40B4-BE49-F238E27FC236}">
                <a16:creationId xmlns:a16="http://schemas.microsoft.com/office/drawing/2014/main" id="{BFD92E35-2AD1-4470-9480-0BAE7895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440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3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E95A20-E13D-48D2-9B43-6EDFE076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0"/>
            <a:ext cx="717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66B2CC-D5F3-470F-A096-E6B07089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748883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8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2275</Words>
  <Application>Microsoft Office PowerPoint</Application>
  <PresentationFormat>Экран (4:3)</PresentationFormat>
  <Paragraphs>220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Georgia</vt:lpstr>
      <vt:lpstr>Times New Roman</vt:lpstr>
      <vt:lpstr>Wingdings</vt:lpstr>
      <vt:lpstr>Тема Office</vt:lpstr>
      <vt:lpstr>Пенсионное обеспечение</vt:lpstr>
      <vt:lpstr>План лекции  1. Пенсионное обеспечение.  2 Реформа по повышению пенсионного возраста 3Северный стаж 4 Пенсия по случаю потери кормильца        </vt:lpstr>
      <vt:lpstr>На практическое занятие</vt:lpstr>
      <vt:lpstr>Презентация PowerPoint</vt:lpstr>
      <vt:lpstr>Презентация PowerPoint</vt:lpstr>
      <vt:lpstr>О ПЕНСИОННОМ ФОНДЕ РФ</vt:lpstr>
      <vt:lpstr>Презентация PowerPoint</vt:lpstr>
      <vt:lpstr>Презентация PowerPoint</vt:lpstr>
      <vt:lpstr>Презентация PowerPoint</vt:lpstr>
      <vt:lpstr>КАК УСТРОЕНА ПЕНСИОННАЯ СИСТЕМА РОССИИ</vt:lpstr>
      <vt:lpstr>КАК УСТРОЕНА ПЕНСИОННАЯ СИСТЕМА РОССИИ</vt:lpstr>
      <vt:lpstr>СТРАХОВОЙ НОМЕР ИНДИВИДУАЛЬНОГО ЛИЦЕВОГО СЧЕТА</vt:lpstr>
      <vt:lpstr>КАК УСТРОЕНА ПЕНСИОННАЯ СИСТЕМА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и минусы повышения пенсионного возраста?</vt:lpstr>
      <vt:lpstr>Повышенная индексация пенсий С 2019 года законом предусмотрена повышенная индексация страховых пенсий темпами, опережающими прогнозный рост инфляции. Страховые пенсии по старости неработающих пенсионеров в среднем будут расти на 1 тыс. рублей в месяц, или 12 тыс. рублей в год. С 1 января 2020 года индексация страховых пенсий составляет 6,6%, что выше показателя прогнозной инфляции по итогам 2019 года. Размер фиксированной выплаты после индексации увеличится до 5686,25 рубля в месяц, стоимость пенсионного коэффициента – до 93 рублей. В результате индексации страховая пенсия по старости увеличивается в среднем по России на 1 тыс. рублей, а ее среднегодовой размер составляет 16,5 тыс. рублей.</vt:lpstr>
      <vt:lpstr>У кого не меняется возраст выхода на пенсию </vt:lpstr>
      <vt:lpstr>У кого не меняется возраст выхода на пенсию </vt:lpstr>
      <vt:lpstr>Лица, которым пенсия назначается ранее общеустановленного пенсионного возраста по социальным мотивам и состоянию здоровья: </vt:lpstr>
      <vt:lpstr>Презентация PowerPoint</vt:lpstr>
      <vt:lpstr>Презентация PowerPoint</vt:lpstr>
      <vt:lpstr>Презентация PowerPoint</vt:lpstr>
      <vt:lpstr>Презентация PowerPoint</vt:lpstr>
      <vt:lpstr>У кого есть шансы на получение льгот?</vt:lpstr>
      <vt:lpstr>Исчисление стажа работы, выполняемой вахтовым методом</vt:lpstr>
      <vt:lpstr>Вахтовый метод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Граждане, рассчитывающие на страховую пенсию по потере кормильца</vt:lpstr>
      <vt:lpstr>На основании закона рассчитывать на страховую пенсию в случае потери кормильца могут граждане при учете сроков: </vt:lpstr>
      <vt:lpstr>1 октября 2019 г.</vt:lpstr>
      <vt:lpstr>Методики расчета пенсии по потере кормильца</vt:lpstr>
      <vt:lpstr>Какие нужны документы для оформления пенсии по потере кормильца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проектирования процесса обучения</dc:title>
  <dc:creator>1</dc:creator>
  <cp:lastModifiedBy>Vyacheslav</cp:lastModifiedBy>
  <cp:revision>191</cp:revision>
  <dcterms:created xsi:type="dcterms:W3CDTF">2017-11-17T07:03:52Z</dcterms:created>
  <dcterms:modified xsi:type="dcterms:W3CDTF">2020-10-16T09:02:59Z</dcterms:modified>
</cp:coreProperties>
</file>