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18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7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55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115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25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402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24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681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489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438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58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697D8-7060-47BA-B939-2E2A21C9CD9E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8720-55D8-4047-AF8E-6EF66E90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94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Индекс человечности в организации: обоснование,</a:t>
            </a:r>
            <a:br>
              <a:rPr lang="ru-RU" dirty="0" smtClean="0"/>
            </a:br>
            <a:r>
              <a:rPr lang="ru-RU" dirty="0" smtClean="0"/>
              <a:t>измерение, применение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823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Рецепт «Ориентация на рынок»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2. Рецепт «Ориентация на рынок» содержит амбивалентную тенденцию на сильную внешнюю ориентацию как на клиентов, так и на конкурентов, деловых партнёров, регуляторные органы и сообщество. </a:t>
            </a:r>
          </a:p>
          <a:p>
            <a:r>
              <a:rPr lang="ru-RU" dirty="0" smtClean="0"/>
              <a:t>Компании, реализующие эту практику, стремятся быть новаторами продуктов, формировать рыночные тренды и создавать портфель надёжных, инновационных брендов, чтобы оставаться впереди конкурентов. </a:t>
            </a:r>
          </a:p>
          <a:p>
            <a:r>
              <a:rPr lang="ru-RU" dirty="0" smtClean="0"/>
              <a:t>Лучшие из них как реагируют на спрос, так и разрабатывают продукты, которые помогают его формировать. </a:t>
            </a:r>
          </a:p>
          <a:p>
            <a:r>
              <a:rPr lang="ru-RU" dirty="0" smtClean="0"/>
              <a:t>У них есть общее видение и стратегическая ясность, чтобы гарантировать, что сотрудники изучают правильные рыночные возможности, а также сильное финансовое управление для обеспечения индивидуальной подотчётности и обеспечения того, чтобы ответы на тенденции рынка были действительно прибыльными.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52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Рецепт «Быть на передовой»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3. Рецепт «Быть на передовой» используют компании, которые именно в такой позиции постоянно повышают качество и производительность, устраняя при этом потери и неэффективность. </a:t>
            </a:r>
          </a:p>
          <a:p>
            <a:r>
              <a:rPr lang="ru-RU" dirty="0" smtClean="0"/>
              <a:t>Они уделяют большое внимание обмену знаниями между сотрудниками и предприятиями, парадоксально стимулируя инновации проводя стандартизацию. </a:t>
            </a:r>
          </a:p>
          <a:p>
            <a:r>
              <a:rPr lang="ru-RU" dirty="0" smtClean="0"/>
              <a:t>Обмен знаниями помогает управлять частыми компромиссами между нисходящей потребностью в общесистемной согласованности и поощрением сотрудников снизу вверх. Так действует психологический механизм распространения лучших идей среди разных подразделений 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482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4. Рецепт «Талант и ядро знаний»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4. Рецепт «Талант и ядро знаний» применяют успешные организации, предоставляющие профессиональные услуги, профессиональные спортивные команды, предприятия индустрии развлечений.</a:t>
            </a:r>
          </a:p>
          <a:p>
            <a:r>
              <a:rPr lang="ru-RU" dirty="0" smtClean="0"/>
              <a:t> Здесь делается упор на построение конкурентного преимущества, собирая и управляя высококачественной базой талантов и знаний. Организации фокусируются на создании правильного сочетания финансовых и нефинансовых стимулов для приобретения лучших талантов, на мотивации своих сотрудников и предоставлении им возможностей. </a:t>
            </a:r>
          </a:p>
          <a:p>
            <a:r>
              <a:rPr lang="ru-RU" dirty="0" smtClean="0"/>
              <a:t>В отличие от компаний группы, ориентированной на лидеров (ценность которой создается командами, руководимыми сильным лидером), талантливые и основанные на знаниях организации добиваются успеха благодаря высококвалифицированным отдельным исполнителям.</a:t>
            </a:r>
          </a:p>
        </p:txBody>
      </p:sp>
    </p:spTree>
    <p:extLst>
      <p:ext uri="{BB962C8B-B14F-4D97-AF65-F5344CB8AC3E}">
        <p14:creationId xmlns:p14="http://schemas.microsoft.com/office/powerpoint/2010/main" val="3517252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97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Уровень личности</a:t>
            </a:r>
            <a:br>
              <a:rPr lang="ru-RU" sz="2800" b="1" dirty="0" smtClean="0"/>
            </a:br>
            <a:r>
              <a:rPr lang="ru-RU" sz="2800" b="1" dirty="0" smtClean="0"/>
              <a:t>Индекс человечности в работе (ИЧР)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1228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Индекс человечности в работе (ИЧР) разработан для оценки позитивных ценностей организации. ИЧР предназначен для оценки динамики их использования как основы для позитивных изменений на рабочем месте. </a:t>
            </a:r>
          </a:p>
          <a:p>
            <a:r>
              <a:rPr lang="ru-RU" dirty="0" smtClean="0"/>
              <a:t>ИЧР рассчитывается на основе результатов опроса отдельных лиц или групп, интервьюирования или мини-опроса. Используется методология управления изменениями (</a:t>
            </a:r>
            <a:r>
              <a:rPr lang="ru-RU" dirty="0" err="1" smtClean="0"/>
              <a:t>Whitney</a:t>
            </a:r>
            <a:r>
              <a:rPr lang="ru-RU" dirty="0" smtClean="0"/>
              <a:t>, </a:t>
            </a:r>
            <a:r>
              <a:rPr lang="ru-RU" dirty="0" err="1" smtClean="0"/>
              <a:t>Cooperrider</a:t>
            </a:r>
            <a:r>
              <a:rPr lang="ru-RU" dirty="0" smtClean="0"/>
              <a:t>, 2011), включающая метод признательных запросов (</a:t>
            </a:r>
            <a:r>
              <a:rPr lang="ru-RU" dirty="0" err="1" smtClean="0"/>
              <a:t>Cooperrider</a:t>
            </a:r>
            <a:r>
              <a:rPr lang="ru-RU" dirty="0" smtClean="0"/>
              <a:t>, </a:t>
            </a:r>
            <a:r>
              <a:rPr lang="ru-RU" dirty="0" err="1" smtClean="0"/>
              <a:t>Whitney</a:t>
            </a:r>
            <a:r>
              <a:rPr lang="ru-RU" dirty="0" smtClean="0"/>
              <a:t>, 2005), </a:t>
            </a:r>
            <a:r>
              <a:rPr lang="ru-RU" dirty="0" smtClean="0">
                <a:solidFill>
                  <a:srgbClr val="FF0000"/>
                </a:solidFill>
              </a:rPr>
              <a:t>делающая акцент, прежде всего, на позитивное в организации</a:t>
            </a:r>
            <a:r>
              <a:rPr lang="ru-RU" dirty="0" smtClean="0"/>
              <a:t>, а не только на то, что является «неправильным». Здесь в фокусе внимания находится Личность сотрудников. </a:t>
            </a:r>
          </a:p>
          <a:p>
            <a:r>
              <a:rPr lang="ru-RU" dirty="0" smtClean="0"/>
              <a:t>Целью является эффективное использование человеческого потенциала личности, организации, сообщества, а психологическим механизмом — командный дух, который возникает в организации тогда, когда людей поощряют вносить свои ценности, свои мнения, их ценят за помощь в создании престижности работы в компании. ИЧР выявляет динамику знания того, что «то, что мы делаем», так же важно, как и «как мы это делаем». Индекс помогает руководителям и сотрудникам увидеть, кем они являются, пока они работают. ИЧР — результат диалога в организации о том, что значит быть вовлечённым на совершенно новый уровень профессиональной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776167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Концепции человечности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«Человечность — моральное качество, выражающее принцип гуманизма применительно к повседневным взаимоотношениям людей. Включает ряд более частных качеств — благожелательность, уважение к людям, сочувствие и доверие к ним, великодушие, самопожертвование ради интересов других, а также предполагает скромность, честность, искренность» </a:t>
            </a:r>
            <a:r>
              <a:rPr lang="ru-RU" i="1" dirty="0" smtClean="0"/>
              <a:t>(Коллекция словарей и энциклопедий (2020). Человечность. Философский словарь).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888785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Аллофилия</a:t>
            </a:r>
            <a:r>
              <a:rPr lang="ru-RU" dirty="0" smtClean="0"/>
              <a:t> -  благоприятные отношения к членам другой группы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Т. </a:t>
            </a:r>
            <a:r>
              <a:rPr lang="ru-RU" dirty="0" err="1" smtClean="0"/>
              <a:t>Питтински</a:t>
            </a:r>
            <a:r>
              <a:rPr lang="ru-RU" dirty="0" smtClean="0"/>
              <a:t> эмпирически доказал, что положительные межгрупповые отношения могут быть индифферентны. Будучи измеренными, они обладают большими возможностями предсказывать поведение по отношению к другим группам, чем оценки негативных межгрупповых отношений. Отсюда сделан вывод о необходимости </a:t>
            </a:r>
            <a:r>
              <a:rPr lang="ru-RU" dirty="0" err="1" smtClean="0"/>
              <a:t>измерятьпозитивное</a:t>
            </a:r>
            <a:r>
              <a:rPr lang="ru-RU" dirty="0" smtClean="0"/>
              <a:t> отношение к другим группам независимо от негативного отношения. </a:t>
            </a:r>
          </a:p>
          <a:p>
            <a:r>
              <a:rPr lang="ru-RU" dirty="0" smtClean="0"/>
              <a:t>Т. </a:t>
            </a:r>
            <a:r>
              <a:rPr lang="ru-RU" dirty="0" err="1" smtClean="0"/>
              <a:t>Питтински</a:t>
            </a:r>
            <a:r>
              <a:rPr lang="ru-RU" dirty="0" smtClean="0"/>
              <a:t>: «чем больше члены органически разнообразного общества наслаждаются этим разнообразием и видят видимые выгоды от инвестиций в общее процветание и общее благо, тем более безопасным и устойчивым будет общество» (</a:t>
            </a:r>
            <a:r>
              <a:rPr lang="ru-RU" dirty="0" err="1" smtClean="0"/>
              <a:t>Pittinsky</a:t>
            </a:r>
            <a:r>
              <a:rPr lang="ru-RU" dirty="0" smtClean="0"/>
              <a:t>, 2005, p. 12).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98097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Двухфакторная (амбивалентная) </a:t>
            </a:r>
            <a:br>
              <a:rPr lang="ru-RU" dirty="0" smtClean="0"/>
            </a:br>
            <a:r>
              <a:rPr lang="ru-RU" dirty="0" smtClean="0"/>
              <a:t>модель ИЧО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Двухфакторная (амбивалентная) модель ИЧО, работающая в пространстве «отношение к другой группе — к начальнику — к коллеге» эффективнее, чем однофакторная (оценка отрицательных качеств как дихотомии положительных), где оценка сосредоточена на неприязни и фактически исключает непредвзятый позитивный подход к изучению межгруппового поведения.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Реализация двухфакторной модель ИЧО вскрывает мишени деструктивного состояния организации по малым сигналам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30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Техники измерения индекса человечности в организации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Человечность в межличностных и межгрупповых отношениях — сложный, динамический конструкт, находящийся в широком диапазоне знания. Гуманитарные и социальные науки, а также разнообразные сферы общественной практики пытаются схватить отблески человечности через использование различных индексов, например: </a:t>
            </a:r>
          </a:p>
          <a:p>
            <a:r>
              <a:rPr lang="ru-RU" dirty="0" smtClean="0"/>
              <a:t>«Индекс человеческого развития» (</a:t>
            </a:r>
            <a:r>
              <a:rPr lang="ru-RU" dirty="0" err="1" smtClean="0"/>
              <a:t>Human</a:t>
            </a:r>
            <a:r>
              <a:rPr lang="ru-RU" dirty="0" smtClean="0"/>
              <a:t> </a:t>
            </a:r>
            <a:r>
              <a:rPr lang="ru-RU" dirty="0" err="1" smtClean="0"/>
              <a:t>development</a:t>
            </a:r>
            <a:r>
              <a:rPr lang="ru-RU" dirty="0" smtClean="0"/>
              <a:t> </a:t>
            </a:r>
            <a:r>
              <a:rPr lang="ru-RU" dirty="0" err="1" smtClean="0"/>
              <a:t>reports</a:t>
            </a:r>
            <a:r>
              <a:rPr lang="ru-RU" dirty="0" smtClean="0"/>
              <a:t>, HDR), </a:t>
            </a:r>
          </a:p>
          <a:p>
            <a:r>
              <a:rPr lang="ru-RU" dirty="0" smtClean="0"/>
              <a:t>«Индекс организационного здоровья» (</a:t>
            </a:r>
            <a:r>
              <a:rPr lang="ru-RU" dirty="0" err="1" smtClean="0"/>
              <a:t>Organizational</a:t>
            </a:r>
            <a:r>
              <a:rPr lang="ru-RU" dirty="0" smtClean="0"/>
              <a:t> </a:t>
            </a:r>
            <a:r>
              <a:rPr lang="ru-RU" dirty="0" err="1" smtClean="0"/>
              <a:t>Health</a:t>
            </a:r>
            <a:r>
              <a:rPr lang="ru-RU" dirty="0" smtClean="0"/>
              <a:t> </a:t>
            </a:r>
            <a:r>
              <a:rPr lang="ru-RU" dirty="0" err="1" smtClean="0"/>
              <a:t>Index</a:t>
            </a:r>
            <a:r>
              <a:rPr lang="ru-RU" dirty="0" smtClean="0"/>
              <a:t>, OHI), </a:t>
            </a:r>
          </a:p>
          <a:p>
            <a:r>
              <a:rPr lang="ru-RU" dirty="0" smtClean="0"/>
              <a:t>«Индекс человечности в работе» (</a:t>
            </a:r>
            <a:r>
              <a:rPr lang="ru-RU" dirty="0" err="1" smtClean="0"/>
              <a:t>Humanity</a:t>
            </a:r>
            <a:r>
              <a:rPr lang="ru-RU" dirty="0" smtClean="0"/>
              <a:t> </a:t>
            </a:r>
            <a:r>
              <a:rPr lang="ru-RU" dirty="0" err="1" smtClean="0"/>
              <a:t>Index</a:t>
            </a:r>
            <a:r>
              <a:rPr lang="ru-RU" dirty="0" smtClean="0"/>
              <a:t>™, HI).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64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краткое содержание индексов человечности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Анализ описания указанных индексов показывает, что краткое содержание любого из них включает по меньшей мере: </a:t>
            </a:r>
            <a:endParaRPr lang="en-US" dirty="0" smtClean="0"/>
          </a:p>
          <a:p>
            <a:r>
              <a:rPr lang="ru-RU" dirty="0" smtClean="0"/>
              <a:t>понятное, узнаваемое название; прозрачную (</a:t>
            </a:r>
            <a:r>
              <a:rPr lang="ru-RU" dirty="0" err="1" smtClean="0"/>
              <a:t>транспарентную</a:t>
            </a:r>
            <a:r>
              <a:rPr lang="ru-RU" dirty="0" smtClean="0"/>
              <a:t>) модель изучаемого явления, методы получения первичных данных, их обработки,</a:t>
            </a:r>
          </a:p>
          <a:p>
            <a:r>
              <a:rPr lang="ru-RU" dirty="0" smtClean="0"/>
              <a:t>уровень, объекты охвата; обоснованную единицу измерения; описание возможных результатов измерения. При определении индекса учитываются количественные и качественные</a:t>
            </a:r>
            <a:r>
              <a:rPr lang="en-US" dirty="0" smtClean="0"/>
              <a:t> </a:t>
            </a:r>
            <a:r>
              <a:rPr lang="ru-RU" dirty="0" smtClean="0"/>
              <a:t>показатели; </a:t>
            </a:r>
            <a:endParaRPr lang="ru-RU" dirty="0" smtClean="0"/>
          </a:p>
          <a:p>
            <a:r>
              <a:rPr lang="ru-RU" dirty="0" smtClean="0"/>
              <a:t>акцент на полезность, эффективность измерения;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Как правило, индекс имеет краткое</a:t>
            </a:r>
            <a:r>
              <a:rPr lang="en-US" dirty="0" smtClean="0"/>
              <a:t> </a:t>
            </a:r>
            <a:r>
              <a:rPr lang="ru-RU" dirty="0" smtClean="0"/>
              <a:t>содержание, дающее ответы на вопросы: что, где, зачем, как измеряется, получается, сравнивается и может измениться (оптимизируется).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909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индексы человечности по</a:t>
            </a:r>
            <a:br>
              <a:rPr lang="ru-RU" dirty="0" smtClean="0"/>
            </a:br>
            <a:r>
              <a:rPr lang="ru-RU" dirty="0" smtClean="0"/>
              <a:t>уровню использования и обобщения.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/>
              <a:t>Уровень социума (международный уровень)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Индекс человеческого развития (ИЧР) разработан и используется в базе программ</a:t>
            </a:r>
          </a:p>
          <a:p>
            <a:r>
              <a:rPr lang="ru-RU" dirty="0" smtClean="0"/>
              <a:t>ООН. ИЧР был создан для того, чтобы подчеркнуть, что люди и их возможности должны быть</a:t>
            </a:r>
            <a:r>
              <a:rPr lang="en-US" dirty="0" smtClean="0"/>
              <a:t> </a:t>
            </a:r>
            <a:r>
              <a:rPr lang="ru-RU" dirty="0" smtClean="0"/>
              <a:t>конечными критериями для оценки развития страны, а не только её экономического роста.</a:t>
            </a:r>
          </a:p>
          <a:p>
            <a:r>
              <a:rPr lang="ru-RU" dirty="0" smtClean="0"/>
              <a:t>ИЧР может также использоваться для дискуссий о выборе национальной политики, поднимая</a:t>
            </a:r>
            <a:r>
              <a:rPr lang="en-US" dirty="0" smtClean="0"/>
              <a:t> </a:t>
            </a:r>
            <a:r>
              <a:rPr lang="ru-RU" dirty="0" smtClean="0"/>
              <a:t>вопрос, каким образом две страны с одинаковым уровнем валового национального дохода</a:t>
            </a:r>
            <a:r>
              <a:rPr lang="en-US" dirty="0" smtClean="0"/>
              <a:t> </a:t>
            </a:r>
            <a:r>
              <a:rPr lang="ru-RU" dirty="0" smtClean="0"/>
              <a:t>на душу населения могут достичь разных результатов в области развития человеческого</a:t>
            </a:r>
            <a:r>
              <a:rPr lang="en-US" dirty="0" smtClean="0"/>
              <a:t> </a:t>
            </a:r>
            <a:r>
              <a:rPr lang="ru-RU" dirty="0" smtClean="0"/>
              <a:t>потенциала.</a:t>
            </a:r>
            <a:endParaRPr lang="en-US" dirty="0" smtClean="0"/>
          </a:p>
          <a:p>
            <a:r>
              <a:rPr lang="ru-RU" dirty="0" smtClean="0"/>
              <a:t> ИЧР определяется как интегративная мера среднего достижения в ключевых</a:t>
            </a:r>
            <a:r>
              <a:rPr lang="en-US" dirty="0" smtClean="0"/>
              <a:t> </a:t>
            </a:r>
            <a:r>
              <a:rPr lang="ru-RU" dirty="0" smtClean="0"/>
              <a:t>аспектах человеческого развития: 1) долгая и здоровая жизнь, 2) знание и 3) достойный</a:t>
            </a:r>
            <a:r>
              <a:rPr lang="en-US" dirty="0" smtClean="0"/>
              <a:t> </a:t>
            </a:r>
            <a:r>
              <a:rPr lang="ru-RU" dirty="0" smtClean="0"/>
              <a:t>уровень жизни. </a:t>
            </a:r>
            <a:endParaRPr lang="en-US" dirty="0" smtClean="0"/>
          </a:p>
          <a:p>
            <a:r>
              <a:rPr lang="ru-RU" dirty="0" smtClean="0"/>
              <a:t>ИЧР измеряется как среднее геометрическое нормированных индексов для</a:t>
            </a:r>
            <a:r>
              <a:rPr lang="en-US" dirty="0" smtClean="0"/>
              <a:t> </a:t>
            </a:r>
            <a:r>
              <a:rPr lang="ru-RU" dirty="0" smtClean="0"/>
              <a:t>каждого из трёх измерений. ИЧР упрощает и отражает только часть того, что влечёт за собой</a:t>
            </a:r>
            <a:r>
              <a:rPr lang="en-US" dirty="0" smtClean="0"/>
              <a:t> </a:t>
            </a:r>
            <a:r>
              <a:rPr lang="ru-RU" dirty="0" smtClean="0"/>
              <a:t>развитие человека. Он не отражает неравенства, бедности, безопасности человека, расширения прав и возможностей.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495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Индекс человеческого развития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02162"/>
              </p:ext>
            </p:extLst>
          </p:nvPr>
        </p:nvGraphicFramePr>
        <p:xfrm>
          <a:off x="838200" y="1825625"/>
          <a:ext cx="10515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85493025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587601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08432126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11606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Измерения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Долгая и</a:t>
                      </a:r>
                    </a:p>
                    <a:p>
                      <a:r>
                        <a:rPr lang="ru-RU" dirty="0" smtClean="0"/>
                        <a:t> здоровая жизнь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Достойный уровень жизни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844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Индикаторы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Ожидаемая продолжительность</a:t>
                      </a:r>
                    </a:p>
                    <a:p>
                      <a:r>
                        <a:rPr lang="ru-RU" dirty="0" smtClean="0"/>
                        <a:t>жизни на момент рождения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 обучения / среднее</a:t>
                      </a:r>
                    </a:p>
                    <a:p>
                      <a:r>
                        <a:rPr lang="ru-RU" dirty="0" smtClean="0"/>
                        <a:t>значение обучения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Валовый национальный доход (ВНД) на душу населения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055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 измерений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ожидаемой продолжительности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ВНД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475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245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Уровень организации</a:t>
            </a:r>
            <a:br>
              <a:rPr lang="ru-RU" dirty="0" smtClean="0"/>
            </a:br>
            <a:r>
              <a:rPr lang="ru-RU" dirty="0" smtClean="0"/>
              <a:t>Индекс организационного здоровья (ИОЗ)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Индекс организационного здоровья (ИОЗ) апробирован и более 15 лет внедряется международной консалтинговой компанией </a:t>
            </a:r>
            <a:r>
              <a:rPr lang="ru-RU" dirty="0" err="1" smtClean="0"/>
              <a:t>McKinsey</a:t>
            </a:r>
            <a:r>
              <a:rPr lang="ru-RU" dirty="0" smtClean="0"/>
              <a:t> на основе разработанной ими авторской концепции организационного здоровья. </a:t>
            </a:r>
          </a:p>
          <a:p>
            <a:r>
              <a:rPr lang="ru-RU" dirty="0" smtClean="0"/>
              <a:t>ИОЗ является показателем устойчивой работы, измеряет здоровье организации относительно обоснованного компанией </a:t>
            </a:r>
            <a:r>
              <a:rPr lang="ru-RU" dirty="0" err="1" smtClean="0"/>
              <a:t>McKinsey</a:t>
            </a:r>
            <a:r>
              <a:rPr lang="ru-RU" dirty="0" smtClean="0"/>
              <a:t> глобального эталона. Является инструментом повышения организационной эффективности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447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четыре кластера данных, которые отражают разработанный компанией базовый подход к управлению, включая основные убеждения относительно создания стоимости и того, что движет организационным успехом. Каждый из них был описан конкретным набором управленческих практик («рецептов», в терминологии </a:t>
            </a:r>
            <a:r>
              <a:rPr lang="ru-RU" dirty="0" err="1" smtClean="0"/>
              <a:t>McKinsey</a:t>
            </a:r>
            <a:r>
              <a:rPr lang="ru-RU" dirty="0" smtClean="0"/>
              <a:t>). Выявлено, что строгое и точное следование этим рецептам повышает в пять раз вероятность успеха организации в отличие от тех компаний, где используются смешанные (или случайные) рецепты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904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Индекс организационного здоровья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876800"/>
              </p:ext>
            </p:extLst>
          </p:nvPr>
        </p:nvGraphicFramePr>
        <p:xfrm>
          <a:off x="838200" y="1825625"/>
          <a:ext cx="10515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69893632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4898899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4305735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9041957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Измерения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Методы управления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2035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b="1" dirty="0" smtClean="0"/>
                        <a:t>Направленность организации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Общее видение</a:t>
                      </a:r>
                    </a:p>
                    <a:p>
                      <a:r>
                        <a:rPr lang="ru-RU" b="1" dirty="0" smtClean="0"/>
                        <a:t>Стратегическая ясность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Участие (</a:t>
                      </a:r>
                      <a:r>
                        <a:rPr lang="ru-RU" b="1" dirty="0" err="1" smtClean="0"/>
                        <a:t>вовлечённость</a:t>
                      </a:r>
                      <a:r>
                        <a:rPr lang="ru-RU" b="1" dirty="0" smtClean="0"/>
                        <a:t>)</a:t>
                      </a:r>
                    </a:p>
                    <a:p>
                      <a:r>
                        <a:rPr lang="ru-RU" b="1" dirty="0" smtClean="0"/>
                        <a:t>сотрудников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305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Подотчётность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Руководство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Ясность роли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Личная собственность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46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Координация и контроль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Инновации и обучение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Контракты реформирования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99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Внешняя ориентация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Следствие управления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802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Возможности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Значимые ценности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Финансовые стимулы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80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Мотивация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Вдохновляющие лидеры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Награды и признания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939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Культура и климат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Карьерные возможности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510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470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Рецепт «Лидерское управление»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1. Рецепт «Лидерское управление» включает присутствие на всех уровнях организации талантливых высокопотенциальных лидеров, которые могут выяснить, как добиться результатов, и несут ответственность за это. </a:t>
            </a:r>
          </a:p>
          <a:p>
            <a:r>
              <a:rPr lang="ru-RU" dirty="0" smtClean="0"/>
              <a:t>Эта открытая, доверительная культура типична для высоко децентрализованных организаций или новых предприятий, где решимость сильных лидеров, эффективно умноженная их коллегами по всей организации, необходима для создания чего-то из ничего.</a:t>
            </a:r>
          </a:p>
          <a:p>
            <a:r>
              <a:rPr lang="ru-RU" dirty="0" smtClean="0"/>
              <a:t> В то время как большинство организаций используют карьерные возможности для мотивации сотрудников, компании в этом кластере используют карьерные возможности в качестве практики развития лидерства. Ролевое моделирование и реальный опыт важнее, чем проходить уроки мудреца.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039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1440</Words>
  <Application>Microsoft Office PowerPoint</Application>
  <PresentationFormat>Широкоэкранный</PresentationFormat>
  <Paragraphs>92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Индекс человечности в организации: обоснование, измерение, применение</vt:lpstr>
      <vt:lpstr>Техники измерения индекса человечности в организации</vt:lpstr>
      <vt:lpstr> краткое содержание индексов человечности</vt:lpstr>
      <vt:lpstr>индексы человечности по уровню использования и обобщения.  Уровень социума (международный уровень)</vt:lpstr>
      <vt:lpstr>Индекс человеческого развития</vt:lpstr>
      <vt:lpstr>Уровень организации Индекс организационного здоровья (ИОЗ) </vt:lpstr>
      <vt:lpstr>Презентация PowerPoint</vt:lpstr>
      <vt:lpstr>Индекс организационного здоровья</vt:lpstr>
      <vt:lpstr>1. Рецепт «Лидерское управление» </vt:lpstr>
      <vt:lpstr>2. Рецепт «Ориентация на рынок» </vt:lpstr>
      <vt:lpstr>3. Рецепт «Быть на передовой» </vt:lpstr>
      <vt:lpstr>4. Рецепт «Талант и ядро знаний» </vt:lpstr>
      <vt:lpstr>Уровень личности Индекс человечности в работе (ИЧР)  </vt:lpstr>
      <vt:lpstr>Концепции человечности</vt:lpstr>
      <vt:lpstr>Аллофилия -  благоприятные отношения к членам другой группы</vt:lpstr>
      <vt:lpstr>Двухфакторная (амбивалентная)  модель ИЧО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11</cp:revision>
  <dcterms:created xsi:type="dcterms:W3CDTF">2020-10-26T11:36:15Z</dcterms:created>
  <dcterms:modified xsi:type="dcterms:W3CDTF">2020-10-26T13:12:38Z</dcterms:modified>
</cp:coreProperties>
</file>