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41" r:id="rId2"/>
    <p:sldId id="257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256" r:id="rId11"/>
    <p:sldId id="259" r:id="rId12"/>
    <p:sldId id="260" r:id="rId13"/>
    <p:sldId id="261" r:id="rId14"/>
    <p:sldId id="263" r:id="rId15"/>
    <p:sldId id="264" r:id="rId16"/>
    <p:sldId id="262" r:id="rId17"/>
    <p:sldId id="265" r:id="rId18"/>
    <p:sldId id="267" r:id="rId19"/>
    <p:sldId id="266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352" r:id="rId30"/>
    <p:sldId id="285" r:id="rId31"/>
    <p:sldId id="286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290" r:id="rId50"/>
    <p:sldId id="291" r:id="rId51"/>
    <p:sldId id="371" r:id="rId52"/>
    <p:sldId id="372" r:id="rId53"/>
    <p:sldId id="373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74" r:id="rId63"/>
    <p:sldId id="375" r:id="rId64"/>
    <p:sldId id="376" r:id="rId65"/>
    <p:sldId id="377" r:id="rId66"/>
    <p:sldId id="378" r:id="rId67"/>
    <p:sldId id="379" r:id="rId68"/>
    <p:sldId id="380" r:id="rId69"/>
    <p:sldId id="317" r:id="rId70"/>
    <p:sldId id="318" r:id="rId71"/>
    <p:sldId id="319" r:id="rId72"/>
    <p:sldId id="320" r:id="rId7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2A2008-0D6B-4DB3-8CD7-7452E5C843C0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99D34A1-08BC-4274-AF25-C4D7A417A606}">
      <dgm:prSet phldrT="[Текст]" custT="1"/>
      <dgm:spPr/>
      <dgm:t>
        <a:bodyPr/>
        <a:lstStyle/>
        <a:p>
          <a:pPr algn="l"/>
          <a:r>
            <a:rPr lang="ru-RU" sz="1800" b="0" dirty="0" smtClean="0">
              <a:latin typeface="Impact" pitchFamily="34" charset="0"/>
            </a:rPr>
            <a:t>АНТИТРОМБИН </a:t>
          </a:r>
          <a:r>
            <a:rPr lang="en-US" sz="1800" b="0" dirty="0" smtClean="0">
              <a:latin typeface="Impact" pitchFamily="34" charset="0"/>
            </a:rPr>
            <a:t>III </a:t>
          </a:r>
          <a:endParaRPr lang="ru-RU" sz="1800" b="0" dirty="0" smtClean="0">
            <a:latin typeface="Impact" pitchFamily="34" charset="0"/>
          </a:endParaRPr>
        </a:p>
        <a:p>
          <a:pPr algn="l"/>
          <a:r>
            <a:rPr lang="en-US" sz="1800" b="0" dirty="0" smtClean="0">
              <a:latin typeface="Impact" pitchFamily="34" charset="0"/>
            </a:rPr>
            <a:t>(</a:t>
          </a:r>
          <a:r>
            <a:rPr lang="ru-RU" sz="1800" b="0" dirty="0" smtClean="0">
              <a:latin typeface="Impact" pitchFamily="34" charset="0"/>
            </a:rPr>
            <a:t>мол. масса  65 </a:t>
          </a:r>
          <a:r>
            <a:rPr lang="ru-RU" sz="1800" b="0" dirty="0" err="1" smtClean="0">
              <a:latin typeface="Impact" pitchFamily="34" charset="0"/>
            </a:rPr>
            <a:t>тыс</a:t>
          </a:r>
          <a:r>
            <a:rPr lang="ru-RU" sz="1800" b="0" dirty="0" smtClean="0">
              <a:latin typeface="Impact" pitchFamily="34" charset="0"/>
            </a:rPr>
            <a:t> </a:t>
          </a:r>
          <a:r>
            <a:rPr lang="en-US" sz="1800" b="0" dirty="0" smtClean="0">
              <a:latin typeface="Impact" pitchFamily="34" charset="0"/>
            </a:rPr>
            <a:t>)</a:t>
          </a:r>
          <a:endParaRPr lang="ru-RU" sz="1800" b="0" dirty="0">
            <a:latin typeface="Impact" pitchFamily="34" charset="0"/>
          </a:endParaRPr>
        </a:p>
      </dgm:t>
    </dgm:pt>
    <dgm:pt modelId="{438922E1-D93C-480D-ACF6-A39B3CC62DF8}" type="parTrans" cxnId="{A667F83B-A495-4032-849B-98142D751C8A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E2942A7C-89A2-4160-A36B-7CAB20815C05}" type="sibTrans" cxnId="{A667F83B-A495-4032-849B-98142D751C8A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01C07AAB-3B1D-4FC9-93FE-F4A92EF633F7}">
      <dgm:prSet phldrT="[Текст]" custT="1"/>
      <dgm:spPr/>
      <dgm:t>
        <a:bodyPr/>
        <a:lstStyle/>
        <a:p>
          <a:r>
            <a:rPr lang="el-GR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α</a:t>
          </a:r>
          <a:r>
            <a:rPr lang="ru-RU" sz="1600" b="0" baseline="-250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2</a:t>
          </a:r>
          <a:r>
            <a:rPr lang="ru-RU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-ГЛОБУЛИН, ИНГИБИТОР ТРОМБИНА, ФАКТОРОВ</a:t>
          </a:r>
          <a:r>
            <a:rPr lang="en-US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 </a:t>
          </a:r>
          <a:r>
            <a:rPr lang="en-US" sz="1600" b="0" dirty="0" err="1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Xa</a:t>
          </a:r>
          <a:r>
            <a:rPr lang="en-US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, </a:t>
          </a:r>
          <a:r>
            <a:rPr lang="en-US" sz="1600" b="0" dirty="0" err="1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IXa</a:t>
          </a:r>
          <a:r>
            <a:rPr lang="en-US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, </a:t>
          </a:r>
          <a:r>
            <a:rPr lang="en-US" sz="1600" b="0" dirty="0" err="1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VIIa</a:t>
          </a:r>
          <a:r>
            <a:rPr lang="en-US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, </a:t>
          </a:r>
          <a:r>
            <a:rPr lang="en-US" sz="1600" b="0" dirty="0" err="1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XIIa</a:t>
          </a:r>
          <a:r>
            <a:rPr lang="en-US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,</a:t>
          </a:r>
          <a:r>
            <a:rPr lang="ru-RU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 ОСНОВНОЙ ПЛАЗМЕННЫЙ  КОФАКТОР ГЕПАРИНА </a:t>
          </a:r>
          <a:endParaRPr lang="ru-RU" sz="1600" b="0" dirty="0">
            <a:solidFill>
              <a:schemeClr val="bg2">
                <a:lumMod val="25000"/>
              </a:schemeClr>
            </a:solidFill>
            <a:latin typeface="Impact" pitchFamily="34" charset="0"/>
          </a:endParaRPr>
        </a:p>
      </dgm:t>
    </dgm:pt>
    <dgm:pt modelId="{51A1D4FC-42EA-4823-AFDE-1BB6E88803BA}" type="parTrans" cxnId="{DA4594AD-FF27-4057-998F-A0E4CBF30A1A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E4A5B2EC-B9A5-44D7-9650-AEE114E7E682}" type="sibTrans" cxnId="{DA4594AD-FF27-4057-998F-A0E4CBF30A1A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CCA2DB57-D009-4CDB-B148-FAFEE2276C63}">
      <dgm:prSet phldrT="[Текст]" custT="1"/>
      <dgm:spPr/>
      <dgm:t>
        <a:bodyPr/>
        <a:lstStyle/>
        <a:p>
          <a:pPr algn="l"/>
          <a:r>
            <a:rPr lang="ru-RU" sz="1800" b="0" dirty="0" smtClean="0">
              <a:latin typeface="Impact" pitchFamily="34" charset="0"/>
            </a:rPr>
            <a:t>ГЕПАРИН</a:t>
          </a:r>
        </a:p>
        <a:p>
          <a:pPr algn="l"/>
          <a:r>
            <a:rPr lang="ru-RU" sz="1800" b="0" dirty="0" smtClean="0">
              <a:latin typeface="Impact" pitchFamily="34" charset="0"/>
            </a:rPr>
            <a:t>(мол. масса  4-9 </a:t>
          </a:r>
          <a:r>
            <a:rPr lang="ru-RU" sz="1800" b="0" dirty="0" err="1" smtClean="0">
              <a:latin typeface="Impact" pitchFamily="34" charset="0"/>
            </a:rPr>
            <a:t>тыс</a:t>
          </a:r>
          <a:r>
            <a:rPr lang="ru-RU" sz="1800" b="0" dirty="0" smtClean="0">
              <a:latin typeface="Impact" pitchFamily="34" charset="0"/>
            </a:rPr>
            <a:t> )</a:t>
          </a:r>
          <a:endParaRPr lang="ru-RU" sz="1800" b="0" dirty="0">
            <a:latin typeface="Impact" pitchFamily="34" charset="0"/>
          </a:endParaRPr>
        </a:p>
      </dgm:t>
    </dgm:pt>
    <dgm:pt modelId="{70BDEB68-EF36-4A34-A013-9026516918B1}" type="parTrans" cxnId="{862C1D80-C911-4E67-A0D9-81717B03F3EC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DCFA632D-6468-467B-B72E-568DA6A42F98}" type="sibTrans" cxnId="{862C1D80-C911-4E67-A0D9-81717B03F3EC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EF626651-7401-4F56-887B-DF4C5B5BF844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ВИТАМИН-К-ЗАВИСИМЫЕ  АНТИКОАГУЛЯНТЫ,  ВЗАИМОДЙСТВУЮТ С ФАКТОРАМИ </a:t>
          </a:r>
          <a:r>
            <a:rPr lang="en-US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 VIII </a:t>
          </a:r>
          <a:r>
            <a:rPr lang="ru-RU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и  </a:t>
          </a:r>
          <a:r>
            <a:rPr lang="en-US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V</a:t>
          </a:r>
          <a:r>
            <a:rPr lang="ru-RU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 </a:t>
          </a:r>
          <a:endParaRPr lang="ru-RU" sz="1600" b="0" dirty="0">
            <a:solidFill>
              <a:schemeClr val="bg2">
                <a:lumMod val="25000"/>
              </a:schemeClr>
            </a:solidFill>
            <a:latin typeface="Impact" pitchFamily="34" charset="0"/>
          </a:endParaRPr>
        </a:p>
      </dgm:t>
    </dgm:pt>
    <dgm:pt modelId="{1052FAEA-56A5-4F49-9990-318B0CE36446}" type="parTrans" cxnId="{CC759074-0C19-407F-BB79-C6887592BB0F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27D456BB-18A7-437D-9343-BEDA70B212BE}" type="sibTrans" cxnId="{CC759074-0C19-407F-BB79-C6887592BB0F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54BE9B22-BC68-401E-8453-34E995832DAE}">
      <dgm:prSet phldrT="[Текст]" custT="1"/>
      <dgm:spPr/>
      <dgm:t>
        <a:bodyPr/>
        <a:lstStyle/>
        <a:p>
          <a:pPr algn="l"/>
          <a:r>
            <a:rPr lang="ru-RU" sz="1800" b="0" dirty="0" smtClean="0">
              <a:latin typeface="Impact" pitchFamily="34" charset="0"/>
            </a:rPr>
            <a:t>ТРОМБОМОДУЛИН</a:t>
          </a:r>
          <a:endParaRPr lang="ru-RU" sz="1800" b="0" dirty="0">
            <a:latin typeface="Impact" pitchFamily="34" charset="0"/>
          </a:endParaRPr>
        </a:p>
      </dgm:t>
    </dgm:pt>
    <dgm:pt modelId="{B1B6FF50-C7BD-4D24-8A91-11E5B7747401}" type="parTrans" cxnId="{C33B4504-C743-4633-81BD-5423567ED025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9A2A3DD8-CB14-4B73-861D-EFEB7AC7D330}" type="sibTrans" cxnId="{C33B4504-C743-4633-81BD-5423567ED025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1D9198CA-88E8-4296-8C89-1BDEC15DC34A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МЕМБРАННЫЙ БЕЛОК, ИНАКТИВИРУЮЩИЙ ТРОМБИН</a:t>
          </a:r>
          <a:endParaRPr lang="ru-RU" sz="1600" b="0" dirty="0">
            <a:solidFill>
              <a:schemeClr val="bg2">
                <a:lumMod val="25000"/>
              </a:schemeClr>
            </a:solidFill>
            <a:latin typeface="Impact" pitchFamily="34" charset="0"/>
          </a:endParaRPr>
        </a:p>
      </dgm:t>
    </dgm:pt>
    <dgm:pt modelId="{857BB0C6-6BA6-4E67-899D-1F525E7FF6A0}" type="parTrans" cxnId="{400CCE9C-AEB8-4EBE-B3C2-5FE662BC8DF5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F6FA1AB9-D665-415A-906E-4CB0F389A974}" type="sibTrans" cxnId="{400CCE9C-AEB8-4EBE-B3C2-5FE662BC8DF5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750BD250-7FEF-49C4-9733-4BEB5FA473AF}">
      <dgm:prSet custT="1"/>
      <dgm:spPr/>
      <dgm:t>
        <a:bodyPr/>
        <a:lstStyle/>
        <a:p>
          <a:pPr algn="l"/>
          <a:r>
            <a:rPr lang="ru-RU" sz="1800" b="0" dirty="0" smtClean="0">
              <a:latin typeface="Impact" pitchFamily="34" charset="0"/>
            </a:rPr>
            <a:t>АНТИТРОМБОПЛАСТИНЫ</a:t>
          </a:r>
          <a:endParaRPr lang="ru-RU" sz="1800" b="0" dirty="0">
            <a:latin typeface="Impact" pitchFamily="34" charset="0"/>
          </a:endParaRPr>
        </a:p>
      </dgm:t>
    </dgm:pt>
    <dgm:pt modelId="{45DDB2DE-4A34-48FB-AB13-EEF98714CCCE}" type="parTrans" cxnId="{64ED6F09-E5D7-4B9D-BF82-3FD64E7B942B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66C0D462-502B-408E-821D-092E51D962BD}" type="sibTrans" cxnId="{64ED6F09-E5D7-4B9D-BF82-3FD64E7B942B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C32C81B4-28F5-4D2F-845C-698CBE80C5AB}">
      <dgm:prSet phldrT="[Текст]" custT="1"/>
      <dgm:spPr/>
      <dgm:t>
        <a:bodyPr/>
        <a:lstStyle/>
        <a:p>
          <a:pPr algn="l"/>
          <a:r>
            <a:rPr lang="ru-RU" sz="1800" b="0" dirty="0" smtClean="0">
              <a:latin typeface="Impact" pitchFamily="34" charset="0"/>
            </a:rPr>
            <a:t>ПРОТЕИНЫ С и </a:t>
          </a:r>
          <a:r>
            <a:rPr lang="en-US" sz="1800" b="0" dirty="0" smtClean="0">
              <a:latin typeface="Impact" pitchFamily="34" charset="0"/>
            </a:rPr>
            <a:t>S</a:t>
          </a:r>
          <a:endParaRPr lang="ru-RU" sz="1800" b="0" dirty="0">
            <a:latin typeface="Impact" pitchFamily="34" charset="0"/>
          </a:endParaRPr>
        </a:p>
      </dgm:t>
    </dgm:pt>
    <dgm:pt modelId="{BC3AD9CC-F2DB-419F-9433-1009B9CFBA77}" type="parTrans" cxnId="{27C7160D-B5FB-4C65-A9BE-CEC24DDD5194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26D91EDC-7C88-4BC8-8F69-C8EE772012CD}" type="sibTrans" cxnId="{27C7160D-B5FB-4C65-A9BE-CEC24DDD5194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64FFCA10-ADBF-48E5-9861-C263FB98C375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ru-RU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СУЛЬФАТИРОВАННЫЙ ПОЛИСАХАРИД, ОБРАЗУЕТ  КОМПЛЕКС С  АТ</a:t>
          </a:r>
          <a:r>
            <a:rPr lang="en-US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 III</a:t>
          </a:r>
          <a:r>
            <a:rPr lang="ru-RU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, ТРАНСФОРМИРУЯ ЕГО В  АНТИКОАГУЛЯНТ НЕМЕДЛЕННОГО ДЕЙСТВИЯ, </a:t>
          </a:r>
          <a:endParaRPr lang="ru-RU" sz="1600" b="0" dirty="0">
            <a:solidFill>
              <a:schemeClr val="bg2">
                <a:lumMod val="25000"/>
              </a:schemeClr>
            </a:solidFill>
            <a:latin typeface="Impact" pitchFamily="34" charset="0"/>
          </a:endParaRPr>
        </a:p>
      </dgm:t>
    </dgm:pt>
    <dgm:pt modelId="{AD9A4652-BD56-49D4-9AF8-C24B0EFA9D72}" type="parTrans" cxnId="{0F53C89F-2C2A-48EE-A8C6-D1929F46DB6C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6EF5FBB3-D89B-44D8-A2E2-590AB34B95D2}" type="sibTrans" cxnId="{0F53C89F-2C2A-48EE-A8C6-D1929F46DB6C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C30DE02A-9F1C-49FE-9CDB-E70A53FB0B77}">
      <dgm:prSet custT="1"/>
      <dgm:spPr/>
      <dgm:t>
        <a:bodyPr/>
        <a:lstStyle/>
        <a:p>
          <a:pPr algn="l"/>
          <a:r>
            <a:rPr lang="el-GR" sz="1800" b="0" dirty="0" smtClean="0">
              <a:latin typeface="Impact" pitchFamily="34" charset="0"/>
            </a:rPr>
            <a:t>α</a:t>
          </a:r>
          <a:r>
            <a:rPr lang="ru-RU" sz="1800" b="0" baseline="-25000" dirty="0" smtClean="0">
              <a:latin typeface="Impact" pitchFamily="34" charset="0"/>
            </a:rPr>
            <a:t>2</a:t>
          </a:r>
          <a:r>
            <a:rPr lang="ru-RU" sz="1800" b="0" dirty="0" smtClean="0">
              <a:latin typeface="Impact" pitchFamily="34" charset="0"/>
            </a:rPr>
            <a:t>-МАКРОГЛОБУЛИН </a:t>
          </a:r>
        </a:p>
        <a:p>
          <a:pPr algn="l"/>
          <a:r>
            <a:rPr lang="ru-RU" sz="1800" b="0" dirty="0" smtClean="0">
              <a:latin typeface="Impact" pitchFamily="34" charset="0"/>
            </a:rPr>
            <a:t>(мол. масса 750 </a:t>
          </a:r>
          <a:r>
            <a:rPr lang="ru-RU" sz="1800" b="0" dirty="0" err="1" smtClean="0">
              <a:latin typeface="Impact" pitchFamily="34" charset="0"/>
            </a:rPr>
            <a:t>тыс</a:t>
          </a:r>
          <a:r>
            <a:rPr lang="ru-RU" sz="1800" b="0" dirty="0" smtClean="0">
              <a:latin typeface="Impact" pitchFamily="34" charset="0"/>
            </a:rPr>
            <a:t>)</a:t>
          </a:r>
          <a:endParaRPr lang="ru-RU" sz="1800" b="0" dirty="0">
            <a:latin typeface="Impact" pitchFamily="34" charset="0"/>
          </a:endParaRPr>
        </a:p>
      </dgm:t>
    </dgm:pt>
    <dgm:pt modelId="{E0BE28B1-AC0C-40B5-96C9-97D3D39919EF}" type="parTrans" cxnId="{87822374-EDB9-4039-B3B9-1B66304C5640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873FB076-970F-41CE-B926-5AAA8138CA78}" type="sibTrans" cxnId="{87822374-EDB9-4039-B3B9-1B66304C5640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3B0BCAAE-79A6-4F33-AE80-FD4E02AC2B9A}">
      <dgm:prSet custT="1"/>
      <dgm:spPr/>
      <dgm:t>
        <a:bodyPr/>
        <a:lstStyle/>
        <a:p>
          <a:pPr algn="l"/>
          <a:r>
            <a:rPr lang="el-GR" sz="1800" b="0" dirty="0" smtClean="0">
              <a:latin typeface="Impact" pitchFamily="34" charset="0"/>
            </a:rPr>
            <a:t>α</a:t>
          </a:r>
          <a:r>
            <a:rPr lang="ru-RU" sz="1800" b="0" baseline="-25000" dirty="0" smtClean="0">
              <a:latin typeface="Impact" pitchFamily="34" charset="0"/>
            </a:rPr>
            <a:t>1</a:t>
          </a:r>
          <a:r>
            <a:rPr lang="ru-RU" sz="1800" b="0" dirty="0" smtClean="0">
              <a:latin typeface="Impact" pitchFamily="34" charset="0"/>
            </a:rPr>
            <a:t>-АНТИТРОМБИН</a:t>
          </a:r>
        </a:p>
        <a:p>
          <a:pPr algn="l"/>
          <a:r>
            <a:rPr lang="ru-RU" sz="1800" b="0" dirty="0" smtClean="0">
              <a:latin typeface="Impact" pitchFamily="34" charset="0"/>
            </a:rPr>
            <a:t>(мол. масса 54 </a:t>
          </a:r>
          <a:r>
            <a:rPr lang="ru-RU" sz="1800" b="0" dirty="0" err="1" smtClean="0">
              <a:latin typeface="Impact" pitchFamily="34" charset="0"/>
            </a:rPr>
            <a:t>тыс</a:t>
          </a:r>
          <a:r>
            <a:rPr lang="ru-RU" sz="1800" b="0" dirty="0" smtClean="0">
              <a:latin typeface="Impact" pitchFamily="34" charset="0"/>
            </a:rPr>
            <a:t>)</a:t>
          </a:r>
          <a:endParaRPr lang="ru-RU" sz="1800" b="0" dirty="0">
            <a:latin typeface="Impact" pitchFamily="34" charset="0"/>
          </a:endParaRPr>
        </a:p>
      </dgm:t>
    </dgm:pt>
    <dgm:pt modelId="{C77F9D0F-BA53-4294-909B-4E155D9FBF01}" type="parTrans" cxnId="{D5BA458B-0572-40AE-9AAA-FA3DA266124B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5FD33F35-1CF5-4983-AEE9-D750C9A83455}" type="sibTrans" cxnId="{D5BA458B-0572-40AE-9AAA-FA3DA266124B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7F628558-A627-4AE7-A1BA-D93C5B859F93}">
      <dgm:prSet custT="1"/>
      <dgm:spPr/>
      <dgm:t>
        <a:bodyPr/>
        <a:lstStyle/>
        <a:p>
          <a:r>
            <a:rPr lang="ru-RU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ИНГИБИТОР ТРОМБИНА, ПЛАЗМИНА</a:t>
          </a:r>
          <a:endParaRPr lang="ru-RU" sz="1600" b="0" dirty="0">
            <a:solidFill>
              <a:schemeClr val="bg2">
                <a:lumMod val="25000"/>
              </a:schemeClr>
            </a:solidFill>
            <a:latin typeface="Impact" pitchFamily="34" charset="0"/>
          </a:endParaRPr>
        </a:p>
      </dgm:t>
    </dgm:pt>
    <dgm:pt modelId="{469AB32C-93F1-4FE3-9383-7ED1AD2031E1}" type="parTrans" cxnId="{AEE62F35-25AA-48EC-9F19-C3BDCA8EB136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CD366305-9793-4D7A-A280-21AD1F11376B}" type="sibTrans" cxnId="{AEE62F35-25AA-48EC-9F19-C3BDCA8EB136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B9E75F9D-FEA5-45F7-931B-76D070174D9B}">
      <dgm:prSet custT="1"/>
      <dgm:spPr/>
      <dgm:t>
        <a:bodyPr/>
        <a:lstStyle/>
        <a:p>
          <a:r>
            <a:rPr lang="ru-RU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ИНГИБИТОР ТРОМБИНА, ФАКТОРОВ </a:t>
          </a:r>
          <a:r>
            <a:rPr lang="en-US" sz="1600" b="0" dirty="0" err="1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IXa</a:t>
          </a:r>
          <a:r>
            <a:rPr lang="en-US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, </a:t>
          </a:r>
          <a:r>
            <a:rPr lang="en-US" sz="1600" b="0" dirty="0" err="1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XIa</a:t>
          </a:r>
          <a:r>
            <a:rPr lang="en-US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 </a:t>
          </a:r>
          <a:r>
            <a:rPr lang="ru-RU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 </a:t>
          </a:r>
          <a:endParaRPr lang="ru-RU" sz="1600" b="0" dirty="0">
            <a:solidFill>
              <a:schemeClr val="bg2">
                <a:lumMod val="25000"/>
              </a:schemeClr>
            </a:solidFill>
            <a:latin typeface="Impact" pitchFamily="34" charset="0"/>
          </a:endParaRPr>
        </a:p>
      </dgm:t>
    </dgm:pt>
    <dgm:pt modelId="{95904B12-C052-4D32-B2DB-6783C4C49DA6}" type="parTrans" cxnId="{B52DAD23-4012-4372-975B-9685A17DCE0C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DFE55B93-3CEA-4F96-9881-3CC3280AC419}" type="sibTrans" cxnId="{B52DAD23-4012-4372-975B-9685A17DCE0C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D5F2790A-DA9A-4C09-8B2E-382002044DB7}">
      <dgm:prSet custT="1"/>
      <dgm:spPr/>
      <dgm:t>
        <a:bodyPr/>
        <a:lstStyle/>
        <a:p>
          <a:r>
            <a:rPr lang="ru-RU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ИНГИБИТОРЫ КОМПЛЕКСА ФАКТОРОВ </a:t>
          </a:r>
          <a:r>
            <a:rPr lang="en-US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II, </a:t>
          </a:r>
          <a:r>
            <a:rPr lang="en-US" sz="1600" b="0" dirty="0" err="1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VIIa</a:t>
          </a:r>
          <a:r>
            <a:rPr lang="en-US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 </a:t>
          </a:r>
          <a:r>
            <a:rPr lang="ru-RU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 </a:t>
          </a:r>
          <a:endParaRPr lang="ru-RU" sz="1600" b="0" dirty="0">
            <a:solidFill>
              <a:schemeClr val="bg2">
                <a:lumMod val="25000"/>
              </a:schemeClr>
            </a:solidFill>
            <a:latin typeface="Impact" pitchFamily="34" charset="0"/>
          </a:endParaRPr>
        </a:p>
      </dgm:t>
    </dgm:pt>
    <dgm:pt modelId="{8377C6C1-D151-44FE-9CCE-CA68580E110B}" type="parTrans" cxnId="{747D7B2C-A301-44C1-82BA-C2F5E91F51DF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91A18081-6759-4602-B4E8-F6E614E2AEA3}" type="sibTrans" cxnId="{747D7B2C-A301-44C1-82BA-C2F5E91F51DF}">
      <dgm:prSet/>
      <dgm:spPr/>
      <dgm:t>
        <a:bodyPr/>
        <a:lstStyle/>
        <a:p>
          <a:endParaRPr lang="ru-RU" sz="1800" b="0">
            <a:latin typeface="Impact" pitchFamily="34" charset="0"/>
          </a:endParaRPr>
        </a:p>
      </dgm:t>
    </dgm:pt>
    <dgm:pt modelId="{43C91ED6-8A98-4220-97BE-73A1ECDC6A5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ИНГИБИРУЕТ  САМОСБОРКУ ФИБРИН-МОНОМЕРОВ </a:t>
          </a:r>
          <a:endParaRPr lang="ru-RU" sz="1600" b="0" dirty="0">
            <a:solidFill>
              <a:schemeClr val="bg2">
                <a:lumMod val="25000"/>
              </a:schemeClr>
            </a:solidFill>
            <a:latin typeface="Impact" pitchFamily="34" charset="0"/>
          </a:endParaRPr>
        </a:p>
      </dgm:t>
    </dgm:pt>
    <dgm:pt modelId="{01173BB5-166D-4C66-A14A-AEDEC2667EB1}" type="parTrans" cxnId="{73BBD30A-1300-480B-A447-2A51E863A22C}">
      <dgm:prSet/>
      <dgm:spPr/>
      <dgm:t>
        <a:bodyPr/>
        <a:lstStyle/>
        <a:p>
          <a:endParaRPr lang="ru-RU"/>
        </a:p>
      </dgm:t>
    </dgm:pt>
    <dgm:pt modelId="{BFD5E31B-D344-4852-A7F0-694FD2E9F520}" type="sibTrans" cxnId="{73BBD30A-1300-480B-A447-2A51E863A22C}">
      <dgm:prSet/>
      <dgm:spPr/>
      <dgm:t>
        <a:bodyPr/>
        <a:lstStyle/>
        <a:p>
          <a:endParaRPr lang="ru-RU"/>
        </a:p>
      </dgm:t>
    </dgm:pt>
    <dgm:pt modelId="{08D63ADD-2895-4ADD-B62D-91E9EF925D79}" type="pres">
      <dgm:prSet presAssocID="{AC2A2008-0D6B-4DB3-8CD7-7452E5C843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CC7629-0C22-4FBF-A942-317BA6DA1C4D}" type="pres">
      <dgm:prSet presAssocID="{E99D34A1-08BC-4274-AF25-C4D7A417A606}" presName="linNode" presStyleCnt="0"/>
      <dgm:spPr/>
    </dgm:pt>
    <dgm:pt modelId="{00ABA516-C1FC-44F2-847E-83A8916C0654}" type="pres">
      <dgm:prSet presAssocID="{E99D34A1-08BC-4274-AF25-C4D7A417A606}" presName="parentText" presStyleLbl="node1" presStyleIdx="0" presStyleCnt="7" custScaleX="92141" custScaleY="99881" custLinFactNeighborY="62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6D5EC-A168-4BE9-8898-7B3F3F3D47C2}" type="pres">
      <dgm:prSet presAssocID="{E99D34A1-08BC-4274-AF25-C4D7A417A606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4E0A0-F404-4FBA-AC36-0363DFFBCB4E}" type="pres">
      <dgm:prSet presAssocID="{E2942A7C-89A2-4160-A36B-7CAB20815C05}" presName="sp" presStyleCnt="0"/>
      <dgm:spPr/>
    </dgm:pt>
    <dgm:pt modelId="{A45E71BC-ECDF-4F65-B6E2-6E34873BE79E}" type="pres">
      <dgm:prSet presAssocID="{CCA2DB57-D009-4CDB-B148-FAFEE2276C63}" presName="linNode" presStyleCnt="0"/>
      <dgm:spPr/>
    </dgm:pt>
    <dgm:pt modelId="{C222F443-D4BA-44D6-9B94-4D3C62140D11}" type="pres">
      <dgm:prSet presAssocID="{CCA2DB57-D009-4CDB-B148-FAFEE2276C63}" presName="parentText" presStyleLbl="node1" presStyleIdx="1" presStyleCnt="7" custScaleX="92390" custScaleY="112831" custLinFactNeighborX="-629" custLinFactNeighborY="40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95BEE-6D90-4305-B545-577DBC9A9219}" type="pres">
      <dgm:prSet presAssocID="{CCA2DB57-D009-4CDB-B148-FAFEE2276C63}" presName="descendantText" presStyleLbl="alignAccFollowNode1" presStyleIdx="1" presStyleCnt="7" custScaleY="150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A815F-4A4E-491F-BFCC-4F6002555B76}" type="pres">
      <dgm:prSet presAssocID="{DCFA632D-6468-467B-B72E-568DA6A42F98}" presName="sp" presStyleCnt="0"/>
      <dgm:spPr/>
    </dgm:pt>
    <dgm:pt modelId="{7B1D6129-BE4D-471B-96BC-8B4395A2EA5A}" type="pres">
      <dgm:prSet presAssocID="{C32C81B4-28F5-4D2F-845C-698CBE80C5AB}" presName="linNode" presStyleCnt="0"/>
      <dgm:spPr/>
    </dgm:pt>
    <dgm:pt modelId="{A9E7429E-B268-4256-A13B-255B0300A5EE}" type="pres">
      <dgm:prSet presAssocID="{C32C81B4-28F5-4D2F-845C-698CBE80C5AB}" presName="parentText" presStyleLbl="node1" presStyleIdx="2" presStyleCnt="7" custScaleX="92141" custLinFactNeighborX="-629" custLinFactNeighborY="-22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149A4-A890-4577-ACF8-185CD8A977F7}" type="pres">
      <dgm:prSet presAssocID="{C32C81B4-28F5-4D2F-845C-698CBE80C5AB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D69F4-B7B1-4B32-A4AF-BF72080AD7EE}" type="pres">
      <dgm:prSet presAssocID="{26D91EDC-7C88-4BC8-8F69-C8EE772012CD}" presName="sp" presStyleCnt="0"/>
      <dgm:spPr/>
    </dgm:pt>
    <dgm:pt modelId="{5E498F69-EBE9-4B91-BEBC-50375CB781A8}" type="pres">
      <dgm:prSet presAssocID="{54BE9B22-BC68-401E-8453-34E995832DAE}" presName="linNode" presStyleCnt="0"/>
      <dgm:spPr/>
    </dgm:pt>
    <dgm:pt modelId="{53C612A8-73C0-40FE-A3BF-8015D446ED9A}" type="pres">
      <dgm:prSet presAssocID="{54BE9B22-BC68-401E-8453-34E995832DAE}" presName="parentText" presStyleLbl="node1" presStyleIdx="3" presStyleCnt="7" custScaleX="92141" custLinFactNeighborX="-629" custLinFactNeighborY="-27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AAAEE-E352-42C5-99B0-BA7B1E6F5E2B}" type="pres">
      <dgm:prSet presAssocID="{54BE9B22-BC68-401E-8453-34E995832DAE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8B707-3CF2-4D94-9B69-EE5C2E986186}" type="pres">
      <dgm:prSet presAssocID="{9A2A3DD8-CB14-4B73-861D-EFEB7AC7D330}" presName="sp" presStyleCnt="0"/>
      <dgm:spPr/>
    </dgm:pt>
    <dgm:pt modelId="{65A3DE5F-7FB3-45E3-8CDB-7305F33F8506}" type="pres">
      <dgm:prSet presAssocID="{C30DE02A-9F1C-49FE-9CDB-E70A53FB0B77}" presName="linNode" presStyleCnt="0"/>
      <dgm:spPr/>
    </dgm:pt>
    <dgm:pt modelId="{4D904497-9E8E-467B-8B51-05EF240AB1BF}" type="pres">
      <dgm:prSet presAssocID="{C30DE02A-9F1C-49FE-9CDB-E70A53FB0B77}" presName="parentText" presStyleLbl="node1" presStyleIdx="4" presStyleCnt="7" custScaleX="92141" custLinFactNeighborX="-629" custLinFactNeighborY="-31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3E10F-5B6F-4C64-9700-94E604659F98}" type="pres">
      <dgm:prSet presAssocID="{C30DE02A-9F1C-49FE-9CDB-E70A53FB0B77}" presName="descendantText" presStyleLbl="alignAccFollowNode1" presStyleIdx="4" presStyleCnt="7" custLinFactNeighborX="1010" custLinFactNeighborY="-2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AD28C-44A1-48BC-AB08-1193D297BBFA}" type="pres">
      <dgm:prSet presAssocID="{873FB076-970F-41CE-B926-5AAA8138CA78}" presName="sp" presStyleCnt="0"/>
      <dgm:spPr/>
    </dgm:pt>
    <dgm:pt modelId="{7FD91E90-BDC5-48B8-BF4B-25AD1BE8B43D}" type="pres">
      <dgm:prSet presAssocID="{3B0BCAAE-79A6-4F33-AE80-FD4E02AC2B9A}" presName="linNode" presStyleCnt="0"/>
      <dgm:spPr/>
    </dgm:pt>
    <dgm:pt modelId="{118CF455-D7D6-4610-A62E-8012695D90F4}" type="pres">
      <dgm:prSet presAssocID="{3B0BCAAE-79A6-4F33-AE80-FD4E02AC2B9A}" presName="parentText" presStyleLbl="node1" presStyleIdx="5" presStyleCnt="7" custScaleX="92144" custLinFactNeighborX="-629" custLinFactNeighborY="-35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69988-310F-4D67-A228-F673C51FFF54}" type="pres">
      <dgm:prSet presAssocID="{3B0BCAAE-79A6-4F33-AE80-FD4E02AC2B9A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B9EC2-D791-4013-8A2E-97754BD03001}" type="pres">
      <dgm:prSet presAssocID="{5FD33F35-1CF5-4983-AEE9-D750C9A83455}" presName="sp" presStyleCnt="0"/>
      <dgm:spPr/>
    </dgm:pt>
    <dgm:pt modelId="{96D752F7-F81E-47D2-8190-1598C3C00158}" type="pres">
      <dgm:prSet presAssocID="{750BD250-7FEF-49C4-9733-4BEB5FA473AF}" presName="linNode" presStyleCnt="0"/>
      <dgm:spPr/>
    </dgm:pt>
    <dgm:pt modelId="{3999FA54-AD9D-430A-AD63-F26E2B663070}" type="pres">
      <dgm:prSet presAssocID="{750BD250-7FEF-49C4-9733-4BEB5FA473AF}" presName="parentText" presStyleLbl="node1" presStyleIdx="6" presStyleCnt="7" custScaleX="921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1DBD5-0BE3-4346-A98F-95C953E16C4A}" type="pres">
      <dgm:prSet presAssocID="{750BD250-7FEF-49C4-9733-4BEB5FA473AF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0CCE9C-AEB8-4EBE-B3C2-5FE662BC8DF5}" srcId="{54BE9B22-BC68-401E-8453-34E995832DAE}" destId="{1D9198CA-88E8-4296-8C89-1BDEC15DC34A}" srcOrd="0" destOrd="0" parTransId="{857BB0C6-6BA6-4E67-899D-1F525E7FF6A0}" sibTransId="{F6FA1AB9-D665-415A-906E-4CB0F389A974}"/>
    <dgm:cxn modelId="{73BBD30A-1300-480B-A447-2A51E863A22C}" srcId="{CCA2DB57-D009-4CDB-B148-FAFEE2276C63}" destId="{43C91ED6-8A98-4220-97BE-73A1ECDC6A52}" srcOrd="1" destOrd="0" parTransId="{01173BB5-166D-4C66-A14A-AEDEC2667EB1}" sibTransId="{BFD5E31B-D344-4852-A7F0-694FD2E9F520}"/>
    <dgm:cxn modelId="{87822374-EDB9-4039-B3B9-1B66304C5640}" srcId="{AC2A2008-0D6B-4DB3-8CD7-7452E5C843C0}" destId="{C30DE02A-9F1C-49FE-9CDB-E70A53FB0B77}" srcOrd="4" destOrd="0" parTransId="{E0BE28B1-AC0C-40B5-96C9-97D3D39919EF}" sibTransId="{873FB076-970F-41CE-B926-5AAA8138CA78}"/>
    <dgm:cxn modelId="{53AB939D-A9E5-467B-977A-09AFBA35428A}" type="presOf" srcId="{64FFCA10-ADBF-48E5-9861-C263FB98C375}" destId="{81A95BEE-6D90-4305-B545-577DBC9A9219}" srcOrd="0" destOrd="0" presId="urn:microsoft.com/office/officeart/2005/8/layout/vList5"/>
    <dgm:cxn modelId="{64ED6F09-E5D7-4B9D-BF82-3FD64E7B942B}" srcId="{AC2A2008-0D6B-4DB3-8CD7-7452E5C843C0}" destId="{750BD250-7FEF-49C4-9733-4BEB5FA473AF}" srcOrd="6" destOrd="0" parTransId="{45DDB2DE-4A34-48FB-AB13-EEF98714CCCE}" sibTransId="{66C0D462-502B-408E-821D-092E51D962BD}"/>
    <dgm:cxn modelId="{48786B8B-1DFC-42EA-88D3-A32E0BBD0378}" type="presOf" srcId="{01C07AAB-3B1D-4FC9-93FE-F4A92EF633F7}" destId="{F656D5EC-A168-4BE9-8898-7B3F3F3D47C2}" srcOrd="0" destOrd="0" presId="urn:microsoft.com/office/officeart/2005/8/layout/vList5"/>
    <dgm:cxn modelId="{AEE62F35-25AA-48EC-9F19-C3BDCA8EB136}" srcId="{C30DE02A-9F1C-49FE-9CDB-E70A53FB0B77}" destId="{7F628558-A627-4AE7-A1BA-D93C5B859F93}" srcOrd="0" destOrd="0" parTransId="{469AB32C-93F1-4FE3-9383-7ED1AD2031E1}" sibTransId="{CD366305-9793-4D7A-A280-21AD1F11376B}"/>
    <dgm:cxn modelId="{99FCC60B-A440-4BF7-A640-AF7C7D6A5937}" type="presOf" srcId="{D5F2790A-DA9A-4C09-8B2E-382002044DB7}" destId="{E991DBD5-0BE3-4346-A98F-95C953E16C4A}" srcOrd="0" destOrd="0" presId="urn:microsoft.com/office/officeart/2005/8/layout/vList5"/>
    <dgm:cxn modelId="{D51B9F20-219D-43F0-B574-33BC760522A9}" type="presOf" srcId="{E99D34A1-08BC-4274-AF25-C4D7A417A606}" destId="{00ABA516-C1FC-44F2-847E-83A8916C0654}" srcOrd="0" destOrd="0" presId="urn:microsoft.com/office/officeart/2005/8/layout/vList5"/>
    <dgm:cxn modelId="{3A6157BE-44EB-4F76-A335-5B7121B3DF4C}" type="presOf" srcId="{C32C81B4-28F5-4D2F-845C-698CBE80C5AB}" destId="{A9E7429E-B268-4256-A13B-255B0300A5EE}" srcOrd="0" destOrd="0" presId="urn:microsoft.com/office/officeart/2005/8/layout/vList5"/>
    <dgm:cxn modelId="{223012D3-C1E5-4C03-B66A-4F23C78F822A}" type="presOf" srcId="{B9E75F9D-FEA5-45F7-931B-76D070174D9B}" destId="{AC069988-310F-4D67-A228-F673C51FFF54}" srcOrd="0" destOrd="0" presId="urn:microsoft.com/office/officeart/2005/8/layout/vList5"/>
    <dgm:cxn modelId="{DA4594AD-FF27-4057-998F-A0E4CBF30A1A}" srcId="{E99D34A1-08BC-4274-AF25-C4D7A417A606}" destId="{01C07AAB-3B1D-4FC9-93FE-F4A92EF633F7}" srcOrd="0" destOrd="0" parTransId="{51A1D4FC-42EA-4823-AFDE-1BB6E88803BA}" sibTransId="{E4A5B2EC-B9A5-44D7-9650-AEE114E7E682}"/>
    <dgm:cxn modelId="{B4AD9502-6FD6-418C-AA60-4AE80943E47E}" type="presOf" srcId="{7F628558-A627-4AE7-A1BA-D93C5B859F93}" destId="{9303E10F-5B6F-4C64-9700-94E604659F98}" srcOrd="0" destOrd="0" presId="urn:microsoft.com/office/officeart/2005/8/layout/vList5"/>
    <dgm:cxn modelId="{EF4245D5-DC26-4948-B294-8F18FF1A6F12}" type="presOf" srcId="{1D9198CA-88E8-4296-8C89-1BDEC15DC34A}" destId="{3F1AAAEE-E352-42C5-99B0-BA7B1E6F5E2B}" srcOrd="0" destOrd="0" presId="urn:microsoft.com/office/officeart/2005/8/layout/vList5"/>
    <dgm:cxn modelId="{D5BA458B-0572-40AE-9AAA-FA3DA266124B}" srcId="{AC2A2008-0D6B-4DB3-8CD7-7452E5C843C0}" destId="{3B0BCAAE-79A6-4F33-AE80-FD4E02AC2B9A}" srcOrd="5" destOrd="0" parTransId="{C77F9D0F-BA53-4294-909B-4E155D9FBF01}" sibTransId="{5FD33F35-1CF5-4983-AEE9-D750C9A83455}"/>
    <dgm:cxn modelId="{95928C0C-6F07-45CE-8D8D-0AF152C72B57}" type="presOf" srcId="{750BD250-7FEF-49C4-9733-4BEB5FA473AF}" destId="{3999FA54-AD9D-430A-AD63-F26E2B663070}" srcOrd="0" destOrd="0" presId="urn:microsoft.com/office/officeart/2005/8/layout/vList5"/>
    <dgm:cxn modelId="{0672F04E-719A-429D-A2CA-C601F41ED780}" type="presOf" srcId="{CCA2DB57-D009-4CDB-B148-FAFEE2276C63}" destId="{C222F443-D4BA-44D6-9B94-4D3C62140D11}" srcOrd="0" destOrd="0" presId="urn:microsoft.com/office/officeart/2005/8/layout/vList5"/>
    <dgm:cxn modelId="{31C4FD8D-2926-4898-9888-AAF5105919E8}" type="presOf" srcId="{EF626651-7401-4F56-887B-DF4C5B5BF844}" destId="{92F149A4-A890-4577-ACF8-185CD8A977F7}" srcOrd="0" destOrd="0" presId="urn:microsoft.com/office/officeart/2005/8/layout/vList5"/>
    <dgm:cxn modelId="{CC759074-0C19-407F-BB79-C6887592BB0F}" srcId="{C32C81B4-28F5-4D2F-845C-698CBE80C5AB}" destId="{EF626651-7401-4F56-887B-DF4C5B5BF844}" srcOrd="0" destOrd="0" parTransId="{1052FAEA-56A5-4F49-9990-318B0CE36446}" sibTransId="{27D456BB-18A7-437D-9343-BEDA70B212BE}"/>
    <dgm:cxn modelId="{B52DAD23-4012-4372-975B-9685A17DCE0C}" srcId="{3B0BCAAE-79A6-4F33-AE80-FD4E02AC2B9A}" destId="{B9E75F9D-FEA5-45F7-931B-76D070174D9B}" srcOrd="0" destOrd="0" parTransId="{95904B12-C052-4D32-B2DB-6783C4C49DA6}" sibTransId="{DFE55B93-3CEA-4F96-9881-3CC3280AC419}"/>
    <dgm:cxn modelId="{A667F83B-A495-4032-849B-98142D751C8A}" srcId="{AC2A2008-0D6B-4DB3-8CD7-7452E5C843C0}" destId="{E99D34A1-08BC-4274-AF25-C4D7A417A606}" srcOrd="0" destOrd="0" parTransId="{438922E1-D93C-480D-ACF6-A39B3CC62DF8}" sibTransId="{E2942A7C-89A2-4160-A36B-7CAB20815C05}"/>
    <dgm:cxn modelId="{0ECC1009-3183-4347-894D-267ADD57CF96}" type="presOf" srcId="{3B0BCAAE-79A6-4F33-AE80-FD4E02AC2B9A}" destId="{118CF455-D7D6-4610-A62E-8012695D90F4}" srcOrd="0" destOrd="0" presId="urn:microsoft.com/office/officeart/2005/8/layout/vList5"/>
    <dgm:cxn modelId="{C33B4504-C743-4633-81BD-5423567ED025}" srcId="{AC2A2008-0D6B-4DB3-8CD7-7452E5C843C0}" destId="{54BE9B22-BC68-401E-8453-34E995832DAE}" srcOrd="3" destOrd="0" parTransId="{B1B6FF50-C7BD-4D24-8A91-11E5B7747401}" sibTransId="{9A2A3DD8-CB14-4B73-861D-EFEB7AC7D330}"/>
    <dgm:cxn modelId="{0F53C89F-2C2A-48EE-A8C6-D1929F46DB6C}" srcId="{CCA2DB57-D009-4CDB-B148-FAFEE2276C63}" destId="{64FFCA10-ADBF-48E5-9861-C263FB98C375}" srcOrd="0" destOrd="0" parTransId="{AD9A4652-BD56-49D4-9AF8-C24B0EFA9D72}" sibTransId="{6EF5FBB3-D89B-44D8-A2E2-590AB34B95D2}"/>
    <dgm:cxn modelId="{82E09AAC-B6CA-4546-9123-6B47BF778E37}" type="presOf" srcId="{C30DE02A-9F1C-49FE-9CDB-E70A53FB0B77}" destId="{4D904497-9E8E-467B-8B51-05EF240AB1BF}" srcOrd="0" destOrd="0" presId="urn:microsoft.com/office/officeart/2005/8/layout/vList5"/>
    <dgm:cxn modelId="{747D7B2C-A301-44C1-82BA-C2F5E91F51DF}" srcId="{750BD250-7FEF-49C4-9733-4BEB5FA473AF}" destId="{D5F2790A-DA9A-4C09-8B2E-382002044DB7}" srcOrd="0" destOrd="0" parTransId="{8377C6C1-D151-44FE-9CCE-CA68580E110B}" sibTransId="{91A18081-6759-4602-B4E8-F6E614E2AEA3}"/>
    <dgm:cxn modelId="{4737D542-EB02-436C-B0E1-28566BAFAF72}" type="presOf" srcId="{43C91ED6-8A98-4220-97BE-73A1ECDC6A52}" destId="{81A95BEE-6D90-4305-B545-577DBC9A9219}" srcOrd="0" destOrd="1" presId="urn:microsoft.com/office/officeart/2005/8/layout/vList5"/>
    <dgm:cxn modelId="{9E414B3C-86EA-4279-A05F-4F8C5245CEB4}" type="presOf" srcId="{54BE9B22-BC68-401E-8453-34E995832DAE}" destId="{53C612A8-73C0-40FE-A3BF-8015D446ED9A}" srcOrd="0" destOrd="0" presId="urn:microsoft.com/office/officeart/2005/8/layout/vList5"/>
    <dgm:cxn modelId="{27C7160D-B5FB-4C65-A9BE-CEC24DDD5194}" srcId="{AC2A2008-0D6B-4DB3-8CD7-7452E5C843C0}" destId="{C32C81B4-28F5-4D2F-845C-698CBE80C5AB}" srcOrd="2" destOrd="0" parTransId="{BC3AD9CC-F2DB-419F-9433-1009B9CFBA77}" sibTransId="{26D91EDC-7C88-4BC8-8F69-C8EE772012CD}"/>
    <dgm:cxn modelId="{862C1D80-C911-4E67-A0D9-81717B03F3EC}" srcId="{AC2A2008-0D6B-4DB3-8CD7-7452E5C843C0}" destId="{CCA2DB57-D009-4CDB-B148-FAFEE2276C63}" srcOrd="1" destOrd="0" parTransId="{70BDEB68-EF36-4A34-A013-9026516918B1}" sibTransId="{DCFA632D-6468-467B-B72E-568DA6A42F98}"/>
    <dgm:cxn modelId="{1DE69C7E-C517-42E1-82DB-B75B70940669}" type="presOf" srcId="{AC2A2008-0D6B-4DB3-8CD7-7452E5C843C0}" destId="{08D63ADD-2895-4ADD-B62D-91E9EF925D79}" srcOrd="0" destOrd="0" presId="urn:microsoft.com/office/officeart/2005/8/layout/vList5"/>
    <dgm:cxn modelId="{0225ED88-CC25-476F-B18A-29CC9E2345A2}" type="presParOf" srcId="{08D63ADD-2895-4ADD-B62D-91E9EF925D79}" destId="{86CC7629-0C22-4FBF-A942-317BA6DA1C4D}" srcOrd="0" destOrd="0" presId="urn:microsoft.com/office/officeart/2005/8/layout/vList5"/>
    <dgm:cxn modelId="{390F8E6D-1261-444E-AF7F-4977554068C6}" type="presParOf" srcId="{86CC7629-0C22-4FBF-A942-317BA6DA1C4D}" destId="{00ABA516-C1FC-44F2-847E-83A8916C0654}" srcOrd="0" destOrd="0" presId="urn:microsoft.com/office/officeart/2005/8/layout/vList5"/>
    <dgm:cxn modelId="{DFB2D851-1BD3-4D9B-B836-401C3DA19EF2}" type="presParOf" srcId="{86CC7629-0C22-4FBF-A942-317BA6DA1C4D}" destId="{F656D5EC-A168-4BE9-8898-7B3F3F3D47C2}" srcOrd="1" destOrd="0" presId="urn:microsoft.com/office/officeart/2005/8/layout/vList5"/>
    <dgm:cxn modelId="{83A5DB1E-102D-4D52-9B76-C07A40B316E3}" type="presParOf" srcId="{08D63ADD-2895-4ADD-B62D-91E9EF925D79}" destId="{2EF4E0A0-F404-4FBA-AC36-0363DFFBCB4E}" srcOrd="1" destOrd="0" presId="urn:microsoft.com/office/officeart/2005/8/layout/vList5"/>
    <dgm:cxn modelId="{2B0FCB9E-81C2-4FB3-ADD0-9C62CFB91018}" type="presParOf" srcId="{08D63ADD-2895-4ADD-B62D-91E9EF925D79}" destId="{A45E71BC-ECDF-4F65-B6E2-6E34873BE79E}" srcOrd="2" destOrd="0" presId="urn:microsoft.com/office/officeart/2005/8/layout/vList5"/>
    <dgm:cxn modelId="{B89915C9-9498-4E7C-AB83-23B782CA2024}" type="presParOf" srcId="{A45E71BC-ECDF-4F65-B6E2-6E34873BE79E}" destId="{C222F443-D4BA-44D6-9B94-4D3C62140D11}" srcOrd="0" destOrd="0" presId="urn:microsoft.com/office/officeart/2005/8/layout/vList5"/>
    <dgm:cxn modelId="{FA3898C1-D32D-42AD-B3D1-969D477B325C}" type="presParOf" srcId="{A45E71BC-ECDF-4F65-B6E2-6E34873BE79E}" destId="{81A95BEE-6D90-4305-B545-577DBC9A9219}" srcOrd="1" destOrd="0" presId="urn:microsoft.com/office/officeart/2005/8/layout/vList5"/>
    <dgm:cxn modelId="{E495C3AA-3BCD-4AE3-A9FD-3352B0DD0AAD}" type="presParOf" srcId="{08D63ADD-2895-4ADD-B62D-91E9EF925D79}" destId="{876A815F-4A4E-491F-BFCC-4F6002555B76}" srcOrd="3" destOrd="0" presId="urn:microsoft.com/office/officeart/2005/8/layout/vList5"/>
    <dgm:cxn modelId="{5D4B2A44-FD52-4009-A72D-C8558A5CC231}" type="presParOf" srcId="{08D63ADD-2895-4ADD-B62D-91E9EF925D79}" destId="{7B1D6129-BE4D-471B-96BC-8B4395A2EA5A}" srcOrd="4" destOrd="0" presId="urn:microsoft.com/office/officeart/2005/8/layout/vList5"/>
    <dgm:cxn modelId="{3EDB2A01-2EEC-4290-B4FA-44D27931A370}" type="presParOf" srcId="{7B1D6129-BE4D-471B-96BC-8B4395A2EA5A}" destId="{A9E7429E-B268-4256-A13B-255B0300A5EE}" srcOrd="0" destOrd="0" presId="urn:microsoft.com/office/officeart/2005/8/layout/vList5"/>
    <dgm:cxn modelId="{DE3962B6-5D47-4891-884A-4F251C10505C}" type="presParOf" srcId="{7B1D6129-BE4D-471B-96BC-8B4395A2EA5A}" destId="{92F149A4-A890-4577-ACF8-185CD8A977F7}" srcOrd="1" destOrd="0" presId="urn:microsoft.com/office/officeart/2005/8/layout/vList5"/>
    <dgm:cxn modelId="{014D9F14-0DD6-442C-98DE-6D3538FCDEC8}" type="presParOf" srcId="{08D63ADD-2895-4ADD-B62D-91E9EF925D79}" destId="{477D69F4-B7B1-4B32-A4AF-BF72080AD7EE}" srcOrd="5" destOrd="0" presId="urn:microsoft.com/office/officeart/2005/8/layout/vList5"/>
    <dgm:cxn modelId="{1788B2DB-5140-4A67-9E8E-C2E6DA41A741}" type="presParOf" srcId="{08D63ADD-2895-4ADD-B62D-91E9EF925D79}" destId="{5E498F69-EBE9-4B91-BEBC-50375CB781A8}" srcOrd="6" destOrd="0" presId="urn:microsoft.com/office/officeart/2005/8/layout/vList5"/>
    <dgm:cxn modelId="{398514AF-8779-482B-A63B-4C232241D0B8}" type="presParOf" srcId="{5E498F69-EBE9-4B91-BEBC-50375CB781A8}" destId="{53C612A8-73C0-40FE-A3BF-8015D446ED9A}" srcOrd="0" destOrd="0" presId="urn:microsoft.com/office/officeart/2005/8/layout/vList5"/>
    <dgm:cxn modelId="{254DBF41-967E-4834-8679-DD16B3E5C187}" type="presParOf" srcId="{5E498F69-EBE9-4B91-BEBC-50375CB781A8}" destId="{3F1AAAEE-E352-42C5-99B0-BA7B1E6F5E2B}" srcOrd="1" destOrd="0" presId="urn:microsoft.com/office/officeart/2005/8/layout/vList5"/>
    <dgm:cxn modelId="{EBF56A8C-C9D0-46D8-8974-9B085BF01155}" type="presParOf" srcId="{08D63ADD-2895-4ADD-B62D-91E9EF925D79}" destId="{01D8B707-3CF2-4D94-9B69-EE5C2E986186}" srcOrd="7" destOrd="0" presId="urn:microsoft.com/office/officeart/2005/8/layout/vList5"/>
    <dgm:cxn modelId="{FB366FBE-8E8A-4BB3-9464-B58D69D2D728}" type="presParOf" srcId="{08D63ADD-2895-4ADD-B62D-91E9EF925D79}" destId="{65A3DE5F-7FB3-45E3-8CDB-7305F33F8506}" srcOrd="8" destOrd="0" presId="urn:microsoft.com/office/officeart/2005/8/layout/vList5"/>
    <dgm:cxn modelId="{3BA1C1E6-A5D8-485D-947B-436BF0D07A0F}" type="presParOf" srcId="{65A3DE5F-7FB3-45E3-8CDB-7305F33F8506}" destId="{4D904497-9E8E-467B-8B51-05EF240AB1BF}" srcOrd="0" destOrd="0" presId="urn:microsoft.com/office/officeart/2005/8/layout/vList5"/>
    <dgm:cxn modelId="{FA2643F0-EA91-4DA8-A63B-208D3EB00AD7}" type="presParOf" srcId="{65A3DE5F-7FB3-45E3-8CDB-7305F33F8506}" destId="{9303E10F-5B6F-4C64-9700-94E604659F98}" srcOrd="1" destOrd="0" presId="urn:microsoft.com/office/officeart/2005/8/layout/vList5"/>
    <dgm:cxn modelId="{2EAB50CB-75FD-4A66-89E6-929FF27A63AE}" type="presParOf" srcId="{08D63ADD-2895-4ADD-B62D-91E9EF925D79}" destId="{CDAAD28C-44A1-48BC-AB08-1193D297BBFA}" srcOrd="9" destOrd="0" presId="urn:microsoft.com/office/officeart/2005/8/layout/vList5"/>
    <dgm:cxn modelId="{EC63AD86-AD08-46FC-BF67-80608366D006}" type="presParOf" srcId="{08D63ADD-2895-4ADD-B62D-91E9EF925D79}" destId="{7FD91E90-BDC5-48B8-BF4B-25AD1BE8B43D}" srcOrd="10" destOrd="0" presId="urn:microsoft.com/office/officeart/2005/8/layout/vList5"/>
    <dgm:cxn modelId="{8FA97720-4AA1-4558-AB20-EC069FD4C349}" type="presParOf" srcId="{7FD91E90-BDC5-48B8-BF4B-25AD1BE8B43D}" destId="{118CF455-D7D6-4610-A62E-8012695D90F4}" srcOrd="0" destOrd="0" presId="urn:microsoft.com/office/officeart/2005/8/layout/vList5"/>
    <dgm:cxn modelId="{2652EF25-F772-461E-B40E-CF378C6270A4}" type="presParOf" srcId="{7FD91E90-BDC5-48B8-BF4B-25AD1BE8B43D}" destId="{AC069988-310F-4D67-A228-F673C51FFF54}" srcOrd="1" destOrd="0" presId="urn:microsoft.com/office/officeart/2005/8/layout/vList5"/>
    <dgm:cxn modelId="{80DC5CFB-DCB2-4385-B263-9334B8BFA525}" type="presParOf" srcId="{08D63ADD-2895-4ADD-B62D-91E9EF925D79}" destId="{1E9B9EC2-D791-4013-8A2E-97754BD03001}" srcOrd="11" destOrd="0" presId="urn:microsoft.com/office/officeart/2005/8/layout/vList5"/>
    <dgm:cxn modelId="{ACFBB80A-AC88-486B-BB8A-C63AF3C6FE7B}" type="presParOf" srcId="{08D63ADD-2895-4ADD-B62D-91E9EF925D79}" destId="{96D752F7-F81E-47D2-8190-1598C3C00158}" srcOrd="12" destOrd="0" presId="urn:microsoft.com/office/officeart/2005/8/layout/vList5"/>
    <dgm:cxn modelId="{D9C90290-14D1-4C63-AB2B-5C625FB242B4}" type="presParOf" srcId="{96D752F7-F81E-47D2-8190-1598C3C00158}" destId="{3999FA54-AD9D-430A-AD63-F26E2B663070}" srcOrd="0" destOrd="0" presId="urn:microsoft.com/office/officeart/2005/8/layout/vList5"/>
    <dgm:cxn modelId="{E4255586-041E-4E95-BD00-52054AA3E63F}" type="presParOf" srcId="{96D752F7-F81E-47D2-8190-1598C3C00158}" destId="{E991DBD5-0BE3-4346-A98F-95C953E16C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1601C3-4453-483B-91E9-9B886E3BFC59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07DF3D4-DA7F-4B22-892D-945A705DDBFB}">
      <dgm:prSet phldrT="[Текст]" custT="1"/>
      <dgm:spPr/>
      <dgm:t>
        <a:bodyPr/>
        <a:lstStyle/>
        <a:p>
          <a:r>
            <a:rPr lang="ru-RU" sz="2000" dirty="0" smtClean="0">
              <a:latin typeface="Impact" pitchFamily="34" charset="0"/>
            </a:rPr>
            <a:t>АНТИТРОМБИН </a:t>
          </a:r>
          <a:r>
            <a:rPr lang="en-US" sz="2000" dirty="0" smtClean="0">
              <a:latin typeface="Impact" pitchFamily="34" charset="0"/>
            </a:rPr>
            <a:t>I</a:t>
          </a:r>
          <a:endParaRPr lang="ru-RU" sz="2000" dirty="0">
            <a:latin typeface="Impact" pitchFamily="34" charset="0"/>
          </a:endParaRPr>
        </a:p>
      </dgm:t>
    </dgm:pt>
    <dgm:pt modelId="{D88DC5EF-40B1-47B0-B04D-A5839DE56B76}" type="parTrans" cxnId="{35690153-5E37-47F3-B140-F4929EACB4E4}">
      <dgm:prSet/>
      <dgm:spPr/>
      <dgm:t>
        <a:bodyPr/>
        <a:lstStyle/>
        <a:p>
          <a:endParaRPr lang="ru-RU" sz="2000">
            <a:latin typeface="Impact" pitchFamily="34" charset="0"/>
          </a:endParaRPr>
        </a:p>
      </dgm:t>
    </dgm:pt>
    <dgm:pt modelId="{95841B7E-8CE4-409B-8163-6C2FC094464D}" type="sibTrans" cxnId="{35690153-5E37-47F3-B140-F4929EACB4E4}">
      <dgm:prSet/>
      <dgm:spPr/>
      <dgm:t>
        <a:bodyPr/>
        <a:lstStyle/>
        <a:p>
          <a:endParaRPr lang="ru-RU" sz="2000">
            <a:latin typeface="Impact" pitchFamily="34" charset="0"/>
          </a:endParaRPr>
        </a:p>
      </dgm:t>
    </dgm:pt>
    <dgm:pt modelId="{DD4B72AC-3DFE-4D9D-B44E-54EBC89A871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СВЯЗЫВАЕТ ФИБРИН, СОРБИРУЕТ И ИНАКТИВИРУЕТ ТРОМБИН И ФАКТОР </a:t>
          </a:r>
          <a:r>
            <a:rPr lang="en-US" sz="20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X</a:t>
          </a:r>
          <a:r>
            <a:rPr lang="ru-RU" sz="20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а </a:t>
          </a:r>
          <a:endParaRPr lang="ru-RU" sz="2000" dirty="0">
            <a:solidFill>
              <a:schemeClr val="bg2">
                <a:lumMod val="25000"/>
              </a:schemeClr>
            </a:solidFill>
            <a:latin typeface="Impact" pitchFamily="34" charset="0"/>
          </a:endParaRPr>
        </a:p>
      </dgm:t>
    </dgm:pt>
    <dgm:pt modelId="{F626F231-2D04-4E69-84EB-94406D7AD233}" type="parTrans" cxnId="{9EC523E4-46FD-4AA1-BFC7-E427218C3BC8}">
      <dgm:prSet/>
      <dgm:spPr/>
      <dgm:t>
        <a:bodyPr/>
        <a:lstStyle/>
        <a:p>
          <a:endParaRPr lang="ru-RU" sz="2000">
            <a:latin typeface="Impact" pitchFamily="34" charset="0"/>
          </a:endParaRPr>
        </a:p>
      </dgm:t>
    </dgm:pt>
    <dgm:pt modelId="{17C03876-8D2E-40BE-B0B9-42A75FDABC40}" type="sibTrans" cxnId="{9EC523E4-46FD-4AA1-BFC7-E427218C3BC8}">
      <dgm:prSet/>
      <dgm:spPr/>
      <dgm:t>
        <a:bodyPr/>
        <a:lstStyle/>
        <a:p>
          <a:endParaRPr lang="ru-RU" sz="2000">
            <a:latin typeface="Impact" pitchFamily="34" charset="0"/>
          </a:endParaRPr>
        </a:p>
      </dgm:t>
    </dgm:pt>
    <dgm:pt modelId="{8B905A6A-18FD-4D06-8BAB-409C826A0602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Impact" pitchFamily="34" charset="0"/>
            </a:rPr>
            <a:t>ПРОДУКТЫ ДЕГРАДАЦИИ ФИБРИНА (ПДФ, РФМК, Д-</a:t>
          </a:r>
          <a:r>
            <a:rPr lang="ru-RU" sz="2000" dirty="0" err="1" smtClean="0">
              <a:latin typeface="Impact" pitchFamily="34" charset="0"/>
            </a:rPr>
            <a:t>димер</a:t>
          </a:r>
          <a:r>
            <a:rPr lang="ru-RU" sz="2000" dirty="0" smtClean="0">
              <a:latin typeface="Impact" pitchFamily="34" charset="0"/>
            </a:rPr>
            <a:t>)</a:t>
          </a:r>
          <a:endParaRPr lang="ru-RU" sz="2000" dirty="0">
            <a:latin typeface="Impact" pitchFamily="34" charset="0"/>
          </a:endParaRPr>
        </a:p>
      </dgm:t>
    </dgm:pt>
    <dgm:pt modelId="{A510C08E-4990-4065-8BB9-3253ED7F141E}" type="parTrans" cxnId="{EB65AA81-4A31-4E43-8198-0F617B5E50BC}">
      <dgm:prSet/>
      <dgm:spPr/>
      <dgm:t>
        <a:bodyPr/>
        <a:lstStyle/>
        <a:p>
          <a:endParaRPr lang="ru-RU" sz="2000">
            <a:latin typeface="Impact" pitchFamily="34" charset="0"/>
          </a:endParaRPr>
        </a:p>
      </dgm:t>
    </dgm:pt>
    <dgm:pt modelId="{78F11766-05CD-4631-8FF9-37FBC72F8422}" type="sibTrans" cxnId="{EB65AA81-4A31-4E43-8198-0F617B5E50BC}">
      <dgm:prSet/>
      <dgm:spPr/>
      <dgm:t>
        <a:bodyPr/>
        <a:lstStyle/>
        <a:p>
          <a:endParaRPr lang="ru-RU" sz="2000">
            <a:latin typeface="Impact" pitchFamily="34" charset="0"/>
          </a:endParaRPr>
        </a:p>
      </dgm:t>
    </dgm:pt>
    <dgm:pt modelId="{D20B8FA5-2C77-41C5-AC12-9734320E27D7}">
      <dgm:prSet custT="1"/>
      <dgm:spPr/>
      <dgm:t>
        <a:bodyPr/>
        <a:lstStyle/>
        <a:p>
          <a:r>
            <a:rPr lang="ru-RU" sz="20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ИНГИБИРУЕТ КОНЕЧНЫЙ ЭТАП СВЕРТЫВАНИЯ КРОВИ, ФАКТОР </a:t>
          </a:r>
          <a:r>
            <a:rPr lang="en-US" sz="20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I</a:t>
          </a:r>
          <a:r>
            <a:rPr lang="ru-RU" sz="20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Х</a:t>
          </a:r>
          <a:r>
            <a:rPr lang="en-US" sz="20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a</a:t>
          </a:r>
          <a:r>
            <a:rPr lang="ru-RU" sz="20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, АГРЕГАЦИЮ ТРОМБОЦИТОВ</a:t>
          </a:r>
          <a:endParaRPr lang="ru-RU" sz="2000" dirty="0">
            <a:solidFill>
              <a:schemeClr val="bg2">
                <a:lumMod val="25000"/>
              </a:schemeClr>
            </a:solidFill>
            <a:latin typeface="Impact" pitchFamily="34" charset="0"/>
          </a:endParaRPr>
        </a:p>
      </dgm:t>
    </dgm:pt>
    <dgm:pt modelId="{863A0377-07EC-4B84-BBF1-409693715643}" type="parTrans" cxnId="{75B17088-65E7-4315-97B6-83E8D69C03D9}">
      <dgm:prSet/>
      <dgm:spPr/>
      <dgm:t>
        <a:bodyPr/>
        <a:lstStyle/>
        <a:p>
          <a:endParaRPr lang="ru-RU" sz="2000">
            <a:latin typeface="Impact" pitchFamily="34" charset="0"/>
          </a:endParaRPr>
        </a:p>
      </dgm:t>
    </dgm:pt>
    <dgm:pt modelId="{E05E7FB4-A075-4B68-BD42-3D77171854BF}" type="sibTrans" cxnId="{75B17088-65E7-4315-97B6-83E8D69C03D9}">
      <dgm:prSet/>
      <dgm:spPr/>
      <dgm:t>
        <a:bodyPr/>
        <a:lstStyle/>
        <a:p>
          <a:endParaRPr lang="ru-RU" sz="2000">
            <a:latin typeface="Impact" pitchFamily="34" charset="0"/>
          </a:endParaRPr>
        </a:p>
      </dgm:t>
    </dgm:pt>
    <dgm:pt modelId="{5D6A6450-327F-4127-8956-B8F1AD05608C}" type="pres">
      <dgm:prSet presAssocID="{F41601C3-4453-483B-91E9-9B886E3BFC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BF6627-DBAD-4A35-9724-25A713DDB5C8}" type="pres">
      <dgm:prSet presAssocID="{E07DF3D4-DA7F-4B22-892D-945A705DDBFB}" presName="linNode" presStyleCnt="0"/>
      <dgm:spPr/>
    </dgm:pt>
    <dgm:pt modelId="{71648803-66C2-4FE1-B5CB-80A47C158080}" type="pres">
      <dgm:prSet presAssocID="{E07DF3D4-DA7F-4B22-892D-945A705DDBFB}" presName="parentText" presStyleLbl="node1" presStyleIdx="0" presStyleCnt="2" custScaleY="509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8813A-7B7B-4D2E-ADC6-B0D976F68185}" type="pres">
      <dgm:prSet presAssocID="{E07DF3D4-DA7F-4B22-892D-945A705DDBFB}" presName="descendantText" presStyleLbl="alignAccFollowNode1" presStyleIdx="0" presStyleCnt="2" custScaleY="59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C8534-93B5-457C-876B-49BA5923AA75}" type="pres">
      <dgm:prSet presAssocID="{95841B7E-8CE4-409B-8163-6C2FC094464D}" presName="sp" presStyleCnt="0"/>
      <dgm:spPr/>
    </dgm:pt>
    <dgm:pt modelId="{445E959A-5EDA-47BC-8BA2-B06EC806A1BA}" type="pres">
      <dgm:prSet presAssocID="{8B905A6A-18FD-4D06-8BAB-409C826A0602}" presName="linNode" presStyleCnt="0"/>
      <dgm:spPr/>
    </dgm:pt>
    <dgm:pt modelId="{0937C8CD-B2A5-4A1A-960E-B2D4BC5CBA58}" type="pres">
      <dgm:prSet presAssocID="{8B905A6A-18FD-4D06-8BAB-409C826A0602}" presName="parentText" presStyleLbl="node1" presStyleIdx="1" presStyleCnt="2" custScaleX="98225" custLinFactNeighborX="268" custLinFactNeighborY="10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55BF0-2022-4031-9514-7FD1B8324BAB}" type="pres">
      <dgm:prSet presAssocID="{8B905A6A-18FD-4D06-8BAB-409C826A060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6745FA-58F4-4DEF-B1FC-149CD554AA86}" type="presOf" srcId="{8B905A6A-18FD-4D06-8BAB-409C826A0602}" destId="{0937C8CD-B2A5-4A1A-960E-B2D4BC5CBA58}" srcOrd="0" destOrd="0" presId="urn:microsoft.com/office/officeart/2005/8/layout/vList5"/>
    <dgm:cxn modelId="{0A8DA119-0035-4668-BDAC-866A9383531C}" type="presOf" srcId="{DD4B72AC-3DFE-4D9D-B44E-54EBC89A871C}" destId="{9478813A-7B7B-4D2E-ADC6-B0D976F68185}" srcOrd="0" destOrd="0" presId="urn:microsoft.com/office/officeart/2005/8/layout/vList5"/>
    <dgm:cxn modelId="{4CF51196-E00C-41EC-9098-20D4E5FBC895}" type="presOf" srcId="{F41601C3-4453-483B-91E9-9B886E3BFC59}" destId="{5D6A6450-327F-4127-8956-B8F1AD05608C}" srcOrd="0" destOrd="0" presId="urn:microsoft.com/office/officeart/2005/8/layout/vList5"/>
    <dgm:cxn modelId="{76DD4835-ED13-4CA6-A2FE-EC18D1C6C5E6}" type="presOf" srcId="{D20B8FA5-2C77-41C5-AC12-9734320E27D7}" destId="{1B955BF0-2022-4031-9514-7FD1B8324BAB}" srcOrd="0" destOrd="0" presId="urn:microsoft.com/office/officeart/2005/8/layout/vList5"/>
    <dgm:cxn modelId="{9EC523E4-46FD-4AA1-BFC7-E427218C3BC8}" srcId="{E07DF3D4-DA7F-4B22-892D-945A705DDBFB}" destId="{DD4B72AC-3DFE-4D9D-B44E-54EBC89A871C}" srcOrd="0" destOrd="0" parTransId="{F626F231-2D04-4E69-84EB-94406D7AD233}" sibTransId="{17C03876-8D2E-40BE-B0B9-42A75FDABC40}"/>
    <dgm:cxn modelId="{75B17088-65E7-4315-97B6-83E8D69C03D9}" srcId="{8B905A6A-18FD-4D06-8BAB-409C826A0602}" destId="{D20B8FA5-2C77-41C5-AC12-9734320E27D7}" srcOrd="0" destOrd="0" parTransId="{863A0377-07EC-4B84-BBF1-409693715643}" sibTransId="{E05E7FB4-A075-4B68-BD42-3D77171854BF}"/>
    <dgm:cxn modelId="{EB65AA81-4A31-4E43-8198-0F617B5E50BC}" srcId="{F41601C3-4453-483B-91E9-9B886E3BFC59}" destId="{8B905A6A-18FD-4D06-8BAB-409C826A0602}" srcOrd="1" destOrd="0" parTransId="{A510C08E-4990-4065-8BB9-3253ED7F141E}" sibTransId="{78F11766-05CD-4631-8FF9-37FBC72F8422}"/>
    <dgm:cxn modelId="{35690153-5E37-47F3-B140-F4929EACB4E4}" srcId="{F41601C3-4453-483B-91E9-9B886E3BFC59}" destId="{E07DF3D4-DA7F-4B22-892D-945A705DDBFB}" srcOrd="0" destOrd="0" parTransId="{D88DC5EF-40B1-47B0-B04D-A5839DE56B76}" sibTransId="{95841B7E-8CE4-409B-8163-6C2FC094464D}"/>
    <dgm:cxn modelId="{BE02A4CA-145A-4200-BB06-76083305DD59}" type="presOf" srcId="{E07DF3D4-DA7F-4B22-892D-945A705DDBFB}" destId="{71648803-66C2-4FE1-B5CB-80A47C158080}" srcOrd="0" destOrd="0" presId="urn:microsoft.com/office/officeart/2005/8/layout/vList5"/>
    <dgm:cxn modelId="{31E5286B-7610-49B8-87B6-E9933B9DC3E2}" type="presParOf" srcId="{5D6A6450-327F-4127-8956-B8F1AD05608C}" destId="{39BF6627-DBAD-4A35-9724-25A713DDB5C8}" srcOrd="0" destOrd="0" presId="urn:microsoft.com/office/officeart/2005/8/layout/vList5"/>
    <dgm:cxn modelId="{701F94B3-4DC9-43AC-B86B-7D9FCCBD3A3F}" type="presParOf" srcId="{39BF6627-DBAD-4A35-9724-25A713DDB5C8}" destId="{71648803-66C2-4FE1-B5CB-80A47C158080}" srcOrd="0" destOrd="0" presId="urn:microsoft.com/office/officeart/2005/8/layout/vList5"/>
    <dgm:cxn modelId="{072352F0-CD9E-43FA-A903-D45514F78FE2}" type="presParOf" srcId="{39BF6627-DBAD-4A35-9724-25A713DDB5C8}" destId="{9478813A-7B7B-4D2E-ADC6-B0D976F68185}" srcOrd="1" destOrd="0" presId="urn:microsoft.com/office/officeart/2005/8/layout/vList5"/>
    <dgm:cxn modelId="{FB1AFF7E-5007-4C0F-A243-A8F1AF42BAC9}" type="presParOf" srcId="{5D6A6450-327F-4127-8956-B8F1AD05608C}" destId="{5DCC8534-93B5-457C-876B-49BA5923AA75}" srcOrd="1" destOrd="0" presId="urn:microsoft.com/office/officeart/2005/8/layout/vList5"/>
    <dgm:cxn modelId="{212C870A-C383-4D92-A9D4-EAC7A6372B04}" type="presParOf" srcId="{5D6A6450-327F-4127-8956-B8F1AD05608C}" destId="{445E959A-5EDA-47BC-8BA2-B06EC806A1BA}" srcOrd="2" destOrd="0" presId="urn:microsoft.com/office/officeart/2005/8/layout/vList5"/>
    <dgm:cxn modelId="{B166BB00-57EF-417A-B744-23D61EE1C03A}" type="presParOf" srcId="{445E959A-5EDA-47BC-8BA2-B06EC806A1BA}" destId="{0937C8CD-B2A5-4A1A-960E-B2D4BC5CBA58}" srcOrd="0" destOrd="0" presId="urn:microsoft.com/office/officeart/2005/8/layout/vList5"/>
    <dgm:cxn modelId="{5455B860-7071-429E-ABE9-7F4B94C6688C}" type="presParOf" srcId="{445E959A-5EDA-47BC-8BA2-B06EC806A1BA}" destId="{1B955BF0-2022-4031-9514-7FD1B8324B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6D5EC-A168-4BE9-8898-7B3F3F3D47C2}">
      <dsp:nvSpPr>
        <dsp:cNvPr id="0" name=""/>
        <dsp:cNvSpPr/>
      </dsp:nvSpPr>
      <dsp:spPr>
        <a:xfrm rot="5400000">
          <a:off x="5598818" y="-2478220"/>
          <a:ext cx="550877" cy="56462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α</a:t>
          </a:r>
          <a:r>
            <a:rPr lang="ru-RU" sz="1600" b="0" kern="1200" baseline="-250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2</a:t>
          </a:r>
          <a:r>
            <a:rPr lang="ru-RU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-ГЛОБУЛИН, ИНГИБИТОР ТРОМБИНА, ФАКТОРОВ</a:t>
          </a:r>
          <a:r>
            <a:rPr lang="en-US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 </a:t>
          </a:r>
          <a:r>
            <a:rPr lang="en-US" sz="1600" b="0" kern="1200" dirty="0" err="1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Xa</a:t>
          </a:r>
          <a:r>
            <a:rPr lang="en-US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, </a:t>
          </a:r>
          <a:r>
            <a:rPr lang="en-US" sz="1600" b="0" kern="1200" dirty="0" err="1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IXa</a:t>
          </a:r>
          <a:r>
            <a:rPr lang="en-US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, </a:t>
          </a:r>
          <a:r>
            <a:rPr lang="en-US" sz="1600" b="0" kern="1200" dirty="0" err="1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VIIa</a:t>
          </a:r>
          <a:r>
            <a:rPr lang="en-US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, </a:t>
          </a:r>
          <a:r>
            <a:rPr lang="en-US" sz="1600" b="0" kern="1200" dirty="0" err="1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XIIa</a:t>
          </a:r>
          <a:r>
            <a:rPr lang="en-US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,</a:t>
          </a:r>
          <a:r>
            <a:rPr lang="ru-RU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 ОСНОВНОЙ ПЛАЗМЕННЫЙ  КОФАКТОР ГЕПАРИНА </a:t>
          </a:r>
          <a:endParaRPr lang="ru-RU" sz="1600" b="0" kern="1200" dirty="0">
            <a:solidFill>
              <a:schemeClr val="bg2">
                <a:lumMod val="25000"/>
              </a:schemeClr>
            </a:solidFill>
            <a:latin typeface="Impact" pitchFamily="34" charset="0"/>
          </a:endParaRPr>
        </a:p>
      </dsp:txBody>
      <dsp:txXfrm rot="-5400000">
        <a:off x="3051149" y="96341"/>
        <a:ext cx="5619324" cy="497093"/>
      </dsp:txXfrm>
    </dsp:sp>
    <dsp:sp modelId="{00ABA516-C1FC-44F2-847E-83A8916C0654}">
      <dsp:nvSpPr>
        <dsp:cNvPr id="0" name=""/>
        <dsp:cNvSpPr/>
      </dsp:nvSpPr>
      <dsp:spPr>
        <a:xfrm>
          <a:off x="124753" y="44332"/>
          <a:ext cx="2926395" cy="687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Impact" pitchFamily="34" charset="0"/>
            </a:rPr>
            <a:t>АНТИТРОМБИН </a:t>
          </a:r>
          <a:r>
            <a:rPr lang="en-US" sz="1800" b="0" kern="1200" dirty="0" smtClean="0">
              <a:latin typeface="Impact" pitchFamily="34" charset="0"/>
            </a:rPr>
            <a:t>III </a:t>
          </a:r>
          <a:endParaRPr lang="ru-RU" sz="1800" b="0" kern="1200" dirty="0" smtClean="0">
            <a:latin typeface="Impact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Impact" pitchFamily="34" charset="0"/>
            </a:rPr>
            <a:t>(</a:t>
          </a:r>
          <a:r>
            <a:rPr lang="ru-RU" sz="1800" b="0" kern="1200" dirty="0" smtClean="0">
              <a:latin typeface="Impact" pitchFamily="34" charset="0"/>
            </a:rPr>
            <a:t>мол. масса  65 </a:t>
          </a:r>
          <a:r>
            <a:rPr lang="ru-RU" sz="1800" b="0" kern="1200" dirty="0" err="1" smtClean="0">
              <a:latin typeface="Impact" pitchFamily="34" charset="0"/>
            </a:rPr>
            <a:t>тыс</a:t>
          </a:r>
          <a:r>
            <a:rPr lang="ru-RU" sz="1800" b="0" kern="1200" dirty="0" smtClean="0">
              <a:latin typeface="Impact" pitchFamily="34" charset="0"/>
            </a:rPr>
            <a:t> </a:t>
          </a:r>
          <a:r>
            <a:rPr lang="en-US" sz="1800" b="0" kern="1200" dirty="0" smtClean="0">
              <a:latin typeface="Impact" pitchFamily="34" charset="0"/>
            </a:rPr>
            <a:t>)</a:t>
          </a:r>
          <a:endParaRPr lang="ru-RU" sz="1800" b="0" kern="1200" dirty="0">
            <a:latin typeface="Impact" pitchFamily="34" charset="0"/>
          </a:endParaRPr>
        </a:p>
      </dsp:txBody>
      <dsp:txXfrm>
        <a:off x="158328" y="77907"/>
        <a:ext cx="2859245" cy="620627"/>
      </dsp:txXfrm>
    </dsp:sp>
    <dsp:sp modelId="{81A95BEE-6D90-4305-B545-577DBC9A9219}">
      <dsp:nvSpPr>
        <dsp:cNvPr id="0" name=""/>
        <dsp:cNvSpPr/>
      </dsp:nvSpPr>
      <dsp:spPr>
        <a:xfrm rot="5400000">
          <a:off x="5463343" y="-1683945"/>
          <a:ext cx="826399" cy="56407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СУЛЬФАТИРОВАННЫЙ ПОЛИСАХАРИД, ОБРАЗУЕТ  КОМПЛЕКС С  АТ</a:t>
          </a:r>
          <a:r>
            <a:rPr lang="en-US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 III</a:t>
          </a:r>
          <a:r>
            <a:rPr lang="ru-RU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, ТРАНСФОРМИРУЯ ЕГО В  АНТИКОАГУЛЯНТ НЕМЕДЛЕННОГО ДЕЙСТВИЯ, </a:t>
          </a:r>
          <a:endParaRPr lang="ru-RU" sz="1600" b="0" kern="1200" dirty="0">
            <a:solidFill>
              <a:schemeClr val="bg2">
                <a:lumMod val="25000"/>
              </a:schemeClr>
            </a:solidFill>
            <a:latin typeface="Impac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ИНГИБИРУЕТ  САМОСБОРКУ ФИБРИН-МОНОМЕРОВ </a:t>
          </a:r>
          <a:endParaRPr lang="ru-RU" sz="1600" b="0" kern="1200" dirty="0">
            <a:solidFill>
              <a:schemeClr val="bg2">
                <a:lumMod val="25000"/>
              </a:schemeClr>
            </a:solidFill>
            <a:latin typeface="Impact" pitchFamily="34" charset="0"/>
          </a:endParaRPr>
        </a:p>
      </dsp:txBody>
      <dsp:txXfrm rot="-5400000">
        <a:off x="3056192" y="763547"/>
        <a:ext cx="5600362" cy="745717"/>
      </dsp:txXfrm>
    </dsp:sp>
    <dsp:sp modelId="{C222F443-D4BA-44D6-9B94-4D3C62140D11}">
      <dsp:nvSpPr>
        <dsp:cNvPr id="0" name=""/>
        <dsp:cNvSpPr/>
      </dsp:nvSpPr>
      <dsp:spPr>
        <a:xfrm>
          <a:off x="89273" y="776128"/>
          <a:ext cx="2931438" cy="776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Impact" pitchFamily="34" charset="0"/>
            </a:rPr>
            <a:t>ГЕПАРИН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Impact" pitchFamily="34" charset="0"/>
            </a:rPr>
            <a:t>(мол. масса  4-9 </a:t>
          </a:r>
          <a:r>
            <a:rPr lang="ru-RU" sz="1800" b="0" kern="1200" dirty="0" err="1" smtClean="0">
              <a:latin typeface="Impact" pitchFamily="34" charset="0"/>
            </a:rPr>
            <a:t>тыс</a:t>
          </a:r>
          <a:r>
            <a:rPr lang="ru-RU" sz="1800" b="0" kern="1200" dirty="0" smtClean="0">
              <a:latin typeface="Impact" pitchFamily="34" charset="0"/>
            </a:rPr>
            <a:t> )</a:t>
          </a:r>
          <a:endParaRPr lang="ru-RU" sz="1800" b="0" kern="1200" dirty="0">
            <a:latin typeface="Impact" pitchFamily="34" charset="0"/>
          </a:endParaRPr>
        </a:p>
      </dsp:txBody>
      <dsp:txXfrm>
        <a:off x="127201" y="814056"/>
        <a:ext cx="2855582" cy="701094"/>
      </dsp:txXfrm>
    </dsp:sp>
    <dsp:sp modelId="{92F149A4-A890-4577-ACF8-185CD8A977F7}">
      <dsp:nvSpPr>
        <dsp:cNvPr id="0" name=""/>
        <dsp:cNvSpPr/>
      </dsp:nvSpPr>
      <dsp:spPr>
        <a:xfrm rot="5400000">
          <a:off x="5598818" y="-894774"/>
          <a:ext cx="550877" cy="56462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ВИТАМИН-К-ЗАВИСИМЫЕ  АНТИКОАГУЛЯНТЫ,  ВЗАИМОДЙСТВУЮТ С ФАКТОРАМИ </a:t>
          </a:r>
          <a:r>
            <a:rPr lang="en-US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 VIII </a:t>
          </a:r>
          <a:r>
            <a:rPr lang="ru-RU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и  </a:t>
          </a:r>
          <a:r>
            <a:rPr lang="en-US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V</a:t>
          </a:r>
          <a:r>
            <a:rPr lang="ru-RU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 </a:t>
          </a:r>
          <a:endParaRPr lang="ru-RU" sz="1600" b="0" kern="1200" dirty="0">
            <a:solidFill>
              <a:schemeClr val="bg2">
                <a:lumMod val="25000"/>
              </a:schemeClr>
            </a:solidFill>
            <a:latin typeface="Impact" pitchFamily="34" charset="0"/>
          </a:endParaRPr>
        </a:p>
      </dsp:txBody>
      <dsp:txXfrm rot="-5400000">
        <a:off x="3051149" y="1679787"/>
        <a:ext cx="5619324" cy="497093"/>
      </dsp:txXfrm>
    </dsp:sp>
    <dsp:sp modelId="{A9E7429E-B268-4256-A13B-255B0300A5EE}">
      <dsp:nvSpPr>
        <dsp:cNvPr id="0" name=""/>
        <dsp:cNvSpPr/>
      </dsp:nvSpPr>
      <dsp:spPr>
        <a:xfrm>
          <a:off x="89238" y="1568218"/>
          <a:ext cx="2926395" cy="688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Impact" pitchFamily="34" charset="0"/>
            </a:rPr>
            <a:t>ПРОТЕИНЫ С и </a:t>
          </a:r>
          <a:r>
            <a:rPr lang="en-US" sz="1800" b="0" kern="1200" dirty="0" smtClean="0">
              <a:latin typeface="Impact" pitchFamily="34" charset="0"/>
            </a:rPr>
            <a:t>S</a:t>
          </a:r>
          <a:endParaRPr lang="ru-RU" sz="1800" b="0" kern="1200" dirty="0">
            <a:latin typeface="Impact" pitchFamily="34" charset="0"/>
          </a:endParaRPr>
        </a:p>
      </dsp:txBody>
      <dsp:txXfrm>
        <a:off x="122853" y="1601833"/>
        <a:ext cx="2859165" cy="621367"/>
      </dsp:txXfrm>
    </dsp:sp>
    <dsp:sp modelId="{3F1AAAEE-E352-42C5-99B0-BA7B1E6F5E2B}">
      <dsp:nvSpPr>
        <dsp:cNvPr id="0" name=""/>
        <dsp:cNvSpPr/>
      </dsp:nvSpPr>
      <dsp:spPr>
        <a:xfrm rot="5400000">
          <a:off x="5598818" y="-171747"/>
          <a:ext cx="550877" cy="56462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МЕМБРАННЫЙ БЕЛОК, ИНАКТИВИРУЮЩИЙ ТРОМБИН</a:t>
          </a:r>
          <a:endParaRPr lang="ru-RU" sz="1600" b="0" kern="1200" dirty="0">
            <a:solidFill>
              <a:schemeClr val="bg2">
                <a:lumMod val="25000"/>
              </a:schemeClr>
            </a:solidFill>
            <a:latin typeface="Impact" pitchFamily="34" charset="0"/>
          </a:endParaRPr>
        </a:p>
      </dsp:txBody>
      <dsp:txXfrm rot="-5400000">
        <a:off x="3051149" y="2402814"/>
        <a:ext cx="5619324" cy="497093"/>
      </dsp:txXfrm>
    </dsp:sp>
    <dsp:sp modelId="{53C612A8-73C0-40FE-A3BF-8015D446ED9A}">
      <dsp:nvSpPr>
        <dsp:cNvPr id="0" name=""/>
        <dsp:cNvSpPr/>
      </dsp:nvSpPr>
      <dsp:spPr>
        <a:xfrm>
          <a:off x="89238" y="2288298"/>
          <a:ext cx="2926395" cy="688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Impact" pitchFamily="34" charset="0"/>
            </a:rPr>
            <a:t>ТРОМБОМОДУЛИН</a:t>
          </a:r>
          <a:endParaRPr lang="ru-RU" sz="1800" b="0" kern="1200" dirty="0">
            <a:latin typeface="Impact" pitchFamily="34" charset="0"/>
          </a:endParaRPr>
        </a:p>
      </dsp:txBody>
      <dsp:txXfrm>
        <a:off x="122853" y="2321913"/>
        <a:ext cx="2859165" cy="621367"/>
      </dsp:txXfrm>
    </dsp:sp>
    <dsp:sp modelId="{9303E10F-5B6F-4C64-9700-94E604659F98}">
      <dsp:nvSpPr>
        <dsp:cNvPr id="0" name=""/>
        <dsp:cNvSpPr/>
      </dsp:nvSpPr>
      <dsp:spPr>
        <a:xfrm rot="5400000">
          <a:off x="5630895" y="538763"/>
          <a:ext cx="550877" cy="56462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ИНГИБИТОР ТРОМБИНА, ПЛАЗМИНА</a:t>
          </a:r>
          <a:endParaRPr lang="ru-RU" sz="1600" b="0" kern="1200" dirty="0">
            <a:solidFill>
              <a:schemeClr val="bg2">
                <a:lumMod val="25000"/>
              </a:schemeClr>
            </a:solidFill>
            <a:latin typeface="Impact" pitchFamily="34" charset="0"/>
          </a:endParaRPr>
        </a:p>
      </dsp:txBody>
      <dsp:txXfrm rot="-5400000">
        <a:off x="3083226" y="3113324"/>
        <a:ext cx="5619324" cy="497093"/>
      </dsp:txXfrm>
    </dsp:sp>
    <dsp:sp modelId="{4D904497-9E8E-467B-8B51-05EF240AB1BF}">
      <dsp:nvSpPr>
        <dsp:cNvPr id="0" name=""/>
        <dsp:cNvSpPr/>
      </dsp:nvSpPr>
      <dsp:spPr>
        <a:xfrm>
          <a:off x="89238" y="3008377"/>
          <a:ext cx="2926395" cy="688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0" kern="1200" dirty="0" smtClean="0">
              <a:latin typeface="Impact" pitchFamily="34" charset="0"/>
            </a:rPr>
            <a:t>α</a:t>
          </a:r>
          <a:r>
            <a:rPr lang="ru-RU" sz="1800" b="0" kern="1200" baseline="-25000" dirty="0" smtClean="0">
              <a:latin typeface="Impact" pitchFamily="34" charset="0"/>
            </a:rPr>
            <a:t>2</a:t>
          </a:r>
          <a:r>
            <a:rPr lang="ru-RU" sz="1800" b="0" kern="1200" dirty="0" smtClean="0">
              <a:latin typeface="Impact" pitchFamily="34" charset="0"/>
            </a:rPr>
            <a:t>-МАКРОГЛОБУЛИН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Impact" pitchFamily="34" charset="0"/>
            </a:rPr>
            <a:t>(мол. масса 750 </a:t>
          </a:r>
          <a:r>
            <a:rPr lang="ru-RU" sz="1800" b="0" kern="1200" dirty="0" err="1" smtClean="0">
              <a:latin typeface="Impact" pitchFamily="34" charset="0"/>
            </a:rPr>
            <a:t>тыс</a:t>
          </a:r>
          <a:r>
            <a:rPr lang="ru-RU" sz="1800" b="0" kern="1200" dirty="0" smtClean="0">
              <a:latin typeface="Impact" pitchFamily="34" charset="0"/>
            </a:rPr>
            <a:t>)</a:t>
          </a:r>
          <a:endParaRPr lang="ru-RU" sz="1800" b="0" kern="1200" dirty="0">
            <a:latin typeface="Impact" pitchFamily="34" charset="0"/>
          </a:endParaRPr>
        </a:p>
      </dsp:txBody>
      <dsp:txXfrm>
        <a:off x="122853" y="3041992"/>
        <a:ext cx="2859165" cy="621367"/>
      </dsp:txXfrm>
    </dsp:sp>
    <dsp:sp modelId="{AC069988-310F-4D67-A228-F673C51FFF54}">
      <dsp:nvSpPr>
        <dsp:cNvPr id="0" name=""/>
        <dsp:cNvSpPr/>
      </dsp:nvSpPr>
      <dsp:spPr>
        <a:xfrm rot="5400000">
          <a:off x="5598913" y="1274306"/>
          <a:ext cx="550877" cy="56462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ИНГИБИТОР ТРОМБИНА, ФАКТОРОВ </a:t>
          </a:r>
          <a:r>
            <a:rPr lang="en-US" sz="1600" b="0" kern="1200" dirty="0" err="1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IXa</a:t>
          </a:r>
          <a:r>
            <a:rPr lang="en-US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, </a:t>
          </a:r>
          <a:r>
            <a:rPr lang="en-US" sz="1600" b="0" kern="1200" dirty="0" err="1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XIa</a:t>
          </a:r>
          <a:r>
            <a:rPr lang="en-US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 </a:t>
          </a:r>
          <a:r>
            <a:rPr lang="ru-RU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 </a:t>
          </a:r>
          <a:endParaRPr lang="ru-RU" sz="1600" b="0" kern="1200" dirty="0">
            <a:solidFill>
              <a:schemeClr val="bg2">
                <a:lumMod val="25000"/>
              </a:schemeClr>
            </a:solidFill>
            <a:latin typeface="Impact" pitchFamily="34" charset="0"/>
          </a:endParaRPr>
        </a:p>
      </dsp:txBody>
      <dsp:txXfrm rot="-5400000">
        <a:off x="3051244" y="3848867"/>
        <a:ext cx="5619324" cy="497093"/>
      </dsp:txXfrm>
    </dsp:sp>
    <dsp:sp modelId="{118CF455-D7D6-4610-A62E-8012695D90F4}">
      <dsp:nvSpPr>
        <dsp:cNvPr id="0" name=""/>
        <dsp:cNvSpPr/>
      </dsp:nvSpPr>
      <dsp:spPr>
        <a:xfrm>
          <a:off x="89238" y="3728457"/>
          <a:ext cx="2926490" cy="688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0" kern="1200" dirty="0" smtClean="0">
              <a:latin typeface="Impact" pitchFamily="34" charset="0"/>
            </a:rPr>
            <a:t>α</a:t>
          </a:r>
          <a:r>
            <a:rPr lang="ru-RU" sz="1800" b="0" kern="1200" baseline="-25000" dirty="0" smtClean="0">
              <a:latin typeface="Impact" pitchFamily="34" charset="0"/>
            </a:rPr>
            <a:t>1</a:t>
          </a:r>
          <a:r>
            <a:rPr lang="ru-RU" sz="1800" b="0" kern="1200" dirty="0" smtClean="0">
              <a:latin typeface="Impact" pitchFamily="34" charset="0"/>
            </a:rPr>
            <a:t>-АНТИТРОМБИН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Impact" pitchFamily="34" charset="0"/>
            </a:rPr>
            <a:t>(мол. масса 54 </a:t>
          </a:r>
          <a:r>
            <a:rPr lang="ru-RU" sz="1800" b="0" kern="1200" dirty="0" err="1" smtClean="0">
              <a:latin typeface="Impact" pitchFamily="34" charset="0"/>
            </a:rPr>
            <a:t>тыс</a:t>
          </a:r>
          <a:r>
            <a:rPr lang="ru-RU" sz="1800" b="0" kern="1200" dirty="0" smtClean="0">
              <a:latin typeface="Impact" pitchFamily="34" charset="0"/>
            </a:rPr>
            <a:t>)</a:t>
          </a:r>
          <a:endParaRPr lang="ru-RU" sz="1800" b="0" kern="1200" dirty="0">
            <a:latin typeface="Impact" pitchFamily="34" charset="0"/>
          </a:endParaRPr>
        </a:p>
      </dsp:txBody>
      <dsp:txXfrm>
        <a:off x="122853" y="3762072"/>
        <a:ext cx="2859260" cy="621367"/>
      </dsp:txXfrm>
    </dsp:sp>
    <dsp:sp modelId="{E991DBD5-0BE3-4346-A98F-95C953E16C4A}">
      <dsp:nvSpPr>
        <dsp:cNvPr id="0" name=""/>
        <dsp:cNvSpPr/>
      </dsp:nvSpPr>
      <dsp:spPr>
        <a:xfrm rot="5400000">
          <a:off x="5598913" y="1997333"/>
          <a:ext cx="550877" cy="56462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ИНГИБИТОРЫ КОМПЛЕКСА ФАКТОРОВ </a:t>
          </a:r>
          <a:r>
            <a:rPr lang="en-US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II, </a:t>
          </a:r>
          <a:r>
            <a:rPr lang="en-US" sz="1600" b="0" kern="1200" dirty="0" err="1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VIIa</a:t>
          </a:r>
          <a:r>
            <a:rPr lang="en-US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 </a:t>
          </a:r>
          <a:r>
            <a:rPr lang="ru-RU" sz="1600" b="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 </a:t>
          </a:r>
          <a:endParaRPr lang="ru-RU" sz="1600" b="0" kern="1200" dirty="0">
            <a:solidFill>
              <a:schemeClr val="bg2">
                <a:lumMod val="25000"/>
              </a:schemeClr>
            </a:solidFill>
            <a:latin typeface="Impact" pitchFamily="34" charset="0"/>
          </a:endParaRPr>
        </a:p>
      </dsp:txBody>
      <dsp:txXfrm rot="-5400000">
        <a:off x="3051244" y="4571894"/>
        <a:ext cx="5619324" cy="497093"/>
      </dsp:txXfrm>
    </dsp:sp>
    <dsp:sp modelId="{3999FA54-AD9D-430A-AD63-F26E2B663070}">
      <dsp:nvSpPr>
        <dsp:cNvPr id="0" name=""/>
        <dsp:cNvSpPr/>
      </dsp:nvSpPr>
      <dsp:spPr>
        <a:xfrm>
          <a:off x="124753" y="4476142"/>
          <a:ext cx="2926490" cy="688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Impact" pitchFamily="34" charset="0"/>
            </a:rPr>
            <a:t>АНТИТРОМБОПЛАСТИНЫ</a:t>
          </a:r>
          <a:endParaRPr lang="ru-RU" sz="1800" b="0" kern="1200" dirty="0">
            <a:latin typeface="Impact" pitchFamily="34" charset="0"/>
          </a:endParaRPr>
        </a:p>
      </dsp:txBody>
      <dsp:txXfrm>
        <a:off x="158368" y="4509757"/>
        <a:ext cx="2859260" cy="621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8813A-7B7B-4D2E-ADC6-B0D976F68185}">
      <dsp:nvSpPr>
        <dsp:cNvPr id="0" name=""/>
        <dsp:cNvSpPr/>
      </dsp:nvSpPr>
      <dsp:spPr>
        <a:xfrm rot="5400000">
          <a:off x="5112399" y="-2007552"/>
          <a:ext cx="1304301" cy="54254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СВЯЗЫВАЕТ ФИБРИН, СОРБИРУЕТ И ИНАКТИВИРУЕТ ТРОМБИН И ФАКТОР </a:t>
          </a:r>
          <a:r>
            <a:rPr lang="en-US" sz="200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X</a:t>
          </a:r>
          <a:r>
            <a:rPr lang="ru-RU" sz="200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а </a:t>
          </a:r>
          <a:endParaRPr lang="ru-RU" sz="2000" kern="1200" dirty="0">
            <a:solidFill>
              <a:schemeClr val="bg2">
                <a:lumMod val="25000"/>
              </a:schemeClr>
            </a:solidFill>
            <a:latin typeface="Impact" pitchFamily="34" charset="0"/>
          </a:endParaRPr>
        </a:p>
      </dsp:txBody>
      <dsp:txXfrm rot="-5400000">
        <a:off x="3051821" y="116697"/>
        <a:ext cx="5361788" cy="1176959"/>
      </dsp:txXfrm>
    </dsp:sp>
    <dsp:sp modelId="{71648803-66C2-4FE1-B5CB-80A47C158080}">
      <dsp:nvSpPr>
        <dsp:cNvPr id="0" name=""/>
        <dsp:cNvSpPr/>
      </dsp:nvSpPr>
      <dsp:spPr>
        <a:xfrm>
          <a:off x="0" y="2671"/>
          <a:ext cx="3051820" cy="1405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Impact" pitchFamily="34" charset="0"/>
            </a:rPr>
            <a:t>АНТИТРОМБИН </a:t>
          </a:r>
          <a:r>
            <a:rPr lang="en-US" sz="2000" kern="1200" dirty="0" smtClean="0">
              <a:latin typeface="Impact" pitchFamily="34" charset="0"/>
            </a:rPr>
            <a:t>I</a:t>
          </a:r>
          <a:endParaRPr lang="ru-RU" sz="2000" kern="1200" dirty="0">
            <a:latin typeface="Impact" pitchFamily="34" charset="0"/>
          </a:endParaRPr>
        </a:p>
      </dsp:txBody>
      <dsp:txXfrm>
        <a:off x="68587" y="71258"/>
        <a:ext cx="2914646" cy="1267838"/>
      </dsp:txXfrm>
    </dsp:sp>
    <dsp:sp modelId="{1B955BF0-2022-4031-9514-7FD1B8324BAB}">
      <dsp:nvSpPr>
        <dsp:cNvPr id="0" name=""/>
        <dsp:cNvSpPr/>
      </dsp:nvSpPr>
      <dsp:spPr>
        <a:xfrm rot="5400000">
          <a:off x="4606331" y="213021"/>
          <a:ext cx="2208097" cy="54254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ИНГИБИРУЕТ КОНЕЧНЫЙ ЭТАП СВЕРТЫВАНИЯ КРОВИ, ФАКТОР </a:t>
          </a:r>
          <a:r>
            <a:rPr lang="en-US" sz="200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I</a:t>
          </a:r>
          <a:r>
            <a:rPr lang="ru-RU" sz="200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Х</a:t>
          </a:r>
          <a:r>
            <a:rPr lang="en-US" sz="200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a</a:t>
          </a:r>
          <a:r>
            <a:rPr lang="ru-RU" sz="2000" kern="1200" dirty="0" smtClean="0">
              <a:solidFill>
                <a:schemeClr val="bg2">
                  <a:lumMod val="25000"/>
                </a:schemeClr>
              </a:solidFill>
              <a:latin typeface="Impact" pitchFamily="34" charset="0"/>
            </a:rPr>
            <a:t>, АГРЕГАЦИЮ ТРОМБОЦИТОВ</a:t>
          </a:r>
          <a:endParaRPr lang="ru-RU" sz="2000" kern="1200" dirty="0">
            <a:solidFill>
              <a:schemeClr val="bg2">
                <a:lumMod val="25000"/>
              </a:schemeClr>
            </a:solidFill>
            <a:latin typeface="Impact" pitchFamily="34" charset="0"/>
          </a:endParaRPr>
        </a:p>
      </dsp:txBody>
      <dsp:txXfrm rot="-5400000">
        <a:off x="2997650" y="1929492"/>
        <a:ext cx="5317669" cy="1992517"/>
      </dsp:txXfrm>
    </dsp:sp>
    <dsp:sp modelId="{0937C8CD-B2A5-4A1A-960E-B2D4BC5CBA58}">
      <dsp:nvSpPr>
        <dsp:cNvPr id="0" name=""/>
        <dsp:cNvSpPr/>
      </dsp:nvSpPr>
      <dsp:spPr>
        <a:xfrm>
          <a:off x="14540" y="1548361"/>
          <a:ext cx="2997650" cy="2760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Impact" pitchFamily="34" charset="0"/>
            </a:rPr>
            <a:t>ПРОДУКТЫ ДЕГРАДАЦИИ ФИБРИНА (ПДФ, РФМК, Д-</a:t>
          </a:r>
          <a:r>
            <a:rPr lang="ru-RU" sz="2000" kern="1200" dirty="0" err="1" smtClean="0">
              <a:latin typeface="Impact" pitchFamily="34" charset="0"/>
            </a:rPr>
            <a:t>димер</a:t>
          </a:r>
          <a:r>
            <a:rPr lang="ru-RU" sz="2000" kern="1200" dirty="0" smtClean="0">
              <a:latin typeface="Impact" pitchFamily="34" charset="0"/>
            </a:rPr>
            <a:t>)</a:t>
          </a:r>
          <a:endParaRPr lang="ru-RU" sz="2000" kern="1200" dirty="0">
            <a:latin typeface="Impact" pitchFamily="34" charset="0"/>
          </a:endParaRPr>
        </a:p>
      </dsp:txBody>
      <dsp:txXfrm>
        <a:off x="149278" y="1683099"/>
        <a:ext cx="2728174" cy="2490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97AE6-1E7C-4207-AB5C-169B81A9F1F7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4BD5214-9167-434B-8753-101635D88B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4544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5AEBB-7293-4D05-93E1-E283706A742A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B16BA-5C47-4279-B046-10CAFD8E3E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2044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651B8857-483E-42E9-9658-E14C1A7270B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9C719-CDA9-4679-AFE2-A306BEE77346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27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05CDF-7FC5-4010-B51B-31D834DDE5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948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F3A5B-6225-44F4-A8F9-3D83D531B2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776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0D04B-AA33-47D4-BA12-A321910BBB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18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8D678-935C-49A3-BE51-3ADC1A105F11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BE91317B-AD9B-4711-AF39-D0604FC3FF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4993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83F7A-7917-4AC3-820C-B5532BD01203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DB9C5E4-4258-4EBE-A926-1AE8F71FB8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206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3F6B0-7DF5-4651-9A27-7E734C05A0A5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CE3D-A56E-4783-B0D6-CF2410C552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0585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22EE-37AC-4BAD-8CC3-4FD963FFF7C6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634CA61-AD6B-4E97-9697-EC7A620A11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8006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CC593-E8D8-4595-BCD3-6E1700C2D1AE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62FAB7C-5A6D-4D4D-A700-E997BD4B94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98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A2A9-37FE-4D28-89FF-CC39C62577BE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8C53AF-ABA8-429E-BE33-F5280383EB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86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ECDF861-C4B2-4A01-B445-BA15ADFDDA5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3926-D5C8-48A0-B7BD-7205A8FA162B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379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3FBCBAE-EBC8-4BC8-9B8B-CCE1AD6FDC0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79B22-8292-4E8E-A80B-17029F6CA7A0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25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FD1CDC-9046-4792-A13A-209B636E67D6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fld id="{4282B9FA-D5A4-4AF3-93EE-247524FFB22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285750" y="214313"/>
            <a:ext cx="8534400" cy="838200"/>
          </a:xfrm>
        </p:spPr>
        <p:txBody>
          <a:bodyPr/>
          <a:lstStyle/>
          <a:p>
            <a:pPr eaLnBrk="1" hangingPunct="1"/>
            <a:r>
              <a:rPr lang="ru-RU" altLang="ru-RU" sz="6000" smtClean="0">
                <a:solidFill>
                  <a:schemeClr val="tx1"/>
                </a:solidFill>
              </a:rPr>
              <a:t>Коагулопатии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357188" y="2643188"/>
            <a:ext cx="8534400" cy="402748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latin typeface="Arial" panose="020B0604020202020204" pitchFamily="34" charset="0"/>
              </a:rPr>
              <a:t>– это </a:t>
            </a:r>
            <a:r>
              <a:rPr lang="ru-RU" altLang="ru-RU" smtClean="0"/>
              <a:t>группа заболеваний, обусловленных нарушениями в системе свертывания крови (гемостаза).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Гемостаз (система свертывания крови) - комплекс реакций организма, направленных на предупреждение и остановку кровотечения.</a:t>
            </a:r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2714625"/>
            <a:ext cx="7715250" cy="371475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altLang="ru-RU" sz="18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800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ГЕМОФИЛИЯ</a:t>
            </a:r>
            <a:r>
              <a:rPr lang="ru-RU" altLang="ru-RU" sz="1800" b="0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НАСЛЕДСТВЕННОЕ НАРУШЕНИЕ СВЕРТЫВАЕМОСТИ КРОВИ, ВЫЗВАННОЕ НЕДОСТАТКОМ ФАКТОРА СВЕРТЫВАНИЯ КРОВИ VIII ИЛИ IX.</a:t>
            </a:r>
          </a:p>
          <a:p>
            <a:pPr algn="just" eaLnBrk="1" hangingPunct="1"/>
            <a:r>
              <a:rPr lang="ru-RU" altLang="ru-RU" sz="1800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ГЕМОФИЛИЯ А</a:t>
            </a:r>
            <a:r>
              <a:rPr lang="ru-RU" altLang="ru-RU" sz="1800" b="0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(НЕДОСТАТОЧНОСТЬ </a:t>
            </a:r>
            <a:r>
              <a:rPr lang="ru-RU" altLang="ru-RU" sz="1800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 VIII</a:t>
            </a:r>
            <a:r>
              <a:rPr lang="ru-RU" altLang="ru-RU" sz="1800" b="0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КОТОРАЯ ПОРАЖАЕТ ОКОЛО 80% БОЛЬНЫХ.</a:t>
            </a:r>
          </a:p>
          <a:p>
            <a:pPr algn="just" eaLnBrk="1" hangingPunct="1"/>
            <a:r>
              <a:rPr lang="ru-RU" altLang="ru-RU" sz="1800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ГЕМОФИЛИЯ В</a:t>
            </a:r>
            <a:r>
              <a:rPr lang="ru-RU" altLang="ru-RU" sz="1800" b="0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(НЕДОСТАТОЧНОСТЬ </a:t>
            </a:r>
            <a:r>
              <a:rPr lang="ru-RU" altLang="ru-RU" sz="1800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 IX</a:t>
            </a:r>
            <a:r>
              <a:rPr lang="ru-RU" altLang="ru-RU" sz="1800" b="0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ПОРАЖАЕТ ОКОЛО 20% БОЛЬНЫХ. </a:t>
            </a:r>
          </a:p>
          <a:p>
            <a:pPr algn="just" eaLnBrk="1" hangingPunct="1"/>
            <a:r>
              <a:rPr lang="ru-RU" altLang="ru-RU" sz="1800" b="0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ОБА ЗАБОЛЕВАНИЯ ЯВЛЯЮТСЯ ГЕНЕТИЧЕСКИМИ НАРУШЕНИЯМИ, СЦЕПЛЕННЫМИ С Х-ХРОМОСОМОЙ.</a:t>
            </a:r>
            <a:r>
              <a:rPr lang="ru-RU" altLang="ru-RU" cap="none" smtClean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772400" cy="6429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Гемофилии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Всемирный день гемофилии - Профилактика заболева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14313" y="1000125"/>
            <a:ext cx="2571750" cy="3286125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Клинические </a:t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проявления</a:t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 гемофилии</a:t>
            </a:r>
          </a:p>
        </p:txBody>
      </p:sp>
      <p:sp>
        <p:nvSpPr>
          <p:cNvPr id="27651" name="Содержимое 3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805488" cy="5256213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Характеризуется, прежде всего,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гематомным типом кровоточивости -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массивные подкожные кровоизлияния, под апоневрозы, в мягкие ткани, гемартрозы.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новорожденных нередко отмечаются кефалогематомы, поздние кровотечения из пупочного канатика.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 характера кровоточивости.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Гемофилия - презентация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635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Гемофилия — Городская поликлиника №7 г. Грод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Georgia" panose="02040502050405020303" pitchFamily="18" charset="0"/>
            </a:endParaRPr>
          </a:p>
        </p:txBody>
      </p:sp>
      <p:sp>
        <p:nvSpPr>
          <p:cNvPr id="29699" name="AutoShape 4" descr="Гемофилия — Городская поликлиника №7 г. Грод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Georgia" panose="02040502050405020303" pitchFamily="18" charset="0"/>
            </a:endParaRPr>
          </a:p>
        </p:txBody>
      </p:sp>
      <p:sp>
        <p:nvSpPr>
          <p:cNvPr id="29700" name="AutoShape 6" descr="Гемофилия — Городская поликлиника №7 г. Грод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Georgia" panose="02040502050405020303" pitchFamily="18" charset="0"/>
            </a:endParaRPr>
          </a:p>
        </p:txBody>
      </p:sp>
      <p:sp>
        <p:nvSpPr>
          <p:cNvPr id="29701" name="AutoShape 8" descr="Гематома » Гемофилия - полезная информация для больных гемофилией и их  родн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Georgia" panose="02040502050405020303" pitchFamily="18" charset="0"/>
            </a:endParaRPr>
          </a:p>
        </p:txBody>
      </p:sp>
      <p:sp>
        <p:nvSpPr>
          <p:cNvPr id="29702" name="AutoShape 10" descr="Гематома » Гемофилия - полезная информация для больных гемофилией и их  родн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Georgia" panose="02040502050405020303" pitchFamily="18" charset="0"/>
            </a:endParaRPr>
          </a:p>
        </p:txBody>
      </p:sp>
      <p:pic>
        <p:nvPicPr>
          <p:cNvPr id="29703" name="Picture 14" descr="Гематома » Гемофилия - полезная информация для больных гемофилией и их  род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0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6" descr="Гемартроз коленного сустава: что это такое, причины, симптомы и леч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0"/>
            <a:ext cx="5786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Редкое наследственное заболевание - гемофилия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34400" cy="7588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Диагностические критерии</a:t>
            </a:r>
            <a:r>
              <a:rPr lang="ru-RU" altLang="ru-RU" smtClean="0">
                <a:solidFill>
                  <a:srgbClr val="7B9899"/>
                </a:solidFill>
              </a:rPr>
              <a:t> 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14350" indent="-514350" eaLnBrk="1" hangingPunct="1">
              <a:buFont typeface="Wingdings 2" panose="05020102010507070707" pitchFamily="18" charset="2"/>
              <a:buAutoNum type="arabicPeriod"/>
            </a:pPr>
            <a:r>
              <a:rPr lang="ru-RU" altLang="ru-RU" smtClean="0"/>
              <a:t>Жалобы на повышенную кровоточивость, боли в суставах, частые гематомы даже при незначительной травматизации.</a:t>
            </a:r>
          </a:p>
          <a:p>
            <a:pPr marL="514350" indent="-514350" eaLnBrk="1" hangingPunct="1">
              <a:buFont typeface="Wingdings 2" panose="05020102010507070707" pitchFamily="18" charset="2"/>
              <a:buAutoNum type="arabicPeriod"/>
            </a:pPr>
            <a:r>
              <a:rPr lang="ru-RU" altLang="ru-RU" smtClean="0"/>
              <a:t>Наличие в семейном анамнезе похожих симптомов  или диагноза «Гемофилии А или В» у членов семьи (</a:t>
            </a:r>
            <a:r>
              <a:rPr lang="ru-RU" altLang="ru-RU" u="sng" smtClean="0"/>
              <a:t>кровного родственника</a:t>
            </a:r>
            <a:r>
              <a:rPr lang="ru-RU" altLang="ru-RU" smtClean="0"/>
              <a:t>).</a:t>
            </a:r>
          </a:p>
          <a:p>
            <a:pPr marL="514350" indent="-514350" eaLnBrk="1" hangingPunct="1">
              <a:buFont typeface="Wingdings 2" panose="05020102010507070707" pitchFamily="18" charset="2"/>
              <a:buAutoNum type="arabicPeriod"/>
            </a:pPr>
            <a:r>
              <a:rPr lang="ru-RU" altLang="ru-RU" smtClean="0"/>
              <a:t>Полный осмотр пациента: выявление гематом, гемартрозов, визуально деформированных суставов, болей в животе, носовых кровотечений(особенно детей).</a:t>
            </a:r>
          </a:p>
          <a:p>
            <a:pPr marL="514350" indent="-514350" eaLnBrk="1" hangingPunct="1">
              <a:buFont typeface="Wingdings 2" panose="05020102010507070707" pitchFamily="18" charset="2"/>
              <a:buAutoNum type="arabicPeriod"/>
            </a:pPr>
            <a:endParaRPr lang="ru-RU" alt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50450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4. </a:t>
            </a:r>
            <a:r>
              <a:rPr lang="ru-RU" dirty="0" smtClean="0"/>
              <a:t>Лабораторные методы исследования: увеличение АЧТВ, удлинение времени свертывания крови при сохранении других показателей в пределах нормальных значений. (необходимо иметь ввиду, что при проведении скрининга у пациентов с легкой формой гемофилии возможны нормальные значения АЧТВ).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5. </a:t>
            </a:r>
            <a:r>
              <a:rPr lang="ru-RU" dirty="0" smtClean="0"/>
              <a:t>Далее определяют активность факторов плазменного гемостаза — FVIII, FIX, фактора фон </a:t>
            </a:r>
            <a:r>
              <a:rPr lang="ru-RU" dirty="0" err="1" smtClean="0"/>
              <a:t>Виллебранда</a:t>
            </a:r>
            <a:r>
              <a:rPr lang="ru-RU" dirty="0" smtClean="0"/>
              <a:t> (</a:t>
            </a:r>
            <a:r>
              <a:rPr lang="ru-RU" dirty="0" err="1" smtClean="0"/>
              <a:t>vWF</a:t>
            </a:r>
            <a:r>
              <a:rPr lang="ru-RU" dirty="0" smtClean="0"/>
              <a:t>), факторов свертывания крови XI и XII.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412875"/>
            <a:ext cx="8504238" cy="504031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b="1" smtClean="0"/>
              <a:t>Критерии диагноза гемофилии </a:t>
            </a:r>
            <a:r>
              <a:rPr lang="ru-RU" altLang="ru-RU" smtClean="0"/>
              <a:t>(при наличии геморрагического синдрома в анамнезе больного или семейном анамнезе): </a:t>
            </a:r>
          </a:p>
          <a:p>
            <a:pPr eaLnBrk="1" hangingPunct="1"/>
            <a:r>
              <a:rPr lang="ru-RU" altLang="ru-RU" smtClean="0"/>
              <a:t>1. Отсутствие приобретенных коагулопатий; </a:t>
            </a:r>
          </a:p>
          <a:p>
            <a:pPr eaLnBrk="1" hangingPunct="1"/>
            <a:r>
              <a:rPr lang="ru-RU" altLang="ru-RU" smtClean="0"/>
              <a:t>2. Снижение активности FVIII/FIX ниже 50%; </a:t>
            </a:r>
          </a:p>
          <a:p>
            <a:pPr eaLnBrk="1" hangingPunct="1"/>
            <a:r>
              <a:rPr lang="ru-RU" altLang="ru-RU" smtClean="0"/>
              <a:t>3. Наличие мутаций генов FVIII или FIX. </a:t>
            </a:r>
          </a:p>
          <a:p>
            <a:pPr eaLnBrk="1" hangingPunct="1"/>
            <a:endParaRPr lang="ru-RU" altLang="ru-RU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Диагноз устанавливается при наличии как минимум </a:t>
            </a:r>
            <a:r>
              <a:rPr lang="ru-RU" altLang="ru-RU" b="1" smtClean="0"/>
              <a:t>двух из трех </a:t>
            </a:r>
            <a:r>
              <a:rPr lang="ru-RU" altLang="ru-RU" smtClean="0"/>
              <a:t>критериев.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solidFill>
                <a:srgbClr val="7B9899"/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solidFill>
                  <a:srgbClr val="FF0000"/>
                </a:solidFill>
              </a:rPr>
              <a:t>6. </a:t>
            </a:r>
            <a:r>
              <a:rPr lang="ru-RU" altLang="ru-RU" smtClean="0"/>
              <a:t>При выявленном снижении активности FVIII или FIX третьим этапом диагностики рекомендуется выполнять определение специфического ингибитора к сниженному фактору.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solidFill>
                  <a:srgbClr val="FF0000"/>
                </a:solidFill>
              </a:rPr>
              <a:t>7. </a:t>
            </a:r>
            <a:r>
              <a:rPr lang="ru-RU" altLang="ru-RU" smtClean="0"/>
              <a:t>Для исключения приобретенных дефицитов FVIII, FIX рекомендуется молекулярно-генетическая диагностика нарушений FVIII, FIX.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физиология_жидких_сред_оранизма - Стр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5750" y="2819400"/>
            <a:ext cx="8572500" cy="3609975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Основным принципом лечения гемофилии является специфическая заместительная терапия концентратами факторов свертывания.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Необходимо использовать очищенные,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вирусинактивированные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препараты, изготовленные из донорской плазмы человека (концентрат FVIII, концентрат FIX, концентрат FVIII + фактор фон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Виллебранда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антиингибиторный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коагулянтный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комплекс [АИКК]) или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рекомбинантные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концентраты факторов свертывания (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Октоког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альфа,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Мороктоког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альфа,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Нонаког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альфа,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Эптаког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альфа (активированный),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Симоктоког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альфа,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Туроктоког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альфа).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Заголовок 2"/>
          <p:cNvSpPr>
            <a:spLocks noGrp="1"/>
          </p:cNvSpPr>
          <p:nvPr>
            <p:ph type="ctrTitle"/>
          </p:nvPr>
        </p:nvSpPr>
        <p:spPr>
          <a:xfrm>
            <a:off x="684213" y="404813"/>
            <a:ext cx="7772400" cy="720725"/>
          </a:xfrm>
        </p:spPr>
        <p:txBody>
          <a:bodyPr/>
          <a:lstStyle/>
          <a:p>
            <a:pPr eaLnBrk="1" hangingPunct="1"/>
            <a:r>
              <a:rPr lang="ru-RU" altLang="ru-RU" sz="3800" smtClean="0">
                <a:solidFill>
                  <a:schemeClr val="tx1"/>
                </a:solidFill>
              </a:rPr>
              <a:t>Лечение</a:t>
            </a:r>
            <a:endParaRPr lang="ru-RU" altLang="ru-RU" sz="38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Иммунат (Immunate) - Фактор свертывания крови VIII » Гемофилия - полезная  информация для больных гемофилией и их род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42875"/>
            <a:ext cx="33337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 descr="Описание действующего вещества ОКТОКОГ АЛЬФА, инструкция по применению,  противопаказания и побочные действ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643188"/>
            <a:ext cx="47625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 descr="Купить препарат Октанат (Фактор свертывания крови VIII)/Octanat  (Coagulation Factor VIII). Выгодная цена. Доставка по России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48768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solidFill>
                <a:srgbClr val="7B9899"/>
              </a:solidFill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7892" name="Picture 2" descr="Гемофилия — геморрагическое заболевание возникающее вследствие генетически  обусловленн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504507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У детей первого года жизни степень повышения активности FVIII может быть меньше - 1%.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Расчет дозы концентрата FVIII у пациентов старше 1 года проводится следующим образом: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доза (МЕ) = масса тела (кг) </a:t>
            </a:r>
            <a:r>
              <a:rPr lang="ru-RU" b="1" dirty="0" err="1" smtClean="0"/>
              <a:t>х</a:t>
            </a:r>
            <a:r>
              <a:rPr lang="ru-RU" b="1" dirty="0" smtClean="0"/>
              <a:t> (требуемая активность – базальная активность) </a:t>
            </a:r>
            <a:r>
              <a:rPr lang="ru-RU" b="1" dirty="0" err="1" smtClean="0"/>
              <a:t>х</a:t>
            </a:r>
            <a:r>
              <a:rPr lang="ru-RU" b="1" dirty="0" smtClean="0"/>
              <a:t> 0,5.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Расчет дозы концентрата FVIII у детей первого года жизни проводится следующим образом: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доза (МЕ) = масса тела (кг) </a:t>
            </a:r>
            <a:r>
              <a:rPr lang="ru-RU" b="1" dirty="0" err="1" smtClean="0"/>
              <a:t>х</a:t>
            </a:r>
            <a:r>
              <a:rPr lang="ru-RU" b="1" dirty="0" smtClean="0"/>
              <a:t> (требуемая активность – базальная активность).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Расчет дозы концентрата FIX проводится следующим образом: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доза (МЕ) = масса тела (кг) </a:t>
            </a:r>
            <a:r>
              <a:rPr lang="ru-RU" b="1" dirty="0" err="1" smtClean="0"/>
              <a:t>х</a:t>
            </a:r>
            <a:r>
              <a:rPr lang="ru-RU" b="1" dirty="0" smtClean="0"/>
              <a:t> (требуемая активность – базальная активность). </a:t>
            </a:r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Профилактическое лечение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sz="quarter" idx="1"/>
          </p:nvPr>
        </p:nvSpPr>
        <p:spPr>
          <a:xfrm>
            <a:off x="323850" y="1557338"/>
            <a:ext cx="8504238" cy="4572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Наиболее часто используется шведская модель профилактики: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- инфузия препарата FVIII в дозе 20-40 МЕ/кг - 1 раз в 2 дня или 3 раза в неделю пациентам с ГА.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- инфузия препарата FIX в дозе 25-40 МЕ/кг 1 раз в 3 дня или 2 раза в неделю пациентам с ГВ.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Ингибиторная форма гемофилии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Появление ингибитора к FVIII/FIX считается самым тяжелым осложнением, связанным с лечением гемофилии. Ингибиторы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алло-антитела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которые нейтрализуют экзогенные FVIII/FIX. Появление ингибитора в основном проявляется отсутствием клинического ответа на стандартную терапию концентратами факторов свертывания или появлением кровотечений на профилактической терапии.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часто ингибиторы появляются у пациентов с тяжелой формой гемофилии (до 30% пациентов с тяжелой формой ГА и до 3-5% пациентов с тяжелой формой ГВ). Наиболее часто ингибитор развивается в первые 50 (100) дней введения (ДВ) фактора и после интенсивной терапии при хирургическом вмешательстве.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Диагноз ингибиторной гемофилии устанавливается при титре ингибитора ≥ 0,6 БЕ(– единицы Бетезда).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Классификация ингибиторов: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титр ингибитора &lt; 5 БЕ - ингибитор в низком титре (низкореагирующий);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титр ингибитора ≥ 5 БЕ - ингибитор в высоком титре (высокореагирующий)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Лечение ингибиторных форм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Купирование кровотечений у пациентов с высоким титром ингибитора рекомендовано проводить лечение только препаратами шунтирующего действия. В настоящее время существуют 2 группы шунтирующих препаратов: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1. Антиингибиторный коагулянтный комплекс (АИКК).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2. Активированный рекомбинантный фактор VII (эптаког альфа (активированный)).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Лечение ингибиторных форм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При ингибиторной гемофилии возможно проведение </a:t>
            </a:r>
            <a:r>
              <a:rPr lang="ru-RU" b="1" dirty="0" smtClean="0"/>
              <a:t>профилактической терапии</a:t>
            </a:r>
            <a:r>
              <a:rPr lang="ru-RU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Длительная профилактическая терапия проводится АИКК в различных режимах: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/>
              <a:t>при проведении индукции иммунологической толерантности (ИИТ) в дозе 50–100 </a:t>
            </a:r>
            <a:r>
              <a:rPr lang="ru-RU" dirty="0" err="1" smtClean="0"/>
              <a:t>Ед</a:t>
            </a:r>
            <a:r>
              <a:rPr lang="ru-RU" dirty="0" smtClean="0"/>
              <a:t>/кг каждые 12 часов до снижения титра ингибитора менее 2 БЕ;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/>
              <a:t>2. вне ИИТ в дозе 30 – 100 </a:t>
            </a:r>
            <a:r>
              <a:rPr lang="ru-RU" dirty="0" err="1" smtClean="0"/>
              <a:t>Ед</a:t>
            </a:r>
            <a:r>
              <a:rPr lang="ru-RU" dirty="0" smtClean="0"/>
              <a:t>/кг 3 раза в неделю или через день.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63" y="2743200"/>
            <a:ext cx="8143875" cy="32575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Болезнь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Виллебранда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(БВ) - 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распространенная наследственная </a:t>
            </a:r>
            <a:r>
              <a:rPr lang="ru-RU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коагулопатия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обусловленная снижением количества или нарушением функции фактора </a:t>
            </a:r>
            <a:r>
              <a:rPr lang="ru-RU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Виллебранда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vWF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1096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БОЛЕЗНЬ ВИЛЛЕБРАНДА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13665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Классификация коагулопатий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8472488" cy="48228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1600" b="1" dirty="0" smtClean="0"/>
              <a:t>Приобретенные </a:t>
            </a:r>
            <a:r>
              <a:rPr lang="ru-RU" sz="1600" b="1" dirty="0" err="1" smtClean="0"/>
              <a:t>коагулопатии</a:t>
            </a:r>
            <a:r>
              <a:rPr lang="ru-RU" sz="1600" b="1" dirty="0" smtClean="0"/>
              <a:t>: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1600" dirty="0" smtClean="0"/>
              <a:t>- Нарушением функции печени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1600" dirty="0" smtClean="0"/>
              <a:t>- Применением разных антикоагулянтов (</a:t>
            </a:r>
            <a:r>
              <a:rPr lang="ru-RU" sz="1600" dirty="0" err="1" smtClean="0"/>
              <a:t>варфарин</a:t>
            </a:r>
            <a:r>
              <a:rPr lang="ru-RU" sz="1600" dirty="0" smtClean="0"/>
              <a:t>) 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1600" dirty="0" smtClean="0"/>
              <a:t>- Недостаточностью всасывания витамина К.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1600" dirty="0" smtClean="0"/>
              <a:t>- Повышенным потреблением компонентов системы свёртывания крови на фоне </a:t>
            </a:r>
            <a:r>
              <a:rPr lang="ru-RU" sz="1600" dirty="0" err="1" smtClean="0"/>
              <a:t>ДВС-синдрома</a:t>
            </a:r>
            <a:r>
              <a:rPr lang="ru-RU" sz="1600" dirty="0" smtClean="0"/>
              <a:t>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1600" dirty="0" smtClean="0"/>
              <a:t>- </a:t>
            </a:r>
            <a:r>
              <a:rPr lang="ru-RU" sz="1600" dirty="0" err="1" smtClean="0"/>
              <a:t>Гемотоксичные</a:t>
            </a:r>
            <a:r>
              <a:rPr lang="ru-RU" sz="1600" dirty="0" smtClean="0"/>
              <a:t> змеиные яды: яды </a:t>
            </a:r>
            <a:r>
              <a:rPr lang="ru-RU" sz="1600" dirty="0" err="1" smtClean="0"/>
              <a:t>ботропсов</a:t>
            </a:r>
            <a:r>
              <a:rPr lang="ru-RU" sz="1600" dirty="0" smtClean="0"/>
              <a:t>, гадюк 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1600" dirty="0" smtClean="0"/>
              <a:t>- Некоторые виды вирусных геморрагических лихорадок, включая лихорадку денге и шоковый синдром денге.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1600" b="1" dirty="0" smtClean="0"/>
              <a:t>Наследственные </a:t>
            </a:r>
            <a:r>
              <a:rPr lang="ru-RU" sz="1600" b="1" dirty="0" err="1" smtClean="0"/>
              <a:t>коагулопатии</a:t>
            </a:r>
            <a:r>
              <a:rPr lang="ru-RU" sz="1600" b="1" dirty="0" smtClean="0"/>
              <a:t>: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1600" dirty="0" smtClean="0"/>
              <a:t>У некоторых людей нарушена работа генов, отвечающих за синтез </a:t>
            </a:r>
            <a:r>
              <a:rPr lang="ru-RU" sz="1600" dirty="0" err="1" smtClean="0"/>
              <a:t>коагуляционных</a:t>
            </a:r>
            <a:r>
              <a:rPr lang="ru-RU" sz="1600" dirty="0" smtClean="0"/>
              <a:t> факторов:</a:t>
            </a:r>
          </a:p>
          <a:p>
            <a:pPr marL="342900" indent="-342900" eaLnBrk="1" hangingPunct="1">
              <a:lnSpc>
                <a:spcPct val="14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Гемофилии : А (80%), В (15%), С (1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3%) .</a:t>
            </a:r>
          </a:p>
          <a:p>
            <a:pPr marL="342900" indent="-342900" eaLnBrk="1" hangingPunct="1">
              <a:lnSpc>
                <a:spcPct val="14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Дефект фибриногена (</a:t>
            </a:r>
            <a:r>
              <a:rPr lang="ru-RU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афибриногенемия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42900" indent="-342900" eaLnBrk="1" hangingPunct="1">
              <a:lnSpc>
                <a:spcPct val="14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Дефект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II, V, VII, X, XI, XII, XIII , </a:t>
            </a:r>
            <a:r>
              <a:rPr lang="ru-RU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прекалликреина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sz="16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0802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Фактор Виллебранда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9144000" cy="4860925"/>
          </a:xfrm>
        </p:spPr>
        <p:txBody>
          <a:bodyPr/>
          <a:lstStyle/>
          <a:p>
            <a:pPr algn="just" eaLnBrk="1" hangingPunct="1">
              <a:lnSpc>
                <a:spcPct val="70000"/>
              </a:lnSpc>
              <a:spcBef>
                <a:spcPct val="30000"/>
              </a:spcBef>
              <a:spcAft>
                <a:spcPts val="1200"/>
              </a:spcAft>
              <a:buClr>
                <a:schemeClr val="bg1"/>
              </a:buClr>
            </a:pPr>
            <a:r>
              <a:rPr lang="ru-RU" altLang="ru-RU" sz="2000" smtClean="0"/>
              <a:t>Высокомолекулярный гликопротеид плазмы. </a:t>
            </a:r>
          </a:p>
          <a:p>
            <a:pPr algn="just" eaLnBrk="1" hangingPunct="1">
              <a:lnSpc>
                <a:spcPct val="70000"/>
              </a:lnSpc>
              <a:spcBef>
                <a:spcPct val="30000"/>
              </a:spcBef>
              <a:spcAft>
                <a:spcPts val="1200"/>
              </a:spcAft>
              <a:buClr>
                <a:schemeClr val="bg1"/>
              </a:buClr>
            </a:pPr>
            <a:r>
              <a:rPr lang="ru-RU" altLang="ru-RU" sz="2000" smtClean="0"/>
              <a:t>Ген - короткое плечо 12 хромосомы.</a:t>
            </a:r>
          </a:p>
          <a:p>
            <a:pPr algn="just" eaLnBrk="1" hangingPunct="1">
              <a:lnSpc>
                <a:spcPct val="70000"/>
              </a:lnSpc>
              <a:spcBef>
                <a:spcPct val="30000"/>
              </a:spcBef>
              <a:spcAft>
                <a:spcPts val="1200"/>
              </a:spcAft>
              <a:buClr>
                <a:schemeClr val="bg1"/>
              </a:buClr>
            </a:pPr>
            <a:r>
              <a:rPr lang="ru-RU" altLang="ru-RU" sz="2000" smtClean="0"/>
              <a:t>Постсинтетические изменения в эндоплазматическом ритикулуме</a:t>
            </a:r>
          </a:p>
          <a:p>
            <a:pPr algn="just" eaLnBrk="1" hangingPunct="1">
              <a:lnSpc>
                <a:spcPct val="70000"/>
              </a:lnSpc>
              <a:spcBef>
                <a:spcPct val="30000"/>
              </a:spcBef>
              <a:spcAft>
                <a:spcPts val="1200"/>
              </a:spcAft>
              <a:buClr>
                <a:schemeClr val="bg1"/>
              </a:buClr>
            </a:pPr>
            <a:r>
              <a:rPr lang="ru-RU" altLang="ru-RU" sz="2000" smtClean="0"/>
              <a:t> и аппарате Гольджи</a:t>
            </a:r>
          </a:p>
          <a:p>
            <a:pPr lvl="1" algn="just" eaLnBrk="1" hangingPunct="1">
              <a:lnSpc>
                <a:spcPct val="70000"/>
              </a:lnSpc>
              <a:spcBef>
                <a:spcPct val="300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ru-RU" altLang="ru-RU" sz="2000" smtClean="0">
                <a:solidFill>
                  <a:schemeClr val="tx1"/>
                </a:solidFill>
              </a:rPr>
              <a:t>В плазме редуцируется  АДАМАТС 13</a:t>
            </a:r>
          </a:p>
          <a:p>
            <a:pPr algn="just" eaLnBrk="1" hangingPunct="1">
              <a:lnSpc>
                <a:spcPct val="70000"/>
              </a:lnSpc>
              <a:spcBef>
                <a:spcPct val="30000"/>
              </a:spcBef>
              <a:spcAft>
                <a:spcPts val="1200"/>
              </a:spcAft>
              <a:buClr>
                <a:schemeClr val="bg1"/>
              </a:buClr>
            </a:pPr>
            <a:r>
              <a:rPr lang="ru-RU" altLang="ru-RU" sz="2000" smtClean="0"/>
              <a:t>Пулы хранения (сверхтяжёлые мультимеры):</a:t>
            </a:r>
          </a:p>
          <a:p>
            <a:pPr lvl="1" algn="just" eaLnBrk="1" hangingPunct="1">
              <a:lnSpc>
                <a:spcPct val="70000"/>
              </a:lnSpc>
              <a:spcBef>
                <a:spcPct val="30000"/>
              </a:spcBef>
              <a:spcAft>
                <a:spcPts val="1200"/>
              </a:spcAft>
              <a:buFontTx/>
              <a:buChar char="•"/>
            </a:pPr>
            <a:r>
              <a:rPr lang="ru-RU" altLang="ru-RU" sz="2000" smtClean="0">
                <a:solidFill>
                  <a:schemeClr val="tx1"/>
                </a:solidFill>
              </a:rPr>
              <a:t>Тромбоциты 	– </a:t>
            </a:r>
            <a:r>
              <a:rPr lang="el-GR" altLang="ru-RU" sz="2000" smtClean="0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  <a:r>
              <a:rPr lang="ru-RU" altLang="ru-RU" sz="2000" smtClean="0">
                <a:solidFill>
                  <a:schemeClr val="tx1"/>
                </a:solidFill>
                <a:cs typeface="Arial" panose="020B0604020202020204" pitchFamily="34" charset="0"/>
              </a:rPr>
              <a:t> гранулы</a:t>
            </a:r>
          </a:p>
          <a:p>
            <a:pPr lvl="1" algn="just" eaLnBrk="1" hangingPunct="1">
              <a:lnSpc>
                <a:spcPct val="70000"/>
              </a:lnSpc>
              <a:spcBef>
                <a:spcPct val="30000"/>
              </a:spcBef>
              <a:spcAft>
                <a:spcPts val="1200"/>
              </a:spcAft>
              <a:buFontTx/>
              <a:buChar char="•"/>
            </a:pPr>
            <a:r>
              <a:rPr lang="ru-RU" alt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Эндотелиоциты 	– тельца Вейбла-Палада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0802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Функции фактора Виллебранда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1905000"/>
            <a:ext cx="7786687" cy="4114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altLang="ru-RU" sz="2400" smtClean="0"/>
              <a:t>Опосредование адгезии тромбоцитов к коллагену субэндотелия в условиях высокой скорости тока крови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altLang="ru-RU" sz="2400" smtClean="0"/>
              <a:t>Связывание фактора </a:t>
            </a:r>
            <a:r>
              <a:rPr lang="en-US" altLang="ru-RU" sz="2400" smtClean="0"/>
              <a:t>VIII</a:t>
            </a:r>
            <a:r>
              <a:rPr lang="ru-RU" altLang="ru-RU" sz="2400" smtClean="0"/>
              <a:t>:</a:t>
            </a:r>
          </a:p>
          <a:p>
            <a:pPr lvl="1"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altLang="ru-RU" sz="2400" smtClean="0">
                <a:solidFill>
                  <a:schemeClr val="tx1"/>
                </a:solidFill>
              </a:rPr>
              <a:t>Зашита от преждевременной протеолитической инактивации</a:t>
            </a:r>
          </a:p>
          <a:p>
            <a:pPr lvl="1"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altLang="ru-RU" sz="2400" smtClean="0">
                <a:solidFill>
                  <a:schemeClr val="tx1"/>
                </a:solidFill>
              </a:rPr>
              <a:t>Доставка и создание высокой концентрации в области повреждения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altLang="ru-RU" sz="2400" smtClean="0"/>
              <a:t>Активность пропорциональна молекулярной массе (чем больше размеры мультимера, тем он активнее).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Классификация БВ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/>
            <a:r>
              <a:rPr lang="ru-RU" altLang="ru-RU" smtClean="0"/>
              <a:t>Тип </a:t>
            </a:r>
            <a:r>
              <a:rPr lang="en-US" altLang="ru-RU" smtClean="0"/>
              <a:t>I</a:t>
            </a:r>
            <a:r>
              <a:rPr lang="ru-RU" altLang="ru-RU" smtClean="0"/>
              <a:t> – частичный количественный дефицит</a:t>
            </a:r>
          </a:p>
          <a:p>
            <a:pPr algn="just" eaLnBrk="1" hangingPunct="1"/>
            <a:endParaRPr lang="ru-RU" altLang="ru-RU" smtClean="0"/>
          </a:p>
          <a:p>
            <a:pPr algn="just" eaLnBrk="1" hangingPunct="1"/>
            <a:r>
              <a:rPr lang="ru-RU" altLang="ru-RU" smtClean="0"/>
              <a:t>Тип </a:t>
            </a:r>
            <a:r>
              <a:rPr lang="en-US" altLang="ru-RU" smtClean="0"/>
              <a:t>II</a:t>
            </a:r>
            <a:r>
              <a:rPr lang="ru-RU" altLang="ru-RU" smtClean="0"/>
              <a:t> – качественные дефекты (подтипы А</a:t>
            </a:r>
            <a:r>
              <a:rPr lang="en-US" altLang="ru-RU" smtClean="0"/>
              <a:t>, B, M, N</a:t>
            </a:r>
            <a:r>
              <a:rPr lang="ru-RU" altLang="ru-RU" smtClean="0"/>
              <a:t>).</a:t>
            </a:r>
          </a:p>
          <a:p>
            <a:pPr algn="just" eaLnBrk="1" hangingPunct="1"/>
            <a:endParaRPr lang="ru-RU" altLang="ru-RU" smtClean="0"/>
          </a:p>
          <a:p>
            <a:pPr algn="just" eaLnBrk="1" hangingPunct="1"/>
            <a:r>
              <a:rPr lang="ru-RU" altLang="ru-RU" smtClean="0"/>
              <a:t>Тип </a:t>
            </a:r>
            <a:r>
              <a:rPr lang="en-US" altLang="ru-RU" smtClean="0"/>
              <a:t>III</a:t>
            </a:r>
            <a:r>
              <a:rPr lang="ru-RU" altLang="ru-RU" smtClean="0"/>
              <a:t> – полное отсутствие фВ в крови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ТИП </a:t>
            </a:r>
            <a:r>
              <a:rPr lang="en-US" altLang="ru-RU" smtClean="0">
                <a:solidFill>
                  <a:schemeClr val="tx1"/>
                </a:solidFill>
              </a:rPr>
              <a:t>I </a:t>
            </a:r>
            <a:r>
              <a:rPr lang="ru-RU" altLang="ru-RU" smtClean="0">
                <a:solidFill>
                  <a:schemeClr val="tx1"/>
                </a:solidFill>
              </a:rPr>
              <a:t>   БВ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smtClean="0"/>
              <a:t>Пропорциональное количественное снижение всех мультимеров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smtClean="0"/>
              <a:t>Активность и антиген снижены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smtClean="0"/>
              <a:t>Активность/антиген </a:t>
            </a:r>
            <a:r>
              <a:rPr lang="en-US" altLang="ru-RU" sz="2400" smtClean="0"/>
              <a:t>&gt;</a:t>
            </a:r>
            <a:r>
              <a:rPr lang="ru-RU" altLang="ru-RU" sz="2400" smtClean="0"/>
              <a:t>0,6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smtClean="0"/>
              <a:t>Ф.</a:t>
            </a:r>
            <a:r>
              <a:rPr lang="en-US" altLang="ru-RU" sz="2400" smtClean="0"/>
              <a:t>VIII</a:t>
            </a:r>
            <a:r>
              <a:rPr lang="ru-RU" altLang="ru-RU" sz="2400" smtClean="0"/>
              <a:t> – норма или умерено снижена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smtClean="0"/>
              <a:t>Агрегация тромбоцитов с ристомицином – норма или снижена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smtClean="0"/>
              <a:t>Около 70% от всех случаев (частота в популяции от 1 до 30 на тысячу)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ru-RU" altLang="ru-RU" sz="240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Тип </a:t>
            </a:r>
            <a:r>
              <a:rPr lang="en-US" altLang="ru-RU" smtClean="0">
                <a:solidFill>
                  <a:schemeClr val="tx1"/>
                </a:solidFill>
              </a:rPr>
              <a:t>III</a:t>
            </a:r>
            <a:r>
              <a:rPr lang="ru-RU" altLang="ru-RU" smtClean="0">
                <a:solidFill>
                  <a:schemeClr val="tx1"/>
                </a:solidFill>
              </a:rPr>
              <a:t> БВ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mtClean="0"/>
              <a:t>Отсутствие антигена, активности фВ и  агрегации тромбоцитов с ристомицином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mtClean="0"/>
              <a:t>Выраженная кровоточивость по смешанному типу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mtClean="0"/>
              <a:t>Аутосомно-рецессивное наследование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mtClean="0"/>
              <a:t>Частота в популяции: 1 – 5 на миллион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Тип </a:t>
            </a:r>
            <a:r>
              <a:rPr lang="en-US" altLang="ru-RU" smtClean="0">
                <a:solidFill>
                  <a:schemeClr val="tx1"/>
                </a:solidFill>
              </a:rPr>
              <a:t>IIA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smtClean="0"/>
              <a:t>Отсутствие тяжелых либо тяжелых и средних мультимеров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smtClean="0"/>
              <a:t>Активность/антиген </a:t>
            </a:r>
            <a:r>
              <a:rPr lang="en-US" altLang="ru-RU" sz="2400" smtClean="0"/>
              <a:t>≤0</a:t>
            </a:r>
            <a:r>
              <a:rPr lang="ru-RU" altLang="ru-RU" sz="2400" smtClean="0"/>
              <a:t>,6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smtClean="0"/>
              <a:t>Ф.</a:t>
            </a:r>
            <a:r>
              <a:rPr lang="en-US" altLang="ru-RU" sz="2400" smtClean="0"/>
              <a:t>VIII</a:t>
            </a:r>
            <a:r>
              <a:rPr lang="ru-RU" altLang="ru-RU" sz="2400" smtClean="0"/>
              <a:t> нормальный или умерено снижен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smtClean="0"/>
              <a:t>Агрегация тромбоцитов с ристомицином снижена, реже нормальная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smtClean="0"/>
              <a:t>Аутосомно-доминантное или аутосомно-рецессивное наследование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smtClean="0"/>
              <a:t>10% - 15% всех клинически значимых случаев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Тип </a:t>
            </a:r>
            <a:r>
              <a:rPr lang="en-US" altLang="ru-RU" smtClean="0">
                <a:solidFill>
                  <a:schemeClr val="tx1"/>
                </a:solidFill>
              </a:rPr>
              <a:t>IIB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625" y="1428750"/>
            <a:ext cx="8358188" cy="45720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ru-RU" altLang="ru-RU" sz="2200" smtClean="0"/>
              <a:t>Увеличение связывания фВ с тромбоцитами, элиминация тромбоцитов и тяжелых мультимеров из крови.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defRPr/>
            </a:pPr>
            <a:r>
              <a:rPr lang="ru-RU" altLang="ru-RU" sz="2200" smtClean="0"/>
              <a:t>Активность/антиген </a:t>
            </a:r>
            <a:r>
              <a:rPr lang="en-US" altLang="ru-RU" sz="2200" smtClean="0"/>
              <a:t>≤0</a:t>
            </a:r>
            <a:r>
              <a:rPr lang="ru-RU" altLang="ru-RU" sz="2200" smtClean="0"/>
              <a:t>,6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defRPr/>
            </a:pPr>
            <a:r>
              <a:rPr lang="ru-RU" altLang="ru-RU" sz="2200" smtClean="0"/>
              <a:t>Ф.</a:t>
            </a:r>
            <a:r>
              <a:rPr lang="en-US" altLang="ru-RU" sz="2200" smtClean="0"/>
              <a:t>VIII</a:t>
            </a:r>
            <a:r>
              <a:rPr lang="ru-RU" altLang="ru-RU" sz="2200" smtClean="0"/>
              <a:t> нормальный редко умерено снижен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defRPr/>
            </a:pPr>
            <a:r>
              <a:rPr lang="ru-RU" altLang="ru-RU" sz="2200" smtClean="0"/>
              <a:t>Агрегация тромбоцитов с низкими концентрациями ристомицина положительная (отсутствует у здоровых людей)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ru-RU" altLang="ru-RU" sz="2200" smtClean="0"/>
              <a:t>Вариабельная тромбоцитопения , редко ниже 50х10</a:t>
            </a:r>
            <a:r>
              <a:rPr lang="ru-RU" altLang="ru-RU" sz="2200" baseline="30000" smtClean="0"/>
              <a:t>9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ru-RU" altLang="ru-RU" sz="2200" smtClean="0"/>
              <a:t>Геморрагический синдром выражен больше, чем можно ожидать при такой тромбоцитопении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ru-RU" altLang="ru-RU" sz="2200" smtClean="0"/>
              <a:t>Наследование аутосомно-доминантное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ru-RU" altLang="ru-RU" sz="2200" smtClean="0"/>
              <a:t>Частота – менее 5% от всех форм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Тип </a:t>
            </a:r>
            <a:r>
              <a:rPr lang="en-US" altLang="ru-RU" smtClean="0">
                <a:solidFill>
                  <a:schemeClr val="tx1"/>
                </a:solidFill>
              </a:rPr>
              <a:t>II</a:t>
            </a:r>
            <a:r>
              <a:rPr lang="ru-RU" altLang="ru-RU" smtClean="0">
                <a:solidFill>
                  <a:schemeClr val="tx1"/>
                </a:solidFill>
              </a:rPr>
              <a:t> </a:t>
            </a:r>
            <a:r>
              <a:rPr lang="en-US" altLang="ru-RU" smtClean="0">
                <a:solidFill>
                  <a:schemeClr val="tx1"/>
                </a:solidFill>
              </a:rPr>
              <a:t>M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28750"/>
            <a:ext cx="7772400" cy="4927600"/>
          </a:xfrm>
        </p:spPr>
        <p:txBody>
          <a:bodyPr/>
          <a:lstStyle/>
          <a:p>
            <a:pPr algn="just" eaLnBrk="1" hangingPunct="1"/>
            <a:r>
              <a:rPr lang="ru-RU" altLang="ru-RU" smtClean="0"/>
              <a:t>Изолированное снижение активности при нормальном антигене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mtClean="0"/>
              <a:t>Активность/антиген </a:t>
            </a:r>
            <a:r>
              <a:rPr lang="en-US" altLang="ru-RU" smtClean="0"/>
              <a:t>&lt;0</a:t>
            </a:r>
            <a:r>
              <a:rPr lang="ru-RU" altLang="ru-RU" smtClean="0"/>
              <a:t>,6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mtClean="0"/>
              <a:t>Ф.</a:t>
            </a:r>
            <a:r>
              <a:rPr lang="en-US" altLang="ru-RU" smtClean="0"/>
              <a:t>VIII</a:t>
            </a:r>
            <a:r>
              <a:rPr lang="ru-RU" altLang="ru-RU" smtClean="0"/>
              <a:t> нормальный, редко умерено снижен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mtClean="0"/>
              <a:t>Агрегация тромбоцитов с ристомицином нормальная, редко умерено снижена</a:t>
            </a:r>
          </a:p>
          <a:p>
            <a:pPr algn="just" eaLnBrk="1" hangingPunct="1"/>
            <a:r>
              <a:rPr lang="ru-RU" altLang="ru-RU" smtClean="0"/>
              <a:t>Аутосомно-доминантное наследование</a:t>
            </a:r>
          </a:p>
          <a:p>
            <a:pPr algn="just" eaLnBrk="1" hangingPunct="1"/>
            <a:r>
              <a:rPr lang="ru-RU" altLang="ru-RU" smtClean="0"/>
              <a:t>Единичные описания</a:t>
            </a:r>
          </a:p>
          <a:p>
            <a:pPr algn="just"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Тип </a:t>
            </a:r>
            <a:r>
              <a:rPr lang="en-US" altLang="ru-RU" smtClean="0">
                <a:solidFill>
                  <a:schemeClr val="tx1"/>
                </a:solidFill>
              </a:rPr>
              <a:t>II</a:t>
            </a:r>
            <a:r>
              <a:rPr lang="ru-RU" altLang="ru-RU" smtClean="0">
                <a:solidFill>
                  <a:schemeClr val="tx1"/>
                </a:solidFill>
              </a:rPr>
              <a:t> </a:t>
            </a:r>
            <a:r>
              <a:rPr lang="en-US" altLang="ru-RU" smtClean="0">
                <a:solidFill>
                  <a:schemeClr val="tx1"/>
                </a:solidFill>
              </a:rPr>
              <a:t>N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altLang="ru-RU" sz="2400" smtClean="0"/>
              <a:t>Снижение способности связывать ф</a:t>
            </a:r>
            <a:r>
              <a:rPr lang="en-US" altLang="ru-RU" sz="2400" smtClean="0"/>
              <a:t>VIII</a:t>
            </a:r>
            <a:endParaRPr lang="ru-RU" altLang="ru-RU" sz="2400" smtClean="0"/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altLang="ru-RU" sz="2400" smtClean="0"/>
              <a:t>Разная степень выраженности геморрагического синдрома по гематомному типу (сходна с нетяжелыми формами гемофилии А)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altLang="ru-RU" sz="2400" smtClean="0"/>
              <a:t>Активность фВ нормальная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altLang="ru-RU" sz="2400" smtClean="0"/>
              <a:t>Ф.</a:t>
            </a:r>
            <a:r>
              <a:rPr lang="en-US" altLang="ru-RU" sz="2400" smtClean="0"/>
              <a:t>VIII</a:t>
            </a:r>
            <a:r>
              <a:rPr lang="ru-RU" altLang="ru-RU" sz="2400" smtClean="0"/>
              <a:t> снижена активность и период полужизни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altLang="ru-RU" sz="2400" smtClean="0"/>
              <a:t>Агрегация с ристомицином нормальная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altLang="ru-RU" sz="2400" smtClean="0"/>
              <a:t>Встречается редко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altLang="ru-RU" sz="2400" smtClean="0"/>
              <a:t>Аутосомное наследование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750" y="2571750"/>
            <a:ext cx="8643938" cy="38576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	При БВ 1 и 2 типов преобладает микроциркуляторный тип кровоточивости: </a:t>
            </a:r>
          </a:p>
          <a:p>
            <a:pPr algn="l" eaLnBrk="1" hangingPunct="1">
              <a:defRPr/>
            </a:pPr>
            <a:r>
              <a:rPr lang="ru-RU" b="0" dirty="0" err="1" smtClean="0">
                <a:solidFill>
                  <a:schemeClr val="tx1"/>
                </a:solidFill>
              </a:rPr>
              <a:t>экхимозы</a:t>
            </a:r>
            <a:r>
              <a:rPr lang="ru-RU" b="0" dirty="0" smtClean="0">
                <a:solidFill>
                  <a:schemeClr val="tx1"/>
                </a:solidFill>
              </a:rPr>
              <a:t>, кровотечения из слизистых (</a:t>
            </a:r>
            <a:r>
              <a:rPr lang="ru-RU" b="0" dirty="0" err="1" smtClean="0">
                <a:solidFill>
                  <a:schemeClr val="tx1"/>
                </a:solidFill>
              </a:rPr>
              <a:t>десневые</a:t>
            </a:r>
            <a:r>
              <a:rPr lang="ru-RU" b="0" dirty="0" smtClean="0">
                <a:solidFill>
                  <a:schemeClr val="tx1"/>
                </a:solidFill>
              </a:rPr>
              <a:t>, носовые, </a:t>
            </a:r>
            <a:r>
              <a:rPr lang="ru-RU" b="0" dirty="0" err="1" smtClean="0">
                <a:solidFill>
                  <a:schemeClr val="tx1"/>
                </a:solidFill>
              </a:rPr>
              <a:t>луночковые</a:t>
            </a:r>
            <a:r>
              <a:rPr lang="ru-RU" b="0" dirty="0" smtClean="0">
                <a:solidFill>
                  <a:schemeClr val="tx1"/>
                </a:solidFill>
              </a:rPr>
              <a:t>), </a:t>
            </a:r>
            <a:r>
              <a:rPr lang="ru-RU" b="0" dirty="0" err="1" smtClean="0">
                <a:solidFill>
                  <a:schemeClr val="tx1"/>
                </a:solidFill>
              </a:rPr>
              <a:t>меноррагии</a:t>
            </a:r>
            <a:r>
              <a:rPr lang="ru-RU" b="0" dirty="0" smtClean="0">
                <a:solidFill>
                  <a:schemeClr val="tx1"/>
                </a:solidFill>
              </a:rPr>
              <a:t>, кровотечения при проведении хирургических вмешательств. </a:t>
            </a:r>
          </a:p>
          <a:p>
            <a:pPr algn="l"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dirty="0" err="1" smtClean="0">
                <a:solidFill>
                  <a:schemeClr val="tx1"/>
                </a:solidFill>
              </a:rPr>
              <a:t>Жизнеугрожающие</a:t>
            </a:r>
            <a:r>
              <a:rPr lang="ru-RU" dirty="0" smtClean="0">
                <a:solidFill>
                  <a:schemeClr val="tx1"/>
                </a:solidFill>
              </a:rPr>
              <a:t> кровотечения более характерны для БВ 3 типа: 	</a:t>
            </a:r>
            <a:r>
              <a:rPr lang="ru-RU" b="0" dirty="0" smtClean="0">
                <a:solidFill>
                  <a:schemeClr val="tx1"/>
                </a:solidFill>
              </a:rPr>
              <a:t>кровотечения/кровоизлияния в центральную нервную систему (ЦНС); </a:t>
            </a:r>
          </a:p>
          <a:p>
            <a:pPr algn="l" eaLnBrk="1" hangingPunct="1">
              <a:defRPr/>
            </a:pPr>
            <a:r>
              <a:rPr lang="ru-RU" b="0" dirty="0" smtClean="0">
                <a:solidFill>
                  <a:schemeClr val="tx1"/>
                </a:solidFill>
              </a:rPr>
              <a:t>	кровотечения/кровоизлияния в желудочно-кишечный тракт (ЖКТ); </a:t>
            </a:r>
          </a:p>
          <a:p>
            <a:pPr algn="l" eaLnBrk="1" hangingPunct="1">
              <a:defRPr/>
            </a:pPr>
            <a:r>
              <a:rPr lang="ru-RU" b="0" dirty="0" smtClean="0">
                <a:solidFill>
                  <a:schemeClr val="tx1"/>
                </a:solidFill>
              </a:rPr>
              <a:t>	кровотечения/кровоизлияния в шею/горло; </a:t>
            </a:r>
          </a:p>
          <a:p>
            <a:pPr algn="l" eaLnBrk="1" hangingPunct="1">
              <a:defRPr/>
            </a:pPr>
            <a:r>
              <a:rPr lang="ru-RU" b="0" dirty="0" smtClean="0">
                <a:solidFill>
                  <a:schemeClr val="tx1"/>
                </a:solidFill>
              </a:rPr>
              <a:t>	</a:t>
            </a:r>
            <a:r>
              <a:rPr lang="ru-RU" b="0" dirty="0" err="1" smtClean="0">
                <a:solidFill>
                  <a:schemeClr val="tx1"/>
                </a:solidFill>
              </a:rPr>
              <a:t>забрюшинная</a:t>
            </a:r>
            <a:r>
              <a:rPr lang="ru-RU" b="0" dirty="0" smtClean="0">
                <a:solidFill>
                  <a:schemeClr val="tx1"/>
                </a:solidFill>
              </a:rPr>
              <a:t> гематома.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55299" name="Заголовок 2"/>
          <p:cNvSpPr>
            <a:spLocks noGrp="1"/>
          </p:cNvSpPr>
          <p:nvPr>
            <p:ph type="title"/>
          </p:nvPr>
        </p:nvSpPr>
        <p:spPr>
          <a:xfrm>
            <a:off x="755650" y="549275"/>
            <a:ext cx="7772400" cy="503238"/>
          </a:xfrm>
        </p:spPr>
        <p:txBody>
          <a:bodyPr/>
          <a:lstStyle/>
          <a:p>
            <a:pPr eaLnBrk="1" hangingPunct="1"/>
            <a:r>
              <a:rPr lang="ru-RU" altLang="ru-RU" sz="3800" b="1" smtClean="0">
                <a:solidFill>
                  <a:schemeClr val="tx1"/>
                </a:solidFill>
              </a:rPr>
              <a:t>Клинические признаки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080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Типы кровоточивости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sz="half" idx="1"/>
          </p:nvPr>
        </p:nvSpPr>
        <p:spPr>
          <a:xfrm>
            <a:off x="214313" y="1357313"/>
            <a:ext cx="8715375" cy="51435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5 типов геморрагического синдрома:</a:t>
            </a:r>
          </a:p>
          <a:p>
            <a:pPr eaLnBrk="1" hangingPunct="1"/>
            <a:r>
              <a:rPr lang="ru-RU" alt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Гематомный. </a:t>
            </a:r>
            <a:r>
              <a:rPr lang="ru-RU" altLang="ru-RU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дефицит VIII,IX,XI факторов свёртывания крови. Характеризуется возникновением болезненных напряженных кровоизлияний в мягкие ткани и суставы, постепенным развитием нарушений функции опорно-двигательного аппарата. Характерно позднее кровотечение после нескольких часов после травмы.</a:t>
            </a:r>
          </a:p>
          <a:p>
            <a:pPr eaLnBrk="1" hangingPunct="1"/>
            <a:r>
              <a:rPr lang="ru-RU" alt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Петехиально-пятнистый (синячковый). </a:t>
            </a:r>
            <a:r>
              <a:rPr lang="ru-RU" altLang="ru-RU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дефицит II,V,X факторов свёртывания крови. Возникает при тромбоцитопении, тромбоцитопатии, нарушении свертывающей системы (гипо- и дисфибриногенемия, наследственном дефиците факторов свертывания).</a:t>
            </a:r>
          </a:p>
          <a:p>
            <a:pPr eaLnBrk="1" hangingPunct="1"/>
            <a:r>
              <a:rPr lang="ru-RU" alt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Смешанный (микроциркуляторно-гематомный). </a:t>
            </a:r>
            <a:r>
              <a:rPr lang="ru-RU" altLang="ru-RU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при тяжелом дефиците факторов протромбинового комплекса и фактора XIII, болезни Виллебранда, ДВС-синдроме, передозировке антикоагулянтов и тромболитиков, появлении в крови иммунных ингибиторов факторов VIII и IX и характеризуется сочетанием петехиально-пятнистых кожных геморрагии с отдельными большими гематомами в забрюшинном пространстве, стенке кишечника. </a:t>
            </a:r>
          </a:p>
          <a:p>
            <a:pPr eaLnBrk="1" hangingPunct="1"/>
            <a:r>
              <a:rPr lang="ru-RU" alt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Васкулито-пурпурный тип. </a:t>
            </a:r>
            <a:r>
              <a:rPr lang="ru-RU" altLang="ru-RU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при инфекционных и иммунных васкулитах, легко трансформируется в ДВС-синдром и характеризуется геморрагией в виде сыпи или эритемы на воспалительной основе, возможным присоединением нефрита и кишечного кровотечения.</a:t>
            </a:r>
          </a:p>
          <a:p>
            <a:pPr eaLnBrk="1" hangingPunct="1"/>
            <a:r>
              <a:rPr lang="ru-RU" alt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Ангиоматозный тип. </a:t>
            </a:r>
            <a:r>
              <a:rPr lang="ru-RU" altLang="ru-RU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в зонах телеангиэктазий, ангиом, артериовенозных шунтов и характеризуется упорными локальными геморрагиями, связанными с зонами сосудистой патологии.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Диагностика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dirty="0" smtClean="0"/>
              <a:t>Заподозрить БВ возможно при наличии следующих клинических признаков: </a:t>
            </a:r>
          </a:p>
          <a:p>
            <a:pPr eaLnBrk="1" hangingPunct="1">
              <a:defRPr/>
            </a:pPr>
            <a:r>
              <a:rPr lang="ru-RU" dirty="0" smtClean="0"/>
              <a:t>кровотечения из незначительных порезов или ран, которые длятся более 15 мин и/или </a:t>
            </a:r>
            <a:r>
              <a:rPr lang="ru-RU" dirty="0" err="1" smtClean="0"/>
              <a:t>отсроченно</a:t>
            </a:r>
            <a:r>
              <a:rPr lang="ru-RU" dirty="0" smtClean="0"/>
              <a:t> возникают в течение 7 дней после травмы; </a:t>
            </a:r>
          </a:p>
          <a:p>
            <a:pPr eaLnBrk="1" hangingPunct="1">
              <a:defRPr/>
            </a:pPr>
            <a:r>
              <a:rPr lang="ru-RU" dirty="0" smtClean="0"/>
              <a:t>эпизоды длительного или повторного кровотечения после хирургического вмешательства или экстракции зубов, в том числе отсроченного характера в течение первых 7—10 дней; </a:t>
            </a:r>
          </a:p>
          <a:p>
            <a:pPr eaLnBrk="1" hangingPunct="1">
              <a:defRPr/>
            </a:pPr>
            <a:r>
              <a:rPr lang="ru-RU" dirty="0" smtClean="0"/>
              <a:t>носовые кровотечения, которые длятся более 10 мин, несмотря на физическую компрессию, или требующие медицинского вмешательства; </a:t>
            </a:r>
          </a:p>
          <a:p>
            <a:pPr eaLnBrk="1" hangingPunct="1">
              <a:defRPr/>
            </a:pPr>
            <a:r>
              <a:rPr lang="ru-RU" dirty="0" smtClean="0"/>
              <a:t>наличие крови в кале без видимой причины; желудочно-кишечные кровотечения, не объяснимые язвами или портальной гипертензией; </a:t>
            </a:r>
          </a:p>
          <a:p>
            <a:pPr eaLnBrk="1" hangingPunct="1">
              <a:defRPr/>
            </a:pPr>
            <a:r>
              <a:rPr lang="ru-RU" dirty="0" smtClean="0"/>
              <a:t>БВ в семейном анамнезе.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Диагностические тесты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Время кровотечения (удлиняется в 50%)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Активность: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smtClean="0"/>
              <a:t>Ристомицин кофакторная активность (</a:t>
            </a:r>
            <a:r>
              <a:rPr lang="en-US" altLang="ru-RU" sz="2000" smtClean="0"/>
              <a:t>vWF:RCo</a:t>
            </a:r>
            <a:r>
              <a:rPr lang="ru-RU" altLang="ru-RU" sz="200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FF0000"/>
                </a:solidFill>
              </a:rPr>
              <a:t>Коллаген связывающая активность (</a:t>
            </a:r>
            <a:r>
              <a:rPr lang="en-US" altLang="ru-RU" sz="2000" smtClean="0">
                <a:solidFill>
                  <a:srgbClr val="FF0000"/>
                </a:solidFill>
              </a:rPr>
              <a:t>vWF:CB)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FF0000"/>
                </a:solidFill>
              </a:rPr>
              <a:t>Фактор </a:t>
            </a:r>
            <a:r>
              <a:rPr lang="en-US" altLang="ru-RU" sz="2000" smtClean="0">
                <a:solidFill>
                  <a:srgbClr val="FF0000"/>
                </a:solidFill>
              </a:rPr>
              <a:t>VIII</a:t>
            </a:r>
            <a:r>
              <a:rPr lang="ru-RU" altLang="ru-RU" sz="2000" smtClean="0">
                <a:solidFill>
                  <a:srgbClr val="FF0000"/>
                </a:solidFill>
              </a:rPr>
              <a:t> связывающая активность (</a:t>
            </a:r>
            <a:r>
              <a:rPr lang="en-US" altLang="ru-RU" sz="2000" smtClean="0">
                <a:solidFill>
                  <a:srgbClr val="FF0000"/>
                </a:solidFill>
              </a:rPr>
              <a:t>vWF:FVIIIB)</a:t>
            </a:r>
            <a:endParaRPr lang="ru-RU" altLang="ru-RU" sz="20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FF0000"/>
                </a:solidFill>
              </a:rPr>
              <a:t>Исследование антигена активного центра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Антиген (</a:t>
            </a:r>
            <a:r>
              <a:rPr lang="en-US" altLang="ru-RU" sz="2400" smtClean="0"/>
              <a:t>vWF:Ag</a:t>
            </a:r>
            <a:r>
              <a:rPr lang="ru-RU" altLang="ru-RU" sz="24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Агрегация тромбоцитов с ристомицином (ристоцетином или аггристином) (</a:t>
            </a:r>
            <a:r>
              <a:rPr lang="en-US" altLang="ru-RU" sz="2400" smtClean="0"/>
              <a:t>RIPA</a:t>
            </a:r>
            <a:r>
              <a:rPr lang="ru-RU" altLang="ru-RU" sz="24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Активность ф. </a:t>
            </a:r>
            <a:r>
              <a:rPr lang="en-US" altLang="ru-RU" sz="2400" smtClean="0"/>
              <a:t>VIII</a:t>
            </a:r>
            <a:r>
              <a:rPr lang="ru-RU" altLang="ru-RU" sz="2400" smtClean="0"/>
              <a:t> (</a:t>
            </a:r>
            <a:r>
              <a:rPr lang="en-US" altLang="ru-RU" sz="2400" smtClean="0"/>
              <a:t>FVIII:C)</a:t>
            </a:r>
            <a:endParaRPr lang="ru-RU" alt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Количество тромбоцитов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FF0000"/>
                </a:solidFill>
              </a:rPr>
              <a:t>Анализ мультимеров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Лечение</a:t>
            </a:r>
          </a:p>
        </p:txBody>
      </p:sp>
      <p:sp>
        <p:nvSpPr>
          <p:cNvPr id="58371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Не все пациенты с БВ нуждаются в терапии.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b="1" smtClean="0"/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b="1" smtClean="0"/>
              <a:t>Критерием начала лечения являются: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	-возникновение умеренных/тяжелых, спонтанных/посттравматических кровотечений;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	-хирургическое вмешательство;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	-рецидивирующие кровотечения любой степени тяжести,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	-снижающие качество жизни.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Лечение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Специфическая терапия:</a:t>
            </a:r>
          </a:p>
          <a:p>
            <a:pPr lvl="2" eaLnBrk="1" hangingPunct="1"/>
            <a:r>
              <a:rPr lang="ru-RU" altLang="ru-RU" smtClean="0"/>
              <a:t>Заместительная терапия препаратами ф. </a:t>
            </a:r>
            <a:r>
              <a:rPr lang="en-US" altLang="ru-RU" smtClean="0"/>
              <a:t>VIII</a:t>
            </a:r>
            <a:r>
              <a:rPr lang="ru-RU" altLang="ru-RU" smtClean="0"/>
              <a:t> с фВ</a:t>
            </a:r>
          </a:p>
          <a:p>
            <a:pPr lvl="2" eaLnBrk="1" hangingPunct="1"/>
            <a:r>
              <a:rPr lang="ru-RU" altLang="ru-RU" smtClean="0"/>
              <a:t>Десмопрессин</a:t>
            </a:r>
          </a:p>
          <a:p>
            <a:pPr lvl="2" eaLnBrk="1" hangingPunct="1"/>
            <a:r>
              <a:rPr lang="ru-RU" altLang="ru-RU" smtClean="0"/>
              <a:t>Тромбоконцентрат</a:t>
            </a:r>
          </a:p>
          <a:p>
            <a:pPr eaLnBrk="1" hangingPunct="1"/>
            <a:r>
              <a:rPr lang="ru-RU" altLang="ru-RU" sz="2800" smtClean="0"/>
              <a:t>Неспецифическая терапия</a:t>
            </a:r>
          </a:p>
          <a:p>
            <a:pPr lvl="2" eaLnBrk="1" hangingPunct="1"/>
            <a:r>
              <a:rPr lang="ru-RU" altLang="ru-RU" smtClean="0"/>
              <a:t>Дицинон</a:t>
            </a:r>
          </a:p>
          <a:p>
            <a:pPr lvl="2" eaLnBrk="1" hangingPunct="1"/>
            <a:r>
              <a:rPr lang="ru-RU" altLang="ru-RU" smtClean="0"/>
              <a:t>Аминокапроновая кислота</a:t>
            </a:r>
          </a:p>
          <a:p>
            <a:pPr lvl="2" eaLnBrk="1" hangingPunct="1"/>
            <a:r>
              <a:rPr lang="ru-RU" altLang="ru-RU" smtClean="0"/>
              <a:t>Местные кровоостанавливающие средства</a:t>
            </a:r>
          </a:p>
          <a:p>
            <a:pPr lvl="2" eaLnBrk="1" hangingPunct="1"/>
            <a:r>
              <a:rPr lang="ru-RU" altLang="ru-RU" smtClean="0"/>
              <a:t>Механический гемостаз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36588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Выбор лечения в зависимости от типа</a:t>
            </a:r>
          </a:p>
        </p:txBody>
      </p:sp>
      <p:graphicFrame>
        <p:nvGraphicFramePr>
          <p:cNvPr id="46083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649788"/>
        </p:xfrm>
        <a:graphic>
          <a:graphicData uri="http://schemas.openxmlformats.org/drawingml/2006/table">
            <a:tbl>
              <a:tblPr/>
              <a:tblGrid>
                <a:gridCol w="181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2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Тип БВ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Лечение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Другие варианты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Десмопрессин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Концентрат ф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VIII+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фВ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0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 тяжелый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Концентрат ф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VIII+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фВ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Тромбоконцентрат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5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2А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Концентрат ф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VIII+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фВ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Десмопрессин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1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2В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Концентрат ф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VIII+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фВ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Десмопрессин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1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2М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Концентрат ф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VIII+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фВ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Десмопрессин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71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2N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Концентрат ф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VIII+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фВ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Десмопрессин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0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Концентрат ф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VIII+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фВ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Тромбоконцентрат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7080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Десмопрессин (</a:t>
            </a:r>
            <a:r>
              <a:rPr lang="en-US" altLang="ru-RU" smtClean="0">
                <a:solidFill>
                  <a:schemeClr val="tx1"/>
                </a:solidFill>
              </a:rPr>
              <a:t>DDAVP</a:t>
            </a:r>
            <a:r>
              <a:rPr lang="ru-RU" altLang="ru-RU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altLang="ru-RU" sz="2000" smtClean="0"/>
              <a:t>Показан при типе </a:t>
            </a:r>
            <a:r>
              <a:rPr lang="en-US" altLang="ru-RU" sz="2000" smtClean="0"/>
              <a:t>I</a:t>
            </a:r>
            <a:endParaRPr lang="ru-RU" altLang="ru-RU" sz="2000" smtClean="0"/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altLang="ru-RU" sz="2000" smtClean="0"/>
              <a:t>Внутривенно - 0,3 мкг/кг или интраназально - 300мкг (по 150 мгк в каждую ноздрю) х 1 раз в сутки 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altLang="ru-RU" sz="2000" smtClean="0"/>
              <a:t>Возможно повторное введение на следующий день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altLang="ru-RU" sz="2000" smtClean="0"/>
              <a:t>Развивается тахифилаксия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altLang="ru-RU" sz="2000" smtClean="0"/>
              <a:t>Противопоказан у детей до 4х лет: может приводить к гипонатриемии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altLang="ru-RU" sz="2000" smtClean="0"/>
              <a:t>Желательно проводить анализ эффективности у каждого пациента</a:t>
            </a:r>
          </a:p>
        </p:txBody>
      </p:sp>
      <p:pic>
        <p:nvPicPr>
          <p:cNvPr id="61444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5413" y="1905000"/>
            <a:ext cx="2924175" cy="1981200"/>
          </a:xfrm>
        </p:spPr>
      </p:pic>
      <p:pic>
        <p:nvPicPr>
          <p:cNvPr id="61445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54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8238" y="4030663"/>
            <a:ext cx="3438525" cy="1989137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2400" smtClean="0">
                <a:solidFill>
                  <a:schemeClr val="tx1"/>
                </a:solidFill>
              </a:rPr>
              <a:t>Заместительная терапия концентратами FVIII, содержащими vWF</a:t>
            </a:r>
          </a:p>
        </p:txBody>
      </p:sp>
      <p:sp>
        <p:nvSpPr>
          <p:cNvPr id="62467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 должны отдаваться препаратам, в которых содержание FVIII не превышает концентрацию vWF, т.к. это может привести к развитию тромбозов.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Дозу концентратов плазматического FVIII+vWF, предназначенного для лечения БВ, необходимо рассчитывать по активности фактора, содержащегося в большей концентрации в данном лекарственном препарате (FVIII:C или vWF:RСo). 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000" b="1" smtClean="0">
                <a:solidFill>
                  <a:schemeClr val="tx1"/>
                </a:solidFill>
              </a:rPr>
              <a:t>Дозировка концентратов фVIII-ФВ при БВ, не отвечающей на десмопрессин (по </a:t>
            </a:r>
            <a:r>
              <a:rPr lang="ru-RU" altLang="ru-RU" sz="2000" b="1" i="1" smtClean="0">
                <a:solidFill>
                  <a:schemeClr val="tx1"/>
                </a:solidFill>
              </a:rPr>
              <a:t>Мануччи</a:t>
            </a:r>
            <a:r>
              <a:rPr lang="ru-RU" altLang="ru-RU" sz="2000" b="1" smtClean="0">
                <a:solidFill>
                  <a:schemeClr val="tx1"/>
                </a:solidFill>
              </a:rPr>
              <a:t>, 1997)</a:t>
            </a:r>
          </a:p>
        </p:txBody>
      </p:sp>
      <p:graphicFrame>
        <p:nvGraphicFramePr>
          <p:cNvPr id="33076" name="Group 308"/>
          <p:cNvGraphicFramePr>
            <a:graphicFrameLocks noGrp="1"/>
          </p:cNvGraphicFramePr>
          <p:nvPr>
            <p:ph type="tbl" idx="1"/>
          </p:nvPr>
        </p:nvGraphicFramePr>
        <p:xfrm>
          <a:off x="457200" y="1484313"/>
          <a:ext cx="8229600" cy="4537075"/>
        </p:xfrm>
        <a:graphic>
          <a:graphicData uri="http://schemas.openxmlformats.org/drawingml/2006/table">
            <a:tbl>
              <a:tblPr/>
              <a:tblGrid>
                <a:gridCol w="2814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Тип кровотечения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Доза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(ед/кг)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Число инфузий в день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Учет эффекта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Большая хирургия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50-100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один раз в день или через день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Поддержание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ф.VIII&gt;50 ед/мл 10 дней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Малая хирургия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30-70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один раз в день или через день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то же 5 дней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Удаление зубов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30-70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однократно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то же 12 часов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Спонтанные или посттравматические кровтечения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20-40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однократно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Меноррагии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20-70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через день (до окончания месячных)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ЕАКК, транекса-мовая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к-та, эстрогены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2500" smtClean="0">
                <a:solidFill>
                  <a:schemeClr val="tx1"/>
                </a:solidFill>
              </a:rPr>
              <a:t>Расчет дозы концентрата ф. </a:t>
            </a:r>
            <a:r>
              <a:rPr lang="en-US" altLang="ru-RU" sz="2500" smtClean="0">
                <a:solidFill>
                  <a:schemeClr val="tx1"/>
                </a:solidFill>
              </a:rPr>
              <a:t>VIII</a:t>
            </a:r>
            <a:r>
              <a:rPr lang="ru-RU" altLang="ru-RU" sz="2500" smtClean="0">
                <a:solidFill>
                  <a:schemeClr val="tx1"/>
                </a:solidFill>
              </a:rPr>
              <a:t> (рекомендации НМИЦ Гематологии МЗ)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ru-RU" sz="2400" smtClean="0"/>
              <a:t>X</a:t>
            </a:r>
            <a:r>
              <a:rPr lang="ru-RU" altLang="ru-RU" sz="2400" smtClean="0"/>
              <a:t> = </a:t>
            </a:r>
            <a:r>
              <a:rPr lang="en-US" altLang="ru-RU" sz="2400" smtClean="0"/>
              <a:t>M</a:t>
            </a:r>
            <a:r>
              <a:rPr lang="ru-RU" altLang="ru-RU" sz="2400" smtClean="0"/>
              <a:t> х (</a:t>
            </a:r>
            <a:r>
              <a:rPr lang="en-US" altLang="ru-RU" sz="2400" smtClean="0"/>
              <a:t>L</a:t>
            </a:r>
            <a:r>
              <a:rPr lang="ru-RU" altLang="ru-RU" sz="2400" smtClean="0"/>
              <a:t>-</a:t>
            </a:r>
            <a:r>
              <a:rPr lang="en-US" altLang="ru-RU" sz="2400" smtClean="0"/>
              <a:t>P</a:t>
            </a:r>
            <a:r>
              <a:rPr lang="ru-RU" altLang="ru-RU" sz="2400" smtClean="0"/>
              <a:t>) х 0,5.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400" smtClean="0"/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smtClean="0"/>
              <a:t>Где Х - доза фактора свертывания крови для однократного введения (МЕ); </a:t>
            </a:r>
            <a:r>
              <a:rPr lang="en-US" altLang="ru-RU" sz="2400" smtClean="0"/>
              <a:t>M</a:t>
            </a:r>
            <a:r>
              <a:rPr lang="ru-RU" altLang="ru-RU" sz="2400" smtClean="0"/>
              <a:t> - масса тела пациента, кг; </a:t>
            </a:r>
            <a:r>
              <a:rPr lang="en-US" altLang="ru-RU" sz="2400" smtClean="0"/>
              <a:t>L</a:t>
            </a:r>
            <a:r>
              <a:rPr lang="ru-RU" altLang="ru-RU" sz="2400" smtClean="0"/>
              <a:t> - процент желаемого уровня фактора в плазме пациента; </a:t>
            </a:r>
            <a:r>
              <a:rPr lang="en-US" altLang="ru-RU" sz="2400" smtClean="0"/>
              <a:t>P</a:t>
            </a:r>
            <a:r>
              <a:rPr lang="ru-RU" altLang="ru-RU" sz="2400" smtClean="0"/>
              <a:t> - исходный уровень фактора у пациента до введения препарата.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400" smtClean="0"/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smtClean="0"/>
              <a:t>При этом надо учитывать, что 1 МЕ фактора </a:t>
            </a:r>
            <a:r>
              <a:rPr lang="en-US" altLang="ru-RU" sz="2400" smtClean="0"/>
              <a:t>VIII</a:t>
            </a:r>
            <a:r>
              <a:rPr lang="ru-RU" altLang="ru-RU" sz="2400" smtClean="0"/>
              <a:t>, введенного на 1 кг массы тела пациента, повышает содержание фактора </a:t>
            </a:r>
            <a:r>
              <a:rPr lang="en-US" altLang="ru-RU" sz="2400" smtClean="0"/>
              <a:t>VIII</a:t>
            </a:r>
            <a:r>
              <a:rPr lang="ru-RU" altLang="ru-RU" sz="2400" smtClean="0"/>
              <a:t> в плазме пациента на 2 % 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36625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r>
              <a:rPr lang="ru-RU" altLang="ru-RU" sz="2000" b="1" smtClean="0">
                <a:solidFill>
                  <a:schemeClr val="tx1"/>
                </a:solidFill>
              </a:rPr>
              <a:t>Синдром ВИЛЛЕБРАНДА- приобретенное нарушение свертывающей системы крови </a:t>
            </a:r>
            <a:br>
              <a:rPr lang="ru-RU" altLang="ru-RU" sz="2000" b="1" smtClean="0">
                <a:solidFill>
                  <a:schemeClr val="tx1"/>
                </a:solidFill>
              </a:rPr>
            </a:br>
            <a:endParaRPr lang="ru-RU" altLang="ru-RU" sz="2000" b="1" smtClean="0">
              <a:solidFill>
                <a:schemeClr val="tx1"/>
              </a:solidFill>
            </a:endParaRPr>
          </a:p>
        </p:txBody>
      </p:sp>
      <p:sp>
        <p:nvSpPr>
          <p:cNvPr id="65539" name="Текст 2"/>
          <p:cNvSpPr>
            <a:spLocks noGrp="1"/>
          </p:cNvSpPr>
          <p:nvPr>
            <p:ph type="body" sz="half" idx="1"/>
          </p:nvPr>
        </p:nvSpPr>
        <p:spPr>
          <a:xfrm>
            <a:off x="107950" y="1341438"/>
            <a:ext cx="9036050" cy="2663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кровоточивости</a:t>
            </a: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смешанный (микроциркуляторно-гематомный). </a:t>
            </a:r>
            <a:endParaRPr lang="ru-RU" altLang="ru-RU" sz="18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800" b="1" smtClean="0"/>
              <a:t>Причины развития синдрома</a:t>
            </a:r>
            <a:r>
              <a:rPr lang="ru-RU" altLang="ru-RU" sz="1800" smtClean="0"/>
              <a:t>: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800" smtClean="0"/>
              <a:t>1 лимфопролиферативные,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800" smtClean="0"/>
              <a:t>2 миелопролиферативные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800" smtClean="0"/>
              <a:t>3 солидные опухоли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800" smtClean="0"/>
              <a:t>4 аутоиммунные заболевания,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800" smtClean="0"/>
              <a:t>5 нарушения клапанного аппарата сердца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800" smtClean="0"/>
              <a:t>6 имплантация искусственного желудочка сердца. </a:t>
            </a:r>
          </a:p>
        </p:txBody>
      </p:sp>
      <p:pic>
        <p:nvPicPr>
          <p:cNvPr id="1026" name="Picture 2" descr="Болезнь Виллебранда: симптомы, лечение, диагнос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76700"/>
            <a:ext cx="8856662" cy="278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Гематомный тип</a:t>
            </a:r>
          </a:p>
        </p:txBody>
      </p:sp>
      <p:sp>
        <p:nvSpPr>
          <p:cNvPr id="20483" name="AutoShape 2" descr="Гематома мягких тканей"/>
          <p:cNvSpPr>
            <a:spLocks noChangeAspect="1" noChangeArrowheads="1"/>
          </p:cNvSpPr>
          <p:nvPr/>
        </p:nvSpPr>
        <p:spPr bwMode="auto">
          <a:xfrm>
            <a:off x="1476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4" name="AutoShape 4" descr="Гематома мягких тканей"/>
          <p:cNvSpPr>
            <a:spLocks noChangeAspect="1" noChangeArrowheads="1"/>
          </p:cNvSpPr>
          <p:nvPr/>
        </p:nvSpPr>
        <p:spPr bwMode="auto">
          <a:xfrm>
            <a:off x="1476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5" name="AutoShape 6" descr="Гематома мягких тканей"/>
          <p:cNvSpPr>
            <a:spLocks noChangeAspect="1" noChangeArrowheads="1"/>
          </p:cNvSpPr>
          <p:nvPr/>
        </p:nvSpPr>
        <p:spPr bwMode="auto">
          <a:xfrm>
            <a:off x="1476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6" name="AutoShape 8" descr="гематома"/>
          <p:cNvSpPr>
            <a:spLocks noChangeAspect="1" noChangeArrowheads="1"/>
          </p:cNvSpPr>
          <p:nvPr/>
        </p:nvSpPr>
        <p:spPr bwMode="auto">
          <a:xfrm>
            <a:off x="1476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7" name="AutoShape 10" descr="Гематома мягких тканей: причины, симптомы, диагностика, лечение,  профилактика"/>
          <p:cNvSpPr>
            <a:spLocks noChangeAspect="1" noChangeArrowheads="1"/>
          </p:cNvSpPr>
          <p:nvPr/>
        </p:nvSpPr>
        <p:spPr bwMode="auto">
          <a:xfrm>
            <a:off x="1476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8" name="AutoShape 12" descr="Гематома мягких тканей: причины, симптомы, диагностика, лечение,  профилактика"/>
          <p:cNvSpPr>
            <a:spLocks noChangeAspect="1" noChangeArrowheads="1"/>
          </p:cNvSpPr>
          <p:nvPr/>
        </p:nvSpPr>
        <p:spPr bwMode="auto">
          <a:xfrm>
            <a:off x="1476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489" name="Picture 14" descr="Как быстро убрать синяк - Для начала постарайтесь не допустить появление  синяка | СЕГОД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714500"/>
            <a:ext cx="6500812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8265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1"/>
                </a:solidFill>
              </a:rPr>
              <a:t>Основные патогенетические механизмы</a:t>
            </a:r>
            <a:r>
              <a:rPr lang="ru-RU" altLang="ru-RU" sz="2400" b="1" smtClean="0">
                <a:solidFill>
                  <a:schemeClr val="tx1"/>
                </a:solidFill>
              </a:rPr>
              <a:t> </a:t>
            </a:r>
            <a:br>
              <a:rPr lang="ru-RU" altLang="ru-RU" sz="2400" b="1" smtClean="0">
                <a:solidFill>
                  <a:schemeClr val="tx1"/>
                </a:solidFill>
              </a:rPr>
            </a:br>
            <a:endParaRPr lang="ru-RU" altLang="ru-RU" sz="2400" b="1" smtClean="0">
              <a:solidFill>
                <a:schemeClr val="tx1"/>
              </a:solidFill>
            </a:endParaRPr>
          </a:p>
        </p:txBody>
      </p:sp>
      <p:sp>
        <p:nvSpPr>
          <p:cNvPr id="6656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8186737" cy="482441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300" smtClean="0"/>
          </a:p>
          <a:p>
            <a:pPr eaLnBrk="1" hangingPunct="1"/>
            <a:r>
              <a:rPr lang="ru-RU" altLang="ru-RU" sz="2300" smtClean="0"/>
              <a:t>1. Образование аутоантител.</a:t>
            </a:r>
            <a:endParaRPr lang="ru-RU" altLang="ru-RU" sz="2300" smtClean="0">
              <a:latin typeface="Arial" panose="020B0604020202020204" pitchFamily="34" charset="0"/>
            </a:endParaRPr>
          </a:p>
          <a:p>
            <a:pPr eaLnBrk="1" hangingPunct="1"/>
            <a:r>
              <a:rPr lang="ru-RU" altLang="ru-RU" sz="2300" smtClean="0"/>
              <a:t>2. Абсорбция фактора Виллебранда на опухолевых клетках </a:t>
            </a:r>
            <a:r>
              <a:rPr lang="ru-RU" altLang="ru-RU" sz="2300" smtClean="0">
                <a:latin typeface="Arial" panose="020B0604020202020204" pitchFamily="34" charset="0"/>
              </a:rPr>
              <a:t>.</a:t>
            </a:r>
          </a:p>
          <a:p>
            <a:pPr eaLnBrk="1" hangingPunct="1"/>
            <a:r>
              <a:rPr lang="ru-RU" altLang="ru-RU" sz="2300" smtClean="0"/>
              <a:t>3. Потеря мультимеров фактора Виллебранда большой молекулярной массы в условиях высоких скоростей сдвига</a:t>
            </a:r>
            <a:r>
              <a:rPr lang="ru-RU" altLang="ru-RU" sz="2300" smtClean="0">
                <a:latin typeface="Arial" panose="020B0604020202020204" pitchFamily="34" charset="0"/>
              </a:rPr>
              <a:t>.</a:t>
            </a:r>
            <a:endParaRPr lang="ru-RU" altLang="ru-RU" sz="230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300" smtClean="0"/>
              <a:t>	Ни один из механизмов не является специфическим,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300" smtClean="0"/>
              <a:t>	Один и тот же механизм может реализоваться при различных первичных заболеваниях.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79463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tx1"/>
                </a:solidFill>
              </a:rPr>
              <a:t>Образование аутоантител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67587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186738" cy="4114800"/>
          </a:xfrm>
        </p:spPr>
        <p:txBody>
          <a:bodyPr/>
          <a:lstStyle/>
          <a:p>
            <a:pPr eaLnBrk="1" fontAlgn="t" hangingPunct="1">
              <a:buFont typeface="Wingdings 2" panose="05020102010507070707" pitchFamily="18" charset="2"/>
              <a:buNone/>
            </a:pPr>
            <a:r>
              <a:rPr lang="ru-RU" altLang="ru-RU" sz="1800" smtClean="0"/>
              <a:t>Данный механизм имеет место при клональных гемопролиферагивных заболеваниях, аденокарциноме желудка, а также при заболеваниях иммунопатологической природы: системная красная волчанка, генерализованные аутоиммунные процессы. </a:t>
            </a:r>
          </a:p>
          <a:p>
            <a:pPr eaLnBrk="1" fontAlgn="t" hangingPunct="1">
              <a:buFont typeface="Wingdings 2" panose="05020102010507070707" pitchFamily="18" charset="2"/>
              <a:buNone/>
            </a:pPr>
            <a:r>
              <a:rPr lang="ru-RU" altLang="ru-RU" sz="1800" smtClean="0"/>
              <a:t>Действие антител направлено на сайты связывания vWF с основными структурами:</a:t>
            </a:r>
          </a:p>
          <a:p>
            <a:pPr eaLnBrk="1" fontAlgn="t" hangingPunct="1"/>
            <a:r>
              <a:rPr lang="ru-RU" altLang="ru-RU" sz="1800" smtClean="0"/>
              <a:t>1) тромбоцитарным рецептором GP Ib, таким образом ингибируя связывание vWF с ристоцетин- и/или ботроцетин-стимулированными тромбоцитами;</a:t>
            </a:r>
          </a:p>
          <a:p>
            <a:pPr eaLnBrk="1" fontAlgn="t" hangingPunct="1"/>
            <a:r>
              <a:rPr lang="ru-RU" altLang="ru-RU" sz="1800" smtClean="0"/>
              <a:t>2) коллагеном, ингибируя связывание vWF с неподвижным коллагеном;</a:t>
            </a:r>
          </a:p>
          <a:p>
            <a:pPr eaLnBrk="1" fontAlgn="t" hangingPunct="1"/>
            <a:r>
              <a:rPr lang="ru-RU" altLang="ru-RU" sz="1800" smtClean="0"/>
              <a:t>3) GP IIb/IIIa, ингибируя связывание vWF с тромбин-активированными тромбоцитами.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22338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chemeClr val="tx1"/>
                </a:solidFill>
              </a:rPr>
              <a:t>Абсорбция фактора Виллебранда на опухолевых клетках</a:t>
            </a:r>
          </a:p>
        </p:txBody>
      </p:sp>
      <p:sp>
        <p:nvSpPr>
          <p:cNvPr id="68611" name="Текст 2"/>
          <p:cNvSpPr>
            <a:spLocks noGrp="1"/>
          </p:cNvSpPr>
          <p:nvPr>
            <p:ph type="body" sz="half" idx="1"/>
          </p:nvPr>
        </p:nvSpPr>
        <p:spPr>
          <a:xfrm>
            <a:off x="179388" y="1557338"/>
            <a:ext cx="8678862" cy="482441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Повышенное связывание фактора Виллебранда с поверхностью тромбоцитов- потребление крупных мультимеров ФВ.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Обратная зависимость между количеством тромбоцитов и размером мультимеров ФВ-  фиксация мультимеров на поверхности тромбоцитов облегчает их расщепление ферментом ADAMTS13.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Отмечается при  миелопролиферативных заболеванияхи,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Снижение количества тромбоцитов - восстановление нормальной структуры распределения мультимеров фактора Виллебранда.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Редко фактор Виллебранда может связываеться с гликопротеидом GPIb ( эктопически экспрессирован на опухолевых клетках).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9377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tx1"/>
                </a:solidFill>
              </a:rPr>
              <a:t>Потеря мультимеров фактора Виллебранда большой молекулярной массы в условиях высоких скоростей сдвига</a:t>
            </a:r>
          </a:p>
        </p:txBody>
      </p:sp>
      <p:sp>
        <p:nvSpPr>
          <p:cNvPr id="69635" name="Текст 2"/>
          <p:cNvSpPr>
            <a:spLocks noGrp="1"/>
          </p:cNvSpPr>
          <p:nvPr>
            <p:ph type="body" sz="half" idx="1"/>
          </p:nvPr>
        </p:nvSpPr>
        <p:spPr>
          <a:xfrm>
            <a:off x="179388" y="1412875"/>
            <a:ext cx="8785225" cy="4895850"/>
          </a:xfrm>
        </p:spPr>
        <p:txBody>
          <a:bodyPr/>
          <a:lstStyle/>
          <a:p>
            <a:pPr eaLnBrk="1" fontAlgn="t" hangingPunct="1">
              <a:buFont typeface="Wingdings 2" panose="05020102010507070707" pitchFamily="18" charset="2"/>
              <a:buNone/>
            </a:pPr>
            <a:r>
              <a:rPr lang="ru-RU" altLang="ru-RU" sz="2400" smtClean="0"/>
              <a:t>При дефекте межжелудочковой перегородки, стенозе аорты,  первичной легочной гипертензии-п патологическое увеличение напряжения сдвига жидкости. </a:t>
            </a:r>
          </a:p>
          <a:p>
            <a:pPr eaLnBrk="1" fontAlgn="t" hangingPunct="1">
              <a:buFont typeface="Wingdings 2" panose="05020102010507070707" pitchFamily="18" charset="2"/>
              <a:buNone/>
            </a:pPr>
            <a:r>
              <a:rPr lang="ru-RU" altLang="ru-RU" sz="2400" smtClean="0"/>
              <a:t>Увеличение напряжения сдвига - увеличение протеолиза </a:t>
            </a:r>
            <a:r>
              <a:rPr lang="en-US" altLang="ru-RU" sz="2400" smtClean="0"/>
              <a:t>vWF</a:t>
            </a:r>
            <a:r>
              <a:rPr lang="ru-RU" altLang="ru-RU" sz="2400" smtClean="0"/>
              <a:t> ферментом ADAMTS13 и  снижение количества больших мультимеров </a:t>
            </a:r>
            <a:r>
              <a:rPr lang="en-US" altLang="ru-RU" sz="2400" smtClean="0"/>
              <a:t>vWF</a:t>
            </a:r>
            <a:r>
              <a:rPr lang="en-US" altLang="ru-RU" sz="2800" smtClean="0"/>
              <a:t> </a:t>
            </a:r>
            <a:r>
              <a:rPr lang="ru-RU" altLang="ru-RU" sz="2800" smtClean="0"/>
              <a:t>. </a:t>
            </a:r>
          </a:p>
          <a:p>
            <a:pPr eaLnBrk="1" fontAlgn="t" hangingPunct="1">
              <a:buFont typeface="Wingdings 2" panose="05020102010507070707" pitchFamily="18" charset="2"/>
              <a:buNone/>
            </a:pPr>
            <a:r>
              <a:rPr lang="ru-RU" altLang="ru-RU" sz="2400" smtClean="0"/>
              <a:t>Итог</a:t>
            </a:r>
            <a:r>
              <a:rPr lang="ru-RU" altLang="ru-RU" sz="2800" smtClean="0"/>
              <a:t>- </a:t>
            </a:r>
            <a:r>
              <a:rPr lang="ru-RU" altLang="ru-RU" sz="2400" smtClean="0"/>
              <a:t>геморрагический синдром, который при выполнении лабораторных тестов напоминает БВ 2А типа. </a:t>
            </a:r>
          </a:p>
          <a:p>
            <a:pPr eaLnBrk="1" hangingPunct="1"/>
            <a:endParaRPr lang="ru-RU" altLang="ru-RU" sz="180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36588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Клинические проявления</a:t>
            </a:r>
          </a:p>
        </p:txBody>
      </p:sp>
      <p:sp>
        <p:nvSpPr>
          <p:cNvPr id="70659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28750"/>
            <a:ext cx="8115300" cy="32861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Синдром проявляется повышенной кровоточивостью слизистой и кожи, после операции и травмы.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Тяжесть геморрагических появлений зависит от механизма и степени дефицита ФВ, что связано с основным заболеванием.</a:t>
            </a:r>
          </a:p>
        </p:txBody>
      </p:sp>
      <p:sp>
        <p:nvSpPr>
          <p:cNvPr id="70660" name="AutoShape 2" descr="Изменения Слизистой Оболочки Полости Рта При Болезнях Крови И Кроветворных  Органов • OHI-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Georgia" panose="02040502050405020303" pitchFamily="18" charset="0"/>
            </a:endParaRPr>
          </a:p>
        </p:txBody>
      </p:sp>
      <p:pic>
        <p:nvPicPr>
          <p:cNvPr id="43012" name="Picture 4" descr="Изменения Слизистой Оболочки Полости Рта При Болезнях Крови И Кроветворных  Органов • OHI-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14818"/>
            <a:ext cx="3286148" cy="2181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662" name="AutoShape 6" descr="Геморрагические диатезы: причины, симптомы, диагностика, лечение,  профилак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Georgia" panose="02040502050405020303" pitchFamily="18" charset="0"/>
            </a:endParaRPr>
          </a:p>
        </p:txBody>
      </p:sp>
      <p:sp>
        <p:nvSpPr>
          <p:cNvPr id="70663" name="AutoShape 8" descr="Геморрагические диатезы: причины, симптомы, диагностика, лечение,  профилак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Georgia" panose="02040502050405020303" pitchFamily="18" charset="0"/>
            </a:endParaRPr>
          </a:p>
        </p:txBody>
      </p:sp>
      <p:pic>
        <p:nvPicPr>
          <p:cNvPr id="43018" name="Picture 10" descr="Геморрагические диатезы | ВКонтак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14818"/>
            <a:ext cx="400052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Диагностические тесты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Время кровотечения (удлиняется в 50%)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 Общий анализ крови, АЧТВ, протромбиновое время.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Активность: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chemeClr val="tx1"/>
                </a:solidFill>
              </a:rPr>
              <a:t>Ристомицин кофакторная активность (</a:t>
            </a:r>
            <a:r>
              <a:rPr lang="en-US" altLang="ru-RU" sz="2000" smtClean="0">
                <a:solidFill>
                  <a:schemeClr val="tx1"/>
                </a:solidFill>
              </a:rPr>
              <a:t>vWF:RCo</a:t>
            </a:r>
            <a:r>
              <a:rPr lang="ru-RU" altLang="ru-RU" sz="2000" smtClean="0">
                <a:solidFill>
                  <a:schemeClr val="tx1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chemeClr val="tx1"/>
                </a:solidFill>
              </a:rPr>
              <a:t>Коллаген связывающая активность (</a:t>
            </a:r>
            <a:r>
              <a:rPr lang="en-US" altLang="ru-RU" sz="2000" smtClean="0">
                <a:solidFill>
                  <a:schemeClr val="tx1"/>
                </a:solidFill>
              </a:rPr>
              <a:t>vWF:CB)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chemeClr val="tx1"/>
                </a:solidFill>
              </a:rPr>
              <a:t>Фактор </a:t>
            </a:r>
            <a:r>
              <a:rPr lang="en-US" altLang="ru-RU" sz="2000" smtClean="0">
                <a:solidFill>
                  <a:schemeClr val="tx1"/>
                </a:solidFill>
              </a:rPr>
              <a:t>VIII</a:t>
            </a:r>
            <a:r>
              <a:rPr lang="ru-RU" altLang="ru-RU" sz="2000" smtClean="0">
                <a:solidFill>
                  <a:schemeClr val="tx1"/>
                </a:solidFill>
              </a:rPr>
              <a:t> связывающая активность (</a:t>
            </a:r>
            <a:r>
              <a:rPr lang="en-US" altLang="ru-RU" sz="2000" smtClean="0">
                <a:solidFill>
                  <a:schemeClr val="tx1"/>
                </a:solidFill>
              </a:rPr>
              <a:t>vWF:FVIIIB)</a:t>
            </a:r>
            <a:endParaRPr lang="ru-RU" altLang="ru-RU" sz="20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chemeClr val="tx1"/>
                </a:solidFill>
              </a:rPr>
              <a:t>Исследование антигена активного центра</a:t>
            </a:r>
            <a:endParaRPr lang="ru-RU" alt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Антиген (</a:t>
            </a:r>
            <a:r>
              <a:rPr lang="en-US" altLang="ru-RU" sz="2400" smtClean="0"/>
              <a:t>vWF:Ag</a:t>
            </a:r>
            <a:r>
              <a:rPr lang="ru-RU" altLang="ru-RU" sz="24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Агрегация тромбоцитов с ристомицином (ристоцетином или аггристином) (</a:t>
            </a:r>
            <a:r>
              <a:rPr lang="en-US" altLang="ru-RU" sz="2400" smtClean="0"/>
              <a:t>RIPA</a:t>
            </a:r>
            <a:r>
              <a:rPr lang="ru-RU" altLang="ru-RU" sz="24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Активность ф. </a:t>
            </a:r>
            <a:r>
              <a:rPr lang="en-US" altLang="ru-RU" sz="2400" smtClean="0"/>
              <a:t>VIII</a:t>
            </a:r>
            <a:r>
              <a:rPr lang="ru-RU" altLang="ru-RU" sz="2400" smtClean="0"/>
              <a:t> (</a:t>
            </a:r>
            <a:r>
              <a:rPr lang="en-US" altLang="ru-RU" sz="2400" smtClean="0"/>
              <a:t>FVIII:C)</a:t>
            </a:r>
            <a:endParaRPr lang="ru-RU" alt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Количество тромбоцитов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Анализ мультимеров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080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Лечение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43063"/>
            <a:ext cx="8329613" cy="43767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500" smtClean="0"/>
              <a:t>На данный момент не выработаны практические рекомендации для лечения и наблюдения пациентов с ПСВ(приобретенный синдром Виллебранда).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500" smtClean="0"/>
              <a:t>Рекомендовано проводить лечение основного заболевания с подключением симптоматической терапии.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500" smtClean="0"/>
              <a:t>Симптоматическая терапия должна проводиться исходя из тяжести течения заболевания и механизмов ее развития: препараты фактора </a:t>
            </a:r>
            <a:r>
              <a:rPr lang="en-US" altLang="ru-RU" sz="2500" smtClean="0"/>
              <a:t>VIII</a:t>
            </a:r>
            <a:r>
              <a:rPr lang="ru-RU" altLang="ru-RU" sz="2500" smtClean="0"/>
              <a:t> + фактора Виллебранда и т.д.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34400" cy="7588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Тромбофилии</a:t>
            </a:r>
          </a:p>
        </p:txBody>
      </p:sp>
      <p:sp>
        <p:nvSpPr>
          <p:cNvPr id="73731" name="Содержимое 2"/>
          <p:cNvSpPr>
            <a:spLocks noGrp="1"/>
          </p:cNvSpPr>
          <p:nvPr>
            <p:ph sz="quarter" idx="1"/>
          </p:nvPr>
        </p:nvSpPr>
        <p:spPr>
          <a:xfrm>
            <a:off x="323850" y="1557338"/>
            <a:ext cx="8504238" cy="4572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solidFill>
                  <a:schemeClr val="tx2"/>
                </a:solidFill>
                <a:latin typeface="Impact" panose="020B0806030902050204" pitchFamily="34" charset="0"/>
              </a:rPr>
              <a:t>- патологические сдвиги в системе гемостаза, приводящие к развитию тромбозов, ишемий, инфарктов органов.</a:t>
            </a:r>
          </a:p>
        </p:txBody>
      </p:sp>
      <p:pic>
        <p:nvPicPr>
          <p:cNvPr id="47106" name="Picture 2" descr="ЦИР - D-димер (D-dime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28934"/>
            <a:ext cx="478634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</a:rPr>
              <a:t>Система </a:t>
            </a:r>
            <a:r>
              <a:rPr lang="ru-RU" sz="4000" dirty="0" err="1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</a:rPr>
              <a:t>фибринолиза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Impact" pitchFamily="34" charset="0"/>
            </a:endParaRPr>
          </a:p>
        </p:txBody>
      </p:sp>
      <p:sp>
        <p:nvSpPr>
          <p:cNvPr id="74755" name="Содержимое 7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4756" name="Picture 14" descr="Формирование фибринового сгустка, Механизмы фибринолиза, Основные  физиологические антикоагулянты, Фазы коагуляционного гемостаза,  Характеристика групповых свойств крови, Допустимые варианты переливания  крови в экстремальных условиях, Определение групп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00188"/>
            <a:ext cx="88995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7188" y="1071563"/>
            <a:ext cx="2976562" cy="285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0">
                <a:latin typeface="Impact" pitchFamily="34" charset="0"/>
              </a:rPr>
              <a:t>Наименование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3429000" y="1071563"/>
            <a:ext cx="5334000" cy="285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0" dirty="0" smtClean="0">
                <a:latin typeface="Impact" pitchFamily="34" charset="0"/>
              </a:rPr>
              <a:t>Ведущий механизм действия</a:t>
            </a:r>
            <a:endParaRPr lang="ru-RU" sz="2000" b="0" dirty="0">
              <a:latin typeface="Impact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14282" y="1428736"/>
          <a:ext cx="8822214" cy="516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571500"/>
            <a:ext cx="8713787" cy="5000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</a:rPr>
              <a:t>ОСНОВНЫЕ ФИЗИОЛОГИЧЕСКИЕ АНТИКОАГУЛЯНТЫ.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</a:rPr>
              <a:t>ГРУППА А (ПЕРВИЧНЫЕ).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Петехиально-пятнистый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pic>
        <p:nvPicPr>
          <p:cNvPr id="21507" name="Picture 2" descr="Петехиально-пятнистый тип кровоточивости |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7145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1714500"/>
            <a:ext cx="3071812" cy="45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0">
                <a:latin typeface="Impact" pitchFamily="34" charset="0"/>
              </a:rPr>
              <a:t>Наименование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00438" y="1714500"/>
            <a:ext cx="5256212" cy="45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0" dirty="0" smtClean="0">
                <a:latin typeface="Impact" pitchFamily="34" charset="0"/>
              </a:rPr>
              <a:t>Ведущий механизм действия</a:t>
            </a:r>
            <a:endParaRPr lang="ru-RU" b="0" dirty="0">
              <a:latin typeface="Impact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381000" y="2285992"/>
          <a:ext cx="8477280" cy="430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964612" cy="10699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</a:rPr>
              <a:t>ОСНОВНЫЕ ФИЗИОЛОГИЧЕСКИЕ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Impact" pitchFamily="34" charset="0"/>
              </a:rPr>
              <a:t>А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</a:rPr>
              <a:t>НТИКОАГУЛЯНТЫ. ГРУППА Б. (ВТОРИЧНЫЕ, ОБРАЗУЮЩИЕСЯ В ПРОЦЕССЕ ПРОТЕОЛИЗА)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398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тромбофилий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25"/>
            <a:ext cx="8229600" cy="49530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ru-RU" alt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Врождённые (наследственные, первичные)-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аномалии в генах, содержащих информацию о белках, участвующих в свертывании крови: </a:t>
            </a:r>
          </a:p>
          <a:p>
            <a:pPr marL="514350" indent="-514350"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дефицит антитротромбина III, </a:t>
            </a:r>
          </a:p>
          <a:p>
            <a:pPr marL="514350" indent="-514350"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протеинов C и S, </a:t>
            </a:r>
          </a:p>
          <a:p>
            <a:pPr marL="514350" indent="-514350"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аномалия фактора V (мутация Лейден),</a:t>
            </a:r>
          </a:p>
          <a:p>
            <a:pPr marL="514350" indent="-514350"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аномалия протромбина G 202110А.</a:t>
            </a:r>
          </a:p>
          <a:p>
            <a:pPr marL="514350" indent="-514350" eaLnBrk="1" hangingPunct="1"/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ru-RU" alt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Приобретенные –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возникли в результате других заболеваний или приема лекарственных препаратов</a:t>
            </a:r>
            <a:endParaRPr lang="ru-RU" altLang="ru-RU" sz="2000" smtClean="0">
              <a:solidFill>
                <a:srgbClr val="2A37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79463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Врождённые</a:t>
            </a:r>
            <a:endParaRPr lang="ru-RU" altLang="ru-RU" sz="3200" smtClean="0">
              <a:solidFill>
                <a:schemeClr val="tx1"/>
              </a:solidFill>
            </a:endParaRPr>
          </a:p>
        </p:txBody>
      </p:sp>
      <p:sp>
        <p:nvSpPr>
          <p:cNvPr id="78851" name="Текст 2"/>
          <p:cNvSpPr>
            <a:spLocks noGrp="1"/>
          </p:cNvSpPr>
          <p:nvPr>
            <p:ph type="body" sz="half" idx="1"/>
          </p:nvPr>
        </p:nvSpPr>
        <p:spPr>
          <a:xfrm>
            <a:off x="214313" y="1412875"/>
            <a:ext cx="8750300" cy="47498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 b="1" smtClean="0"/>
              <a:t>Дефицит антитромбина III</a:t>
            </a:r>
            <a:r>
              <a:rPr lang="ru-RU" altLang="ru-RU" sz="2000" smtClean="0"/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Нарушен синтез антитромбина III.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Аутосомно-доминантный тип наследования.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Антитромбин III – важнейший компонент противосвертывающей системы.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Он образует соединения с тромбином, что приводит к их взаимной инактивации.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080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Врождённые</a:t>
            </a:r>
          </a:p>
        </p:txBody>
      </p:sp>
      <p:sp>
        <p:nvSpPr>
          <p:cNvPr id="79875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7615238" cy="41148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000" b="1" smtClean="0"/>
              <a:t>Дефицит протеинов С и S.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Протеин С – это белок, который синтезируется в печени. Он активируется тромбином и при взаимодействии с другим важным компонентом крови – протеином S – ограничивает процесс тромбообразования за счет разрушения факторов свертывания V и VIII и прекращения образования фибрина. Таким образом, протеины С и S регулируют интенсивность свертывающей системы крови. Их дефицит приводит к избыточному тромбообразованию.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7080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Врождённые</a:t>
            </a:r>
          </a:p>
        </p:txBody>
      </p:sp>
      <p:sp>
        <p:nvSpPr>
          <p:cNvPr id="80899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58175" cy="41148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000" b="1" smtClean="0"/>
              <a:t>Аномалия фактора V (мутация Лейден).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При этом заболевании появляется дефект в гене, несущем информацию о пятом факторе свертывания крови. В результате фактор V становится устойчивым к разрушающему действию протеина C. Фактор V является фактором свертывания и участвует в образовании тромбина. При увеличении его количества риск возникновения тромбов повышается.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080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Врождённые</a:t>
            </a:r>
          </a:p>
        </p:txBody>
      </p:sp>
      <p:sp>
        <p:nvSpPr>
          <p:cNvPr id="8192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186738" cy="41148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 b="1" smtClean="0"/>
              <a:t>Аномалия протромбина.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140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При этом заболевании увеличивается синтез протромбина – предшественника тромбина. В результате активность свертывающей системы крови увеличивается. При подобном нарушении синтеза протромбина часто встречаются не только венозные тромбозы, но и тромбы в артериях сердца и головного мозга, что может привести к инфарктам и инсультам у людей моложе 50 лет.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36588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82947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401050" cy="41148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smtClean="0"/>
              <a:t>Антифосфолипидный синдром</a:t>
            </a:r>
            <a:r>
              <a:rPr lang="ru-RU" altLang="ru-RU" sz="2000" smtClean="0"/>
              <a:t> - сопровождается избыточным количеством белков (антител), уничтожающих фосфолипиды – важные компоненты мембраны нервных клеток, тромбоцитов и стенки сосудов.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В результате разрушения этих клеток выделяются активные вещества, которые нарушают нормальное взаимодействие свертывающей и противосвертывающей систем крови.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Свертываемость крови повышается, увеличивается склонность к образованию тромбов.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 Большое количество антител к фосфолипидам образуется при злокачественных опухолях, системной красной волчанке, ревматоидном артрите и других заболеваниях.</a:t>
            </a:r>
          </a:p>
          <a:p>
            <a:pPr eaLnBrk="1" hangingPunct="1"/>
            <a:endParaRPr lang="ru-RU" altLang="ru-RU" sz="200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36588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</a:t>
            </a:r>
          </a:p>
        </p:txBody>
      </p:sp>
      <p:sp>
        <p:nvSpPr>
          <p:cNvPr id="83971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329613" cy="41148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smtClean="0"/>
              <a:t>Миелопролиферативные заболевания </a:t>
            </a:r>
            <a:r>
              <a:rPr lang="ru-RU" altLang="ru-RU" sz="2000" smtClean="0"/>
              <a:t>– заболевания, при которых костный мозг продуцирует избыточное количество клеток крови: полицитемия увеличение количества эритроцитов, при тромбоцитемии – тромбоцитов.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 В результате меняется вязкость крови и нарушается ее ток по сосудам.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Это может привести к повышенному тромбообразованию.</a:t>
            </a:r>
          </a:p>
          <a:p>
            <a:pPr eaLnBrk="1" hangingPunct="1"/>
            <a:endParaRPr lang="ru-RU" altLang="ru-RU" sz="1400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636588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</a:t>
            </a:r>
          </a:p>
        </p:txBody>
      </p:sp>
      <p:sp>
        <p:nvSpPr>
          <p:cNvPr id="84995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8472488" cy="475297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 b="1" smtClean="0"/>
              <a:t>Приобретенный дефицит антитромбина III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110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Возникает при нарушении синтеза этого фактора или при его избыточном разрушении.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Заболевания печени, дефиците витамина К -нарушается образование антитромбина III.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Нефротический синдром - потеря белков, в том числе антитромбина, с мочой.</a:t>
            </a:r>
          </a:p>
          <a:p>
            <a:pPr eaLnBrk="1" hangingPunct="1"/>
            <a:endParaRPr lang="ru-RU" altLang="ru-RU" sz="110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altLang="ru-RU" sz="3200" b="1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проявления тромбофилий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3200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Тромбозы поверхностных вен: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ru-RU" altLang="ru-RU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тромбоз (температура, болезненность, уплотнение подкожной клетчатки, покраснение кожи, образование плотного тяжа)</a:t>
            </a:r>
            <a:r>
              <a:rPr lang="en-US" altLang="ru-RU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mtClean="0">
              <a:solidFill>
                <a:srgbClr val="2A37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ru-RU" altLang="ru-RU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подострый тромбоз</a:t>
            </a:r>
            <a:r>
              <a:rPr lang="en-US" altLang="ru-RU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mtClean="0">
              <a:solidFill>
                <a:srgbClr val="2A37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ru-RU" altLang="ru-RU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рецидивирующие тромбозы</a:t>
            </a:r>
            <a:r>
              <a:rPr lang="en-US" altLang="ru-RU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3200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Тромбозы глубоких вен:</a:t>
            </a:r>
            <a:r>
              <a:rPr lang="ru-RU" altLang="ru-RU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боли, цианоз, отек конечности, </a:t>
            </a:r>
            <a:r>
              <a:rPr lang="en-US" altLang="ru-RU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трофические расстройства, флегмоны,  ТЭЛА;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534400" cy="1000125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Смешанный (микроциркуляторно-гематомный).</a:t>
            </a:r>
            <a:endParaRPr lang="ru-RU" altLang="ru-RU" smtClean="0"/>
          </a:p>
        </p:txBody>
      </p:sp>
      <p:pic>
        <p:nvPicPr>
          <p:cNvPr id="22531" name="Picture 2" descr="data/kafedra/internal/propedeutic_vn_des/classes_stud/ru/stomat/ptn/%D0%B2%D0%BD%D1%83%D1%82%D1%80%D0%B5%D0%BD%D0%BD%D1%8F%D1%8F%20%D0%BC%D0%B5%D0%B4%D0%B8%D1%86%D0%B8%D0%BD%D0%B0/4/%D0%97%D0%B0%D0%BD%D1%8F%D1%82%D0%B8%D0%B5_8_%D0%93%D0%B5%D0%BC%D0%BE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785938"/>
            <a:ext cx="3071813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3200" b="1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проявления тромбофилий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8229600" cy="4565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ТЭЛА (немотивированная одышка в покое, боли в грудной клетке, кашель, кровохарканье, повышение температуры, падение АД, коллапс, церебральные нарушения)</a:t>
            </a: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Артериальные тромбозы (боль, симптомы зависят от локализации):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Ишемия </a:t>
            </a: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степени: онемение, похолодание конечности, парэстезии, боль</a:t>
            </a: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Ишемия </a:t>
            </a: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степени: нарушение чувствительности,  активных движений в суставах</a:t>
            </a: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Ишемия </a:t>
            </a: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степени: субфасциальный отек, гангрена</a:t>
            </a:r>
            <a:r>
              <a:rPr lang="en-US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3200" b="1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5750" y="1643063"/>
            <a:ext cx="8443913" cy="4851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 </a:t>
            </a:r>
            <a:r>
              <a:rPr lang="ru-RU" altLang="ru-RU" sz="2400" b="1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(семейный анамнез при наследственных тромбофилиях, сопутствующие заболеания при приобретенных)</a:t>
            </a:r>
            <a:r>
              <a:rPr lang="en-US" altLang="ru-RU" sz="2400" b="1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  <a:r>
              <a:rPr lang="en-US" altLang="ru-RU" sz="2400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лабораторных исследований </a:t>
            </a:r>
            <a:r>
              <a:rPr lang="ru-RU" altLang="ru-RU" sz="2400" b="1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(развернутая  коагулограмма с определением уровня факторов свертывания и физиологических антикоагулянов, агрегатограмма, </a:t>
            </a:r>
            <a:r>
              <a:rPr lang="ru-RU" altLang="ru-RU" sz="2400" b="1" smtClean="0">
                <a:solidFill>
                  <a:srgbClr val="111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полиморфизма генов тромбогенности методом ПЦР</a:t>
            </a:r>
            <a:r>
              <a:rPr lang="ru-RU" altLang="ru-RU" sz="2400" b="1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400" b="1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b="1" smtClean="0">
              <a:solidFill>
                <a:srgbClr val="2A37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методы </a:t>
            </a:r>
            <a:r>
              <a:rPr lang="ru-RU" altLang="ru-RU" sz="2400" b="1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(УЗИ, дуплексное сканирование сосудов, ангиография, ЭХО КГ, сцинтиграфия легких, КТ, МРТ ).</a:t>
            </a:r>
            <a:endParaRPr lang="en-US" altLang="ru-RU" sz="2400" b="1" smtClean="0">
              <a:solidFill>
                <a:srgbClr val="2A37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4000" b="1" smtClean="0">
                <a:solidFill>
                  <a:srgbClr val="2A37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altLang="ru-RU" sz="3000" b="1" smtClean="0">
              <a:solidFill>
                <a:srgbClr val="2A37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2875" y="1571625"/>
            <a:ext cx="8543925" cy="4929188"/>
          </a:xfrm>
        </p:spPr>
        <p:txBody>
          <a:bodyPr>
            <a:normAutofit/>
          </a:bodyPr>
          <a:lstStyle/>
          <a:p>
            <a:pPr marL="381000" indent="-381000" eaLnBrk="1" hangingPunct="1">
              <a:buFont typeface="Wingdings 2" panose="05020102010507070707" pitchFamily="18" charset="2"/>
              <a:buNone/>
            </a:pPr>
            <a:r>
              <a:rPr lang="ru-RU" altLang="ru-RU" sz="2400" smtClean="0"/>
              <a:t>Антикоагулянты – препараты, уменьшающие свертывающую активность крови: </a:t>
            </a:r>
          </a:p>
          <a:p>
            <a:pPr marL="381000" indent="-381000"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	Антикоагулянты прямого действия- антикоагулянты для парентерального введения ( гепарин натрия, далтепарин натрия, надропарин кальция, эноксапарин натрия, фондапаринукс натрия) и пероральные (апиксабан, дабигатрана этексилат, ривароксабан). </a:t>
            </a:r>
            <a:endParaRPr lang="ru-RU" altLang="ru-RU" sz="2400" smtClean="0"/>
          </a:p>
          <a:p>
            <a:pPr marL="381000" indent="-381000" eaLnBrk="1" hangingPunct="1">
              <a:buFont typeface="Wingdings 2" panose="05020102010507070707" pitchFamily="18" charset="2"/>
              <a:buNone/>
            </a:pPr>
            <a:r>
              <a:rPr lang="ru-RU" altLang="ru-RU" sz="2400" smtClean="0"/>
              <a:t>Низкие дозы аспирина, который уменьшает агрегацию тромбоцитов.</a:t>
            </a:r>
            <a:endParaRPr lang="en-US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Васкулито-пурпурный тип</a:t>
            </a:r>
            <a:endParaRPr lang="ru-RU" altLang="ru-RU" smtClean="0"/>
          </a:p>
        </p:txBody>
      </p:sp>
      <p:pic>
        <p:nvPicPr>
          <p:cNvPr id="23555" name="Picture 2" descr="Геморрагический васкулит (Болезнь Шенлейна-Геноха): Этиология, патогенез,  клиника (симптомы), диагностика, лечение, профилактика - Гематология -  Болезни взрослых - Медицинские статьи - Will Heal - Умный медицинский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643063"/>
            <a:ext cx="6845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Геморрагические диатезы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7137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535</TotalTime>
  <Words>2903</Words>
  <Application>Microsoft Office PowerPoint</Application>
  <PresentationFormat>Экран (4:3)</PresentationFormat>
  <Paragraphs>416</Paragraphs>
  <Slides>72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83" baseType="lpstr">
      <vt:lpstr>Arial</vt:lpstr>
      <vt:lpstr>Georgia</vt:lpstr>
      <vt:lpstr>Wingdings 2</vt:lpstr>
      <vt:lpstr>Wingdings</vt:lpstr>
      <vt:lpstr>Calibri</vt:lpstr>
      <vt:lpstr>Times New Roman</vt:lpstr>
      <vt:lpstr>Tahoma</vt:lpstr>
      <vt:lpstr>Arial Cyr</vt:lpstr>
      <vt:lpstr>Impact</vt:lpstr>
      <vt:lpstr>Courier New</vt:lpstr>
      <vt:lpstr>Официальная</vt:lpstr>
      <vt:lpstr>Коагулопатии</vt:lpstr>
      <vt:lpstr>Презентация PowerPoint</vt:lpstr>
      <vt:lpstr>Классификация коагулопатий </vt:lpstr>
      <vt:lpstr>Типы кровоточивости</vt:lpstr>
      <vt:lpstr>Гематомный тип</vt:lpstr>
      <vt:lpstr>Петехиально-пятнистый</vt:lpstr>
      <vt:lpstr>Смешанный (микроциркуляторно-гематомный).</vt:lpstr>
      <vt:lpstr>Васкулито-пурпурный тип</vt:lpstr>
      <vt:lpstr>Презентация PowerPoint</vt:lpstr>
      <vt:lpstr>Гемофилии </vt:lpstr>
      <vt:lpstr>Презентация PowerPoint</vt:lpstr>
      <vt:lpstr>Клинические   проявления   гемофилии</vt:lpstr>
      <vt:lpstr>Презентация PowerPoint</vt:lpstr>
      <vt:lpstr>Презентация PowerPoint</vt:lpstr>
      <vt:lpstr>Презентация PowerPoint</vt:lpstr>
      <vt:lpstr>Диагностические критерии </vt:lpstr>
      <vt:lpstr>Презентация PowerPoint</vt:lpstr>
      <vt:lpstr>Презентация PowerPoint</vt:lpstr>
      <vt:lpstr>Презентация PowerPoint</vt:lpstr>
      <vt:lpstr>Лечение</vt:lpstr>
      <vt:lpstr>Презентация PowerPoint</vt:lpstr>
      <vt:lpstr>Презентация PowerPoint</vt:lpstr>
      <vt:lpstr>Презентация PowerPoint</vt:lpstr>
      <vt:lpstr>Профилактическое лечение</vt:lpstr>
      <vt:lpstr>Ингибиторная форма гемофилии</vt:lpstr>
      <vt:lpstr>Презентация PowerPoint</vt:lpstr>
      <vt:lpstr>Лечение ингибиторных форм</vt:lpstr>
      <vt:lpstr>Лечение ингибиторных форм</vt:lpstr>
      <vt:lpstr>БОЛЕЗНЬ ВИЛЛЕБРАНДА</vt:lpstr>
      <vt:lpstr>Фактор Виллебранда</vt:lpstr>
      <vt:lpstr>Функции фактора Виллебранда</vt:lpstr>
      <vt:lpstr>Классификация БВ</vt:lpstr>
      <vt:lpstr>ТИП I    БВ</vt:lpstr>
      <vt:lpstr>Тип III БВ</vt:lpstr>
      <vt:lpstr>Тип IIA</vt:lpstr>
      <vt:lpstr>Тип IIB</vt:lpstr>
      <vt:lpstr>Тип II M</vt:lpstr>
      <vt:lpstr>Тип II N</vt:lpstr>
      <vt:lpstr>Клинические признаки</vt:lpstr>
      <vt:lpstr>Диагностика</vt:lpstr>
      <vt:lpstr>Диагностические тесты</vt:lpstr>
      <vt:lpstr>Лечение</vt:lpstr>
      <vt:lpstr>Лечение </vt:lpstr>
      <vt:lpstr>Выбор лечения в зависимости от типа</vt:lpstr>
      <vt:lpstr>Десмопрессин (DDAVP)</vt:lpstr>
      <vt:lpstr>Заместительная терапия концентратами FVIII, содержащими vWF</vt:lpstr>
      <vt:lpstr>Дозировка концентратов фVIII-ФВ при БВ, не отвечающей на десмопрессин (по Мануччи, 1997)</vt:lpstr>
      <vt:lpstr>Расчет дозы концентрата ф. VIII (рекомендации НМИЦ Гематологии МЗ)</vt:lpstr>
      <vt:lpstr>   Синдром ВИЛЛЕБРАНДА- приобретенное нарушение свертывающей системы крови  </vt:lpstr>
      <vt:lpstr>Основные патогенетические механизмы  </vt:lpstr>
      <vt:lpstr>Образование аутоантител</vt:lpstr>
      <vt:lpstr>Абсорбция фактора Виллебранда на опухолевых клетках</vt:lpstr>
      <vt:lpstr>Потеря мультимеров фактора Виллебранда большой молекулярной массы в условиях высоких скоростей сдвига</vt:lpstr>
      <vt:lpstr>Клинические проявления</vt:lpstr>
      <vt:lpstr>Диагностические тесты</vt:lpstr>
      <vt:lpstr>Лечение</vt:lpstr>
      <vt:lpstr>Тромбофилии</vt:lpstr>
      <vt:lpstr>Система фибринолиза</vt:lpstr>
      <vt:lpstr>ОСНОВНЫЕ ФИЗИОЛОГИЧЕСКИЕ АНТИКОАГУЛЯНТЫ.  ГРУППА А (ПЕРВИЧНЫЕ).</vt:lpstr>
      <vt:lpstr>ОСНОВНЫЕ ФИЗИОЛОГИЧЕСКИЕ АНТИКОАГУЛЯНТЫ. ГРУППА Б. (ВТОРИЧНЫЕ, ОБРАЗУЮЩИЕСЯ В ПРОЦЕССЕ ПРОТЕОЛИЗА)</vt:lpstr>
      <vt:lpstr>Классификация тромбофилий</vt:lpstr>
      <vt:lpstr>Врождённые</vt:lpstr>
      <vt:lpstr>Врождённые</vt:lpstr>
      <vt:lpstr>Врождённые</vt:lpstr>
      <vt:lpstr>Врождённые</vt:lpstr>
      <vt:lpstr>Приобретенные</vt:lpstr>
      <vt:lpstr>Приобретенные</vt:lpstr>
      <vt:lpstr>Приобретенные</vt:lpstr>
      <vt:lpstr>Клинические проявления тромбофилий</vt:lpstr>
      <vt:lpstr>Клинические проявления тромбофилий</vt:lpstr>
      <vt:lpstr>Диагностика</vt:lpstr>
      <vt:lpstr>Лечение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Гемофилии</dc:title>
  <dc:creator>suslik</dc:creator>
  <cp:lastModifiedBy>Пользователь Windows</cp:lastModifiedBy>
  <cp:revision>67</cp:revision>
  <dcterms:created xsi:type="dcterms:W3CDTF">2020-09-06T07:41:34Z</dcterms:created>
  <dcterms:modified xsi:type="dcterms:W3CDTF">2021-02-19T08:22:00Z</dcterms:modified>
</cp:coreProperties>
</file>