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64" r:id="rId5"/>
    <p:sldId id="265" r:id="rId6"/>
    <p:sldId id="277" r:id="rId7"/>
    <p:sldId id="266" r:id="rId8"/>
    <p:sldId id="267" r:id="rId9"/>
    <p:sldId id="268" r:id="rId10"/>
    <p:sldId id="269" r:id="rId11"/>
    <p:sldId id="270" r:id="rId12"/>
    <p:sldId id="272" r:id="rId13"/>
    <p:sldId id="273" r:id="rId14"/>
    <p:sldId id="275" r:id="rId15"/>
    <p:sldId id="278" r:id="rId16"/>
    <p:sldId id="279" r:id="rId17"/>
    <p:sldId id="276"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ravo-med.ru/legislation/fz/8294/" TargetMode="External"/><Relationship Id="rId2" Type="http://schemas.openxmlformats.org/officeDocument/2006/relationships/hyperlink" Target="http://pravo-med.ru/legal_terms/961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nsultant.ru/document/cons_doc_LAW_15655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000" b="1" dirty="0" smtClean="0"/>
              <a:t>ПОНЯТИЕ, СВОЙСТВА И ВИДЫ УСЛУГ</a:t>
            </a:r>
            <a:endParaRPr lang="ru-RU" sz="6000" b="1"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b="1" i="1" dirty="0" smtClean="0">
                <a:solidFill>
                  <a:srgbClr val="00B050"/>
                </a:solidFill>
              </a:rPr>
              <a:t>Отличительные характеристики услуги:</a:t>
            </a:r>
            <a:endParaRPr lang="ru-RU" b="1" dirty="0">
              <a:solidFill>
                <a:srgbClr val="00B050"/>
              </a:solidFill>
            </a:endParaRPr>
          </a:p>
        </p:txBody>
      </p:sp>
      <p:sp>
        <p:nvSpPr>
          <p:cNvPr id="3" name="Содержимое 2"/>
          <p:cNvSpPr>
            <a:spLocks noGrp="1"/>
          </p:cNvSpPr>
          <p:nvPr>
            <p:ph idx="1"/>
          </p:nvPr>
        </p:nvSpPr>
        <p:spPr>
          <a:xfrm>
            <a:off x="457200" y="1268760"/>
            <a:ext cx="8229600" cy="4857403"/>
          </a:xfrm>
        </p:spPr>
        <p:txBody>
          <a:bodyPr>
            <a:normAutofit/>
          </a:bodyPr>
          <a:lstStyle/>
          <a:p>
            <a:pPr algn="just">
              <a:buNone/>
            </a:pPr>
            <a:r>
              <a:rPr lang="ru-RU" b="1" dirty="0" smtClean="0"/>
              <a:t>4) </a:t>
            </a:r>
            <a:r>
              <a:rPr lang="ru-RU" sz="3600" b="1" dirty="0" smtClean="0"/>
              <a:t>Недолговечность, неспособность услуг к хранению: </a:t>
            </a:r>
            <a:r>
              <a:rPr lang="ru-RU" sz="3600" i="1" dirty="0" smtClean="0"/>
              <a:t>Услуги не </a:t>
            </a:r>
            <a:r>
              <a:rPr lang="ru-RU" sz="3600" i="1" dirty="0" smtClean="0"/>
              <a:t>могут быть сохранены для дальнейшей продажи или использования.</a:t>
            </a:r>
            <a:endParaRPr lang="ru-RU" sz="3600" dirty="0" smtClean="0"/>
          </a:p>
          <a:p>
            <a:pPr algn="just">
              <a:buNone/>
            </a:pPr>
            <a:r>
              <a:rPr lang="ru-RU" sz="2800" dirty="0" smtClean="0">
                <a:solidFill>
                  <a:srgbClr val="7030A0"/>
                </a:solidFill>
              </a:rPr>
              <a:t>При устойчивом спросе на услуги, их недолговечность не вызывает серьезных проблем, если же спрос подвержен колебаниям, то производители услуг сталкиваются с определенными сложностями</a:t>
            </a:r>
            <a:r>
              <a:rPr lang="ru-RU" sz="2800" dirty="0" smtClean="0"/>
              <a:t>.</a:t>
            </a:r>
          </a:p>
          <a:p>
            <a:pPr marL="0" indent="0" algn="just">
              <a:lnSpc>
                <a:spcPct val="120000"/>
              </a:lnSpc>
              <a:spcBef>
                <a:spcPts val="0"/>
              </a:spcBef>
              <a:buNone/>
            </a:pPr>
            <a:endParaRPr lang="ru-RU"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00B050"/>
                </a:solidFill>
              </a:rPr>
              <a:t>Отличительные характеристики услуги:</a:t>
            </a:r>
            <a:endParaRPr lang="ru-RU" dirty="0"/>
          </a:p>
        </p:txBody>
      </p:sp>
      <p:sp>
        <p:nvSpPr>
          <p:cNvPr id="3" name="Содержимое 2"/>
          <p:cNvSpPr>
            <a:spLocks noGrp="1"/>
          </p:cNvSpPr>
          <p:nvPr>
            <p:ph idx="1"/>
          </p:nvPr>
        </p:nvSpPr>
        <p:spPr/>
        <p:txBody>
          <a:bodyPr>
            <a:normAutofit fontScale="77500" lnSpcReduction="20000"/>
          </a:bodyPr>
          <a:lstStyle/>
          <a:p>
            <a:pPr algn="just">
              <a:buNone/>
            </a:pPr>
            <a:r>
              <a:rPr lang="ru-RU" sz="4600" b="1" dirty="0" smtClean="0"/>
              <a:t>5) Отсутствие владения: </a:t>
            </a:r>
            <a:r>
              <a:rPr lang="ru-RU" sz="4600" i="1" dirty="0" smtClean="0"/>
              <a:t>Потребитель услуги, как правило, </a:t>
            </a:r>
            <a:r>
              <a:rPr lang="ru-RU" sz="4600" i="1" dirty="0" smtClean="0"/>
              <a:t>пользуется </a:t>
            </a:r>
            <a:r>
              <a:rPr lang="ru-RU" sz="4600" i="1" dirty="0" smtClean="0"/>
              <a:t>ей на протяжении ограниченного количества времени</a:t>
            </a:r>
            <a:r>
              <a:rPr lang="ru-RU" sz="4600" i="1" dirty="0" smtClean="0"/>
              <a:t>.</a:t>
            </a:r>
          </a:p>
          <a:p>
            <a:pPr algn="just">
              <a:buNone/>
            </a:pPr>
            <a:endParaRPr lang="ru-RU" dirty="0" smtClean="0"/>
          </a:p>
          <a:p>
            <a:pPr marL="0" indent="0" algn="just">
              <a:lnSpc>
                <a:spcPct val="120000"/>
              </a:lnSpc>
              <a:spcBef>
                <a:spcPts val="0"/>
              </a:spcBef>
              <a:buNone/>
            </a:pPr>
            <a:r>
              <a:rPr lang="ru-RU" dirty="0" smtClean="0">
                <a:solidFill>
                  <a:srgbClr val="7030A0"/>
                </a:solidFill>
              </a:rPr>
              <a:t>В отличие от товаров, имеющих материальную форму, услуги не являются </a:t>
            </a:r>
            <a:r>
              <a:rPr lang="ru-RU" dirty="0" smtClean="0">
                <a:solidFill>
                  <a:srgbClr val="7030A0"/>
                </a:solidFill>
              </a:rPr>
              <a:t>чьей-либо </a:t>
            </a:r>
            <a:r>
              <a:rPr lang="ru-RU" dirty="0" smtClean="0">
                <a:solidFill>
                  <a:srgbClr val="7030A0"/>
                </a:solidFill>
              </a:rPr>
              <a:t>собственностью. В большинстве случаев, предоставленной услугой нельзя пользоваться слишком большой промежуток времени. В конечном счете, она либо устаревает, либо становится </a:t>
            </a:r>
            <a:r>
              <a:rPr lang="ru-RU" dirty="0" smtClean="0">
                <a:solidFill>
                  <a:srgbClr val="7030A0"/>
                </a:solidFill>
              </a:rPr>
              <a:t>неактуальной</a:t>
            </a:r>
            <a:r>
              <a:rPr lang="ru-RU" dirty="0" smtClean="0">
                <a:solidFill>
                  <a:srgbClr val="7030A0"/>
                </a:solidFill>
              </a:rPr>
              <a:t>. </a:t>
            </a:r>
            <a:endParaRPr lang="ru-RU" dirty="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print"/>
          <a:srcRect l="37272" t="24497" r="14362" b="38910"/>
          <a:stretch>
            <a:fillRect/>
          </a:stretch>
        </p:blipFill>
        <p:spPr bwMode="auto">
          <a:xfrm>
            <a:off x="251520" y="260648"/>
            <a:ext cx="8568952" cy="64087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print"/>
          <a:srcRect l="32181" t="41998" r="13089" b="30955"/>
          <a:stretch>
            <a:fillRect/>
          </a:stretch>
        </p:blipFill>
        <p:spPr bwMode="auto">
          <a:xfrm>
            <a:off x="251520" y="332656"/>
            <a:ext cx="8424936" cy="59046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print"/>
          <a:srcRect l="16907" t="18133" r="43636" b="23000"/>
          <a:stretch>
            <a:fillRect/>
          </a:stretch>
        </p:blipFill>
        <p:spPr bwMode="auto">
          <a:xfrm>
            <a:off x="1403648" y="0"/>
            <a:ext cx="6264696" cy="648072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t>Медицинская </a:t>
            </a:r>
            <a:r>
              <a:rPr lang="ru-RU" sz="5400" b="1" dirty="0" smtClean="0"/>
              <a:t>услуга -</a:t>
            </a:r>
            <a:endParaRPr lang="ru-RU" sz="5400" dirty="0"/>
          </a:p>
        </p:txBody>
      </p:sp>
      <p:sp>
        <p:nvSpPr>
          <p:cNvPr id="3" name="Содержимое 2"/>
          <p:cNvSpPr>
            <a:spLocks noGrp="1"/>
          </p:cNvSpPr>
          <p:nvPr>
            <p:ph idx="1"/>
          </p:nvPr>
        </p:nvSpPr>
        <p:spPr/>
        <p:txBody>
          <a:bodyPr>
            <a:normAutofit/>
          </a:bodyPr>
          <a:lstStyle/>
          <a:p>
            <a:pPr>
              <a:buNone/>
            </a:pPr>
            <a:r>
              <a:rPr lang="ru-RU" dirty="0" smtClean="0"/>
              <a:t> </a:t>
            </a:r>
            <a:r>
              <a:rPr lang="ru-RU" dirty="0" smtClean="0">
                <a:hlinkClick r:id="rId2"/>
              </a:rPr>
              <a:t>медицинское вмешательство</a:t>
            </a:r>
            <a:r>
              <a:rPr lang="ru-RU" dirty="0" smtClean="0"/>
              <a:t> или комплекс медицинских вмешательств, направленных на профилактику, диагностику и лечение заболеваний, медицинскую реабилитацию и имеющих самостоятельное законченное </a:t>
            </a:r>
            <a:r>
              <a:rPr lang="ru-RU" dirty="0" smtClean="0"/>
              <a:t>значение.</a:t>
            </a:r>
          </a:p>
          <a:p>
            <a:pPr algn="just">
              <a:buNone/>
            </a:pPr>
            <a:r>
              <a:rPr lang="ru-RU" sz="2800" dirty="0" smtClean="0">
                <a:latin typeface="Times New Roman" pitchFamily="18" charset="0"/>
                <a:cs typeface="Times New Roman" pitchFamily="18" charset="0"/>
              </a:rPr>
              <a:t>Ст. 2, </a:t>
            </a:r>
            <a:r>
              <a:rPr lang="ru-RU" sz="2800" dirty="0" smtClean="0">
                <a:latin typeface="Times New Roman" pitchFamily="18" charset="0"/>
                <a:cs typeface="Times New Roman" pitchFamily="18" charset="0"/>
                <a:hlinkClick r:id="rId3"/>
              </a:rPr>
              <a:t>Федеральный закон от 21.11.2011 N 323-ФЗ</a:t>
            </a:r>
            <a:r>
              <a:rPr lang="ru-RU" sz="2800" dirty="0" smtClean="0">
                <a:latin typeface="Times New Roman" pitchFamily="18" charset="0"/>
                <a:cs typeface="Times New Roman" pitchFamily="18" charset="0"/>
              </a:rPr>
              <a:t> "Об основах охраны здоровья граждан в Российской Федерации"</a:t>
            </a:r>
            <a:endParaRPr lang="ru-RU"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a:t>
            </a:r>
            <a:r>
              <a:rPr lang="ru-RU" b="1" dirty="0" smtClean="0"/>
              <a:t>едицинская </a:t>
            </a:r>
            <a:r>
              <a:rPr lang="ru-RU" b="1" dirty="0" smtClean="0"/>
              <a:t>помощь</a:t>
            </a:r>
            <a:endParaRPr lang="ru-RU" b="1" dirty="0"/>
          </a:p>
        </p:txBody>
      </p:sp>
      <p:sp>
        <p:nvSpPr>
          <p:cNvPr id="3" name="Содержимое 2"/>
          <p:cNvSpPr>
            <a:spLocks noGrp="1"/>
          </p:cNvSpPr>
          <p:nvPr>
            <p:ph idx="1"/>
          </p:nvPr>
        </p:nvSpPr>
        <p:spPr/>
        <p:txBody>
          <a:bodyPr/>
          <a:lstStyle/>
          <a:p>
            <a:pPr algn="just">
              <a:buNone/>
            </a:pPr>
            <a:r>
              <a:rPr lang="ru-RU" dirty="0" smtClean="0"/>
              <a:t>- </a:t>
            </a:r>
            <a:r>
              <a:rPr lang="ru-RU" sz="4000" dirty="0" smtClean="0"/>
              <a:t>комплекс мероприятий, направленных на поддержание и (или) восстановление здоровья и включающих в себя предоставление </a:t>
            </a:r>
            <a:r>
              <a:rPr lang="ru-RU" sz="4000" smtClean="0"/>
              <a:t>медицинских </a:t>
            </a:r>
            <a:r>
              <a:rPr lang="ru-RU" sz="4000" smtClean="0"/>
              <a:t>услуг.</a:t>
            </a:r>
            <a:endParaRPr lang="ru-RU"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С</a:t>
            </a:r>
            <a:r>
              <a:rPr lang="ru-RU" b="1" dirty="0" smtClean="0">
                <a:latin typeface="Times New Roman" pitchFamily="18" charset="0"/>
                <a:cs typeface="Times New Roman" pitchFamily="18" charset="0"/>
              </a:rPr>
              <a:t>оциальная </a:t>
            </a:r>
            <a:r>
              <a:rPr lang="ru-RU" b="1" dirty="0" smtClean="0">
                <a:latin typeface="Times New Roman" pitchFamily="18" charset="0"/>
                <a:cs typeface="Times New Roman" pitchFamily="18" charset="0"/>
              </a:rPr>
              <a:t>услуга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buFontTx/>
              <a:buChar char="-"/>
            </a:pPr>
            <a:r>
              <a:rPr lang="ru-RU" sz="2400" dirty="0" smtClean="0"/>
              <a:t>действие </a:t>
            </a:r>
            <a:r>
              <a:rPr lang="ru-RU" sz="2400" dirty="0" smtClean="0"/>
              <a:t>или действия в сфере социального обслуживания по оказанию постоянной, периодической, разовой помощи, в том числе срочной помощи, гражданину в целях улучшения условий его жизнедеятельности и (или) расширения его возможностей самостоятельно обеспечивать свои основные жизненные </a:t>
            </a:r>
            <a:r>
              <a:rPr lang="ru-RU" sz="2400" dirty="0" smtClean="0"/>
              <a:t>потребности</a:t>
            </a:r>
          </a:p>
          <a:p>
            <a:pPr algn="just">
              <a:buFontTx/>
              <a:buChar char="-"/>
            </a:pPr>
            <a:r>
              <a:rPr lang="ru-RU" sz="2400" b="1" dirty="0" smtClean="0"/>
              <a:t/>
            </a:r>
            <a:br>
              <a:rPr lang="ru-RU" sz="2400" b="1" dirty="0" smtClean="0"/>
            </a:br>
            <a:r>
              <a:rPr lang="ru-RU" sz="2400" b="1" dirty="0" smtClean="0"/>
              <a:t>Федеральный закон от 28.12.2013 N 442-ФЗ (ред. от 11.06.2021) "Об основах социального обслуживания граждан в Российской Федерации"</a:t>
            </a:r>
            <a:endParaRPr lang="ru-RU" sz="2400" dirty="0" smtClean="0"/>
          </a:p>
          <a:p>
            <a:pPr algn="just">
              <a:buFontTx/>
              <a:buChar char="-"/>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smtClean="0"/>
              <a:t>Виды социальных услуг</a:t>
            </a:r>
            <a:endParaRPr lang="ru-RU" dirty="0"/>
          </a:p>
        </p:txBody>
      </p:sp>
      <p:sp>
        <p:nvSpPr>
          <p:cNvPr id="3" name="Содержимое 2"/>
          <p:cNvSpPr>
            <a:spLocks noGrp="1"/>
          </p:cNvSpPr>
          <p:nvPr>
            <p:ph idx="1"/>
          </p:nvPr>
        </p:nvSpPr>
        <p:spPr>
          <a:xfrm>
            <a:off x="457200" y="1052736"/>
            <a:ext cx="8229600" cy="5073427"/>
          </a:xfrm>
        </p:spPr>
        <p:txBody>
          <a:bodyPr>
            <a:normAutofit fontScale="25000" lnSpcReduction="20000"/>
          </a:bodyPr>
          <a:lstStyle/>
          <a:p>
            <a:pPr algn="just">
              <a:buNone/>
            </a:pPr>
            <a:r>
              <a:rPr lang="ru-RU" sz="6400" b="1" dirty="0" smtClean="0"/>
              <a:t> </a:t>
            </a:r>
            <a:r>
              <a:rPr lang="ru-RU" sz="6400" dirty="0" smtClean="0"/>
              <a:t>1</a:t>
            </a:r>
            <a:r>
              <a:rPr lang="ru-RU" sz="6400" dirty="0" smtClean="0"/>
              <a:t>) </a:t>
            </a:r>
            <a:r>
              <a:rPr lang="ru-RU" sz="6400" u="sng" dirty="0" smtClean="0"/>
              <a:t>социально-бытовые</a:t>
            </a:r>
            <a:r>
              <a:rPr lang="ru-RU" sz="6400" dirty="0" smtClean="0"/>
              <a:t>, направленные на поддержание жизнедеятельности получателей социальных услуг в быту;</a:t>
            </a:r>
          </a:p>
          <a:p>
            <a:pPr algn="just">
              <a:buNone/>
            </a:pPr>
            <a:r>
              <a:rPr lang="ru-RU" sz="6400" dirty="0" smtClean="0"/>
              <a:t>2) </a:t>
            </a:r>
            <a:r>
              <a:rPr lang="ru-RU" sz="6400" u="sng" dirty="0" smtClean="0"/>
              <a:t>социально-медицинские</a:t>
            </a:r>
            <a:r>
              <a:rPr lang="ru-RU" sz="6400" dirty="0" smtClean="0"/>
              <a:t>, направленные на поддержание и сохранение здоровья получателей социальных услуг путем организации ухода, оказания содействия в проведении оздоровительных мероприятий, систематического наблюдения за получателями социальных услуг для выявления отклонений в состоянии их здоровья;</a:t>
            </a:r>
          </a:p>
          <a:p>
            <a:pPr algn="just">
              <a:buNone/>
            </a:pPr>
            <a:r>
              <a:rPr lang="ru-RU" sz="6400" dirty="0" smtClean="0"/>
              <a:t>3) </a:t>
            </a:r>
            <a:r>
              <a:rPr lang="ru-RU" sz="6400" u="sng" dirty="0" smtClean="0"/>
              <a:t>социально-психологические</a:t>
            </a:r>
            <a:r>
              <a:rPr lang="ru-RU" sz="6400" dirty="0" smtClean="0"/>
              <a:t>, предусматривающие оказание помощи в коррекции психологического состояния получателей социальных услуг для адаптации в социальной среде, в том числе оказание психологической помощи анонимно с использованием телефона доверия;</a:t>
            </a:r>
          </a:p>
          <a:p>
            <a:pPr algn="just">
              <a:buNone/>
            </a:pPr>
            <a:r>
              <a:rPr lang="ru-RU" sz="6400" dirty="0" smtClean="0"/>
              <a:t>4) </a:t>
            </a:r>
            <a:r>
              <a:rPr lang="ru-RU" sz="6400" u="sng" dirty="0" smtClean="0"/>
              <a:t>социально-педагогические,</a:t>
            </a:r>
            <a:r>
              <a:rPr lang="ru-RU" sz="6400" dirty="0" smtClean="0"/>
              <a:t> направленные на профилактику отклонений в поведении и развитии личности получателей социальных услуг, формирование у них позитивных интересов (в том числе в сфере досуга), организацию их досуга, оказание помощи семье в воспитании детей;</a:t>
            </a:r>
          </a:p>
          <a:p>
            <a:pPr algn="just">
              <a:buNone/>
            </a:pPr>
            <a:r>
              <a:rPr lang="ru-RU" sz="6400" dirty="0" smtClean="0"/>
              <a:t>5) </a:t>
            </a:r>
            <a:r>
              <a:rPr lang="ru-RU" sz="6400" u="sng" dirty="0" smtClean="0"/>
              <a:t>социально-трудовые</a:t>
            </a:r>
            <a:r>
              <a:rPr lang="ru-RU" sz="6400" dirty="0" smtClean="0"/>
              <a:t>, направленные на оказание помощи в трудоустройстве и в решении других проблем, связанных с трудовой адаптацией;</a:t>
            </a:r>
          </a:p>
          <a:p>
            <a:pPr algn="just">
              <a:buNone/>
            </a:pPr>
            <a:r>
              <a:rPr lang="ru-RU" sz="6400" dirty="0" smtClean="0"/>
              <a:t>6) </a:t>
            </a:r>
            <a:r>
              <a:rPr lang="ru-RU" sz="6400" u="sng" dirty="0" smtClean="0"/>
              <a:t>социально-правовые,</a:t>
            </a:r>
            <a:r>
              <a:rPr lang="ru-RU" sz="6400" dirty="0" smtClean="0"/>
              <a:t> направленные на оказание помощи в получении юридических услуг, в том числе бесплатно, в защите прав и законных интересов получателей социальных услуг;</a:t>
            </a:r>
          </a:p>
          <a:p>
            <a:pPr algn="just">
              <a:buNone/>
            </a:pPr>
            <a:r>
              <a:rPr lang="ru-RU" sz="6400" dirty="0" smtClean="0"/>
              <a:t>7) </a:t>
            </a:r>
            <a:r>
              <a:rPr lang="ru-RU" sz="6400" u="sng" dirty="0" smtClean="0"/>
              <a:t>услуги в целях повышения коммуникативного потенциала получателей социальных услуг</a:t>
            </a:r>
            <a:r>
              <a:rPr lang="ru-RU" sz="6400" dirty="0" smtClean="0"/>
              <a:t>, имеющих ограничения жизнедеятельности, в том числе детей-инвалидов;</a:t>
            </a:r>
          </a:p>
          <a:p>
            <a:pPr algn="just">
              <a:buNone/>
            </a:pPr>
            <a:r>
              <a:rPr lang="ru-RU" sz="6400" dirty="0" smtClean="0"/>
              <a:t>8) </a:t>
            </a:r>
            <a:r>
              <a:rPr lang="ru-RU" sz="6400" u="sng" dirty="0" smtClean="0"/>
              <a:t>срочные социальные услуги</a:t>
            </a:r>
            <a:r>
              <a:rPr lang="ru-RU" sz="6400" u="sng" dirty="0" smtClean="0"/>
              <a:t>.</a:t>
            </a:r>
          </a:p>
          <a:p>
            <a:pPr>
              <a:buNone/>
            </a:pPr>
            <a:endParaRPr lang="ru-RU" sz="4800" dirty="0" smtClean="0"/>
          </a:p>
          <a:p>
            <a:pPr>
              <a:buNone/>
            </a:pPr>
            <a:r>
              <a:rPr lang="ru-RU" sz="4800" dirty="0" smtClean="0">
                <a:hlinkClick r:id="rId2"/>
              </a:rPr>
              <a:t>Федеральный </a:t>
            </a:r>
            <a:r>
              <a:rPr lang="ru-RU" sz="4800" dirty="0" smtClean="0">
                <a:hlinkClick r:id="rId2"/>
              </a:rPr>
              <a:t>закон от 28.12.2013 N 442-ФЗ (ред. </a:t>
            </a:r>
            <a:r>
              <a:rPr lang="ru-RU" sz="4800" dirty="0" smtClean="0">
                <a:hlinkClick r:id="rId2"/>
              </a:rPr>
              <a:t>от 11.06.2021) "Об основах социального обслуживания граждан в Российской Федерации"</a:t>
            </a:r>
            <a:r>
              <a:rPr lang="ru-RU" sz="4800" dirty="0" smtClean="0"/>
              <a:t>Статья 20. </a:t>
            </a:r>
          </a:p>
          <a:p>
            <a:pPr>
              <a:buNone/>
            </a:pP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ru-RU" smtClean="0"/>
              <a:t>Понятие «услуга»</a:t>
            </a:r>
          </a:p>
        </p:txBody>
      </p:sp>
      <p:sp>
        <p:nvSpPr>
          <p:cNvPr id="63491" name="Rectangle 3"/>
          <p:cNvSpPr>
            <a:spLocks noGrp="1" noChangeArrowheads="1"/>
          </p:cNvSpPr>
          <p:nvPr>
            <p:ph type="body" idx="1"/>
          </p:nvPr>
        </p:nvSpPr>
        <p:spPr/>
        <p:txBody>
          <a:bodyPr/>
          <a:lstStyle/>
          <a:p>
            <a:r>
              <a:rPr lang="ru-RU" sz="2400" smtClean="0"/>
              <a:t>Толковые словари дают различные толкования понятия «услуги».</a:t>
            </a:r>
          </a:p>
          <a:p>
            <a:r>
              <a:rPr lang="ru-RU" sz="2400" smtClean="0"/>
              <a:t>По Далю «Оказать услугу_это услужить, угодить, быть полезным, сделать нужное, угодное дело».</a:t>
            </a:r>
          </a:p>
          <a:p>
            <a:r>
              <a:rPr lang="ru-RU" sz="2400" smtClean="0"/>
              <a:t>В словаре Ожегова «Услуга - это действие, приносящее пользу или помощь другому».</a:t>
            </a:r>
          </a:p>
          <a:p>
            <a:r>
              <a:rPr lang="ru-RU" sz="2400" smtClean="0"/>
              <a:t>В Большой Советской Энциклопедии «Услуга - это определенная целесообразность деятельности, существующая в форме полезного эффективного труда.</a:t>
            </a:r>
          </a:p>
          <a:p>
            <a:endParaRPr lang="ru-RU"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ru-RU" smtClean="0"/>
              <a:t>Нормативное определение услуги</a:t>
            </a:r>
          </a:p>
        </p:txBody>
      </p:sp>
      <p:sp>
        <p:nvSpPr>
          <p:cNvPr id="64515" name="Rectangle 3"/>
          <p:cNvSpPr>
            <a:spLocks noGrp="1" noChangeArrowheads="1"/>
          </p:cNvSpPr>
          <p:nvPr>
            <p:ph type="body" idx="1"/>
          </p:nvPr>
        </p:nvSpPr>
        <p:spPr/>
        <p:txBody>
          <a:bodyPr>
            <a:normAutofit fontScale="92500" lnSpcReduction="10000"/>
          </a:bodyPr>
          <a:lstStyle/>
          <a:p>
            <a:pPr algn="just"/>
            <a:r>
              <a:rPr lang="ru-RU" sz="1800" dirty="0" smtClean="0"/>
              <a:t>В </a:t>
            </a:r>
            <a:r>
              <a:rPr lang="ru-RU" sz="1800" dirty="0" smtClean="0"/>
              <a:t>стандарте МЭК 50 1191-90 «Надежность и качество услуг, термины и определения</a:t>
            </a:r>
            <a:r>
              <a:rPr lang="ru-RU" sz="1800" dirty="0" smtClean="0"/>
              <a:t>» услугу </a:t>
            </a:r>
            <a:r>
              <a:rPr lang="ru-RU" sz="1800" dirty="0" smtClean="0"/>
              <a:t>выражают как «</a:t>
            </a:r>
            <a:r>
              <a:rPr lang="ru-RU" sz="1800" b="1" dirty="0" smtClean="0">
                <a:solidFill>
                  <a:srgbClr val="FF0000"/>
                </a:solidFill>
              </a:rPr>
              <a:t>набор функций, которые организация предлагает потребителю». </a:t>
            </a:r>
          </a:p>
          <a:p>
            <a:pPr algn="just"/>
            <a:r>
              <a:rPr lang="ru-RU" sz="1800" dirty="0" smtClean="0"/>
              <a:t>По международному стандарту  ИСО 9004.2.1991»Общее руководство качеством и элементы системы качества. Руководящие указания по услугам» и по ГОСТ Р 50646-94 «Услуги населению, термины и определения»  </a:t>
            </a:r>
            <a:r>
              <a:rPr lang="ru-RU" sz="1800" b="1" dirty="0" smtClean="0"/>
              <a:t>«</a:t>
            </a:r>
            <a:r>
              <a:rPr lang="ru-RU" sz="1800" b="1" dirty="0" smtClean="0">
                <a:solidFill>
                  <a:srgbClr val="FF0000"/>
                </a:solidFill>
              </a:rPr>
              <a:t>Услуга - это результат непосредственного воздействия исполнителя и  потребителя, а также собственная деятельность исполнителя по удовлетворению потребностей потребителя». </a:t>
            </a:r>
            <a:endParaRPr lang="ru-RU" sz="1800" b="1" dirty="0" smtClean="0">
              <a:solidFill>
                <a:srgbClr val="FF0000"/>
              </a:solidFill>
            </a:endParaRPr>
          </a:p>
          <a:p>
            <a:pPr algn="just"/>
            <a:r>
              <a:rPr lang="ru-RU" sz="1800" dirty="0" smtClean="0"/>
              <a:t>Приказ Росстата от 29.09.2017 N 643 </a:t>
            </a:r>
            <a:r>
              <a:rPr lang="ru-RU" sz="1800" dirty="0" smtClean="0"/>
              <a:t>«Об </a:t>
            </a:r>
            <a:r>
              <a:rPr lang="ru-RU" sz="1800" dirty="0" smtClean="0"/>
              <a:t>утверждении официальной статистической методологии формирования официальной статистической информации об объеме платных услуг населению в разрезе видов </a:t>
            </a:r>
            <a:r>
              <a:rPr lang="ru-RU" sz="1800" dirty="0" smtClean="0"/>
              <a:t>услуг»</a:t>
            </a:r>
            <a:r>
              <a:rPr lang="ru-RU" sz="1800" dirty="0" smtClean="0"/>
              <a:t/>
            </a:r>
            <a:br>
              <a:rPr lang="ru-RU" sz="1800" dirty="0" smtClean="0"/>
            </a:br>
            <a:r>
              <a:rPr lang="ru-RU" sz="1800" dirty="0" smtClean="0">
                <a:solidFill>
                  <a:srgbClr val="FF0000"/>
                </a:solidFill>
              </a:rPr>
              <a:t>Услуги  </a:t>
            </a:r>
            <a:r>
              <a:rPr lang="ru-RU" sz="1800" dirty="0" smtClean="0">
                <a:solidFill>
                  <a:srgbClr val="FF0000"/>
                </a:solidFill>
              </a:rPr>
              <a:t>- это результат производственной деятельности, осуществляемой по заказу в соответствии со спросом потребителя с целью изменения состояния потребляющих единиц (либо физического или интеллектуального состояния самого потребителя, либо принадлежащих ему предметов) или содействия обмену продуктами или финансовыми активами.</a:t>
            </a:r>
            <a:endParaRPr lang="ru-RU" sz="1800" b="1" dirty="0" smtClean="0">
              <a:solidFill>
                <a:srgbClr val="FF0000"/>
              </a:solidFill>
            </a:endParaRPr>
          </a:p>
          <a:p>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услуги</a:t>
            </a:r>
            <a:endParaRPr lang="ru-RU" dirty="0"/>
          </a:p>
        </p:txBody>
      </p:sp>
      <p:sp>
        <p:nvSpPr>
          <p:cNvPr id="3" name="Содержимое 2"/>
          <p:cNvSpPr>
            <a:spLocks noGrp="1"/>
          </p:cNvSpPr>
          <p:nvPr>
            <p:ph idx="1"/>
          </p:nvPr>
        </p:nvSpPr>
        <p:spPr/>
        <p:txBody>
          <a:bodyPr>
            <a:normAutofit lnSpcReduction="10000"/>
          </a:bodyPr>
          <a:lstStyle/>
          <a:p>
            <a:pPr marL="0" algn="just">
              <a:buNone/>
            </a:pPr>
            <a:r>
              <a:rPr lang="ru-RU" b="1" dirty="0" smtClean="0"/>
              <a:t>Услуга – это деятельность, направленная на удовлетворение потребности путем предоставления (производства) соответствующих этой потребности благ материального и нематериального </a:t>
            </a:r>
            <a:r>
              <a:rPr lang="ru-RU" b="1" dirty="0" smtClean="0"/>
              <a:t>характера</a:t>
            </a:r>
          </a:p>
          <a:p>
            <a:pPr marL="0" indent="0" algn="just">
              <a:spcBef>
                <a:spcPts val="0"/>
              </a:spcBef>
              <a:buNone/>
            </a:pPr>
            <a:r>
              <a:rPr lang="ru-RU" sz="2600" dirty="0" smtClean="0">
                <a:latin typeface="Times New Roman" pitchFamily="18" charset="0"/>
                <a:cs typeface="Times New Roman" pitchFamily="18" charset="0"/>
              </a:rPr>
              <a:t>Сфера сервиса: особенности развития, направления и методы исследования. Коллективная монография / Под общ. ред.: </a:t>
            </a:r>
            <a:r>
              <a:rPr lang="ru-RU" sz="2600" dirty="0" err="1" smtClean="0">
                <a:latin typeface="Times New Roman" pitchFamily="18" charset="0"/>
                <a:cs typeface="Times New Roman" pitchFamily="18" charset="0"/>
              </a:rPr>
              <a:t>Свириденко</a:t>
            </a:r>
            <a:r>
              <a:rPr lang="ru-RU" sz="2600" dirty="0" smtClean="0">
                <a:latin typeface="Times New Roman" pitchFamily="18" charset="0"/>
                <a:cs typeface="Times New Roman" pitchFamily="18" charset="0"/>
              </a:rPr>
              <a:t> Ю.П., Соловьева В.Н., Бабурина В.А. – СПб.: Изд-во СПБГИСЭ, 2001</a:t>
            </a:r>
            <a:endParaRPr lang="ru-RU" sz="2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услуги</a:t>
            </a:r>
            <a:endParaRPr lang="ru-RU" dirty="0"/>
          </a:p>
        </p:txBody>
      </p:sp>
      <p:sp>
        <p:nvSpPr>
          <p:cNvPr id="3" name="Содержимое 2"/>
          <p:cNvSpPr>
            <a:spLocks noGrp="1"/>
          </p:cNvSpPr>
          <p:nvPr>
            <p:ph idx="1"/>
          </p:nvPr>
        </p:nvSpPr>
        <p:spPr/>
        <p:txBody>
          <a:bodyPr/>
          <a:lstStyle/>
          <a:p>
            <a:pPr algn="just">
              <a:buNone/>
            </a:pPr>
            <a:r>
              <a:rPr lang="ru-RU" b="1" dirty="0" smtClean="0"/>
              <a:t>Услуга – это экономическое благо в форме деятельности, это действие (или последовательность действий), цель которого – повышение потребительской полезности объекта услуги, а задача – воздействие на этот объект </a:t>
            </a:r>
            <a:r>
              <a:rPr lang="ru-RU" b="1" dirty="0" smtClean="0"/>
              <a:t>услуги. </a:t>
            </a:r>
          </a:p>
          <a:p>
            <a:pPr algn="just">
              <a:buNone/>
            </a:pPr>
            <a:r>
              <a:rPr lang="ru-RU" sz="2400" dirty="0" err="1" smtClean="0"/>
              <a:t>Софина</a:t>
            </a:r>
            <a:r>
              <a:rPr lang="ru-RU" sz="2400" dirty="0" smtClean="0"/>
              <a:t> Т.Н. Сфера услуг: Трансформации в рыночной экономике. СПб., 1999 </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b="1" dirty="0" smtClean="0">
                <a:solidFill>
                  <a:srgbClr val="FF0000"/>
                </a:solidFill>
              </a:rPr>
              <a:t>УСЛУГА - </a:t>
            </a:r>
            <a:endParaRPr lang="ru-RU" b="1" dirty="0">
              <a:solidFill>
                <a:srgbClr val="FF0000"/>
              </a:solidFill>
            </a:endParaRPr>
          </a:p>
        </p:txBody>
      </p:sp>
      <p:sp>
        <p:nvSpPr>
          <p:cNvPr id="3" name="Содержимое 2"/>
          <p:cNvSpPr>
            <a:spLocks noGrp="1"/>
          </p:cNvSpPr>
          <p:nvPr>
            <p:ph idx="1"/>
          </p:nvPr>
        </p:nvSpPr>
        <p:spPr/>
        <p:txBody>
          <a:bodyPr>
            <a:normAutofit/>
          </a:bodyPr>
          <a:lstStyle/>
          <a:p>
            <a:pPr algn="just">
              <a:buNone/>
            </a:pPr>
            <a:r>
              <a:rPr lang="ru-RU" b="1" i="1" dirty="0" smtClean="0">
                <a:solidFill>
                  <a:srgbClr val="FF0000"/>
                </a:solidFill>
              </a:rPr>
              <a:t>результат </a:t>
            </a:r>
            <a:r>
              <a:rPr lang="ru-RU" b="1" i="1" dirty="0" smtClean="0">
                <a:solidFill>
                  <a:srgbClr val="FF0000"/>
                </a:solidFill>
              </a:rPr>
              <a:t>непосредственного взаимодействия исполнителя и потребителя, а также собственной деятельности исполнителя услуг по удовлетворению потребности потребителя услуг</a:t>
            </a:r>
            <a:r>
              <a:rPr lang="ru-RU" b="1" i="1" dirty="0" smtClean="0">
                <a:solidFill>
                  <a:srgbClr val="FF0000"/>
                </a:solidFill>
              </a:rPr>
              <a:t>.</a:t>
            </a:r>
          </a:p>
          <a:p>
            <a:pPr algn="just">
              <a:buNone/>
            </a:pPr>
            <a:r>
              <a:rPr lang="ru-RU" dirty="0" smtClean="0"/>
              <a:t>ГОСТ</a:t>
            </a:r>
            <a:r>
              <a:rPr lang="ru-RU" dirty="0" smtClean="0"/>
              <a:t> Р 50646–2012 «Услуги населению. Термины и определения», </a:t>
            </a:r>
            <a:r>
              <a:rPr lang="ru-RU" dirty="0" smtClean="0"/>
              <a:t>1.01.2014</a:t>
            </a:r>
            <a:r>
              <a:rPr lang="ru-RU" dirty="0" smtClean="0"/>
              <a:t> г.,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00B050"/>
                </a:solidFill>
              </a:rPr>
              <a:t>Отличительные характеристики услуги:</a:t>
            </a:r>
            <a:endParaRPr lang="ru-RU" b="1" dirty="0">
              <a:solidFill>
                <a:srgbClr val="00B050"/>
              </a:solidFill>
            </a:endParaRPr>
          </a:p>
        </p:txBody>
      </p:sp>
      <p:sp>
        <p:nvSpPr>
          <p:cNvPr id="3" name="Содержимое 2"/>
          <p:cNvSpPr>
            <a:spLocks noGrp="1"/>
          </p:cNvSpPr>
          <p:nvPr>
            <p:ph idx="1"/>
          </p:nvPr>
        </p:nvSpPr>
        <p:spPr/>
        <p:txBody>
          <a:bodyPr/>
          <a:lstStyle/>
          <a:p>
            <a:pPr marL="514350" indent="-514350" algn="just">
              <a:buAutoNum type="arabicParenR"/>
            </a:pPr>
            <a:r>
              <a:rPr lang="ru-RU" b="1" dirty="0" smtClean="0"/>
              <a:t>Неосязаемость </a:t>
            </a:r>
            <a:r>
              <a:rPr lang="ru-RU" b="1" dirty="0" smtClean="0"/>
              <a:t>услуг: </a:t>
            </a:r>
            <a:r>
              <a:rPr lang="ru-RU" i="1" dirty="0" smtClean="0"/>
              <a:t>Услуги невозможно потрогать, взять в руки, услышать, увидеть или попробовать на вкус до момента </a:t>
            </a:r>
            <a:r>
              <a:rPr lang="ru-RU" i="1" dirty="0" smtClean="0"/>
              <a:t>приобретения.</a:t>
            </a:r>
          </a:p>
          <a:p>
            <a:pPr marL="514350" indent="-514350" algn="just">
              <a:buNone/>
            </a:pPr>
            <a:endParaRPr lang="ru-RU" dirty="0" smtClean="0"/>
          </a:p>
          <a:p>
            <a:pPr algn="just">
              <a:buNone/>
            </a:pPr>
            <a:r>
              <a:rPr lang="ru-RU" sz="2800" dirty="0" smtClean="0">
                <a:solidFill>
                  <a:srgbClr val="7030A0"/>
                </a:solidFill>
              </a:rPr>
              <a:t>Проблема неосязаемости услуг является насущной для </a:t>
            </a:r>
            <a:r>
              <a:rPr lang="ru-RU" sz="2800" dirty="0" smtClean="0">
                <a:solidFill>
                  <a:srgbClr val="7030A0"/>
                </a:solidFill>
              </a:rPr>
              <a:t>потенциальных </a:t>
            </a:r>
            <a:r>
              <a:rPr lang="ru-RU" sz="2800" dirty="0" smtClean="0">
                <a:solidFill>
                  <a:srgbClr val="7030A0"/>
                </a:solidFill>
              </a:rPr>
              <a:t>покупателей, поскольку сложно, а подчас и невозможно оценить качество предоставляемых услуг.</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00B050"/>
                </a:solidFill>
              </a:rPr>
              <a:t>Отличительные характеристики услуги:</a:t>
            </a:r>
            <a:endParaRPr lang="ru-RU" b="1" dirty="0">
              <a:solidFill>
                <a:srgbClr val="00B050"/>
              </a:solidFill>
            </a:endParaRPr>
          </a:p>
        </p:txBody>
      </p:sp>
      <p:sp>
        <p:nvSpPr>
          <p:cNvPr id="3" name="Содержимое 2"/>
          <p:cNvSpPr>
            <a:spLocks noGrp="1"/>
          </p:cNvSpPr>
          <p:nvPr>
            <p:ph idx="1"/>
          </p:nvPr>
        </p:nvSpPr>
        <p:spPr/>
        <p:txBody>
          <a:bodyPr>
            <a:normAutofit fontScale="62500" lnSpcReduction="20000"/>
          </a:bodyPr>
          <a:lstStyle/>
          <a:p>
            <a:pPr algn="just">
              <a:buNone/>
            </a:pPr>
            <a:r>
              <a:rPr lang="ru-RU" b="1" dirty="0" smtClean="0"/>
              <a:t>2</a:t>
            </a:r>
            <a:r>
              <a:rPr lang="ru-RU" sz="4600" b="1" dirty="0" smtClean="0"/>
              <a:t>) Неотделимость, неразрывность производства и потребления услуги: </a:t>
            </a:r>
            <a:r>
              <a:rPr lang="ru-RU" sz="4600" i="1" dirty="0" smtClean="0"/>
              <a:t>Услуги предоставляются и потребляются одновременно т.е. могут быть оказаны только при поступлении заказа</a:t>
            </a:r>
            <a:r>
              <a:rPr lang="ru-RU" sz="4600" i="1" dirty="0" smtClean="0"/>
              <a:t>.</a:t>
            </a:r>
          </a:p>
          <a:p>
            <a:pPr algn="just">
              <a:buNone/>
            </a:pPr>
            <a:endParaRPr lang="ru-RU" dirty="0" smtClean="0"/>
          </a:p>
          <a:p>
            <a:pPr algn="just">
              <a:buNone/>
            </a:pPr>
            <a:r>
              <a:rPr lang="ru-RU" sz="4000" dirty="0" smtClean="0">
                <a:solidFill>
                  <a:srgbClr val="7030A0"/>
                </a:solidFill>
              </a:rPr>
              <a:t>Услуги в отличие от материальных </a:t>
            </a:r>
            <a:r>
              <a:rPr lang="ru-RU" sz="4000" dirty="0" smtClean="0">
                <a:solidFill>
                  <a:srgbClr val="7030A0"/>
                </a:solidFill>
              </a:rPr>
              <a:t>товаров, </a:t>
            </a:r>
            <a:r>
              <a:rPr lang="ru-RU" sz="4000" dirty="0" smtClean="0">
                <a:solidFill>
                  <a:srgbClr val="7030A0"/>
                </a:solidFill>
              </a:rPr>
              <a:t>в начале продают, а лишь затем производят и потребляют, причем, происходит это одновременно. Неотделимость услуг предполагает, что услуги нельзя отделить от их источника, вне зависимости от того, кто эту услугу предоставляет. Человек будет считаться частью услуги, если он эту услугу предоставляет.</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b="1" i="1" dirty="0" smtClean="0">
                <a:solidFill>
                  <a:srgbClr val="00B050"/>
                </a:solidFill>
              </a:rPr>
              <a:t>Отличительные характеристики услуги:</a:t>
            </a:r>
            <a:endParaRPr lang="ru-RU" b="1" dirty="0">
              <a:solidFill>
                <a:srgbClr val="00B050"/>
              </a:solidFill>
            </a:endParaRPr>
          </a:p>
        </p:txBody>
      </p:sp>
      <p:sp>
        <p:nvSpPr>
          <p:cNvPr id="3" name="Содержимое 2"/>
          <p:cNvSpPr>
            <a:spLocks noGrp="1"/>
          </p:cNvSpPr>
          <p:nvPr>
            <p:ph idx="1"/>
          </p:nvPr>
        </p:nvSpPr>
        <p:spPr>
          <a:xfrm>
            <a:off x="457200" y="1268760"/>
            <a:ext cx="8229600" cy="4857403"/>
          </a:xfrm>
        </p:spPr>
        <p:txBody>
          <a:bodyPr>
            <a:normAutofit fontScale="55000" lnSpcReduction="20000"/>
          </a:bodyPr>
          <a:lstStyle/>
          <a:p>
            <a:pPr marL="0" indent="0" algn="just">
              <a:lnSpc>
                <a:spcPct val="120000"/>
              </a:lnSpc>
              <a:spcBef>
                <a:spcPts val="0"/>
              </a:spcBef>
              <a:buNone/>
            </a:pPr>
            <a:r>
              <a:rPr lang="ru-RU" sz="4500" b="1" dirty="0" smtClean="0"/>
              <a:t>3) </a:t>
            </a:r>
            <a:r>
              <a:rPr lang="ru-RU" sz="5100" b="1" dirty="0" smtClean="0"/>
              <a:t>Непостоянство </a:t>
            </a:r>
            <a:r>
              <a:rPr lang="ru-RU" sz="5100" b="1" dirty="0" smtClean="0"/>
              <a:t>качества, изменчивость: </a:t>
            </a:r>
            <a:r>
              <a:rPr lang="ru-RU" sz="5100" i="1" dirty="0" smtClean="0"/>
              <a:t>Качество услуг </a:t>
            </a:r>
            <a:r>
              <a:rPr lang="ru-RU" sz="5100" i="1" dirty="0" smtClean="0"/>
              <a:t>может </a:t>
            </a:r>
            <a:r>
              <a:rPr lang="ru-RU" sz="5100" i="1" dirty="0" smtClean="0"/>
              <a:t>существенно изменяться, в зависимости от того, когда, кем и </a:t>
            </a:r>
            <a:r>
              <a:rPr lang="ru-RU" sz="5100" i="1" dirty="0" smtClean="0"/>
              <a:t>при каких </a:t>
            </a:r>
            <a:r>
              <a:rPr lang="ru-RU" sz="5100" i="1" dirty="0" smtClean="0"/>
              <a:t>условиях они были предоставлены</a:t>
            </a:r>
            <a:r>
              <a:rPr lang="ru-RU" sz="5100" i="1" dirty="0" smtClean="0"/>
              <a:t>.</a:t>
            </a:r>
          </a:p>
          <a:p>
            <a:pPr algn="just">
              <a:buNone/>
            </a:pPr>
            <a:endParaRPr lang="ru-RU" i="1" dirty="0" smtClean="0"/>
          </a:p>
          <a:p>
            <a:pPr marL="0" indent="0" algn="just">
              <a:lnSpc>
                <a:spcPct val="120000"/>
              </a:lnSpc>
              <a:spcBef>
                <a:spcPts val="0"/>
              </a:spcBef>
              <a:buNone/>
            </a:pPr>
            <a:r>
              <a:rPr lang="ru-RU" sz="3600" dirty="0" smtClean="0">
                <a:solidFill>
                  <a:srgbClr val="7030A0"/>
                </a:solidFill>
              </a:rPr>
              <a:t>С </a:t>
            </a:r>
            <a:r>
              <a:rPr lang="ru-RU" sz="3600" dirty="0" smtClean="0">
                <a:solidFill>
                  <a:srgbClr val="7030A0"/>
                </a:solidFill>
              </a:rPr>
              <a:t>точки зрения качества материальные товары могут быть плохими или хорошими, </a:t>
            </a:r>
            <a:r>
              <a:rPr lang="ru-RU" sz="3600" dirty="0" smtClean="0">
                <a:solidFill>
                  <a:srgbClr val="7030A0"/>
                </a:solidFill>
              </a:rPr>
              <a:t>по </a:t>
            </a:r>
            <a:r>
              <a:rPr lang="ru-RU" sz="3600" dirty="0" smtClean="0">
                <a:solidFill>
                  <a:srgbClr val="7030A0"/>
                </a:solidFill>
              </a:rPr>
              <a:t>большому счету, постоянным. </a:t>
            </a:r>
            <a:r>
              <a:rPr lang="ru-RU" sz="3600" i="1" dirty="0" smtClean="0">
                <a:solidFill>
                  <a:srgbClr val="7030A0"/>
                </a:solidFill>
              </a:rPr>
              <a:t> Для производителя услуги </a:t>
            </a:r>
            <a:r>
              <a:rPr lang="ru-RU" sz="3600" dirty="0" smtClean="0">
                <a:solidFill>
                  <a:srgbClr val="7030A0"/>
                </a:solidFill>
              </a:rPr>
              <a:t>очень часто </a:t>
            </a:r>
            <a:r>
              <a:rPr lang="ru-RU" sz="3600" i="1" dirty="0" smtClean="0">
                <a:solidFill>
                  <a:srgbClr val="7030A0"/>
                </a:solidFill>
              </a:rPr>
              <a:t>непостоянство или изменчивость качества услуг связано с </a:t>
            </a:r>
            <a:r>
              <a:rPr lang="ru-RU" sz="3600" i="1" dirty="0" smtClean="0">
                <a:solidFill>
                  <a:srgbClr val="7030A0"/>
                </a:solidFill>
              </a:rPr>
              <a:t>несоответствием </a:t>
            </a:r>
            <a:r>
              <a:rPr lang="ru-RU" sz="3600" i="1" dirty="0" smtClean="0">
                <a:solidFill>
                  <a:srgbClr val="7030A0"/>
                </a:solidFill>
              </a:rPr>
              <a:t>личных черт характера служащего, его квалификацией, с </a:t>
            </a:r>
            <a:r>
              <a:rPr lang="ru-RU" sz="3600" i="1" dirty="0" smtClean="0">
                <a:solidFill>
                  <a:srgbClr val="7030A0"/>
                </a:solidFill>
              </a:rPr>
              <a:t>недостатком </a:t>
            </a:r>
            <a:r>
              <a:rPr lang="ru-RU" sz="3600" i="1" dirty="0" smtClean="0">
                <a:solidFill>
                  <a:srgbClr val="7030A0"/>
                </a:solidFill>
              </a:rPr>
              <a:t>информации и коммуникации, с отсутствием конкуренции, слабой тренировкой и обучением.</a:t>
            </a:r>
            <a:endParaRPr lang="ru-RU" sz="3600" i="1" dirty="0" smtClean="0">
              <a:solidFill>
                <a:srgbClr val="7030A0"/>
              </a:solidFill>
            </a:endParaRPr>
          </a:p>
          <a:p>
            <a:pPr marL="0" indent="0" algn="just">
              <a:lnSpc>
                <a:spcPct val="120000"/>
              </a:lnSpc>
              <a:spcBef>
                <a:spcPts val="0"/>
              </a:spcBef>
              <a:buNone/>
            </a:pPr>
            <a:endParaRPr lang="ru-RU" dirty="0">
              <a:solidFill>
                <a:srgbClr val="7030A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421</Words>
  <Application>Microsoft Office PowerPoint</Application>
  <PresentationFormat>Экран (4:3)</PresentationFormat>
  <Paragraphs>57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ПОНЯТИЕ, СВОЙСТВА И ВИДЫ УСЛУГ</vt:lpstr>
      <vt:lpstr>Понятие «услуга»</vt:lpstr>
      <vt:lpstr>Нормативное определение услуги</vt:lpstr>
      <vt:lpstr>Определение услуги</vt:lpstr>
      <vt:lpstr>Определение услуги</vt:lpstr>
      <vt:lpstr>УСЛУГА - </vt:lpstr>
      <vt:lpstr>Отличительные характеристики услуги:</vt:lpstr>
      <vt:lpstr>Отличительные характеристики услуги:</vt:lpstr>
      <vt:lpstr>Отличительные характеристики услуги:</vt:lpstr>
      <vt:lpstr>Отличительные характеристики услуги:</vt:lpstr>
      <vt:lpstr>Отличительные характеристики услуги:</vt:lpstr>
      <vt:lpstr>Слайд 12</vt:lpstr>
      <vt:lpstr>Слайд 13</vt:lpstr>
      <vt:lpstr>Слайд 14</vt:lpstr>
      <vt:lpstr>Медицинская услуга -</vt:lpstr>
      <vt:lpstr>Медицинская помощь</vt:lpstr>
      <vt:lpstr>Социальная услуга</vt:lpstr>
      <vt:lpstr>Виды социальных услуг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Понятие «услуга»</dc:title>
  <dc:creator>Мед-соц раб</dc:creator>
  <cp:lastModifiedBy>user</cp:lastModifiedBy>
  <cp:revision>17</cp:revision>
  <dcterms:created xsi:type="dcterms:W3CDTF">2019-02-28T13:25:08Z</dcterms:created>
  <dcterms:modified xsi:type="dcterms:W3CDTF">2021-09-15T06:56:24Z</dcterms:modified>
</cp:coreProperties>
</file>