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3" r:id="rId2"/>
    <p:sldId id="276" r:id="rId3"/>
    <p:sldId id="257" r:id="rId4"/>
    <p:sldId id="277" r:id="rId5"/>
    <p:sldId id="258" r:id="rId6"/>
    <p:sldId id="259" r:id="rId7"/>
    <p:sldId id="260" r:id="rId8"/>
    <p:sldId id="261" r:id="rId9"/>
    <p:sldId id="262" r:id="rId10"/>
    <p:sldId id="265" r:id="rId11"/>
    <p:sldId id="263" r:id="rId12"/>
    <p:sldId id="266" r:id="rId13"/>
    <p:sldId id="264" r:id="rId14"/>
    <p:sldId id="267" r:id="rId15"/>
    <p:sldId id="268" r:id="rId16"/>
    <p:sldId id="269" r:id="rId17"/>
    <p:sldId id="270" r:id="rId18"/>
    <p:sldId id="271" r:id="rId19"/>
    <p:sldId id="272" r:id="rId20"/>
    <p:sldId id="275" r:id="rId21"/>
    <p:sldId id="274" r:id="rId22"/>
    <p:sldId id="278" r:id="rId23"/>
    <p:sldId id="294" r:id="rId24"/>
    <p:sldId id="305" r:id="rId25"/>
    <p:sldId id="313" r:id="rId26"/>
    <p:sldId id="273" r:id="rId27"/>
    <p:sldId id="282" r:id="rId28"/>
    <p:sldId id="283" r:id="rId29"/>
    <p:sldId id="279" r:id="rId30"/>
    <p:sldId id="280" r:id="rId31"/>
    <p:sldId id="281" r:id="rId32"/>
    <p:sldId id="284" r:id="rId33"/>
    <p:sldId id="285" r:id="rId34"/>
    <p:sldId id="286" r:id="rId35"/>
    <p:sldId id="332" r:id="rId36"/>
    <p:sldId id="302" r:id="rId37"/>
    <p:sldId id="287" r:id="rId38"/>
    <p:sldId id="288" r:id="rId39"/>
    <p:sldId id="290" r:id="rId40"/>
    <p:sldId id="291" r:id="rId41"/>
    <p:sldId id="296" r:id="rId42"/>
    <p:sldId id="297" r:id="rId43"/>
    <p:sldId id="298" r:id="rId44"/>
    <p:sldId id="300" r:id="rId45"/>
    <p:sldId id="301" r:id="rId46"/>
    <p:sldId id="307" r:id="rId47"/>
    <p:sldId id="308" r:id="rId48"/>
    <p:sldId id="303" r:id="rId49"/>
    <p:sldId id="304" r:id="rId50"/>
    <p:sldId id="325" r:id="rId51"/>
    <p:sldId id="324" r:id="rId52"/>
    <p:sldId id="326" r:id="rId53"/>
    <p:sldId id="328" r:id="rId54"/>
    <p:sldId id="327" r:id="rId55"/>
    <p:sldId id="330" r:id="rId56"/>
    <p:sldId id="329" r:id="rId57"/>
    <p:sldId id="331" r:id="rId58"/>
    <p:sldId id="312" r:id="rId59"/>
    <p:sldId id="333" r:id="rId60"/>
    <p:sldId id="306" r:id="rId61"/>
    <p:sldId id="334" r:id="rId62"/>
    <p:sldId id="335" r:id="rId63"/>
    <p:sldId id="336" r:id="rId64"/>
    <p:sldId id="337" r:id="rId65"/>
    <p:sldId id="338" r:id="rId66"/>
    <p:sldId id="339" r:id="rId67"/>
    <p:sldId id="340" r:id="rId68"/>
    <p:sldId id="342" r:id="rId69"/>
    <p:sldId id="362" r:id="rId70"/>
    <p:sldId id="341" r:id="rId71"/>
    <p:sldId id="343" r:id="rId72"/>
    <p:sldId id="357" r:id="rId73"/>
    <p:sldId id="358" r:id="rId74"/>
    <p:sldId id="359" r:id="rId75"/>
    <p:sldId id="361" r:id="rId76"/>
    <p:sldId id="363" r:id="rId77"/>
    <p:sldId id="364" r:id="rId78"/>
    <p:sldId id="366" r:id="rId79"/>
    <p:sldId id="367" r:id="rId80"/>
    <p:sldId id="365" r:id="rId81"/>
    <p:sldId id="368" r:id="rId82"/>
    <p:sldId id="369" r:id="rId83"/>
    <p:sldId id="370" r:id="rId84"/>
    <p:sldId id="371" r:id="rId85"/>
    <p:sldId id="372" r:id="rId86"/>
    <p:sldId id="373" r:id="rId87"/>
    <p:sldId id="360" r:id="rId88"/>
    <p:sldId id="374" r:id="rId89"/>
    <p:sldId id="344" r:id="rId90"/>
    <p:sldId id="345" r:id="rId91"/>
    <p:sldId id="346" r:id="rId92"/>
    <p:sldId id="348" r:id="rId93"/>
    <p:sldId id="347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295" r:id="rId10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C88A"/>
    <a:srgbClr val="058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68"/>
    <p:restoredTop sz="94622"/>
  </p:normalViewPr>
  <p:slideViewPr>
    <p:cSldViewPr>
      <p:cViewPr varScale="1">
        <p:scale>
          <a:sx n="88" d="100"/>
          <a:sy n="88" d="100"/>
        </p:scale>
        <p:origin x="176" y="15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FFC5C-ACB4-F14E-BE9B-6D30B843C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29CEBD-ABE0-DF41-BA41-E72D5C7F9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6AABC3-E7EE-C14E-85E5-932B7AFAF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A50A-E5E4-4C6A-85E6-31B4A193558A}" type="datetimeFigureOut">
              <a:rPr lang="ru-RU" smtClean="0"/>
              <a:pPr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ECDAED-9396-9942-89B9-581EE204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B9F1F4-F006-F34E-9AE0-148EACEDA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1B13-2C5D-44C3-ABB7-32ADA4586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34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84557-651F-FE4E-9CB0-B76E1F361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A2ED77-8A73-9946-A4D4-9F950594D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486E98-8D1A-E343-B444-6E39A1438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A50A-E5E4-4C6A-85E6-31B4A193558A}" type="datetimeFigureOut">
              <a:rPr lang="ru-RU" smtClean="0"/>
              <a:pPr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4B7080-74AE-3E4C-B9CB-E9F77FB03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70B1C8-CE90-C545-9314-24A2985E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1B13-2C5D-44C3-ABB7-32ADA4586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66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788391-5D57-634D-B212-50733EA06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30B85A-A3B9-1746-B1CE-B72C9A7A9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B0ABF5-3E07-944D-A353-FC2CB09AB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A50A-E5E4-4C6A-85E6-31B4A193558A}" type="datetimeFigureOut">
              <a:rPr lang="ru-RU" smtClean="0"/>
              <a:pPr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3B8F6-93DF-414D-A91A-661810B99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8D65E-A781-9240-8C6F-BE49F13CF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1B13-2C5D-44C3-ABB7-32ADA4586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577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29F44-6802-2A46-B9DE-4AA1DFE65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142417-4797-9841-8570-75FABE3CA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C76948-3ABA-FC4E-A5F5-8C6DB621C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A50A-E5E4-4C6A-85E6-31B4A193558A}" type="datetimeFigureOut">
              <a:rPr lang="ru-RU" smtClean="0"/>
              <a:pPr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CF5BE8-DC0D-6641-806C-29FEEA950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6377B5-8DC0-8946-B3B4-B0554EFA7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1B13-2C5D-44C3-ABB7-32ADA4586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499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ABEA-AB52-6147-B8E3-640DDF3F2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EC0026-5907-174E-A86E-F6024F1AC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3F2D54-B18C-1E4B-92AE-7B4DA50BE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A50A-E5E4-4C6A-85E6-31B4A193558A}" type="datetimeFigureOut">
              <a:rPr lang="ru-RU" smtClean="0"/>
              <a:pPr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9D0A02-1362-9D40-BF4C-5717F38C0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7DEA4E-CAF7-1A44-A854-60E2E4CD6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1B13-2C5D-44C3-ABB7-32ADA4586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085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C6AC6A-79B2-ED40-8454-1CAB1149D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17E802-405E-D044-A802-5988B32D7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DBBAC2-128C-4E43-AF11-6E727CD17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E4D432-1631-CD4E-8FC3-693DD49B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A50A-E5E4-4C6A-85E6-31B4A193558A}" type="datetimeFigureOut">
              <a:rPr lang="ru-RU" smtClean="0"/>
              <a:pPr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0D39F8-9168-0B47-8A5C-4509083D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3A110A-7977-6649-ADD7-8BF00457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1B13-2C5D-44C3-ABB7-32ADA4586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123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D1231-E7A0-DB45-B1F3-F27B039B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F47276-AFB3-5D44-B3B1-674AD221A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904CEA-2AD1-4243-A9DA-F7A8379CC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90D813-3A37-874F-90F4-C28711F5A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AEEABD-3027-1440-BE74-C8F248903C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3B2909-816E-1846-9A53-CA942506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A50A-E5E4-4C6A-85E6-31B4A193558A}" type="datetimeFigureOut">
              <a:rPr lang="ru-RU" smtClean="0"/>
              <a:pPr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C3E799-5C10-AE40-82E6-425FA8A15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BCCDA58-FC92-AE43-BC3B-31568906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1B13-2C5D-44C3-ABB7-32ADA4586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77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25C09-0183-0E44-BB77-2E71916D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BAFA30-8B6F-3E4E-BD73-4EEC6B88B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A50A-E5E4-4C6A-85E6-31B4A193558A}" type="datetimeFigureOut">
              <a:rPr lang="ru-RU" smtClean="0"/>
              <a:pPr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3F4958-AC01-8842-8D3F-E21792F34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BD71C3-F667-2E45-85E2-A1D97396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1B13-2C5D-44C3-ABB7-32ADA4586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950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F34D56D-5677-3144-9505-FFB779BC8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A50A-E5E4-4C6A-85E6-31B4A193558A}" type="datetimeFigureOut">
              <a:rPr lang="ru-RU" smtClean="0"/>
              <a:pPr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F389EC1-865A-E348-938D-C6B98AED1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B9E412-5311-B743-93ED-5489DA473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1B13-2C5D-44C3-ABB7-32ADA4586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54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DC6F3-915E-8441-8146-8757CA8F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D41A93-FF2D-E547-81C7-4781556C2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731682-E99A-914B-8C4E-C0F02E366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871CE1-9840-BA49-A064-FD75401A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A50A-E5E4-4C6A-85E6-31B4A193558A}" type="datetimeFigureOut">
              <a:rPr lang="ru-RU" smtClean="0"/>
              <a:pPr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21E07E-B9F3-7142-BE5D-9819B656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D99A33-DCB7-BF4F-B5F4-860CDC68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1B13-2C5D-44C3-ABB7-32ADA4586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530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9C0A2-BF24-7D46-BA11-B762FC9E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E1A6A39-AF67-E343-A387-155F70FFE2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587E2B-2156-304E-BCF1-B80F2FAA8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AFAC92-7AA3-2245-8F7C-A118478EF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A50A-E5E4-4C6A-85E6-31B4A193558A}" type="datetimeFigureOut">
              <a:rPr lang="ru-RU" smtClean="0"/>
              <a:pPr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14690C-BDFF-6C4B-81AF-61A475BD6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299180-F0C0-1246-848F-50C1E4A27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71B13-2C5D-44C3-ABB7-32ADA4586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6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F2407A-7F96-5A4B-9997-DE9046E21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0713FF-D474-C14A-9FD2-0EFCB7A0B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117F16-55B2-D744-9A61-0C43115B1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BA50A-E5E4-4C6A-85E6-31B4A193558A}" type="datetimeFigureOut">
              <a:rPr lang="ru-RU" smtClean="0"/>
              <a:pPr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8A2BF-2EB1-AA4F-8677-56A3A91CB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C10A84-5A55-1446-93F3-B66C1AA6E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71B13-2C5D-44C3-ABB7-32ADA45861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87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27E39-0C9D-4D60-9656-813E85654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9" y="1701609"/>
            <a:ext cx="7560840" cy="1869787"/>
          </a:xfrm>
        </p:spPr>
        <p:txBody>
          <a:bodyPr>
            <a:noAutofit/>
          </a:bodyPr>
          <a:lstStyle/>
          <a:p>
            <a:pPr algn="r"/>
            <a:r>
              <a:rPr lang="ru-RU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Клиника открытой травмы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глаза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D760A5-A806-481D-82EF-66138CC5E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1680" y="3898782"/>
            <a:ext cx="6416016" cy="787209"/>
          </a:xfrm>
        </p:spPr>
        <p:txBody>
          <a:bodyPr>
            <a:noAutofit/>
          </a:bodyPr>
          <a:lstStyle/>
          <a:p>
            <a:pPr algn="r"/>
            <a:r>
              <a:rPr lang="ru-RU" sz="1600" dirty="0">
                <a:solidFill>
                  <a:srgbClr val="E5C88A"/>
                </a:solidFill>
                <a:latin typeface="Times New Roman" pitchFamily="18" charset="0"/>
                <a:cs typeface="Times New Roman" pitchFamily="18" charset="0"/>
              </a:rPr>
              <a:t>Доцент Тришкин К.С.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1950A9-174F-44E4-87BE-A8030A072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8513" y="461674"/>
            <a:ext cx="2449183" cy="9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3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5"/>
    </mc:Choice>
    <mc:Fallback xmlns="">
      <p:transition spd="slow" advTm="13595"/>
    </mc:Fallback>
  </mc:AlternateContent>
  <p:extLst>
    <p:ext uri="{E180D4A7-C9FB-4DFB-919C-405C955672EB}">
      <p14:showEvtLst xmlns:p14="http://schemas.microsoft.com/office/powerpoint/2010/main">
        <p14:playEvt time="15" objId="4"/>
        <p14:stopEvt time="1262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субъективная оценка функций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2372" y="771550"/>
            <a:ext cx="8219256" cy="2232248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проверке остроты зрения. нужно следить, чтобы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нетравмированный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глаз был тщательно закрыт.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наличии жалоб на выпадение фрагментов  поля зрения  проводят конфронтационный тест (по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Дондерсу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875657-B9CD-EA47-B1A8-AE73A5BB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2580894"/>
            <a:ext cx="4464496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23"/>
    </mc:Choice>
    <mc:Fallback xmlns="">
      <p:transition spd="slow" advTm="47623"/>
    </mc:Fallback>
  </mc:AlternateContent>
  <p:extLst>
    <p:ext uri="{E180D4A7-C9FB-4DFB-919C-405C955672EB}">
      <p14:showEvtLst xmlns:p14="http://schemas.microsoft.com/office/powerpoint/2010/main">
        <p14:playEvt time="11" objId="4"/>
        <p14:stopEvt time="47242" objId="4"/>
      </p14:showEvtLst>
    </p:ext>
  </p:extLs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971550" y="195263"/>
            <a:ext cx="7467600" cy="857250"/>
          </a:xfrm>
        </p:spPr>
        <p:txBody>
          <a:bodyPr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лечения</a:t>
            </a:r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При поступлении:</a:t>
            </a:r>
            <a:r>
              <a:rPr lang="ru-RU" sz="2400" dirty="0"/>
              <a:t>  </a:t>
            </a:r>
            <a:endParaRPr lang="en-US" sz="2400" dirty="0"/>
          </a:p>
          <a:p>
            <a:pPr>
              <a:buFont typeface="Wingdings 2" pitchFamily="18" charset="2"/>
              <a:buNone/>
            </a:pPr>
            <a:r>
              <a:rPr lang="en-US" sz="2400" dirty="0"/>
              <a:t>VOS</a:t>
            </a:r>
            <a:r>
              <a:rPr lang="ru-RU" sz="2400" dirty="0"/>
              <a:t> = 1/∞ </a:t>
            </a:r>
            <a:r>
              <a:rPr lang="en-US" sz="2400" dirty="0"/>
              <a:t>p</a:t>
            </a:r>
            <a:r>
              <a:rPr lang="ru-RU" sz="2400" dirty="0"/>
              <a:t>.</a:t>
            </a:r>
            <a:r>
              <a:rPr lang="en-US" sz="2400" dirty="0"/>
              <a:t>l</a:t>
            </a:r>
            <a:r>
              <a:rPr lang="ru-RU" sz="2400" dirty="0"/>
              <a:t>.</a:t>
            </a:r>
            <a:r>
              <a:rPr lang="en-US" sz="2400" dirty="0" err="1"/>
              <a:t>certa</a:t>
            </a:r>
            <a:r>
              <a:rPr lang="en-US" sz="2400" dirty="0"/>
              <a:t> </a:t>
            </a:r>
            <a:r>
              <a:rPr lang="ru-RU" sz="2400" dirty="0"/>
              <a:t>              </a:t>
            </a:r>
          </a:p>
          <a:p>
            <a:pPr>
              <a:buFont typeface="Wingdings 2" pitchFamily="18" charset="2"/>
              <a:buNone/>
            </a:pPr>
            <a:r>
              <a:rPr lang="en-US" sz="2400" dirty="0"/>
              <a:t>TOS</a:t>
            </a:r>
            <a:r>
              <a:rPr lang="ru-RU" sz="2400" dirty="0"/>
              <a:t> = -2 (</a:t>
            </a:r>
            <a:r>
              <a:rPr lang="ru-RU" sz="2400" dirty="0" err="1"/>
              <a:t>пальпаторно</a:t>
            </a:r>
            <a:r>
              <a:rPr lang="ru-RU" sz="2400" dirty="0"/>
              <a:t>)</a:t>
            </a:r>
          </a:p>
          <a:p>
            <a:endParaRPr lang="en-US" sz="2400" b="1" dirty="0"/>
          </a:p>
          <a:p>
            <a:r>
              <a:rPr lang="ru-RU" sz="2400" b="1" dirty="0"/>
              <a:t>При выписке:</a:t>
            </a:r>
            <a:r>
              <a:rPr lang="ru-RU" sz="2400" dirty="0"/>
              <a:t> 	</a:t>
            </a:r>
            <a:endParaRPr lang="en-US" sz="2400" dirty="0"/>
          </a:p>
          <a:p>
            <a:pPr>
              <a:buFont typeface="Wingdings 2" pitchFamily="18" charset="2"/>
              <a:buNone/>
            </a:pPr>
            <a:r>
              <a:rPr lang="en-US" sz="2400" dirty="0"/>
              <a:t>VOS</a:t>
            </a:r>
            <a:r>
              <a:rPr lang="ru-RU" sz="2400" dirty="0"/>
              <a:t> = 0,05 </a:t>
            </a:r>
            <a:r>
              <a:rPr lang="en-US" sz="2400" dirty="0"/>
              <a:t>c </a:t>
            </a:r>
            <a:r>
              <a:rPr lang="ru-RU" sz="2400" dirty="0" err="1"/>
              <a:t>диафр</a:t>
            </a:r>
            <a:r>
              <a:rPr lang="ru-RU" sz="2400" dirty="0"/>
              <a:t>. 1,5 мм </a:t>
            </a:r>
            <a:r>
              <a:rPr lang="en-US" sz="2400" dirty="0" err="1"/>
              <a:t>sph</a:t>
            </a:r>
            <a:r>
              <a:rPr lang="ru-RU" sz="2400" dirty="0"/>
              <a:t> +10.0</a:t>
            </a:r>
            <a:r>
              <a:rPr lang="en-US" sz="2400" dirty="0"/>
              <a:t>D</a:t>
            </a:r>
            <a:r>
              <a:rPr lang="ru-RU" sz="2400" dirty="0"/>
              <a:t> = 0.7   </a:t>
            </a:r>
          </a:p>
          <a:p>
            <a:pPr>
              <a:buFont typeface="Wingdings 2" pitchFamily="18" charset="2"/>
              <a:buNone/>
            </a:pPr>
            <a:r>
              <a:rPr lang="en-US" sz="2400" dirty="0"/>
              <a:t>TOS </a:t>
            </a:r>
            <a:r>
              <a:rPr lang="ru-RU" sz="2400" dirty="0"/>
              <a:t>= 18 мм </a:t>
            </a:r>
            <a:r>
              <a:rPr lang="ru-RU" sz="2400" dirty="0" err="1"/>
              <a:t>рт</a:t>
            </a:r>
            <a:r>
              <a:rPr lang="ru-RU" sz="2400" dirty="0"/>
              <a:t> </a:t>
            </a:r>
            <a:r>
              <a:rPr lang="ru-RU" sz="2400" dirty="0" err="1"/>
              <a:t>ст</a:t>
            </a:r>
            <a:endParaRPr lang="ru-RU" sz="2400" dirty="0"/>
          </a:p>
          <a:p>
            <a:pPr>
              <a:buFont typeface="Wingdings 2" pitchFamily="18" charset="2"/>
              <a:buNone/>
            </a:pPr>
            <a:endParaRPr lang="ru-RU" sz="2400" dirty="0"/>
          </a:p>
          <a:p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33"/>
    </mc:Choice>
    <mc:Fallback xmlns="">
      <p:transition spd="slow" advTm="24233"/>
    </mc:Fallback>
  </mc:AlternateContent>
  <p:extLst>
    <p:ext uri="{E180D4A7-C9FB-4DFB-919C-405C955672EB}">
      <p14:showEvtLst xmlns:p14="http://schemas.microsoft.com/office/powerpoint/2010/main">
        <p14:playEvt time="4" objId="2"/>
        <p14:stopEvt time="23893" objId="2"/>
      </p14:showEvtLst>
    </p:ext>
  </p:extLs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147050" cy="3394472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оказании помощи пациентам с открытой травмой глаза необходима высокая квалификация врача как в поликлинике, так и в стационаре;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локализации инородного тела необходимо применять все доступные методы визуализации (клинические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параклинические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совокупности;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оказании помощи пациентам с открытой травмой органа зрения всегда необходим индивидуальный подход к выбору методов диагностики и лечения.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4"/>
    </mc:Choice>
    <mc:Fallback xmlns="">
      <p:transition spd="slow" advTm="33954"/>
    </mc:Fallback>
  </mc:AlternateContent>
  <p:extLst>
    <p:ext uri="{E180D4A7-C9FB-4DFB-919C-405C955672EB}">
      <p14:showEvtLst xmlns:p14="http://schemas.microsoft.com/office/powerpoint/2010/main">
        <p14:playEvt time="5" objId="2"/>
        <p14:stopEvt time="33948" objId="2"/>
      </p14:showEvtLst>
    </p:ext>
  </p:extLs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C89241-691C-B446-8228-0982A9E69D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40618"/>
            <a:ext cx="9144000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24AB1-FA4D-3848-A08F-703A463F3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034"/>
            <a:ext cx="7886700" cy="994172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394D257-748F-B34F-926A-C6122412E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4254" y="1404120"/>
            <a:ext cx="3744417" cy="26994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3E0087-4221-7E48-9D49-9034B04CFB11}"/>
              </a:ext>
            </a:extLst>
          </p:cNvPr>
          <p:cNvSpPr txBox="1"/>
          <p:nvPr/>
        </p:nvSpPr>
        <p:spPr>
          <a:xfrm>
            <a:off x="2952227" y="4241471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США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C7A90E-F2AC-914D-AB0C-A04BEDC99287}"/>
              </a:ext>
            </a:extLst>
          </p:cNvPr>
          <p:cNvSpPr txBox="1"/>
          <p:nvPr/>
        </p:nvSpPr>
        <p:spPr>
          <a:xfrm>
            <a:off x="6084168" y="4241471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Венгрия</a:t>
            </a:r>
          </a:p>
        </p:txBody>
      </p:sp>
      <p:pic>
        <p:nvPicPr>
          <p:cNvPr id="11" name="Объект 4">
            <a:extLst>
              <a:ext uri="{FF2B5EF4-FFF2-40B4-BE49-F238E27FC236}">
                <a16:creationId xmlns:a16="http://schemas.microsoft.com/office/drawing/2014/main" id="{F5387CF0-5D53-264E-9E0C-C614A293BE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150" y="1428805"/>
            <a:ext cx="1741178" cy="270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86"/>
    </mc:Choice>
    <mc:Fallback xmlns="">
      <p:transition spd="slow" advTm="39186"/>
    </mc:Fallback>
  </mc:AlternateContent>
  <p:extLst>
    <p:ext uri="{E180D4A7-C9FB-4DFB-919C-405C955672EB}">
      <p14:showEvtLst xmlns:p14="http://schemas.microsoft.com/office/powerpoint/2010/main">
        <p14:playEvt time="291" objId="10"/>
        <p14:stopEvt time="38441" objId="1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субъективная оценка функций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19622"/>
            <a:ext cx="8229600" cy="3539852"/>
          </a:xfrm>
        </p:spPr>
        <p:txBody>
          <a:bodyPr>
            <a:normAutofit/>
          </a:bodyPr>
          <a:lstStyle/>
          <a:p>
            <a:pPr algn="just">
              <a:spcAft>
                <a:spcPts val="12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оценке цветоощущения при свежей травме, сопровождающейся повреждением зрительного нерва, может отмечаться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феномен насыщенности красного цвета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Травмированный глаз воспринимает красный цвет стимула менее ярким по сравнению со здоровым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 поражения зрительного нерва.</a:t>
            </a:r>
          </a:p>
          <a:p>
            <a:pPr algn="just">
              <a:spcAft>
                <a:spcPts val="120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при травме потеря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светоощущения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временной. </a:t>
            </a:r>
          </a:p>
          <a:p>
            <a:pPr lvl="0" algn="just">
              <a:lnSpc>
                <a:spcPct val="150000"/>
              </a:lnSpc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78"/>
    </mc:Choice>
    <mc:Fallback xmlns="">
      <p:transition spd="slow" advTm="36478"/>
    </mc:Fallback>
  </mc:AlternateContent>
  <p:extLst>
    <p:ext uri="{E180D4A7-C9FB-4DFB-919C-405C955672EB}">
      <p14:showEvtLst xmlns:p14="http://schemas.microsoft.com/office/powerpoint/2010/main">
        <p14:playEvt time="10" objId="4"/>
        <p14:stopEvt time="36104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субъективная оценка функций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051" y="1272196"/>
            <a:ext cx="5628923" cy="35398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Энтоптические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феномены</a:t>
            </a:r>
          </a:p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Аутоофтальмоскопия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диафаноскопической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насадки электрического офтальмоскопа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транссклерально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или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транспальпебрально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выполняются ритмические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качательные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движения. Через несколько секунд пациенту становится видна картина ветвления собственных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ретинальных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сосудов → функциональная сохранность центрального отдела сетчатки. </a:t>
            </a:r>
          </a:p>
          <a:p>
            <a:pPr marL="0" indent="0" algn="just">
              <a:buNone/>
            </a:pPr>
            <a:endParaRPr lang="ru-RU" sz="2000" dirty="0"/>
          </a:p>
        </p:txBody>
      </p:sp>
      <p:sp>
        <p:nvSpPr>
          <p:cNvPr id="18434" name="AutoShape 2" descr="https://pandia.ru/text/80/284/images/image048_2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6" name="Picture 4" descr="https://pandia.ru/text/80/284/images/image048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275606"/>
            <a:ext cx="2933328" cy="1456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438" name="Picture 6" descr="C:\Users\1\Desktop\АУТООФТАЛЬМОС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931790"/>
            <a:ext cx="2068513" cy="2033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03"/>
    </mc:Choice>
    <mc:Fallback xmlns="">
      <p:transition spd="slow" advTm="47903"/>
    </mc:Fallback>
  </mc:AlternateContent>
  <p:extLst>
    <p:ext uri="{E180D4A7-C9FB-4DFB-919C-405C955672EB}">
      <p14:showEvtLst xmlns:p14="http://schemas.microsoft.com/office/powerpoint/2010/main">
        <p14:playEvt time="10" objId="4"/>
        <p14:stopEvt time="47566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субъективная оценка функций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7300" y="1203598"/>
            <a:ext cx="5116788" cy="35398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Энтоптические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феномены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Световая полосчатая проба (тест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Примрозы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Цилиндр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Мэддокса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приставленный к глазу исследуемого, освещается светом от ручного офтальмоскопа. При нормальном состоянии сетчатки пациент видит световую полосу, направленную перпендикулярно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длиннику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призм цилиндра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Мэддокса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Изменяя положение цилиндра, исследуемого просят каждый раз указывать направление световой полосы.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16216" y="1995686"/>
            <a:ext cx="216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Фото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B9CFEA-AD79-6D4D-9DF2-BB5D6269A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596" y="1131590"/>
            <a:ext cx="3454104" cy="3448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87"/>
    </mc:Choice>
    <mc:Fallback xmlns="">
      <p:transition spd="slow" advTm="49587"/>
    </mc:Fallback>
  </mc:AlternateContent>
  <p:extLst>
    <p:ext uri="{E180D4A7-C9FB-4DFB-919C-405C955672EB}">
      <p14:showEvtLst xmlns:p14="http://schemas.microsoft.com/office/powerpoint/2010/main">
        <p14:playEvt time="8" objId="5"/>
        <p14:stopEvt time="48586" objId="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объективная оценка функций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3598"/>
            <a:ext cx="8003232" cy="3539852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 в случае производственной травмы для исключения симуляции работника;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Врачу поликлиники необходимо тщательно зафиксировать в карте пациента данные о  расположении и форме зрачка;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 прямая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содружественная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реакции зрачков на свет.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отсутствии реакции на свет определяется вид дефекта: афферентный или эфферентный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11"/>
    </mc:Choice>
    <mc:Fallback xmlns="">
      <p:transition spd="slow" advTm="53611"/>
    </mc:Fallback>
  </mc:AlternateContent>
  <p:extLst>
    <p:ext uri="{E180D4A7-C9FB-4DFB-919C-405C955672EB}">
      <p14:showEvtLst xmlns:p14="http://schemas.microsoft.com/office/powerpoint/2010/main">
        <p14:playEvt time="12" objId="4"/>
        <p14:stopEvt time="53400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объективная оценка функций</a:t>
            </a:r>
          </a:p>
        </p:txBody>
      </p:sp>
      <p:pic>
        <p:nvPicPr>
          <p:cNvPr id="4" name="Рисунок 3" descr="D:\Мидриаз 1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15566"/>
            <a:ext cx="237626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834767" y="134383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мезопических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условиях. Правый глаз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интактный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Мидриаз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травмированном левом глазу.</a:t>
            </a:r>
          </a:p>
        </p:txBody>
      </p:sp>
      <p:pic>
        <p:nvPicPr>
          <p:cNvPr id="6" name="Рисунок 5" descr="D:\Мидриаз 1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931790"/>
            <a:ext cx="237626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851919" y="3147814"/>
            <a:ext cx="47811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реакции зрачка на свет при раздельном освещении каждого глаза. На здоровом правом глазу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миоз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левом глазу – отсутствие реакции.</a:t>
            </a:r>
          </a:p>
        </p:txBody>
      </p:sp>
      <p:sp>
        <p:nvSpPr>
          <p:cNvPr id="3" name="Молния 2">
            <a:extLst>
              <a:ext uri="{FF2B5EF4-FFF2-40B4-BE49-F238E27FC236}">
                <a16:creationId xmlns:a16="http://schemas.microsoft.com/office/drawing/2014/main" id="{BF8A5BAC-34A4-CC41-861C-413760A1F5B0}"/>
              </a:ext>
            </a:extLst>
          </p:cNvPr>
          <p:cNvSpPr/>
          <p:nvPr/>
        </p:nvSpPr>
        <p:spPr>
          <a:xfrm>
            <a:off x="2627784" y="1027320"/>
            <a:ext cx="216024" cy="276999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75"/>
    </mc:Choice>
    <mc:Fallback xmlns="">
      <p:transition spd="slow" advTm="25275"/>
    </mc:Fallback>
  </mc:AlternateContent>
  <p:extLst>
    <p:ext uri="{E180D4A7-C9FB-4DFB-919C-405C955672EB}">
      <p14:showEvtLst xmlns:p14="http://schemas.microsoft.com/office/powerpoint/2010/main">
        <p14:playEvt time="11" objId="8"/>
        <p14:stopEvt time="25165" objId="8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объективная оценка функций</a:t>
            </a:r>
          </a:p>
        </p:txBody>
      </p:sp>
      <p:pic>
        <p:nvPicPr>
          <p:cNvPr id="8" name="Рисунок 7" descr="D:\Мидриаз 1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059581"/>
            <a:ext cx="2238589" cy="179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идриаз 2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997610"/>
            <a:ext cx="2238589" cy="166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172963" y="1135914"/>
            <a:ext cx="54314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содружественной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реакции зрачка на свет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глаза. При сохранной афферентной (чувствительной) иннервации левого глаза при его освещении зрачок правого глаза будет реагировать сужением.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3847" y="2859300"/>
            <a:ext cx="54314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содружественной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реакции зрачка на свет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глаза. Если при освещении здорового правого глаза зрачок травмированного левого глаза не суживается, то имеется нарушение его эфферентной (двигательной) иннервации.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58"/>
    </mc:Choice>
    <mc:Fallback xmlns="">
      <p:transition spd="slow" advTm="35158"/>
    </mc:Fallback>
  </mc:AlternateContent>
  <p:extLst>
    <p:ext uri="{E180D4A7-C9FB-4DFB-919C-405C955672EB}">
      <p14:showEvtLst xmlns:p14="http://schemas.microsoft.com/office/powerpoint/2010/main">
        <p14:playEvt time="12" objId="3"/>
        <p14:stopEvt time="33864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объективная оценка функций</a:t>
            </a:r>
          </a:p>
        </p:txBody>
      </p:sp>
      <p:pic>
        <p:nvPicPr>
          <p:cNvPr id="7" name="Рисунок 6" descr="D:\Мидриаз 1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848" y="974158"/>
            <a:ext cx="2268984" cy="181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D:\Мидриаз 1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54" y="2877579"/>
            <a:ext cx="2252877" cy="181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587673" y="190808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«Плавающий световой тест».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при освещении правого глаза его зрачок сузился, а при перемещении источника света к травмированному левому глазу расширился, то имеет место дефект афферентной зрачковой реакции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5"/>
    </mc:Choice>
    <mc:Fallback xmlns="">
      <p:transition spd="slow" advTm="20045"/>
    </mc:Fallback>
  </mc:AlternateContent>
  <p:extLst>
    <p:ext uri="{E180D4A7-C9FB-4DFB-919C-405C955672EB}">
      <p14:showEvtLst xmlns:p14="http://schemas.microsoft.com/office/powerpoint/2010/main">
        <p14:playEvt time="11" objId="3"/>
        <p14:stopEvt time="19730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объективная оценка функций</a:t>
            </a:r>
          </a:p>
        </p:txBody>
      </p:sp>
      <p:pic>
        <p:nvPicPr>
          <p:cNvPr id="6" name="Рисунок 5" descr="D:\Мидриаз 1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65" y="1539831"/>
            <a:ext cx="273630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707904" y="199568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случае, если афферентная и эфферентная иннервация левого глаза не нарушена, его зрачок отреагирует сужением при освещении правого глаза.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1"/>
    </mc:Choice>
    <mc:Fallback xmlns="">
      <p:transition spd="slow" advTm="22531"/>
    </mc:Fallback>
  </mc:AlternateContent>
  <p:extLst>
    <p:ext uri="{E180D4A7-C9FB-4DFB-919C-405C955672EB}">
      <p14:showEvtLst xmlns:p14="http://schemas.microsoft.com/office/powerpoint/2010/main">
        <p14:playEvt time="11" objId="3"/>
        <p14:stopEvt time="21324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Bef>
                <a:spcPts val="195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Начинают осмотр как правило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периорбитальной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области; </a:t>
            </a:r>
          </a:p>
          <a:p>
            <a:pPr algn="just">
              <a:spcBef>
                <a:spcPts val="195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используют яркое диффузное освещение и локальное (луч электрического офтальмоскопа); </a:t>
            </a:r>
          </a:p>
          <a:p>
            <a:pPr algn="just">
              <a:spcBef>
                <a:spcPts val="1950"/>
              </a:spcBef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определения патологических изменений удобно сравнивать травмированный глаз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периорбитальную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область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контрлатеральными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интактными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структурами.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наружный осмотр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9"/>
    </mc:Choice>
    <mc:Fallback xmlns="">
      <p:transition spd="slow" advTm="29559"/>
    </mc:Fallback>
  </mc:AlternateContent>
  <p:extLst>
    <p:ext uri="{E180D4A7-C9FB-4DFB-919C-405C955672EB}">
      <p14:showEvtLst xmlns:p14="http://schemas.microsoft.com/office/powerpoint/2010/main">
        <p14:playEvt time="11" objId="2"/>
        <p14:stopEvt time="29068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179512" y="3758505"/>
            <a:ext cx="86423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just">
              <a:buFont typeface="+mj-lt"/>
              <a:buAutoNum type="arabicPeriod"/>
              <a:defRPr/>
            </a:pPr>
            <a:r>
              <a:rPr lang="ru-RU" sz="1200" i="1" dirty="0" err="1"/>
              <a:t>Гундорова</a:t>
            </a:r>
            <a:r>
              <a:rPr lang="ru-RU" sz="1200" i="1" dirty="0"/>
              <a:t> Р.А., Степанов А.В., Курбанова Н.Ф.</a:t>
            </a:r>
            <a:r>
              <a:rPr lang="ru-RU" sz="1200" dirty="0"/>
              <a:t> Современная </a:t>
            </a:r>
            <a:r>
              <a:rPr lang="ru-RU" sz="1200" dirty="0" err="1"/>
              <a:t>офтальмотравматология</a:t>
            </a:r>
            <a:r>
              <a:rPr lang="ru-RU" sz="1200" dirty="0"/>
              <a:t>. – М.: Медицина, 2007. – 256с.</a:t>
            </a:r>
          </a:p>
          <a:p>
            <a:pPr marL="228600" indent="-228600" algn="just">
              <a:buFont typeface="+mj-lt"/>
              <a:buAutoNum type="arabicPeriod"/>
              <a:defRPr/>
            </a:pPr>
            <a:r>
              <a:rPr lang="ru-RU" sz="1200" i="1" dirty="0"/>
              <a:t>Кун, Ф.</a:t>
            </a:r>
            <a:r>
              <a:rPr lang="ru-RU" sz="1200" dirty="0"/>
              <a:t> Травматология глазного яблока / Ф. Кун; пер. с англ.; под ред. В.В. Волкова. – М.: </a:t>
            </a:r>
            <a:r>
              <a:rPr lang="ru-RU" sz="1200" dirty="0" err="1"/>
              <a:t>Логосфера</a:t>
            </a:r>
            <a:r>
              <a:rPr lang="ru-RU" sz="1200" dirty="0"/>
              <a:t>, 2011. – 576с.</a:t>
            </a:r>
          </a:p>
          <a:p>
            <a:pPr marL="228600" indent="-228600" algn="just">
              <a:buFont typeface="+mj-lt"/>
              <a:buAutoNum type="arabicPeriod"/>
              <a:defRPr/>
            </a:pPr>
            <a:r>
              <a:rPr lang="en-US" sz="1200" i="1" dirty="0"/>
              <a:t>Abbott J., Shah P.</a:t>
            </a:r>
            <a:r>
              <a:rPr lang="en-US" sz="1200" dirty="0"/>
              <a:t> The epidemiology and etiology of pediatric ocular trauma // Survey of Ophthalmology. – 2013. – Vol. 58. – P. 476-485</a:t>
            </a:r>
            <a:endParaRPr lang="ru-RU" sz="1200" dirty="0"/>
          </a:p>
          <a:p>
            <a:pPr marL="228600" indent="-228600" algn="just">
              <a:buFont typeface="+mj-lt"/>
              <a:buAutoNum type="arabicPeriod"/>
              <a:defRPr/>
            </a:pPr>
            <a:r>
              <a:rPr lang="ru-RU" sz="1200" i="1" dirty="0"/>
              <a:t>Боброва Н.Ф.</a:t>
            </a:r>
            <a:r>
              <a:rPr lang="ru-RU" sz="1200" dirty="0"/>
              <a:t> Травмы глаза у детей. – М.: Медицина, 2003. – 192 с.</a:t>
            </a:r>
          </a:p>
          <a:p>
            <a:pPr marL="228600" indent="-228600" algn="just">
              <a:buFont typeface="+mj-lt"/>
              <a:buAutoNum type="arabicPeriod"/>
              <a:defRPr/>
            </a:pPr>
            <a:endParaRPr lang="ru-RU" sz="1200" dirty="0"/>
          </a:p>
          <a:p>
            <a:pPr algn="just">
              <a:defRPr/>
            </a:pPr>
            <a:endParaRPr lang="ru-RU" sz="1200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5288" y="250031"/>
            <a:ext cx="8229600" cy="496491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проблемы глазного травматизма</a:t>
            </a:r>
          </a:p>
        </p:txBody>
      </p:sp>
      <p:sp>
        <p:nvSpPr>
          <p:cNvPr id="8196" name="Содержимое 2"/>
          <p:cNvSpPr>
            <a:spLocks noGrp="1"/>
          </p:cNvSpPr>
          <p:nvPr>
            <p:ph idx="1"/>
          </p:nvPr>
        </p:nvSpPr>
        <p:spPr>
          <a:xfrm>
            <a:off x="250825" y="844154"/>
            <a:ext cx="8642350" cy="26637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частота глазного травматизма в России достигает </a:t>
            </a:r>
            <a:r>
              <a:rPr lang="ru-RU" sz="2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1145 человек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100 тысяч взрослого населения. </a:t>
            </a:r>
            <a:r>
              <a:rPr lang="ru-RU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Травмам органа зрения чаще подвержены люди трудоспособного возраста. </a:t>
            </a:r>
            <a:r>
              <a:rPr lang="ru-RU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40% серьезных повреждений органа зрения приходится на лиц до 20 лет. </a:t>
            </a:r>
            <a:r>
              <a:rPr lang="ru-RU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детской глазной травмы составляет 35-46,8% всей патологии органа зрения у детей.</a:t>
            </a:r>
            <a:r>
              <a:rPr lang="ru-RU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общей структуре свежей травмы превалирует бытовой травматизм,  производственный и криминальный занимают второе и третье место. </a:t>
            </a:r>
            <a:r>
              <a:rPr lang="ru-RU" sz="2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just"/>
            <a:endParaRPr lang="ru-RU" sz="23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62"/>
    </mc:Choice>
    <mc:Fallback xmlns="">
      <p:transition spd="slow" advTm="50362"/>
    </mc:Fallback>
  </mc:AlternateContent>
  <p:extLst>
    <p:ext uri="{E180D4A7-C9FB-4DFB-919C-405C955672EB}">
      <p14:showEvtLst xmlns:p14="http://schemas.microsoft.com/office/powerpoint/2010/main">
        <p14:playEvt time="6" objId="2"/>
        <p14:stopEvt time="49736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наружный осмотр</a:t>
            </a: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9332966"/>
              </p:ext>
            </p:extLst>
          </p:nvPr>
        </p:nvGraphicFramePr>
        <p:xfrm>
          <a:off x="323528" y="915566"/>
          <a:ext cx="8640962" cy="3858387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516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1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Анатомические структуры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94" marR="41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оборудование для осмотра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94" marR="41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Возможные травматические повреждения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94" marR="4129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9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Периорбитальная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область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94" marR="41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электрическая лампа с диффузором, электрический офтальмоскоп;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94" marR="41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ранения, кровоизлияния, отек, птоз, инородное тело, деформация костей по типу «ступеньки»;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пальпации – смещение костей,  подкожные инородные тела, воздух (симптом крепитации);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94" marR="4129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Положение глазного яблока в орбите и направление взора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94" marR="41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экзофтальмометр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Гертеля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электрическая лампа, офтальмоскоп;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94" marR="412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эзо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-, экзо-,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гипо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или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гиперфория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экзофтальм, энофтальм;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294" marR="4129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30"/>
    </mc:Choice>
    <mc:Fallback xmlns="">
      <p:transition spd="slow" advTm="38330"/>
    </mc:Fallback>
  </mc:AlternateContent>
  <p:extLst>
    <p:ext uri="{E180D4A7-C9FB-4DFB-919C-405C955672EB}">
      <p14:showEvtLst xmlns:p14="http://schemas.microsoft.com/office/powerpoint/2010/main">
        <p14:playEvt time="11" objId="2"/>
        <p14:stopEvt time="37931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наружный осмотр</a:t>
            </a:r>
          </a:p>
        </p:txBody>
      </p:sp>
      <p:pic>
        <p:nvPicPr>
          <p:cNvPr id="7" name="Picture 4" descr="C:\Users\Каф. офтальмологии\Downloads\WP_20181012_14_12_02_Pro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915566"/>
            <a:ext cx="2304256" cy="3328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6" descr="C:\Users\Каф. офтальмологии\Downloads\WP_20181012_14_12_44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144" y="1087987"/>
            <a:ext cx="5256584" cy="1137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7" descr="C:\Users\Каф. офтальмологии\Downloads\WP_20181012_14_12_48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144" y="2363266"/>
            <a:ext cx="5256584" cy="1110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275856" y="3459151"/>
            <a:ext cx="52565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Ограничение подвижности травмированного глаза. При осмотре определяется рана кожи верхнего века у внутреннего угла глаза (стрелка).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528" y="4299942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Наружный осмотр пациента с ранением орбиты и подозрением на открытую травму глаза 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53AF9188-8FD7-024B-A821-7A44793A3435}"/>
              </a:ext>
            </a:extLst>
          </p:cNvPr>
          <p:cNvCxnSpPr>
            <a:cxnSpLocks/>
          </p:cNvCxnSpPr>
          <p:nvPr/>
        </p:nvCxnSpPr>
        <p:spPr>
          <a:xfrm flipH="1">
            <a:off x="5675961" y="2487060"/>
            <a:ext cx="216024" cy="25209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69BF0D16-0E81-5841-BD9F-D557966A9323}"/>
              </a:ext>
            </a:extLst>
          </p:cNvPr>
          <p:cNvCxnSpPr>
            <a:cxnSpLocks/>
          </p:cNvCxnSpPr>
          <p:nvPr/>
        </p:nvCxnSpPr>
        <p:spPr>
          <a:xfrm flipH="1">
            <a:off x="5592163" y="1146924"/>
            <a:ext cx="216024" cy="25209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96"/>
    </mc:Choice>
    <mc:Fallback xmlns="">
      <p:transition spd="slow" advTm="34796"/>
    </mc:Fallback>
  </mc:AlternateContent>
  <p:extLst>
    <p:ext uri="{E180D4A7-C9FB-4DFB-919C-405C955672EB}">
      <p14:showEvtLst xmlns:p14="http://schemas.microsoft.com/office/powerpoint/2010/main">
        <p14:playEvt time="5" objId="2"/>
        <p14:stopEvt time="33478" objId="2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наружный осмотр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078549"/>
              </p:ext>
            </p:extLst>
          </p:nvPr>
        </p:nvGraphicFramePr>
        <p:xfrm>
          <a:off x="683568" y="1131590"/>
          <a:ext cx="7920879" cy="163753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Анатомические структуры</a:t>
                      </a:r>
                      <a:endParaRPr lang="ru-RU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970" marR="509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оборудование для осмотра</a:t>
                      </a:r>
                      <a:endParaRPr lang="ru-RU" sz="16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970" marR="509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Возможные травматические повреждения</a:t>
                      </a:r>
                      <a:endParaRPr lang="ru-RU" sz="16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970" marR="5097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Глазное яблоко </a:t>
                      </a:r>
                      <a:endParaRPr lang="ru-RU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970" marR="509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раствор местного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анестека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векоподъемники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Десмарра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векорасширитель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при невозможности открыть глазную щель пальцами. </a:t>
                      </a:r>
                      <a:endParaRPr lang="ru-RU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970" marR="509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раны, выпадение ткани,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хемоз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кровоизлияния и инородные тела.</a:t>
                      </a:r>
                      <a:endParaRPr lang="ru-RU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970" marR="5097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A55259-ED2E-834C-8846-5C23DED67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7883" y="3155545"/>
            <a:ext cx="2232248" cy="14091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686999-3C2E-A740-811B-C1497FD8E5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3147812"/>
            <a:ext cx="2232248" cy="14091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04495E-26F8-4A41-95F9-2ED44BB987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208" y="3140080"/>
            <a:ext cx="2089622" cy="1424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53"/>
    </mc:Choice>
    <mc:Fallback xmlns="">
      <p:transition spd="slow" advTm="64853"/>
    </mc:Fallback>
  </mc:AlternateContent>
  <p:extLst>
    <p:ext uri="{E180D4A7-C9FB-4DFB-919C-405C955672EB}">
      <p14:showEvtLst xmlns:p14="http://schemas.microsoft.com/office/powerpoint/2010/main">
        <p14:playEvt time="7" objId="2"/>
        <p14:stopEvt time="64853" objId="2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наружный осмотр</a:t>
            </a:r>
          </a:p>
        </p:txBody>
      </p:sp>
      <p:pic>
        <p:nvPicPr>
          <p:cNvPr id="7" name="Picture 2" descr="C:\Users\Каф. офтальмологии\Downloads\media-share-0-02-05-e7469ae7ff86786222a5d0bd5767886325c87626bb1306f07b3999d31facdfaa-9e5b7b40-1689-431f-9a76-ea52432d1ebb.jpg">
            <a:extLst>
              <a:ext uri="{FF2B5EF4-FFF2-40B4-BE49-F238E27FC236}">
                <a16:creationId xmlns:a16="http://schemas.microsoft.com/office/drawing/2014/main" id="{841F3351-FB7C-CC42-AF2A-C85F7722E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3277" y="987574"/>
            <a:ext cx="2797446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C48C3F-9744-224E-BBEF-B8766133BF5B}"/>
              </a:ext>
            </a:extLst>
          </p:cNvPr>
          <p:cNvSpPr txBox="1"/>
          <p:nvPr/>
        </p:nvSpPr>
        <p:spPr>
          <a:xfrm>
            <a:off x="1835696" y="4352907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Крупное интраокулярное инородное тело, определяемое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макроскопически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наружном осмотре</a:t>
            </a:r>
          </a:p>
        </p:txBody>
      </p:sp>
    </p:spTree>
    <p:extLst>
      <p:ext uri="{BB962C8B-B14F-4D97-AF65-F5344CB8AC3E}">
        <p14:creationId xmlns:p14="http://schemas.microsoft.com/office/powerpoint/2010/main" val="374679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68"/>
    </mc:Choice>
    <mc:Fallback xmlns="">
      <p:transition spd="slow" advTm="23068"/>
    </mc:Fallback>
  </mc:AlternateContent>
  <p:extLst>
    <p:ext uri="{E180D4A7-C9FB-4DFB-919C-405C955672EB}">
      <p14:showEvtLst xmlns:p14="http://schemas.microsoft.com/office/powerpoint/2010/main">
        <p14:playEvt time="5" objId="3"/>
        <p14:stopEvt time="21503" objId="3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0FB774-53DC-8347-8591-875D42D0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244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повреждения при открытой травме глаза</a:t>
            </a:r>
          </a:p>
        </p:txBody>
      </p:sp>
      <p:pic>
        <p:nvPicPr>
          <p:cNvPr id="1025" name="Picture 1" descr="page37image24909504">
            <a:extLst>
              <a:ext uri="{FF2B5EF4-FFF2-40B4-BE49-F238E27FC236}">
                <a16:creationId xmlns:a16="http://schemas.microsoft.com/office/drawing/2014/main" id="{075A1257-7CE0-2C4C-8775-2D76E8E9F2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4736" y="1131590"/>
            <a:ext cx="3754528" cy="2692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DA6D50-6929-2447-A060-E972A669F6BF}"/>
              </a:ext>
            </a:extLst>
          </p:cNvPr>
          <p:cNvSpPr txBox="1"/>
          <p:nvPr/>
        </p:nvSpPr>
        <p:spPr>
          <a:xfrm>
            <a:off x="962357" y="3988777"/>
            <a:ext cx="7219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– рана располагается в пределах роговицы;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– рана ограничена лимбом и областью в пределах 5 мм от него;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– рана расположена дальше 5 мм от лимба</a:t>
            </a:r>
          </a:p>
        </p:txBody>
      </p:sp>
    </p:spTree>
    <p:extLst>
      <p:ext uri="{BB962C8B-B14F-4D97-AF65-F5344CB8AC3E}">
        <p14:creationId xmlns:p14="http://schemas.microsoft.com/office/powerpoint/2010/main" val="308744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42"/>
    </mc:Choice>
    <mc:Fallback xmlns="">
      <p:transition spd="slow" advTm="55242"/>
    </mc:Fallback>
  </mc:AlternateContent>
  <p:extLst>
    <p:ext uri="{E180D4A7-C9FB-4DFB-919C-405C955672EB}">
      <p14:showEvtLst xmlns:p14="http://schemas.microsoft.com/office/powerpoint/2010/main">
        <p14:playEvt time="11" objId="3"/>
        <p14:stopEvt time="55242" objId="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age127image24913456">
            <a:extLst>
              <a:ext uri="{FF2B5EF4-FFF2-40B4-BE49-F238E27FC236}">
                <a16:creationId xmlns:a16="http://schemas.microsoft.com/office/drawing/2014/main" id="{5A1395C6-2CAB-3A42-BDE6-DD2327F81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5859"/>
            <a:ext cx="2380370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page127image24914288">
            <a:extLst>
              <a:ext uri="{FF2B5EF4-FFF2-40B4-BE49-F238E27FC236}">
                <a16:creationId xmlns:a16="http://schemas.microsoft.com/office/drawing/2014/main" id="{8750995B-5252-0646-B342-9E0069587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235860"/>
            <a:ext cx="2632907" cy="2232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age127image24914704">
            <a:extLst>
              <a:ext uri="{FF2B5EF4-FFF2-40B4-BE49-F238E27FC236}">
                <a16:creationId xmlns:a16="http://schemas.microsoft.com/office/drawing/2014/main" id="{02B76CB7-3010-3E49-AD4E-74B2D8089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9535" y="235861"/>
            <a:ext cx="2492085" cy="2232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8EFD7C6-774B-BD4F-BB39-C8A818EAA8B7}"/>
              </a:ext>
            </a:extLst>
          </p:cNvPr>
          <p:cNvSpPr/>
          <p:nvPr/>
        </p:nvSpPr>
        <p:spPr>
          <a:xfrm>
            <a:off x="35496" y="2508740"/>
            <a:ext cx="9001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методы исследования с помощью щелевой лампы, помогающих визуализировать травму роговицы.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lphaUcParenBoth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Прямое освещение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роговица освещается непосредственно световой щелью. Дефект виден в результате рассеяния света от его передней поверхности. Затруднена оценка прозрачных инородных тел (например, стекло, пластик), сквозных ранений. </a:t>
            </a:r>
          </a:p>
          <a:p>
            <a:pPr marL="342900" indent="-342900" algn="just">
              <a:buFontTx/>
              <a:buAutoNum type="alphaUcParenBoth"/>
            </a:pP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Ретроиллюминация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роговица освещается сзади светом, отраженным от радужной оболочки или глазного дна. Используется для обзора инородных тел роговицы.</a:t>
            </a:r>
          </a:p>
          <a:p>
            <a:pPr marL="342900" indent="-342900" algn="just">
              <a:buFontTx/>
              <a:buAutoNum type="alphaUcParenBoth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Склеротическое рассеяние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используется отражение света внутри роговицы. Осветитель направляется на лимб. Роговицу исследуют на наличие разрывов в строме. Этот метод полезен при поиске инородных тел, послойных или проникающих ранений. </a:t>
            </a:r>
            <a:endParaRPr lang="e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70"/>
    </mc:Choice>
    <mc:Fallback xmlns="">
      <p:transition spd="slow" advTm="69370"/>
    </mc:Fallback>
  </mc:AlternateContent>
  <p:extLst>
    <p:ext uri="{E180D4A7-C9FB-4DFB-919C-405C955672EB}">
      <p14:showEvtLst xmlns:p14="http://schemas.microsoft.com/office/powerpoint/2010/main">
        <p14:playEvt time="9" objId="2"/>
        <p14:stopEvt time="67917" objId="2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196463"/>
            <a:ext cx="5112568" cy="3168352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наличии раны роговицы используют классическую методику исследования  в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оптическом срезе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первые часы после травмы в ткани роговицы выявляют темный, оптически «пустой» раневой канал;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непрободной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травме он слепо заканчивается на какой-то определенной глубине оптического среза роговицы. При проникающем ранении наблюдается дефект ткани на всем протяжении среза. </a:t>
            </a:r>
          </a:p>
          <a:p>
            <a:pPr algn="just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5B8779-59F3-2C4B-A32E-61A35C1DD7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7708" y="1141492"/>
            <a:ext cx="1107123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8A4682-8D6E-3D42-9080-9566A283DD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7848" y="1141492"/>
            <a:ext cx="2018603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58"/>
    </mc:Choice>
    <mc:Fallback xmlns="">
      <p:transition spd="slow" advTm="86658"/>
    </mc:Fallback>
  </mc:AlternateContent>
  <p:extLst>
    <p:ext uri="{E180D4A7-C9FB-4DFB-919C-405C955672EB}">
      <p14:showEvtLst xmlns:p14="http://schemas.microsoft.com/office/powerpoint/2010/main">
        <p14:playEvt time="12" objId="2"/>
        <p14:stopEvt time="85367" objId="2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611860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ранении раневой ход характерно суживается в глубоких отделах оптического среза; 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резаной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ране раневой ход в глубоких отделах роговицы выглядит расширенным за счет зияния, обусловленного эластичностью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десцеметовой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оболочки;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несвежей травме раневой канал заполняется жидкостью, клеточными элементами крови и приобретает серый цвет, окружающая его строма отекает;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исследованию роговицы в оптическом срезе можно установить направление раневого канала и предположить место залегания инородного тела.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14"/>
    </mc:Choice>
    <mc:Fallback xmlns="">
      <p:transition spd="slow" advTm="39214"/>
    </mc:Fallback>
  </mc:AlternateContent>
  <p:extLst>
    <p:ext uri="{E180D4A7-C9FB-4DFB-919C-405C955672EB}">
      <p14:showEvtLst xmlns:p14="http://schemas.microsoft.com/office/powerpoint/2010/main">
        <p14:playEvt time="11" objId="2"/>
        <p14:stopEvt time="38217" objId="2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Содержимое 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Фото Зиновьев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336D5F-DBBD-6D49-87F0-61BC993FD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23" y="987575"/>
            <a:ext cx="3977713" cy="3182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2FEE74DF-725F-6F41-AD09-2DBBEC10D890}"/>
              </a:ext>
            </a:extLst>
          </p:cNvPr>
          <p:cNvCxnSpPr/>
          <p:nvPr/>
        </p:nvCxnSpPr>
        <p:spPr>
          <a:xfrm flipH="1">
            <a:off x="3347864" y="2131731"/>
            <a:ext cx="288032" cy="288032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FD53F1-4D77-034B-8402-BF010E28E1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166" y="987575"/>
            <a:ext cx="3977713" cy="3182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3109930D-C98C-2A44-9918-069AA9D77392}"/>
              </a:ext>
            </a:extLst>
          </p:cNvPr>
          <p:cNvCxnSpPr/>
          <p:nvPr/>
        </p:nvCxnSpPr>
        <p:spPr>
          <a:xfrm flipH="1">
            <a:off x="6084168" y="2571750"/>
            <a:ext cx="288032" cy="288032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C982D12-3749-0549-B404-F7C0284A8088}"/>
              </a:ext>
            </a:extLst>
          </p:cNvPr>
          <p:cNvSpPr txBox="1"/>
          <p:nvPr/>
        </p:nvSpPr>
        <p:spPr>
          <a:xfrm>
            <a:off x="1043609" y="4221930"/>
            <a:ext cx="7471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Биомикроскопическая картина проникающего ранения роговицы с перфорацией радужки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41"/>
    </mc:Choice>
    <mc:Fallback xmlns="">
      <p:transition spd="slow" advTm="46541"/>
    </mc:Fallback>
  </mc:AlternateContent>
  <p:extLst>
    <p:ext uri="{E180D4A7-C9FB-4DFB-919C-405C955672EB}">
      <p14:showEvtLst xmlns:p14="http://schemas.microsoft.com/office/powerpoint/2010/main">
        <p14:playEvt time="11" objId="2"/>
        <p14:stopEvt time="45642" objId="2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Зайделя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Seidel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Закапывают раствор флюоресцеина (или используют бумажную полоску с флюоресцеином) в конъюнктивальную полость и осматривают глазную поверхность в синем свете (с кобальтовым светофильтром).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имеется просачивание влаги из передней камеры через рану, то стабильное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прокрашивание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поверхности роговицы флюоресцеином нарушается ее струйкой. При неуверенности в результатах пробы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Зайделя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можно оказать легкую компрессию пальцами на глазное яблоко или надавить стеклянной палочкой на края раны.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7"/>
    </mc:Choice>
    <mc:Fallback xmlns="">
      <p:transition spd="slow" advTm="1683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механической травмы глаза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3598"/>
            <a:ext cx="8229600" cy="35398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Бирмингемская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классификация механической травмы глаза  (1998):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Закрытая травма (контузия, непроникающее ранение);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Открытая травма: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А – разрыв глазного яблока;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В – простое проникающее ранение;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С – проникающее ранение + внутриглазное ИТ;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сквозное ранение.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93"/>
    </mc:Choice>
    <mc:Fallback xmlns="">
      <p:transition spd="slow" advTm="40693"/>
    </mc:Fallback>
  </mc:AlternateContent>
  <p:extLst>
    <p:ext uri="{E180D4A7-C9FB-4DFB-919C-405C955672EB}">
      <p14:showEvtLst xmlns:p14="http://schemas.microsoft.com/office/powerpoint/2010/main">
        <p14:playEvt time="6" objId="4"/>
        <p14:stopEvt time="40186" objId="4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82822" y="873899"/>
            <a:ext cx="2743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Зайделя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Seidel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3" name="Seidel-reg" descr="Seidel-reg">
            <a:hlinkClick r:id="" action="ppaction://media"/>
            <a:extLst>
              <a:ext uri="{FF2B5EF4-FFF2-40B4-BE49-F238E27FC236}">
                <a16:creationId xmlns:a16="http://schemas.microsoft.com/office/drawing/2014/main" id="{253D6A14-ACE9-D842-80CB-34B390034C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37420" y="1290658"/>
            <a:ext cx="4869160" cy="3651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97"/>
    </mc:Choice>
    <mc:Fallback xmlns="">
      <p:transition spd="slow" advTm="49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2"/>
        <p14:playEvt time="5201" objId="3"/>
        <p14:triggerEvt type="onClick" time="5201" objId="3"/>
        <p14:playEvt time="23089" objId="3"/>
        <p14:playEvt time="41003" objId="3"/>
        <p14:stopEvt time="48078" objId="3"/>
        <p14:playEvt time="48108" objId="3"/>
        <p14:stopEvt time="48270" objId="2"/>
        <p14:stopEvt time="49797" objId="3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buNone/>
            </a:pP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Ретроиллюминация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Показательны ее результаты при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мидриазе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Световой пучок направляют под углом 90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поверхности роговицы,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биомикроскоп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располагают коаксиально осветителю, добиваясь появления розового рефлекса  с глазного дна.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Патологические изменения роговицы экранируют свет, отраженный от глазного дна. Кроме того при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ретроиллюминации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можно выявить пигментные отложения на поверхности хрусталика (кольцо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Фоссиуса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раневой канал в хрусталике его травматическое помутнение или подвывих.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59"/>
    </mc:Choice>
    <mc:Fallback xmlns="">
      <p:transition spd="slow" advTm="46359"/>
    </mc:Fallback>
  </mc:AlternateContent>
  <p:extLst>
    <p:ext uri="{E180D4A7-C9FB-4DFB-919C-405C955672EB}">
      <p14:showEvtLst xmlns:p14="http://schemas.microsoft.com/office/powerpoint/2010/main">
        <p14:playEvt time="6" objId="2"/>
        <p14:stopEvt time="44942" objId="2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1E3727-517C-FC42-8EE9-B2F151FC29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113" y="1097632"/>
            <a:ext cx="3775305" cy="3020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C3ED91-4A84-3349-B836-3D9604A19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6584" y="1107844"/>
            <a:ext cx="3775304" cy="3020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95E4A93D-2E2B-B443-9F23-6F55B5EDF598}"/>
              </a:ext>
            </a:extLst>
          </p:cNvPr>
          <p:cNvCxnSpPr/>
          <p:nvPr/>
        </p:nvCxnSpPr>
        <p:spPr>
          <a:xfrm flipH="1">
            <a:off x="6582020" y="3219822"/>
            <a:ext cx="288032" cy="288032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56C71EC6-91FB-4244-B911-268985BD54A3}"/>
              </a:ext>
            </a:extLst>
          </p:cNvPr>
          <p:cNvCxnSpPr/>
          <p:nvPr/>
        </p:nvCxnSpPr>
        <p:spPr>
          <a:xfrm flipH="1">
            <a:off x="1835696" y="1707654"/>
            <a:ext cx="288032" cy="288032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5D8C7CA-D6BF-DD49-B117-F2A39A525113}"/>
              </a:ext>
            </a:extLst>
          </p:cNvPr>
          <p:cNvSpPr txBox="1"/>
          <p:nvPr/>
        </p:nvSpPr>
        <p:spPr>
          <a:xfrm>
            <a:off x="482113" y="4221930"/>
            <a:ext cx="8179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Травматическая катаракта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ретроиллюминации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Через помутневших хрусталик визуализируется внутриглазное инородное тело, расположенное на глазном дне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38"/>
    </mc:Choice>
    <mc:Fallback xmlns="">
      <p:transition spd="slow" advTm="32438"/>
    </mc:Fallback>
  </mc:AlternateContent>
  <p:extLst>
    <p:ext uri="{E180D4A7-C9FB-4DFB-919C-405C955672EB}">
      <p14:showEvtLst xmlns:p14="http://schemas.microsoft.com/office/powerpoint/2010/main">
        <p14:playEvt time="11" objId="2"/>
        <p14:stopEvt time="31619" objId="2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6712" y="3497580"/>
            <a:ext cx="8435280" cy="3291840"/>
          </a:xfrm>
        </p:spPr>
        <p:txBody>
          <a:bodyPr>
            <a:normAutofit/>
          </a:bodyPr>
          <a:lstStyle/>
          <a:p>
            <a:pPr marL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открытая травма глаза возникает в результате разрыва роговицы по послеоперационному рубцу, поскольку прочность фибрилл в зоне рубцы значительно уступает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интактным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участкам роговицы. Так, сопротивляемость разрыву роговицы после радиальной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кератотомии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снижается на 50%.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F4E7CE-C7B5-4748-AA9F-B47D7C238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069" y="949161"/>
            <a:ext cx="3069861" cy="2456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08"/>
    </mc:Choice>
    <mc:Fallback xmlns="">
      <p:transition spd="slow" advTm="38008"/>
    </mc:Fallback>
  </mc:AlternateContent>
  <p:extLst>
    <p:ext uri="{E180D4A7-C9FB-4DFB-919C-405C955672EB}">
      <p14:showEvtLst xmlns:p14="http://schemas.microsoft.com/office/powerpoint/2010/main">
        <p14:playEvt time="11" objId="2"/>
        <p14:stopEvt time="37061" objId="2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15566"/>
            <a:ext cx="6264696" cy="4032448"/>
          </a:xfrm>
        </p:spPr>
        <p:txBody>
          <a:bodyPr>
            <a:noAutofit/>
          </a:bodyPr>
          <a:lstStyle/>
          <a:p>
            <a:pPr marL="0" algn="ctr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скрытого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субконъюнктивального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разрыва:</a:t>
            </a:r>
          </a:p>
          <a:p>
            <a:pPr marL="0" indent="-285750" algn="just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Обильное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субконъюнктивальное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кровоизлияние, наличие «кровавого»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хемоза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-285750" algn="just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 «ступеньки» (резко обрывается выпуклость конъюнктивы);</a:t>
            </a:r>
          </a:p>
          <a:p>
            <a:pPr marL="0" indent="-285750" algn="just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«необъяснимого» выпячивания под конъюнктивой (хрусталик);</a:t>
            </a:r>
          </a:p>
          <a:p>
            <a:pPr marL="0" indent="-285750" algn="just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Мелкая передняя камера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факичном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псевдофакичном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глазу, обычно сопровождаемая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гифемой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-285750" algn="just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Глубокая передняя камера в прежде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факичном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псевдофакичном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глазу;</a:t>
            </a:r>
          </a:p>
          <a:p>
            <a:pPr marL="0" indent="-285750" algn="just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Каплевидный зрачок;</a:t>
            </a:r>
          </a:p>
          <a:p>
            <a:pPr marL="0" indent="-285750" algn="just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радужки;</a:t>
            </a:r>
          </a:p>
          <a:p>
            <a:pPr marL="0" indent="-285750" algn="just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хрусталика или ИОЛ;</a:t>
            </a:r>
          </a:p>
          <a:p>
            <a:pPr marL="0" indent="-285750" algn="just">
              <a:spcBef>
                <a:spcPts val="0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Тяжи в передней части стекловидного тела, особенно со свежей кровью, идущие в одном направлении к передней склере.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A13071-3072-574F-8FD5-E388A1405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230" y="1995686"/>
            <a:ext cx="2339677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88C829-D6BF-5D41-AA3D-3A2B2510B49B}"/>
              </a:ext>
            </a:extLst>
          </p:cNvPr>
          <p:cNvSpPr txBox="1"/>
          <p:nvPr/>
        </p:nvSpPr>
        <p:spPr>
          <a:xfrm>
            <a:off x="6687107" y="3507854"/>
            <a:ext cx="2167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Дислокация хрусталика под конъюнктиву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34"/>
    </mc:Choice>
    <mc:Fallback xmlns="">
      <p:transition spd="slow" advTm="87734"/>
    </mc:Fallback>
  </mc:AlternateContent>
  <p:extLst>
    <p:ext uri="{E180D4A7-C9FB-4DFB-919C-405C955672EB}">
      <p14:showEvtLst xmlns:p14="http://schemas.microsoft.com/office/powerpoint/2010/main">
        <p14:playEvt time="12" objId="2"/>
        <p14:stopEvt time="86740" objId="2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page95image24838560">
            <a:extLst>
              <a:ext uri="{FF2B5EF4-FFF2-40B4-BE49-F238E27FC236}">
                <a16:creationId xmlns:a16="http://schemas.microsoft.com/office/drawing/2014/main" id="{1B347015-C293-2840-9EBC-64EA765B6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8971" y="940902"/>
            <a:ext cx="3086057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815FBD-CE25-4D4B-B6B4-118839A3810A}"/>
              </a:ext>
            </a:extLst>
          </p:cNvPr>
          <p:cNvSpPr/>
          <p:nvPr/>
        </p:nvSpPr>
        <p:spPr>
          <a:xfrm>
            <a:off x="107503" y="3389174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уязвимые к разрыву участки фиброзной оболочки: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Сразу позади прикрепления прямой мышцы;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На экваторе;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области корнеосклерального лимба;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месте прикрепления зрительного нерва;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На месте предшествующей внутриглазной операции, особенно когда хирургический разрез был на роговице.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01172B9-E4A4-834D-9327-74F1D0B2D625}"/>
              </a:ext>
            </a:extLst>
          </p:cNvPr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2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64"/>
    </mc:Choice>
    <mc:Fallback xmlns="">
      <p:transition spd="slow" advTm="28964"/>
    </mc:Fallback>
  </mc:AlternateContent>
  <p:extLst>
    <p:ext uri="{E180D4A7-C9FB-4DFB-919C-405C955672EB}">
      <p14:showEvtLst xmlns:p14="http://schemas.microsoft.com/office/powerpoint/2010/main">
        <p14:playEvt time="11" objId="2"/>
        <p14:stopEvt time="28050" objId="2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3939902"/>
            <a:ext cx="7920880" cy="1059592"/>
          </a:xfrm>
        </p:spPr>
        <p:txBody>
          <a:bodyPr>
            <a:normAutofit/>
          </a:bodyPr>
          <a:lstStyle/>
          <a:p>
            <a:pPr marL="0" algn="just">
              <a:buNone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Субъконъюнктивальный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разрыв склеры могут маскировать отек и кровоизлияние в ткань конъюнктивы. О сквозном дефекте склеры свидетельствуют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глыбки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пигмента в конъюнктивальной ткани, прозрачная масса стекловидного тела или хрусталик под конъюнктивой.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F245DE-31F8-1C44-9C4E-FFBF3117BC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033" y="1037270"/>
            <a:ext cx="3402407" cy="2722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69B66D-5DCE-4147-8D3D-60D2EB8DB2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037956"/>
            <a:ext cx="3402407" cy="2721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409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22"/>
    </mc:Choice>
    <mc:Fallback xmlns="">
      <p:transition spd="slow" advTm="28622"/>
    </mc:Fallback>
  </mc:AlternateContent>
  <p:extLst>
    <p:ext uri="{E180D4A7-C9FB-4DFB-919C-405C955672EB}">
      <p14:showEvtLst xmlns:p14="http://schemas.microsoft.com/office/powerpoint/2010/main">
        <p14:playEvt time="11" objId="2"/>
        <p14:stopEvt time="27732" objId="2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634286"/>
              </p:ext>
            </p:extLst>
          </p:nvPr>
        </p:nvGraphicFramePr>
        <p:xfrm>
          <a:off x="299662" y="1154205"/>
          <a:ext cx="3924436" cy="324036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3924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Причины обмеления передней камеры:</a:t>
                      </a:r>
                      <a:endParaRPr lang="ru-RU" sz="14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Истечение водянистой влаги через раневой канал роговицы;</a:t>
                      </a:r>
                      <a:endParaRPr lang="ru-RU" sz="1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Вывих хрусталика в переднюю камеру;</a:t>
                      </a:r>
                      <a:endParaRPr lang="ru-RU" sz="1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Травматическая набухающая катаракта;</a:t>
                      </a:r>
                      <a:endParaRPr lang="ru-RU" sz="1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Посттравматическая злокачественная глаукома;</a:t>
                      </a:r>
                      <a:endParaRPr lang="ru-RU" sz="1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Экспульсивная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геморрагия.</a:t>
                      </a:r>
                      <a:endParaRPr lang="ru-RU" sz="1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103459-30E7-AC41-A42D-C7974B0A3F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0087" y="1131385"/>
            <a:ext cx="2520536" cy="2016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20357F-9D54-CD41-B5A0-F2F359ACEF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977" y="2372986"/>
            <a:ext cx="2520536" cy="2016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05"/>
    </mc:Choice>
    <mc:Fallback xmlns="">
      <p:transition spd="slow" advTm="52705"/>
    </mc:Fallback>
  </mc:AlternateContent>
  <p:extLst>
    <p:ext uri="{E180D4A7-C9FB-4DFB-919C-405C955672EB}">
      <p14:showEvtLst xmlns:p14="http://schemas.microsoft.com/office/powerpoint/2010/main">
        <p14:playEvt time="12" objId="2"/>
        <p14:stopEvt time="51994" objId="2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608906"/>
              </p:ext>
            </p:extLst>
          </p:nvPr>
        </p:nvGraphicFramePr>
        <p:xfrm>
          <a:off x="539553" y="1147572"/>
          <a:ext cx="8088998" cy="346899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3851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7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Глубокая передняя камера</a:t>
                      </a:r>
                      <a:endParaRPr lang="ru-RU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Неравномерная передняя камера</a:t>
                      </a:r>
                      <a:endParaRPr lang="ru-RU" sz="160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0790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Дислокация хрусталика в стекловидное тело или выпадение из глазного яблока;</a:t>
                      </a:r>
                      <a:endParaRPr lang="ru-RU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Окклюзия зрачка фибрином и бомбаж радужки;</a:t>
                      </a:r>
                      <a:endParaRPr lang="ru-RU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6185"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Рана заднего отдела склеры с выпадением стекловидного тела.</a:t>
                      </a:r>
                      <a:endParaRPr lang="ru-RU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Выпадение интраокулярной линзы с порцией стекловидного тела через разрыв роговичного рубца. В верхнем отделе камера будет мелкой, в нижнем отделе – глубина остается нормальной. </a:t>
                      </a:r>
                      <a:endParaRPr lang="ru-RU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87"/>
    </mc:Choice>
    <mc:Fallback xmlns="">
      <p:transition spd="slow" advTm="42087"/>
    </mc:Fallback>
  </mc:AlternateContent>
  <p:extLst>
    <p:ext uri="{E180D4A7-C9FB-4DFB-919C-405C955672EB}">
      <p14:showEvtLst xmlns:p14="http://schemas.microsoft.com/office/powerpoint/2010/main">
        <p14:playEvt time="11" objId="2"/>
        <p14:stopEvt time="40717" objId="2"/>
      </p14:showEvt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59582"/>
            <a:ext cx="8280920" cy="1268885"/>
          </a:xfrm>
        </p:spPr>
        <p:txBody>
          <a:bodyPr>
            <a:noAutofit/>
          </a:bodyPr>
          <a:lstStyle/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Гифема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подъем ВГД; </a:t>
            </a:r>
          </a:p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Гифема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ограничивает оценку состояния заднего сегмента;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Пропитывание кровью роговицы → задержка восстановления функций.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FB8081-1389-0D4E-BF5C-B145D32129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542086"/>
            <a:ext cx="2013789" cy="1611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A306BF-F87B-6F42-80F7-B2DC85C197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812" y="2542085"/>
            <a:ext cx="2013790" cy="1611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AC664B-D23B-BA4B-9FB4-899124B295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430" y="2542085"/>
            <a:ext cx="2013791" cy="1611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E202265-9C78-7640-A354-FBB5A182E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663" y="2542085"/>
            <a:ext cx="2013791" cy="1611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330A06-90AA-144E-86F4-85EF0EDA0335}"/>
              </a:ext>
            </a:extLst>
          </p:cNvPr>
          <p:cNvSpPr txBox="1"/>
          <p:nvPr/>
        </p:nvSpPr>
        <p:spPr>
          <a:xfrm>
            <a:off x="17719" y="4443958"/>
            <a:ext cx="9126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резорбции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гифемы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пациентки с проникающим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кореносклеральным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ранением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39"/>
    </mc:Choice>
    <mc:Fallback xmlns="">
      <p:transition spd="slow" advTm="62939"/>
    </mc:Fallback>
  </mc:AlternateContent>
  <p:extLst>
    <p:ext uri="{E180D4A7-C9FB-4DFB-919C-405C955672EB}">
      <p14:showEvtLst xmlns:p14="http://schemas.microsoft.com/office/powerpoint/2010/main">
        <p14:playEvt time="13" objId="2"/>
        <p14:stopEvt time="62098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147050" cy="85725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взрослого и детского глазного травматизма за 2013 – 2015 годы по данным ГБУЗ «ВОКБ № 1»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8" name="Picture 2" descr="C:\Users\Каф. офтальмологии\Downloads\Рис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1063" y="916471"/>
            <a:ext cx="4581877" cy="3310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2083839" y="2146697"/>
            <a:ext cx="1335638" cy="8572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724525" y="2903936"/>
            <a:ext cx="1368425" cy="85724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0" name="Прямоугольник 6"/>
          <p:cNvSpPr>
            <a:spLocks noChangeArrowheads="1"/>
          </p:cNvSpPr>
          <p:nvPr/>
        </p:nvSpPr>
        <p:spPr bwMode="auto">
          <a:xfrm>
            <a:off x="252856" y="4309303"/>
            <a:ext cx="85693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Петраевский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А.В.,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Гндоян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И.А., Тришкин К.С. Виноградов А.Р. Современные тенденции в глазном травматизме на основе анализа его показателей в Волгоградской области за 2013-2015 годы. Российский офтальмологический журнал. – 2017. – том 10. - № 4. С. 39-47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3"/>
    </mc:Choice>
    <mc:Fallback xmlns="">
      <p:transition spd="slow" advTm="25593"/>
    </mc:Fallback>
  </mc:AlternateContent>
  <p:extLst>
    <p:ext uri="{E180D4A7-C9FB-4DFB-919C-405C955672EB}">
      <p14:showEvtLst xmlns:p14="http://schemas.microsoft.com/office/powerpoint/2010/main">
        <p14:playEvt time="6" objId="4"/>
        <p14:stopEvt time="25527" objId="4"/>
      </p14:showEvt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31590"/>
            <a:ext cx="4032448" cy="32635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травматического иридоциклита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Нити фибрина;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Преципитаты;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Клеточная взвесь;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Опалесценция влаги;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Феномен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Тиндаля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Зрачковая мембрана;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Гипопион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94B37C-CCB9-CA4A-8B5E-B67149F18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369" y="1249961"/>
            <a:ext cx="2664296" cy="2131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258EFAF-FE00-1942-A4E9-EA1E91843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856" y="2828259"/>
            <a:ext cx="2664296" cy="213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01"/>
    </mc:Choice>
    <mc:Fallback xmlns="">
      <p:transition spd="slow" advTm="71401"/>
    </mc:Fallback>
  </mc:AlternateContent>
  <p:extLst>
    <p:ext uri="{E180D4A7-C9FB-4DFB-919C-405C955672EB}">
      <p14:showEvtLst xmlns:p14="http://schemas.microsoft.com/office/powerpoint/2010/main">
        <p14:playEvt time="13" objId="2"/>
        <p14:stopEvt time="70675" objId="2"/>
      </p14:showEvt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E0BA62-734E-344D-AF41-2CFBDB421575}"/>
              </a:ext>
            </a:extLst>
          </p:cNvPr>
          <p:cNvSpPr/>
          <p:nvPr/>
        </p:nvSpPr>
        <p:spPr>
          <a:xfrm>
            <a:off x="179512" y="2060409"/>
            <a:ext cx="3672408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Разрыв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радужки (стрелка) указывает на проникновение инородного тела за плоскость радужки с вероятным повреждением хрусталика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774BB0-BCE5-0942-B324-F87CDC083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1044454"/>
            <a:ext cx="4222800" cy="3378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99FC644C-20EE-7647-8B94-851319F31C7E}"/>
              </a:ext>
            </a:extLst>
          </p:cNvPr>
          <p:cNvCxnSpPr/>
          <p:nvPr/>
        </p:nvCxnSpPr>
        <p:spPr>
          <a:xfrm flipH="1">
            <a:off x="6084168" y="2589559"/>
            <a:ext cx="288032" cy="288032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26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68"/>
    </mc:Choice>
    <mc:Fallback xmlns="">
      <p:transition spd="slow" advTm="35068"/>
    </mc:Fallback>
  </mc:AlternateContent>
  <p:extLst>
    <p:ext uri="{E180D4A7-C9FB-4DFB-919C-405C955672EB}">
      <p14:showEvtLst xmlns:p14="http://schemas.microsoft.com/office/powerpoint/2010/main">
        <p14:playEvt time="11" objId="2"/>
        <p14:stopEvt time="34398" objId="2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E0BA62-734E-344D-AF41-2CFBDB421575}"/>
              </a:ext>
            </a:extLst>
          </p:cNvPr>
          <p:cNvSpPr/>
          <p:nvPr/>
        </p:nvSpPr>
        <p:spPr>
          <a:xfrm>
            <a:off x="179512" y="2060409"/>
            <a:ext cx="3672408" cy="1347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тяжелой травме возможно формирование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иридодиализа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отрыва корня радужки от шпоры цилиарного тела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06B124-B418-4D48-9141-A117A5772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1275606"/>
            <a:ext cx="3960440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45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94"/>
    </mc:Choice>
    <mc:Fallback xmlns="">
      <p:transition spd="slow" advTm="24394"/>
    </mc:Fallback>
  </mc:AlternateContent>
  <p:extLst>
    <p:ext uri="{E180D4A7-C9FB-4DFB-919C-405C955672EB}">
      <p14:showEvtLst xmlns:p14="http://schemas.microsoft.com/office/powerpoint/2010/main">
        <p14:playEvt time="10" objId="2"/>
        <p14:stopEvt time="23508" objId="2"/>
      </p14:showEvt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E0BA62-734E-344D-AF41-2CFBDB421575}"/>
              </a:ext>
            </a:extLst>
          </p:cNvPr>
          <p:cNvSpPr/>
          <p:nvPr/>
        </p:nvSpPr>
        <p:spPr>
          <a:xfrm>
            <a:off x="395536" y="1491630"/>
            <a:ext cx="36724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разрывах глазного яблока радужка может полностью отрываться.  При этом она не «потерялась», а просто завернулась и оказалась оттянутой кзади сначала фибрином, а затем рубцовой тканью.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E628D7-C4BD-C74E-B05A-ABE18FC36DE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085706"/>
            <a:ext cx="3324225" cy="2657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397297-B85D-1D40-80E9-C2C9AA35F179}"/>
              </a:ext>
            </a:extLst>
          </p:cNvPr>
          <p:cNvSpPr txBox="1"/>
          <p:nvPr/>
        </p:nvSpPr>
        <p:spPr>
          <a:xfrm>
            <a:off x="5220072" y="3867894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месяц после хирургического восстановления обширного ранения склеры. Визуализируется «потерявшаяся» радужка</a:t>
            </a:r>
          </a:p>
        </p:txBody>
      </p:sp>
    </p:spTree>
    <p:extLst>
      <p:ext uri="{BB962C8B-B14F-4D97-AF65-F5344CB8AC3E}">
        <p14:creationId xmlns:p14="http://schemas.microsoft.com/office/powerpoint/2010/main" val="168169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77"/>
    </mc:Choice>
    <mc:Fallback xmlns="">
      <p:transition spd="slow" advTm="45477"/>
    </mc:Fallback>
  </mc:AlternateContent>
  <p:extLst>
    <p:ext uri="{E180D4A7-C9FB-4DFB-919C-405C955672EB}">
      <p14:showEvtLst xmlns:p14="http://schemas.microsoft.com/office/powerpoint/2010/main">
        <p14:playEvt time="6" objId="3"/>
        <p14:stopEvt time="45386" objId="3"/>
      </p14:showEvt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E0BA62-734E-344D-AF41-2CFBDB421575}"/>
              </a:ext>
            </a:extLst>
          </p:cNvPr>
          <p:cNvSpPr/>
          <p:nvPr/>
        </p:nvSpPr>
        <p:spPr>
          <a:xfrm>
            <a:off x="251520" y="1059582"/>
            <a:ext cx="367240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Выпадение радужки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выпадении небольшой порции радужки → можно попытаться ее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репонировать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инстилляциями пилокарпина.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рана несвежая, то выпавшая часть радужки имеет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мацерированный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наличии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субконъюнктивального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разрыва склеры также может происходить выпадение радужки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E9F32A4-0925-7446-9279-BC7569B3C0E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0929" y="3121969"/>
            <a:ext cx="2510463" cy="18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59963C2-5A25-E242-91C2-C205F50D386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190243"/>
            <a:ext cx="2510463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C66914D-5D2B-374A-9B37-36EB243904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929" y="1083035"/>
            <a:ext cx="2639894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815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96"/>
    </mc:Choice>
    <mc:Fallback xmlns="">
      <p:transition spd="slow" advTm="90396"/>
    </mc:Fallback>
  </mc:AlternateContent>
  <p:extLst>
    <p:ext uri="{E180D4A7-C9FB-4DFB-919C-405C955672EB}">
      <p14:showEvtLst xmlns:p14="http://schemas.microsoft.com/office/powerpoint/2010/main">
        <p14:playEvt time="13" objId="2"/>
        <p14:stopEvt time="89752" objId="2"/>
      </p14:showEvt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AE9EAD2-9268-BD4F-970F-566511C83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075" y="1057658"/>
            <a:ext cx="2462861" cy="1619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E0BA62-734E-344D-AF41-2CFBDB421575}"/>
              </a:ext>
            </a:extLst>
          </p:cNvPr>
          <p:cNvSpPr/>
          <p:nvPr/>
        </p:nvSpPr>
        <p:spPr>
          <a:xfrm>
            <a:off x="251520" y="1059582"/>
            <a:ext cx="41044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Травматическая катаракта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свежей травме дефект передней капсулы хрусталика зияет, его края закручиваются в стороны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инородное тело перфорировало переднюю капсулу вне оптической зоны → необходимо расширить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зрачок;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течением времени вещество по ходу раневого канала начинает пропитываться водянистой влагой, приобретая сероватый цвет.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39112C-7C2A-C145-BA06-D48F5FA05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159" y="3205742"/>
            <a:ext cx="2168149" cy="1734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5B83D1-E96E-A24C-A1A7-06AFB6B5A4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935" y="2013837"/>
            <a:ext cx="2243253" cy="1794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573A63E5-E380-8347-BFD4-6F1F42515650}"/>
              </a:ext>
            </a:extLst>
          </p:cNvPr>
          <p:cNvCxnSpPr/>
          <p:nvPr/>
        </p:nvCxnSpPr>
        <p:spPr>
          <a:xfrm flipH="1">
            <a:off x="6074561" y="2522680"/>
            <a:ext cx="288032" cy="288032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59DBBA0B-5958-764D-A8C0-02D341423566}"/>
              </a:ext>
            </a:extLst>
          </p:cNvPr>
          <p:cNvCxnSpPr/>
          <p:nvPr/>
        </p:nvCxnSpPr>
        <p:spPr>
          <a:xfrm flipH="1">
            <a:off x="7919997" y="3525833"/>
            <a:ext cx="288032" cy="288032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55BC716-30E7-EB4B-B28A-70F3F602BA63}"/>
              </a:ext>
            </a:extLst>
          </p:cNvPr>
          <p:cNvCxnSpPr/>
          <p:nvPr/>
        </p:nvCxnSpPr>
        <p:spPr>
          <a:xfrm flipH="1">
            <a:off x="7818041" y="1579112"/>
            <a:ext cx="288032" cy="288032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69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203"/>
    </mc:Choice>
    <mc:Fallback xmlns="">
      <p:transition spd="slow" advTm="197203"/>
    </mc:Fallback>
  </mc:AlternateContent>
  <p:extLst>
    <p:ext uri="{E180D4A7-C9FB-4DFB-919C-405C955672EB}">
      <p14:showEvtLst xmlns:p14="http://schemas.microsoft.com/office/powerpoint/2010/main">
        <p14:playEvt time="12" objId="2"/>
        <p14:stopEvt time="196498" objId="2"/>
      </p14:showEvt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0E99F-493C-7B4F-8278-51AC2F87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571" y="4083918"/>
            <a:ext cx="6103590" cy="994172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гониолинзы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визуализируется инородное тело угла передней камеры</a:t>
            </a:r>
            <a:b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" name="Picture 1" descr="page87image24763504">
            <a:extLst>
              <a:ext uri="{FF2B5EF4-FFF2-40B4-BE49-F238E27FC236}">
                <a16:creationId xmlns:a16="http://schemas.microsoft.com/office/drawing/2014/main" id="{8D936445-1AB9-F544-9F83-D6CF5BBCB9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1174750"/>
            <a:ext cx="2959100" cy="279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3EB685A-66D0-EC4E-8B6C-A36FA701F6D9}"/>
              </a:ext>
            </a:extLst>
          </p:cNvPr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гониоскопия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61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04"/>
    </mc:Choice>
    <mc:Fallback xmlns="">
      <p:transition spd="slow" advTm="23504"/>
    </mc:Fallback>
  </mc:AlternateContent>
  <p:extLst>
    <p:ext uri="{E180D4A7-C9FB-4DFB-919C-405C955672EB}">
      <p14:showEvtLst xmlns:p14="http://schemas.microsoft.com/office/powerpoint/2010/main">
        <p14:playEvt time="12" objId="3"/>
        <p14:stopEvt time="22739" objId="3"/>
      </p14:showEvt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DED8A9C-72C0-874E-92A5-9B85E98057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49" y="14089"/>
            <a:ext cx="7886700" cy="757461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офтальмоскопия</a:t>
            </a:r>
          </a:p>
        </p:txBody>
      </p:sp>
      <p:graphicFrame>
        <p:nvGraphicFramePr>
          <p:cNvPr id="3" name="Таблица 4">
            <a:extLst>
              <a:ext uri="{FF2B5EF4-FFF2-40B4-BE49-F238E27FC236}">
                <a16:creationId xmlns:a16="http://schemas.microsoft.com/office/drawing/2014/main" id="{AF2BFB42-D771-334F-8471-9598EB26E3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864596"/>
              </p:ext>
            </p:extLst>
          </p:nvPr>
        </p:nvGraphicFramePr>
        <p:xfrm>
          <a:off x="1079611" y="771550"/>
          <a:ext cx="6984776" cy="4328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86157">
                  <a:extLst>
                    <a:ext uri="{9D8B030D-6E8A-4147-A177-3AD203B41FA5}">
                      <a16:colId xmlns:a16="http://schemas.microsoft.com/office/drawing/2014/main" val="2309960600"/>
                    </a:ext>
                  </a:extLst>
                </a:gridCol>
                <a:gridCol w="908589">
                  <a:extLst>
                    <a:ext uri="{9D8B030D-6E8A-4147-A177-3AD203B41FA5}">
                      <a16:colId xmlns:a16="http://schemas.microsoft.com/office/drawing/2014/main" val="3187336912"/>
                    </a:ext>
                  </a:extLst>
                </a:gridCol>
                <a:gridCol w="795015">
                  <a:extLst>
                    <a:ext uri="{9D8B030D-6E8A-4147-A177-3AD203B41FA5}">
                      <a16:colId xmlns:a16="http://schemas.microsoft.com/office/drawing/2014/main" val="573441411"/>
                    </a:ext>
                  </a:extLst>
                </a:gridCol>
                <a:gridCol w="795015">
                  <a:extLst>
                    <a:ext uri="{9D8B030D-6E8A-4147-A177-3AD203B41FA5}">
                      <a16:colId xmlns:a16="http://schemas.microsoft.com/office/drawing/2014/main" val="1410437712"/>
                    </a:ext>
                  </a:extLst>
                </a:gridCol>
              </a:tblGrid>
              <a:tr h="250941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Изменения на глазном дне при серьезной травме глаза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704565"/>
                  </a:ext>
                </a:extLst>
              </a:tr>
              <a:tr h="250941">
                <a:tc>
                  <a:txBody>
                    <a:bodyPr/>
                    <a:lstStyle/>
                    <a:p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Контузия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Ранение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Разрыв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7118"/>
                  </a:ext>
                </a:extLst>
              </a:tr>
              <a:tr h="250941"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Кровоизлияние в стекловидное тело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445371"/>
                  </a:ext>
                </a:extLst>
              </a:tr>
              <a:tr h="250941"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Пигмент в стекловидном теле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005242"/>
                  </a:ext>
                </a:extLst>
              </a:tr>
              <a:tr h="250941"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Отрыв основания стекловидного тела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403239"/>
                  </a:ext>
                </a:extLst>
              </a:tr>
              <a:tr h="250941"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Клапанный разрыв сетчатки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354481"/>
                  </a:ext>
                </a:extLst>
              </a:tr>
              <a:tr h="250941"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841149"/>
                  </a:ext>
                </a:extLst>
              </a:tr>
              <a:tr h="250941">
                <a:tc>
                  <a:txBody>
                    <a:bodyPr/>
                    <a:lstStyle/>
                    <a:p>
                      <a:r>
                        <a:rPr lang="ru-RU" sz="10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Берлиновское</a:t>
                      </a:r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помутнение (</a:t>
                      </a:r>
                      <a:r>
                        <a:rPr lang="en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commotio retinae</a:t>
                      </a:r>
                      <a:r>
                        <a:rPr lang="ru-RU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105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958113"/>
                  </a:ext>
                </a:extLst>
              </a:tr>
              <a:tr h="250941">
                <a:tc>
                  <a:txBody>
                    <a:bodyPr/>
                    <a:lstStyle/>
                    <a:p>
                      <a:r>
                        <a:rPr lang="ru-RU" sz="10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Макулярное</a:t>
                      </a:r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отверстие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184918"/>
                  </a:ext>
                </a:extLst>
              </a:tr>
              <a:tr h="250941"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Разрыв </a:t>
                      </a:r>
                      <a:r>
                        <a:rPr lang="ru-RU" sz="10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хориоидеи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97702"/>
                  </a:ext>
                </a:extLst>
              </a:tr>
              <a:tr h="250941">
                <a:tc>
                  <a:txBody>
                    <a:bodyPr/>
                    <a:lstStyle/>
                    <a:p>
                      <a:r>
                        <a:rPr lang="ru-RU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Травматический хориоретинальный разрыв (</a:t>
                      </a:r>
                      <a:r>
                        <a:rPr lang="en" sz="105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sclopetaria</a:t>
                      </a:r>
                      <a:r>
                        <a:rPr lang="en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105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503096"/>
                  </a:ext>
                </a:extLst>
              </a:tr>
              <a:tr h="250941">
                <a:tc>
                  <a:txBody>
                    <a:bodyPr/>
                    <a:lstStyle/>
                    <a:p>
                      <a:r>
                        <a:rPr lang="ru-RU" sz="10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Субретинальное</a:t>
                      </a:r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кровоизлияние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348717"/>
                  </a:ext>
                </a:extLst>
              </a:tr>
              <a:tr h="250941"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Отрыв зрительного нерва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120037"/>
                  </a:ext>
                </a:extLst>
              </a:tr>
              <a:tr h="250941"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Отслойка сетчатки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330407"/>
                  </a:ext>
                </a:extLst>
              </a:tr>
              <a:tr h="250941"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Гипотоническая </a:t>
                      </a:r>
                      <a:r>
                        <a:rPr lang="ru-RU" sz="10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макулопатия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343312"/>
                  </a:ext>
                </a:extLst>
              </a:tr>
              <a:tr h="250941"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Дислокация хрусталика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572460"/>
                  </a:ext>
                </a:extLst>
              </a:tr>
              <a:tr h="250941">
                <a:tc>
                  <a:txBody>
                    <a:bodyPr/>
                    <a:lstStyle/>
                    <a:p>
                      <a:r>
                        <a:rPr lang="ru-RU" sz="10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Эндофтальмит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редко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108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60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44"/>
    </mc:Choice>
    <mc:Fallback xmlns="">
      <p:transition spd="slow" advTm="144244"/>
    </mc:Fallback>
  </mc:AlternateContent>
  <p:extLst>
    <p:ext uri="{E180D4A7-C9FB-4DFB-919C-405C955672EB}">
      <p14:showEvtLst xmlns:p14="http://schemas.microsoft.com/office/powerpoint/2010/main">
        <p14:playEvt time="14" objId="2"/>
        <p14:stopEvt time="140283" objId="2"/>
      </p14:showEvt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офтальмоскопия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246917-C61E-5042-86B4-67A343F75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780" y="983366"/>
            <a:ext cx="3960440" cy="3176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93E5FA-A78F-3E4B-BD44-082D0E28EC23}"/>
              </a:ext>
            </a:extLst>
          </p:cNvPr>
          <p:cNvSpPr txBox="1"/>
          <p:nvPr/>
        </p:nvSpPr>
        <p:spPr>
          <a:xfrm>
            <a:off x="1979712" y="4286249"/>
            <a:ext cx="4968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Кровоизлияние в стекловидное тело в результате открытой травмы глаза. Несмотря на кровоизлияние значительная область сетчатки доступна осмотру</a:t>
            </a:r>
          </a:p>
        </p:txBody>
      </p:sp>
    </p:spTree>
    <p:extLst>
      <p:ext uri="{BB962C8B-B14F-4D97-AF65-F5344CB8AC3E}">
        <p14:creationId xmlns:p14="http://schemas.microsoft.com/office/powerpoint/2010/main" val="206448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7"/>
    </mc:Choice>
    <mc:Fallback xmlns="">
      <p:transition spd="slow" advTm="16907"/>
    </mc:Fallback>
  </mc:AlternateContent>
  <p:extLst>
    <p:ext uri="{E180D4A7-C9FB-4DFB-919C-405C955672EB}">
      <p14:showEvtLst xmlns:p14="http://schemas.microsoft.com/office/powerpoint/2010/main">
        <p14:playEvt time="12" objId="2"/>
        <p14:stopEvt time="15925" objId="2"/>
      </p14:showEvt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офтальмоскопия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03AEA3-B820-8A42-B58D-C048CC4892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041178"/>
            <a:ext cx="2683185" cy="2146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E9DBB8-68F3-824E-AD94-2B9A7EE3A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041178"/>
            <a:ext cx="2683185" cy="2147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5C3A5D-A1CD-3449-A057-1E11568BC5BE}"/>
              </a:ext>
            </a:extLst>
          </p:cNvPr>
          <p:cNvSpPr txBox="1"/>
          <p:nvPr/>
        </p:nvSpPr>
        <p:spPr>
          <a:xfrm>
            <a:off x="1691680" y="3867894"/>
            <a:ext cx="5851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Инородные тела сетчатки, видимые в первые часы травмы при офтальмоскопии через прозрачный хрусталик</a:t>
            </a:r>
          </a:p>
        </p:txBody>
      </p:sp>
    </p:spTree>
    <p:extLst>
      <p:ext uri="{BB962C8B-B14F-4D97-AF65-F5344CB8AC3E}">
        <p14:creationId xmlns:p14="http://schemas.microsoft.com/office/powerpoint/2010/main" val="8663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95"/>
    </mc:Choice>
    <mc:Fallback xmlns="">
      <p:transition spd="slow" advTm="25195"/>
    </mc:Fallback>
  </mc:AlternateContent>
  <p:extLst>
    <p:ext uri="{E180D4A7-C9FB-4DFB-919C-405C955672EB}">
      <p14:showEvtLst xmlns:p14="http://schemas.microsoft.com/office/powerpoint/2010/main">
        <p14:playEvt time="11" objId="2"/>
        <p14:stopEvt time="23783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сортировка пациентов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3598"/>
            <a:ext cx="8229600" cy="3539852"/>
          </a:xfrm>
        </p:spPr>
        <p:txBody>
          <a:bodyPr>
            <a:normAutofit/>
          </a:bodyPr>
          <a:lstStyle/>
          <a:p>
            <a:pPr marL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 сортировка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распределение больных на группы, исходя из срочности и однородности необходимых мероприятий.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началом приема необходимо опросить ожидающих больных и выделить среди них пациентов с травмой органа зрения;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травмированных в первую очередь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времени до оказания специализированной помощи в стационаре;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поступлении в глазной стационар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дневное время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пациента доступны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имеющиеся средства диагностики и лечения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 лучше прогноз восстановления зрения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38"/>
    </mc:Choice>
    <mc:Fallback xmlns="">
      <p:transition spd="slow" advTm="34738"/>
    </mc:Fallback>
  </mc:AlternateContent>
  <p:extLst>
    <p:ext uri="{E180D4A7-C9FB-4DFB-919C-405C955672EB}">
      <p14:showEvtLst xmlns:p14="http://schemas.microsoft.com/office/powerpoint/2010/main">
        <p14:playEvt time="11" objId="4"/>
        <p14:stopEvt time="34738" objId="4"/>
      </p14:showEvt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62753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ризнаки проникающего</a:t>
            </a:r>
            <a:r>
              <a:rPr kumimoji="0" lang="ru-RU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ранения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987574"/>
            <a:ext cx="835292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Абсолютные: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аличие зияющей раны роговицы или склеры;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ущемление в ране частично выпавших внутренних оболочек;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прослеживание раневого канала в виде отверстия в радужке или хрусталике в проекции роговичной раны;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наличие внутриглазного инородного тела или пузырька воздуха;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положительная проба </a:t>
            </a:r>
            <a:r>
              <a:rPr kumimoji="0" lang="ru-RU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Зайделя</a:t>
            </a: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Относительные: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мелкая или глубокая передняя камера;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разрывы радужки;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выраженная гипотония глазного яблока;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внутриглазное кровоизлияние;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травматическая катаракта.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3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67"/>
    </mc:Choice>
    <mc:Fallback xmlns="">
      <p:transition spd="slow" advTm="57367"/>
    </mc:Fallback>
  </mc:AlternateContent>
  <p:extLst>
    <p:ext uri="{E180D4A7-C9FB-4DFB-919C-405C955672EB}">
      <p14:showEvtLst xmlns:p14="http://schemas.microsoft.com/office/powerpoint/2010/main">
        <p14:playEvt time="13" objId="2"/>
        <p14:stopEvt time="55689" objId="2"/>
      </p14:showEvt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рентгенологическое обследование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1131590"/>
            <a:ext cx="856895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Обзорная рентгенография черепа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выполняется в двух взаимно перпендикулярных проекциях;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прямой проекции используется передняя или задняя носолобная укладка с фиксацией взора перпендикулярно столу;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боковой проекции фиксация взора в горизонтальной плоскости параллельно верхнему краю стола;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Критерий качества снимка - наличие мягкотканых ориентиров: контуры глазной щели на прямом снимке, края век и контур переднего отдела глаза на боковом;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Вследствие расхождения рентгеновских лучей от источника рентгеновское изображение всегда больше чем исследуемый объект. 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3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87"/>
    </mc:Choice>
    <mc:Fallback xmlns="">
      <p:transition spd="slow" advTm="109187"/>
    </mc:Fallback>
  </mc:AlternateContent>
  <p:extLst>
    <p:ext uri="{E180D4A7-C9FB-4DFB-919C-405C955672EB}">
      <p14:showEvtLst xmlns:p14="http://schemas.microsoft.com/office/powerpoint/2010/main">
        <p14:playEvt time="12" objId="2"/>
        <p14:stopEvt time="107674" objId="2"/>
      </p14:showEvt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рентгенологическое обследование</a:t>
            </a:r>
          </a:p>
        </p:txBody>
      </p:sp>
      <p:pic>
        <p:nvPicPr>
          <p:cNvPr id="5" name="Picture 6" descr="C:\Users\Каф. офтальмологии\Downloads\WP_20161031_12_41_02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9582"/>
            <a:ext cx="3619500" cy="332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7" descr="C:\Users\Каф. офтальмологии\Downloads\WP_20161031_12_41_24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1992" y="1059582"/>
            <a:ext cx="3530600" cy="3352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827584" y="4515966"/>
            <a:ext cx="78209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Обзорная рентгенограмма в 2-х проекциях: визуализируется инородное тело</a:t>
            </a:r>
          </a:p>
        </p:txBody>
      </p:sp>
    </p:spTree>
    <p:extLst>
      <p:ext uri="{BB962C8B-B14F-4D97-AF65-F5344CB8AC3E}">
        <p14:creationId xmlns:p14="http://schemas.microsoft.com/office/powerpoint/2010/main" val="8663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6"/>
    </mc:Choice>
    <mc:Fallback xmlns="">
      <p:transition spd="slow" advTm="30306"/>
    </mc:Fallback>
  </mc:AlternateContent>
  <p:extLst>
    <p:ext uri="{E180D4A7-C9FB-4DFB-919C-405C955672EB}">
      <p14:showEvtLst xmlns:p14="http://schemas.microsoft.com/office/powerpoint/2010/main">
        <p14:playEvt time="11" objId="2"/>
        <p14:stopEvt time="30286" objId="2"/>
      </p14:showEvt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рентгенологическое обследование</a:t>
            </a:r>
          </a:p>
        </p:txBody>
      </p:sp>
      <p:pic>
        <p:nvPicPr>
          <p:cNvPr id="8" name="Picture 10" descr="http://eyesfor.me/assets/content/images/id100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059582"/>
            <a:ext cx="3180887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C:\Users\Каф. офтальмологии\Downloads\WP_20161031_12_29_00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2643758"/>
            <a:ext cx="2016646" cy="1867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547664" y="4659982"/>
            <a:ext cx="6348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Протез-индикатор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Комберга-Балтина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 4 свинцовыми точками</a:t>
            </a:r>
          </a:p>
        </p:txBody>
      </p:sp>
    </p:spTree>
    <p:extLst>
      <p:ext uri="{BB962C8B-B14F-4D97-AF65-F5344CB8AC3E}">
        <p14:creationId xmlns:p14="http://schemas.microsoft.com/office/powerpoint/2010/main" val="8663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19"/>
    </mc:Choice>
    <mc:Fallback xmlns="">
      <p:transition spd="slow" advTm="27019"/>
    </mc:Fallback>
  </mc:AlternateContent>
  <p:extLst>
    <p:ext uri="{E180D4A7-C9FB-4DFB-919C-405C955672EB}">
      <p14:showEvtLst xmlns:p14="http://schemas.microsoft.com/office/powerpoint/2010/main">
        <p14:playEvt time="11" objId="2"/>
        <p14:stopEvt time="25682" objId="2"/>
      </p14:showEvt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рентгенологическое обследование</a:t>
            </a:r>
          </a:p>
        </p:txBody>
      </p:sp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251520" y="1059582"/>
            <a:ext cx="8712968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ru-RU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Локализационная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рентгенография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травмированный глаз помещают протез-индикатор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Комберга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Балтина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 свинцовые метки ориентируют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соответсвенно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циферблату часов и делают три прицельных снимка орбиты;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прямой снимок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видна слабая кольцевидная тень протеза и 4 точечные метки.</a:t>
            </a:r>
            <a:r>
              <a:rPr kumimoji="0" lang="ru-RU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Снимок считается качественным при наличии концентрического положения тени протеза в контуре орбиты.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боковой снимок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видна трапециевидная тень протеза со свинцовыми метками. Метки на снимке должны располагаться на одной линии, максимально допустимое расхождение меток на 3 и 9 часах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 мм.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аксиальный снимок 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видна тень протеза со свинцовыми метками. Максимально допустимое расхождение меток на 6 и 12 часах-2 мм.  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3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74"/>
    </mc:Choice>
    <mc:Fallback xmlns="">
      <p:transition spd="slow" advTm="62474"/>
    </mc:Fallback>
  </mc:AlternateContent>
  <p:extLst>
    <p:ext uri="{E180D4A7-C9FB-4DFB-919C-405C955672EB}">
      <p14:showEvtLst xmlns:p14="http://schemas.microsoft.com/office/powerpoint/2010/main">
        <p14:playEvt time="12" objId="2"/>
        <p14:stopEvt time="62210" objId="2"/>
      </p14:showEvt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рентгенологическое обследование</a:t>
            </a:r>
          </a:p>
        </p:txBody>
      </p:sp>
      <p:grpSp>
        <p:nvGrpSpPr>
          <p:cNvPr id="7" name="Группа 10"/>
          <p:cNvGrpSpPr>
            <a:grpSpLocks/>
          </p:cNvGrpSpPr>
          <p:nvPr/>
        </p:nvGrpSpPr>
        <p:grpSpPr bwMode="auto">
          <a:xfrm>
            <a:off x="1115616" y="987574"/>
            <a:ext cx="2895228" cy="3816424"/>
            <a:chOff x="965200" y="1689100"/>
            <a:chExt cx="3543300" cy="4854575"/>
          </a:xfrm>
        </p:grpSpPr>
        <p:pic>
          <p:nvPicPr>
            <p:cNvPr id="10" name="Picture 10" descr="C:\Users\Каф. офтальмологии\Downloads\WP_20161031_12_41_53_Pro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5200" y="1689100"/>
              <a:ext cx="3543300" cy="3759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Picture 2" descr="http://www.medbe.ru/upload/medialibrary/025/oft_12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713" y="4365625"/>
              <a:ext cx="2016125" cy="21780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Овал 13"/>
            <p:cNvSpPr/>
            <p:nvPr/>
          </p:nvSpPr>
          <p:spPr>
            <a:xfrm>
              <a:off x="2484438" y="6021388"/>
              <a:ext cx="142875" cy="1444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pic>
        <p:nvPicPr>
          <p:cNvPr id="15" name="Picture 11" descr="C:\Users\Каф. офтальмологии\Downloads\WP_20161031_12_42_14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059582"/>
            <a:ext cx="2880320" cy="2937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9" name="Группа 18"/>
          <p:cNvGrpSpPr/>
          <p:nvPr/>
        </p:nvGrpSpPr>
        <p:grpSpPr>
          <a:xfrm>
            <a:off x="5868144" y="3219822"/>
            <a:ext cx="1795251" cy="1679570"/>
            <a:chOff x="6093177" y="3755410"/>
            <a:chExt cx="1795251" cy="1679570"/>
          </a:xfrm>
        </p:grpSpPr>
        <p:pic>
          <p:nvPicPr>
            <p:cNvPr id="16" name="Picture 4" descr="http://www.medbe.ru/upload/medialibrary/025/oft_12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177" y="3755410"/>
              <a:ext cx="1795251" cy="16795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Овал 16"/>
            <p:cNvSpPr/>
            <p:nvPr/>
          </p:nvSpPr>
          <p:spPr>
            <a:xfrm>
              <a:off x="6710565" y="4936319"/>
              <a:ext cx="112589" cy="11288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663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34"/>
    </mc:Choice>
    <mc:Fallback xmlns="">
      <p:transition spd="slow" advTm="75534"/>
    </mc:Fallback>
  </mc:AlternateContent>
  <p:extLst>
    <p:ext uri="{E180D4A7-C9FB-4DFB-919C-405C955672EB}">
      <p14:showEvtLst xmlns:p14="http://schemas.microsoft.com/office/powerpoint/2010/main">
        <p14:playEvt time="12" objId="2"/>
        <p14:stopEvt time="75216" objId="2"/>
      </p14:showEvt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Первая врачебная помощь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31590"/>
            <a:ext cx="7886700" cy="3263504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Закапывают  антибактериальные капли; </a:t>
            </a: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При наличии внутриглазного инородного тела его не удаляют, если не существует опасности, что пациент это сделает сам;</a:t>
            </a: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При направлении  в стационар лучше связаться с коллегой из учреждения по телефону, следовать его рекомендациям;</a:t>
            </a: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При наличии у травмированного боли, тошноты, повышенного артериального давления, тревоги ему системно вводят соответствующие препараты; </a:t>
            </a: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Предупредить о воздержании от приема воды и пищи до поступления в стационар;</a:t>
            </a:r>
          </a:p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Если есть признаки перелома стенок орбиты, то больного предостерегают от высмаркивания. </a:t>
            </a:r>
          </a:p>
          <a:p>
            <a:pPr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56"/>
    </mc:Choice>
    <mc:Fallback xmlns="">
      <p:transition spd="slow" advTm="57256"/>
    </mc:Fallback>
  </mc:AlternateContent>
  <p:extLst>
    <p:ext uri="{E180D4A7-C9FB-4DFB-919C-405C955672EB}">
      <p14:showEvtLst xmlns:p14="http://schemas.microsoft.com/office/powerpoint/2010/main">
        <p14:playEvt time="13" objId="4"/>
        <p14:stopEvt time="56984" objId="4"/>
      </p14:showEvt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Первая врачебная помощь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15566"/>
            <a:ext cx="4824536" cy="3888432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Накладывают плотную бинокулярной повязку, если инородное тело выступает над плоскостью входа в орбиту, то необходимо в повязке смоделировать «чашечку». 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Необходимо акцентировать внимание пациента на том, чтобы он не дотрагивался до повязки. 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Если пациент – ребенок, то требуется его активное удерживание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транспортировки используют специальный медицинский транспорт, в котором будет возможно оказание помощи. 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 амбулаторной карты необходимо сделать подробную выписку с описанием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офтальмостатуса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результатов проведенных исследований и сделанных назначений. 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60032" y="4515966"/>
            <a:ext cx="4032448" cy="34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Для предотвращения давления на глаз рекомендуется использовать жесткую заслонку вместо мягкой повязки</a:t>
            </a:r>
            <a:endParaRPr kumimoji="0" lang="ru-RU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page135image24665616">
            <a:extLst>
              <a:ext uri="{FF2B5EF4-FFF2-40B4-BE49-F238E27FC236}">
                <a16:creationId xmlns:a16="http://schemas.microsoft.com/office/drawing/2014/main" id="{32D32A1D-8CCD-0448-B6EC-EA03E0F6F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987574"/>
            <a:ext cx="2592288" cy="1926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age135image24666448">
            <a:extLst>
              <a:ext uri="{FF2B5EF4-FFF2-40B4-BE49-F238E27FC236}">
                <a16:creationId xmlns:a16="http://schemas.microsoft.com/office/drawing/2014/main" id="{412DA1E0-3232-EE45-9DBE-020A0E3F5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2571750"/>
            <a:ext cx="2620265" cy="1946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84"/>
    </mc:Choice>
    <mc:Fallback xmlns="">
      <p:transition spd="slow" advTm="62884"/>
    </mc:Fallback>
  </mc:AlternateContent>
  <p:extLst>
    <p:ext uri="{E180D4A7-C9FB-4DFB-919C-405C955672EB}">
      <p14:showEvtLst xmlns:p14="http://schemas.microsoft.com/office/powerpoint/2010/main">
        <p14:playEvt time="12" objId="4"/>
        <p14:stopEvt time="62236" objId="4"/>
      </p14:showEvtLst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E471E86-9625-2240-9E10-660EF496F182}"/>
              </a:ext>
            </a:extLst>
          </p:cNvPr>
          <p:cNvSpPr/>
          <p:nvPr/>
        </p:nvSpPr>
        <p:spPr>
          <a:xfrm>
            <a:off x="3779912" y="891004"/>
            <a:ext cx="1728192" cy="360040"/>
          </a:xfrm>
          <a:prstGeom prst="roundRect">
            <a:avLst/>
          </a:prstGeom>
          <a:solidFill>
            <a:srgbClr val="05877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 глаза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D89D6E8E-3DCC-F845-820D-5F5376E0B525}"/>
              </a:ext>
            </a:extLst>
          </p:cNvPr>
          <p:cNvSpPr/>
          <p:nvPr/>
        </p:nvSpPr>
        <p:spPr>
          <a:xfrm>
            <a:off x="3779912" y="1460718"/>
            <a:ext cx="1728192" cy="360040"/>
          </a:xfrm>
          <a:prstGeom prst="roundRect">
            <a:avLst/>
          </a:prstGeom>
          <a:solidFill>
            <a:srgbClr val="05877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Анамнез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933AB745-74E0-5F47-962C-89DB8DD922D0}"/>
              </a:ext>
            </a:extLst>
          </p:cNvPr>
          <p:cNvSpPr/>
          <p:nvPr/>
        </p:nvSpPr>
        <p:spPr>
          <a:xfrm>
            <a:off x="3781056" y="2043132"/>
            <a:ext cx="1728192" cy="360040"/>
          </a:xfrm>
          <a:prstGeom prst="roundRect">
            <a:avLst/>
          </a:prstGeom>
          <a:solidFill>
            <a:srgbClr val="05877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B13CDDD-6696-2441-AA2E-45F1383CD6F5}"/>
              </a:ext>
            </a:extLst>
          </p:cNvPr>
          <p:cNvSpPr/>
          <p:nvPr/>
        </p:nvSpPr>
        <p:spPr>
          <a:xfrm>
            <a:off x="6735005" y="1685891"/>
            <a:ext cx="2038344" cy="960107"/>
          </a:xfrm>
          <a:prstGeom prst="roundRect">
            <a:avLst/>
          </a:prstGeom>
          <a:solidFill>
            <a:srgbClr val="05877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Наружный осмотр</a:t>
            </a:r>
          </a:p>
          <a:p>
            <a:pPr algn="ctr"/>
            <a:r>
              <a:rPr lang="ru-RU" sz="1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Биомикроскопия</a:t>
            </a:r>
            <a:endParaRPr lang="ru-RU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Офтальмоскопия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2592EAD9-38BE-1847-96ED-56DB36250271}"/>
              </a:ext>
            </a:extLst>
          </p:cNvPr>
          <p:cNvSpPr/>
          <p:nvPr/>
        </p:nvSpPr>
        <p:spPr>
          <a:xfrm>
            <a:off x="2015716" y="2979236"/>
            <a:ext cx="1728192" cy="905392"/>
          </a:xfrm>
          <a:prstGeom prst="roundRect">
            <a:avLst/>
          </a:prstGeom>
          <a:solidFill>
            <a:srgbClr val="05877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Диагноз: Открытая травма / ВГИТ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3BEC8BE6-F168-7943-BF2A-F0D7F4B8225D}"/>
              </a:ext>
            </a:extLst>
          </p:cNvPr>
          <p:cNvSpPr/>
          <p:nvPr/>
        </p:nvSpPr>
        <p:spPr>
          <a:xfrm>
            <a:off x="5652120" y="3003798"/>
            <a:ext cx="1728192" cy="360040"/>
          </a:xfrm>
          <a:prstGeom prst="roundRect">
            <a:avLst/>
          </a:prstGeom>
          <a:solidFill>
            <a:srgbClr val="05877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Диагноз не ясен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11B2B292-EAA4-084F-BD7D-2B71F50D9C9D}"/>
              </a:ext>
            </a:extLst>
          </p:cNvPr>
          <p:cNvSpPr/>
          <p:nvPr/>
        </p:nvSpPr>
        <p:spPr>
          <a:xfrm>
            <a:off x="5652120" y="3507854"/>
            <a:ext cx="1728192" cy="360040"/>
          </a:xfrm>
          <a:prstGeom prst="roundRect">
            <a:avLst/>
          </a:prstGeom>
          <a:solidFill>
            <a:srgbClr val="05877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КТ, УЗИ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EC1F0970-50B8-6B4D-90E6-C955F5C81782}"/>
              </a:ext>
            </a:extLst>
          </p:cNvPr>
          <p:cNvSpPr/>
          <p:nvPr/>
        </p:nvSpPr>
        <p:spPr>
          <a:xfrm>
            <a:off x="5652120" y="4011910"/>
            <a:ext cx="1728192" cy="360040"/>
          </a:xfrm>
          <a:prstGeom prst="roundRect">
            <a:avLst/>
          </a:prstGeom>
          <a:solidFill>
            <a:srgbClr val="05877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Диагноз не ясен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B6480F30-9B15-FE47-A903-933AE4544CF6}"/>
              </a:ext>
            </a:extLst>
          </p:cNvPr>
          <p:cNvSpPr/>
          <p:nvPr/>
        </p:nvSpPr>
        <p:spPr>
          <a:xfrm>
            <a:off x="5652120" y="4515966"/>
            <a:ext cx="1728192" cy="360040"/>
          </a:xfrm>
          <a:prstGeom prst="roundRect">
            <a:avLst/>
          </a:prstGeom>
          <a:solidFill>
            <a:srgbClr val="05877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Эксплоративная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хирургия или наблюдение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6CE4583B-E97E-FA49-A95F-A15643FF75B9}"/>
              </a:ext>
            </a:extLst>
          </p:cNvPr>
          <p:cNvSpPr/>
          <p:nvPr/>
        </p:nvSpPr>
        <p:spPr>
          <a:xfrm>
            <a:off x="2015716" y="4491404"/>
            <a:ext cx="1728192" cy="360040"/>
          </a:xfrm>
          <a:prstGeom prst="roundRect">
            <a:avLst/>
          </a:prstGeom>
          <a:solidFill>
            <a:srgbClr val="05877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Хирургия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6E4B2F8-4E1A-434F-984F-C1560C5D0C75}"/>
              </a:ext>
            </a:extLst>
          </p:cNvPr>
          <p:cNvCxnSpPr>
            <a:stCxn id="4" idx="2"/>
            <a:endCxn id="6" idx="0"/>
          </p:cNvCxnSpPr>
          <p:nvPr/>
        </p:nvCxnSpPr>
        <p:spPr>
          <a:xfrm>
            <a:off x="4644008" y="1251044"/>
            <a:ext cx="0" cy="209674"/>
          </a:xfrm>
          <a:prstGeom prst="straightConnector1">
            <a:avLst/>
          </a:prstGeom>
          <a:ln>
            <a:solidFill>
              <a:srgbClr val="058777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BF45B10F-1DCF-0D45-B737-C58E2FBBF396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flipH="1">
            <a:off x="2879812" y="2403172"/>
            <a:ext cx="1765340" cy="576064"/>
          </a:xfrm>
          <a:prstGeom prst="straightConnector1">
            <a:avLst/>
          </a:prstGeom>
          <a:ln>
            <a:solidFill>
              <a:srgbClr val="058777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FD4AEA81-B923-F444-A920-7196AA76C090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>
            <a:off x="4645152" y="2403172"/>
            <a:ext cx="1871064" cy="600626"/>
          </a:xfrm>
          <a:prstGeom prst="straightConnector1">
            <a:avLst/>
          </a:prstGeom>
          <a:ln>
            <a:solidFill>
              <a:srgbClr val="058777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2628A0F9-B7CF-5348-9AB3-7AFC17351355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6516216" y="3363838"/>
            <a:ext cx="0" cy="144016"/>
          </a:xfrm>
          <a:prstGeom prst="straightConnector1">
            <a:avLst/>
          </a:prstGeom>
          <a:ln>
            <a:solidFill>
              <a:srgbClr val="058777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98B157F-BB90-B946-B2D5-44EE8F162792}"/>
              </a:ext>
            </a:extLst>
          </p:cNvPr>
          <p:cNvCxnSpPr>
            <a:cxnSpLocks/>
          </p:cNvCxnSpPr>
          <p:nvPr/>
        </p:nvCxnSpPr>
        <p:spPr>
          <a:xfrm>
            <a:off x="6516216" y="4371950"/>
            <a:ext cx="0" cy="150343"/>
          </a:xfrm>
          <a:prstGeom prst="straightConnector1">
            <a:avLst/>
          </a:prstGeom>
          <a:ln>
            <a:solidFill>
              <a:srgbClr val="058777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65C75615-B589-4842-B33F-19F8973D7CE1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>
            <a:off x="2879812" y="3884628"/>
            <a:ext cx="0" cy="606776"/>
          </a:xfrm>
          <a:prstGeom prst="straightConnector1">
            <a:avLst/>
          </a:prstGeom>
          <a:ln>
            <a:solidFill>
              <a:srgbClr val="058777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2B569280-9494-A240-94BA-6B49696445EB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5509248" y="2165945"/>
            <a:ext cx="1225757" cy="57207"/>
          </a:xfrm>
          <a:prstGeom prst="line">
            <a:avLst/>
          </a:prstGeom>
          <a:ln w="19050">
            <a:solidFill>
              <a:srgbClr val="0587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A6FE9940-FFBC-C24B-9174-A71F3410E2B6}"/>
              </a:ext>
            </a:extLst>
          </p:cNvPr>
          <p:cNvCxnSpPr>
            <a:cxnSpLocks/>
            <a:stCxn id="11" idx="1"/>
            <a:endCxn id="9" idx="3"/>
          </p:cNvCxnSpPr>
          <p:nvPr/>
        </p:nvCxnSpPr>
        <p:spPr>
          <a:xfrm flipH="1" flipV="1">
            <a:off x="3743908" y="3431932"/>
            <a:ext cx="1908212" cy="255942"/>
          </a:xfrm>
          <a:prstGeom prst="straightConnector1">
            <a:avLst/>
          </a:prstGeom>
          <a:ln>
            <a:solidFill>
              <a:srgbClr val="058777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общий лечебно-диагностический алгоритм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06E4B2F8-4E1A-434F-984F-C1560C5D0C75}"/>
              </a:ext>
            </a:extLst>
          </p:cNvPr>
          <p:cNvCxnSpPr/>
          <p:nvPr/>
        </p:nvCxnSpPr>
        <p:spPr>
          <a:xfrm>
            <a:off x="4644008" y="1851670"/>
            <a:ext cx="0" cy="209674"/>
          </a:xfrm>
          <a:prstGeom prst="straightConnector1">
            <a:avLst/>
          </a:prstGeom>
          <a:ln>
            <a:solidFill>
              <a:srgbClr val="058777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2628A0F9-B7CF-5348-9AB3-7AFC17351355}"/>
              </a:ext>
            </a:extLst>
          </p:cNvPr>
          <p:cNvCxnSpPr>
            <a:cxnSpLocks/>
          </p:cNvCxnSpPr>
          <p:nvPr/>
        </p:nvCxnSpPr>
        <p:spPr>
          <a:xfrm>
            <a:off x="6516216" y="3867894"/>
            <a:ext cx="0" cy="144016"/>
          </a:xfrm>
          <a:prstGeom prst="straightConnector1">
            <a:avLst/>
          </a:prstGeom>
          <a:ln>
            <a:solidFill>
              <a:srgbClr val="058777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4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60"/>
    </mc:Choice>
    <mc:Fallback xmlns="">
      <p:transition spd="slow" advTm="50360"/>
    </mc:Fallback>
  </mc:AlternateContent>
  <p:extLst>
    <p:ext uri="{E180D4A7-C9FB-4DFB-919C-405C955672EB}">
      <p14:showEvtLst xmlns:p14="http://schemas.microsoft.com/office/powerpoint/2010/main">
        <p14:playEvt time="10" objId="2"/>
        <p14:stopEvt time="50060" objId="2"/>
      </p14:showEvt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ультразвуковое исследование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9512" y="1369219"/>
            <a:ext cx="8712968" cy="32635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Эхографическая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визуализация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может использоваться для верификации: 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отслойки сетчатки;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ЗОСТ;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кровоизлияния в стекловидное тело;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отслойки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хориоидеи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разрывов сетчатки и зон витреоретинальной адгезии;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разрывов сосудистой оболочки и склеры;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ущемления стекловидного тела; </a:t>
            </a:r>
          </a:p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рентгеннегативных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рентгенпозитивных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внутриглазных инородных тел.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intelmed.ru/files/catalog_item/17/7/gallery/UD-8000_2.jpg%202017-07-06%2015-47-56.1499345288.png.2500x2500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851670"/>
            <a:ext cx="2440989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65"/>
    </mc:Choice>
    <mc:Fallback xmlns="">
      <p:transition spd="slow" advTm="44965"/>
    </mc:Fallback>
  </mc:AlternateContent>
  <p:extLst>
    <p:ext uri="{E180D4A7-C9FB-4DFB-919C-405C955672EB}">
      <p14:showEvtLst xmlns:p14="http://schemas.microsoft.com/office/powerpoint/2010/main">
        <p14:playEvt time="11" objId="2"/>
        <p14:stopEvt time="44689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жалоб и анамнеза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203598"/>
            <a:ext cx="8229600" cy="3539852"/>
          </a:xfrm>
        </p:spPr>
        <p:txBody>
          <a:bodyPr>
            <a:normAutofit fontScale="70000" lnSpcReduction="20000"/>
          </a:bodyPr>
          <a:lstStyle/>
          <a:p>
            <a:pPr lvl="0" algn="ctr"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вопросы к пациенту:</a:t>
            </a:r>
          </a:p>
          <a:p>
            <a:pPr lvl="0">
              <a:lnSpc>
                <a:spcPct val="170000"/>
              </a:lnSpc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произошло?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70000"/>
              </a:lnSpc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Повреждены ли другие части тела?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70000"/>
              </a:lnSpc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 предметом нанесено повреждение?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70000"/>
              </a:lnSpc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Доступен ли травмирующий предмет для исследования?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70000"/>
              </a:lnSpc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ли повреждение нанесено самостоятельно?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752F98ED-8F05-F64E-BD4F-73E4D0C78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1632990"/>
            <a:ext cx="2553268" cy="1704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29"/>
    </mc:Choice>
    <mc:Fallback xmlns="">
      <p:transition spd="slow" advTm="107229"/>
    </mc:Fallback>
  </mc:AlternateContent>
  <p:extLst>
    <p:ext uri="{E180D4A7-C9FB-4DFB-919C-405C955672EB}">
      <p14:showEvtLst xmlns:p14="http://schemas.microsoft.com/office/powerpoint/2010/main">
        <p14:playEvt time="6" objId="4"/>
        <p14:stopEvt time="106628" objId="4"/>
      </p14:showEvt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ультразвуковое исследование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51520" y="987574"/>
            <a:ext cx="8712968" cy="32635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Преимущества: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отличие от МРТ и КТ, УЗИ обеспечивает визуализацию орбиты и глаза в реальном времени;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Высокая частота звуковых волн (10 МГц) обеспечивает высокую разрешающую способность (от 0,1 до 0,01 мм), что является идеальным выбором для визуализации внутриглазных структур;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Множественные поперечные и радиальные сканы глаза можно быстро получить у постели больного или в операционной;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Последовательные УЗИ позволяют проследить клиническое течение различных состояний (например, разрешение отслойки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хориоидеи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формирование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витрео-ретинальной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мембраны, развитие отслойки сетчатки).</a:t>
            </a:r>
          </a:p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Ультрасонография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менее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затратна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чем рентгенологические исследования.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2"/>
    </mc:Choice>
    <mc:Fallback xmlns="">
      <p:transition spd="slow" advTm="56002"/>
    </mc:Fallback>
  </mc:AlternateContent>
  <p:extLst>
    <p:ext uri="{E180D4A7-C9FB-4DFB-919C-405C955672EB}">
      <p14:showEvtLst xmlns:p14="http://schemas.microsoft.com/office/powerpoint/2010/main">
        <p14:playEvt time="8" objId="2"/>
        <p14:stopEvt time="55500" objId="2"/>
      </p14:showEvtLst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ультразвуковое исследование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51520" y="987574"/>
            <a:ext cx="8712968" cy="326350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Недостатки: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Поскольку для использования ультразвука требуется прямой контакт с веками и / или глазным яблоком, его не следует использовать в глазах с высоким риском экструзии внутриглазного содержимого (например, большая рана, пациент, отказывающийся сотрудничать). В этих случаях УЗИ можно выполнить в операционной после герметизации глазного яблока или проведения пациенту общей анестезии;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Требуются обучение и навыки;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Бесполезно при диагностике переломов глазницы.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97"/>
    </mc:Choice>
    <mc:Fallback xmlns="">
      <p:transition spd="slow" advTm="48097"/>
    </mc:Fallback>
  </mc:AlternateContent>
  <p:extLst>
    <p:ext uri="{E180D4A7-C9FB-4DFB-919C-405C955672EB}">
      <p14:showEvtLst xmlns:p14="http://schemas.microsoft.com/office/powerpoint/2010/main">
        <p14:playEvt time="10" objId="2"/>
        <p14:stopEvt time="47638" objId="2"/>
      </p14:showEvtLst>
    </p:ext>
  </p:extLs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ультразвуковое исследование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203598"/>
            <a:ext cx="2808312" cy="21116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203598"/>
            <a:ext cx="2803169" cy="2088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23528" y="3579862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Ультразвуковое В-сканирование  глаза с крупным металлическим инородным телом. Поперечный (слева) и продольный (справа) сканы демонстрируют переднее расположение крупного объекта повышенной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эхогенности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в полости стекловидного тела с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эхонегативной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тенью (стрелки).</a:t>
            </a: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95"/>
    </mc:Choice>
    <mc:Fallback xmlns="">
      <p:transition spd="slow" advTm="32895"/>
    </mc:Fallback>
  </mc:AlternateContent>
  <p:extLst>
    <p:ext uri="{E180D4A7-C9FB-4DFB-919C-405C955672EB}">
      <p14:showEvtLst xmlns:p14="http://schemas.microsoft.com/office/powerpoint/2010/main">
        <p14:playEvt time="11" objId="2"/>
        <p14:stopEvt time="32329" objId="2"/>
      </p14:showEvtLst>
    </p:ext>
  </p:extLs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ультразвуковое исследование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915565"/>
            <a:ext cx="2880320" cy="1951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931790"/>
            <a:ext cx="2880320" cy="2066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915566"/>
            <a:ext cx="2808312" cy="194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283968" y="2931790"/>
            <a:ext cx="4176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- Поперечный скан – буллезная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отслойка сосудистой оболочки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(стрелка) 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субхориоидальное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кровоизлияние, частично жидкое (F), частично свернувшееся (C); </a:t>
            </a:r>
          </a:p>
          <a:p>
            <a:pPr algn="just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– Продольный скан - отслойка сосудистой оболочки глаза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 жидким и свернувшимся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субхориоидальным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кровоизлиянием. </a:t>
            </a:r>
          </a:p>
          <a:p>
            <a:pPr algn="just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A-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скан – высокий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спайк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хориоидеи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(стрелка) с областями как повышенной (C) и пониженной (F)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эхогенности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от свернувшегося и жидкого частей кровоизлияния соответственно.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9592" y="91556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9592" y="29317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60032" y="91556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</a:t>
            </a: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40"/>
    </mc:Choice>
    <mc:Fallback xmlns="">
      <p:transition spd="slow" advTm="42940"/>
    </mc:Fallback>
  </mc:AlternateContent>
  <p:extLst>
    <p:ext uri="{E180D4A7-C9FB-4DFB-919C-405C955672EB}">
      <p14:showEvtLst xmlns:p14="http://schemas.microsoft.com/office/powerpoint/2010/main">
        <p14:playEvt time="9" objId="2"/>
        <p14:stopEvt time="42439" objId="2"/>
      </p14:showEvtLst>
    </p:ext>
  </p:extLs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ультразвуковое исследование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131590"/>
            <a:ext cx="3392215" cy="26978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979712" y="4155926"/>
            <a:ext cx="5255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Типичный вид оружейной дроби на УЗИ глаза</a:t>
            </a: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0"/>
    </mc:Choice>
    <mc:Fallback xmlns="">
      <p:transition spd="slow" advTm="14630"/>
    </mc:Fallback>
  </mc:AlternateContent>
  <p:extLst>
    <p:ext uri="{E180D4A7-C9FB-4DFB-919C-405C955672EB}">
      <p14:showEvtLst xmlns:p14="http://schemas.microsoft.com/office/powerpoint/2010/main">
        <p14:playEvt time="12" objId="2"/>
        <p14:stopEvt time="14423" objId="2"/>
      </p14:showEvtLst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ультразвуковое исследование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862" y="1059582"/>
            <a:ext cx="2878058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3075805"/>
            <a:ext cx="2880320" cy="1873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427984" y="1491630"/>
            <a:ext cx="36724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В-скан при разрыве глазного яблока: видны множественные складки задней склеры (стрелки). 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Складки могут создавать тень (S), которую можно спутать с внутриглазным инородным телом.</a:t>
            </a: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4"/>
    </mc:Choice>
    <mc:Fallback xmlns="">
      <p:transition spd="slow" advTm="22294"/>
    </mc:Fallback>
  </mc:AlternateContent>
  <p:extLst>
    <p:ext uri="{E180D4A7-C9FB-4DFB-919C-405C955672EB}">
      <p14:showEvtLst xmlns:p14="http://schemas.microsoft.com/office/powerpoint/2010/main">
        <p14:playEvt time="12" objId="2"/>
        <p14:stopEvt time="21780" objId="2"/>
      </p14:showEvtLst>
    </p:ext>
  </p:extLs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ультразвуковое исследование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987574"/>
            <a:ext cx="2736304" cy="1820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9" y="987574"/>
            <a:ext cx="2706105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987574"/>
            <a:ext cx="2706105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23528" y="3112175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– Поперечный скан - кровоизлияние в стекловидное тело (V), сзади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отслойка стекловидного тела (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 и плотная, толстая, складчатая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отслойка сетчатки (стрелка);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– Продольный скан - прикрепление сетчатки к диску (стрелка);</a:t>
            </a:r>
          </a:p>
          <a:p>
            <a:pPr>
              <a:spcBef>
                <a:spcPts val="1200"/>
              </a:spcBef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- А-скан – цепочка низких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спайков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- кровоизлияние в стекловидное тело (V);  от среднего до высокого  спайка (Р) - задняя отслойка стекловидного тела; максимальный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спайк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R)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– отслойка сетчатки.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520" y="98757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3848" y="98757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6176" y="98757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</a:t>
            </a: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17"/>
    </mc:Choice>
    <mc:Fallback xmlns="">
      <p:transition spd="slow" advTm="52317"/>
    </mc:Fallback>
  </mc:AlternateContent>
  <p:extLst>
    <p:ext uri="{E180D4A7-C9FB-4DFB-919C-405C955672EB}">
      <p14:showEvtLst xmlns:p14="http://schemas.microsoft.com/office/powerpoint/2010/main">
        <p14:playEvt time="13" objId="2"/>
        <p14:stopEvt time="52179" objId="2"/>
      </p14:showEvtLst>
    </p:ext>
  </p:extLs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компьютерная томография</a:t>
            </a:r>
          </a:p>
        </p:txBody>
      </p:sp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323528" y="1208534"/>
            <a:ext cx="835292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Преимущества:</a:t>
            </a:r>
            <a:endParaRPr kumimoji="0" lang="ru-RU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отличие от УЗИ глаза</a:t>
            </a: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КТ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широко доступна</a:t>
            </a: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большинстве стационаров;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buClrTx/>
              <a:buSzTx/>
              <a:buFont typeface="Arial" pitchFamily="34" charset="0"/>
              <a:buChar char="•"/>
              <a:tabLst/>
            </a:pP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некоторых случаях превосходит возможности УЗИ при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определении размера и местоположения внутриглазного инородного тела;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требуется прямого контакта с веками</a:t>
            </a: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или глазным яблоком;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Лучшее средство</a:t>
            </a: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визуализации для исключения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переломов орбиты;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buFont typeface="Arial" pitchFamily="34" charset="0"/>
              <a:buChar char="•"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сравнению с МРТ исследование происходит быстрее, 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меньшими артефактами движения,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стоит дешевле,</a:t>
            </a: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менее вероятна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клаустрофобия;</a:t>
            </a:r>
          </a:p>
          <a:p>
            <a:pPr indent="45720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Чувствительность и специфичность КТ при обнаружении открытой травмы глазного яблока составляют 73% и 95% соответственно.</a:t>
            </a: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83"/>
    </mc:Choice>
    <mc:Fallback xmlns="">
      <p:transition spd="slow" advTm="72083"/>
    </mc:Fallback>
  </mc:AlternateContent>
  <p:extLst>
    <p:ext uri="{E180D4A7-C9FB-4DFB-919C-405C955672EB}">
      <p14:showEvtLst xmlns:p14="http://schemas.microsoft.com/office/powerpoint/2010/main">
        <p14:playEvt time="5" objId="2"/>
        <p14:stopEvt time="71757" objId="2"/>
      </p14:showEvtLst>
    </p:ext>
  </p:extLs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компьютерная томография</a:t>
            </a:r>
          </a:p>
        </p:txBody>
      </p:sp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611560" y="1491630"/>
            <a:ext cx="8352928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Недостатки: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Обычно противопоказана беременным;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Может быть недоступна, если пациент обращается в частный офтальмологический кабинет;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Внутриглазные структуры не так хорошо визуализируются, как при УЗИ;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Невозможно выполнить в операционной.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47"/>
    </mc:Choice>
    <mc:Fallback xmlns="">
      <p:transition spd="slow" advTm="28647"/>
    </mc:Fallback>
  </mc:AlternateContent>
  <p:extLst>
    <p:ext uri="{E180D4A7-C9FB-4DFB-919C-405C955672EB}">
      <p14:showEvtLst xmlns:p14="http://schemas.microsoft.com/office/powerpoint/2010/main">
        <p14:playEvt time="6" objId="2"/>
        <p14:stopEvt time="27915" objId="2"/>
      </p14:showEvtLst>
    </p:ext>
  </p:extLs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компьютерная томография</a:t>
            </a:r>
          </a:p>
        </p:txBody>
      </p:sp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395536" y="896183"/>
            <a:ext cx="835292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Показания: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Отсутствие офтальмоскопической визуализации заднего сегмента;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Подозрение на разрыв или ранение;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Подозрение на внутриглазное инородное тело;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Подозрение на переломы костей глазницы / лица.</a:t>
            </a:r>
          </a:p>
          <a:p>
            <a:pPr>
              <a:spcBef>
                <a:spcPts val="60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КТ-признаки открытой травмы глаза: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деформация «глазной стенки»;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пузырьки воздуха внутри глаза;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внутриглазное инородное тело;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внутриглазное кровоизлияние;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рана «глазной стенки».</a:t>
            </a: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86"/>
    </mc:Choice>
    <mc:Fallback xmlns="">
      <p:transition spd="slow" advTm="46886"/>
    </mc:Fallback>
  </mc:AlternateContent>
  <p:extLst>
    <p:ext uri="{E180D4A7-C9FB-4DFB-919C-405C955672EB}">
      <p14:showEvtLst xmlns:p14="http://schemas.microsoft.com/office/powerpoint/2010/main">
        <p14:playEvt time="4" objId="2"/>
        <p14:stopEvt time="46797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жалоб и анамнеза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3598"/>
            <a:ext cx="8229600" cy="3539852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вопросы к пациенту:</a:t>
            </a:r>
          </a:p>
          <a:p>
            <a:pPr lvl="0">
              <a:lnSpc>
                <a:spcPct val="150000"/>
              </a:lnSpc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случилась травма?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Каково место травмы?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были первые симптомы?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Изменялись ли симптомы после травмы?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лечение проводилось до обращения к офтальмологу?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1ABA39DA-F5DC-614E-BC0D-D89E8473D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8036" y="1923678"/>
            <a:ext cx="2738903" cy="1825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23"/>
    </mc:Choice>
    <mc:Fallback xmlns="">
      <p:transition spd="slow" advTm="51323"/>
    </mc:Fallback>
  </mc:AlternateContent>
  <p:extLst>
    <p:ext uri="{E180D4A7-C9FB-4DFB-919C-405C955672EB}">
      <p14:showEvtLst xmlns:p14="http://schemas.microsoft.com/office/powerpoint/2010/main">
        <p14:playEvt time="11" objId="4"/>
        <p14:stopEvt time="51323" objId="4"/>
      </p14:showEvtLst>
    </p:ext>
  </p:extLs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компьютерная томография</a:t>
            </a: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059582"/>
            <a:ext cx="3460263" cy="3070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43608" y="4227934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Корональная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проекция КТ пациента с дробью в орбите,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прилегающей к правому глазному яблоку</a:t>
            </a: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8"/>
    </mc:Choice>
    <mc:Fallback xmlns="">
      <p:transition spd="slow" advTm="19278"/>
    </mc:Fallback>
  </mc:AlternateContent>
  <p:extLst>
    <p:ext uri="{E180D4A7-C9FB-4DFB-919C-405C955672EB}">
      <p14:showEvtLst xmlns:p14="http://schemas.microsoft.com/office/powerpoint/2010/main">
        <p14:playEvt time="4" objId="2"/>
        <p14:stopEvt time="18507" objId="2"/>
      </p14:showEvtLst>
    </p:ext>
  </p:extLs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компьютерная томография</a:t>
            </a:r>
          </a:p>
        </p:txBody>
      </p:sp>
      <p:pic>
        <p:nvPicPr>
          <p:cNvPr id="1075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987574"/>
            <a:ext cx="3888432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95536" y="4083918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Осевая проекция КТ. Визуализируется значительно деформированное правое глазное яблоко. Симптом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«спущенного колеса»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предполагает плохой прогноз при открытой травме глаза. </a:t>
            </a: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60"/>
    </mc:Choice>
    <mc:Fallback xmlns="">
      <p:transition spd="slow" advTm="19260"/>
    </mc:Fallback>
  </mc:AlternateContent>
  <p:extLst>
    <p:ext uri="{E180D4A7-C9FB-4DFB-919C-405C955672EB}">
      <p14:showEvtLst xmlns:p14="http://schemas.microsoft.com/office/powerpoint/2010/main">
        <p14:playEvt time="4" objId="2"/>
        <p14:stopEvt time="19260" objId="2"/>
      </p14:showEvtLst>
    </p:ext>
  </p:extLs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компьютерная томография</a:t>
            </a: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1131590"/>
            <a:ext cx="4048125" cy="2530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67544" y="3867894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Осевая проекция КТ. Визуализируется острая геморрагическая отслойка сосудистой оболочки правого глаза с разрывом роговицы. Отмечается контур сосудистой оболочки повышенной плотности.</a:t>
            </a: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90"/>
    </mc:Choice>
    <mc:Fallback xmlns="">
      <p:transition spd="slow" advTm="21890"/>
    </mc:Fallback>
  </mc:AlternateContent>
  <p:extLst>
    <p:ext uri="{E180D4A7-C9FB-4DFB-919C-405C955672EB}">
      <p14:showEvtLst xmlns:p14="http://schemas.microsoft.com/office/powerpoint/2010/main">
        <p14:playEvt time="4" objId="2"/>
        <p14:stopEvt time="21890" objId="2"/>
      </p14:showEvtLst>
    </p:ext>
  </p:extLs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компьютерная томография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867894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Осевая проекция КТ. Металлический осколок правой орбиты. Инородное тело, прилежит к глазному яблоку, не проникая в него, на что указывает равномерный корнеосклеральный контур. Хрусталик вывихнут в стекловидное тело.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915566"/>
            <a:ext cx="3655293" cy="2843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01"/>
    </mc:Choice>
    <mc:Fallback xmlns="">
      <p:transition spd="slow" advTm="27201"/>
    </mc:Fallback>
  </mc:AlternateContent>
  <p:extLst>
    <p:ext uri="{E180D4A7-C9FB-4DFB-919C-405C955672EB}">
      <p14:showEvtLst xmlns:p14="http://schemas.microsoft.com/office/powerpoint/2010/main">
        <p14:playEvt time="4" objId="2"/>
        <p14:stopEvt time="26694" objId="2"/>
      </p14:showEvtLst>
    </p:ext>
  </p:extLs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компьютерная томография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867894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Осевая проекция КТ пациента, выпавшего из  автомашины. К левому глазному яблоку с височной стороны прилежит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рентгенопрозрачное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деревянное инородное тело. Обнаруживается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рентгеноконтрастное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металлическое инородное тело в пределах деревянного. 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987574"/>
            <a:ext cx="3392215" cy="2793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85"/>
    </mc:Choice>
    <mc:Fallback xmlns="">
      <p:transition spd="slow" advTm="32485"/>
    </mc:Fallback>
  </mc:AlternateContent>
  <p:extLst>
    <p:ext uri="{E180D4A7-C9FB-4DFB-919C-405C955672EB}">
      <p14:showEvtLst xmlns:p14="http://schemas.microsoft.com/office/powerpoint/2010/main">
        <p14:playEvt time="6" objId="2"/>
        <p14:stopEvt time="32264" objId="2"/>
      </p14:showEvtLst>
    </p:ext>
  </p:extLs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компьютерная томография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867894"/>
            <a:ext cx="864096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AutoNum type="alphaUcParenBoth"/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Корональная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проекция КТ - признаки внутриглазного инородного тела и пузырьков воздуха в правом глазу после взрывной травмы. Воздух также виден в бессимптомном левом глазу; </a:t>
            </a:r>
          </a:p>
          <a:p>
            <a:pPr marL="342900" indent="-342900" algn="just">
              <a:spcBef>
                <a:spcPts val="600"/>
              </a:spcBef>
              <a:buAutoNum type="alphaUcParenBoth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Осевая проекция подтверждает расположение инородного тела в правом глазу и наличие двусторонней открытой травмы глазных яблок.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9582"/>
            <a:ext cx="3573189" cy="2608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059583"/>
            <a:ext cx="3312367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27584" y="329183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0032" y="329183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</a:t>
            </a: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96"/>
    </mc:Choice>
    <mc:Fallback xmlns="">
      <p:transition spd="slow" advTm="31796"/>
    </mc:Fallback>
  </mc:AlternateContent>
  <p:extLst>
    <p:ext uri="{E180D4A7-C9FB-4DFB-919C-405C955672EB}">
      <p14:showEvtLst xmlns:p14="http://schemas.microsoft.com/office/powerpoint/2010/main">
        <p14:playEvt time="5" objId="2"/>
        <p14:stopEvt time="31796" objId="2"/>
      </p14:showEvtLst>
    </p:ext>
  </p:extLs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магнитно-резонансная томография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275606"/>
            <a:ext cx="83529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Преимущества:</a:t>
            </a:r>
          </a:p>
          <a:p>
            <a:pPr marL="450850" indent="-4508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МРТ позволяет одновременно получать осевые, корональные и сагиттальные изображения, что устраняет необходимость в перемещении пациента;</a:t>
            </a:r>
          </a:p>
          <a:p>
            <a:pPr marL="450850" indent="-4508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Превосходное качество изображения мягких тканей по сравнению с КТ.</a:t>
            </a:r>
          </a:p>
          <a:p>
            <a:pPr marL="450850" indent="-4508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Может быть полезным при оценке немагнитных внутриглазных инородных тел (например, дерева, стекла);</a:t>
            </a:r>
          </a:p>
          <a:p>
            <a:pPr marL="450850" indent="-4508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Может использоваться для беременных.</a:t>
            </a: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28"/>
    </mc:Choice>
    <mc:Fallback xmlns="">
      <p:transition spd="slow" advTm="42828"/>
    </mc:Fallback>
  </mc:AlternateContent>
  <p:extLst>
    <p:ext uri="{E180D4A7-C9FB-4DFB-919C-405C955672EB}">
      <p14:showEvtLst xmlns:p14="http://schemas.microsoft.com/office/powerpoint/2010/main">
        <p14:playEvt time="5" objId="2"/>
        <p14:stopEvt time="42756" objId="2"/>
      </p14:showEvtLst>
    </p:ext>
  </p:extLs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магнитно-резонансная томография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942350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Недостатки:</a:t>
            </a:r>
          </a:p>
          <a:p>
            <a:pPr indent="4508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Ограниченная доступность;</a:t>
            </a:r>
          </a:p>
          <a:p>
            <a:pPr indent="4508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Артефакт движения;</a:t>
            </a:r>
          </a:p>
          <a:p>
            <a:pPr indent="4508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Нельзя использовать в случаях:</a:t>
            </a:r>
          </a:p>
          <a:p>
            <a:pPr indent="45085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 подозрения на магнитное внутриглазное инородное тело; </a:t>
            </a:r>
          </a:p>
          <a:p>
            <a:pPr indent="45085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 наличие кардиостимулятора;</a:t>
            </a:r>
          </a:p>
          <a:p>
            <a:pPr indent="45085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 наличия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имплантированнного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оборудования (например,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кохлеарный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indent="450850"/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имплант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indent="45085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 пациентам с оборудованием жизнеобеспечения;</a:t>
            </a:r>
          </a:p>
          <a:p>
            <a:pPr marL="450850" indent="-4508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Может вызвать клаустрофобию;</a:t>
            </a:r>
          </a:p>
          <a:p>
            <a:pPr marL="450850" indent="-4508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Менее эффективна, чем КТ для диагностики переломов орбиты;</a:t>
            </a:r>
          </a:p>
          <a:p>
            <a:pPr marL="450850" indent="-4508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Более длительное время получения изображения.</a:t>
            </a: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54"/>
    </mc:Choice>
    <mc:Fallback xmlns="">
      <p:transition spd="slow" advTm="58654"/>
    </mc:Fallback>
  </mc:AlternateContent>
  <p:extLst>
    <p:ext uri="{E180D4A7-C9FB-4DFB-919C-405C955672EB}">
      <p14:showEvtLst xmlns:p14="http://schemas.microsoft.com/office/powerpoint/2010/main">
        <p14:playEvt time="6" objId="2"/>
        <p14:stopEvt time="57785" objId="2"/>
      </p14:showEvtLst>
    </p:ext>
  </p:extLs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оптическая когерентная томография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131590"/>
            <a:ext cx="75608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Технологическая основа ОКТ – измерение оптической рефлективности биологических тканей при использовании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низкоинтенсивного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света ближнего инфракрасного диапазона с длиной волны от 650 до 1300 нм;</a:t>
            </a:r>
          </a:p>
          <a:p>
            <a:pPr marL="273050" indent="-2730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Позволяет визуализировать структуры переднего и заднего сегментов глаза;</a:t>
            </a:r>
          </a:p>
          <a:p>
            <a:pPr marL="273050" indent="-27305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Высокая разрешающая способность (до 10 мкм);</a:t>
            </a:r>
          </a:p>
          <a:p>
            <a:pPr marL="273050" indent="-27305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Неинвазивный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бесконтактный метод </a:t>
            </a:r>
            <a:r>
              <a:rPr lang="ru-RU" sz="2000" dirty="0">
                <a:latin typeface="Times New Roman" pitchFamily="18" charset="0"/>
                <a:cs typeface="Times New Roman" pitchFamily="18" charset="0"/>
                <a:sym typeface="Symbol"/>
              </a:rPr>
              <a:t> возможно применение при свежих ранениях роговицы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73050" indent="-27305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Исследование в условиях реального времени; </a:t>
            </a:r>
          </a:p>
          <a:p>
            <a:pPr marL="273050" indent="-273050"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Обзор ограничен пигментным листком радужки 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хориоидеи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3050" indent="-273050">
              <a:spcBef>
                <a:spcPts val="600"/>
              </a:spcBef>
              <a:buFont typeface="Arial" pitchFamily="34" charset="0"/>
              <a:buChar char="•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07"/>
    </mc:Choice>
    <mc:Fallback xmlns="">
      <p:transition spd="slow" advTm="71707"/>
    </mc:Fallback>
  </mc:AlternateContent>
  <p:extLst>
    <p:ext uri="{E180D4A7-C9FB-4DFB-919C-405C955672EB}">
      <p14:showEvtLst xmlns:p14="http://schemas.microsoft.com/office/powerpoint/2010/main">
        <p14:playEvt time="6" objId="2"/>
        <p14:stopEvt time="70992" objId="2"/>
      </p14:showEvtLst>
    </p:ext>
  </p:extLs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оптическая когерентная томография</a:t>
            </a:r>
          </a:p>
        </p:txBody>
      </p:sp>
      <p:pic>
        <p:nvPicPr>
          <p:cNvPr id="113666" name="Picture 2" descr="C:\Users\Каф. офтальмологии\Downloads\nepronik ran ro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87574"/>
            <a:ext cx="4752528" cy="3734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55776" y="4155926"/>
            <a:ext cx="2279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Фото Н.А. </a:t>
            </a:r>
            <a:r>
              <a:rPr lang="ru-RU" sz="900" dirty="0" err="1">
                <a:latin typeface="Times New Roman" pitchFamily="18" charset="0"/>
                <a:cs typeface="Times New Roman" pitchFamily="18" charset="0"/>
              </a:rPr>
              <a:t>Адельшиной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, В.В. </a:t>
            </a:r>
            <a:r>
              <a:rPr lang="ru-RU" sz="900" dirty="0" err="1">
                <a:latin typeface="Times New Roman" pitchFamily="18" charset="0"/>
                <a:cs typeface="Times New Roman" pitchFamily="18" charset="0"/>
              </a:rPr>
              <a:t>Ковылина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Отделение МХГ (детское) ГБУЗ ВОКБ№1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6056" y="1851670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Дифференциальная диагностика проникающего и непроникающего ранения роговицы. Раневой канал заканчивается слепо в слоях роговицы (стрелка).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3923928" y="1779662"/>
            <a:ext cx="216024" cy="7200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09"/>
    </mc:Choice>
    <mc:Fallback xmlns="">
      <p:transition spd="slow" advTm="24609"/>
    </mc:Fallback>
  </mc:AlternateContent>
  <p:extLst>
    <p:ext uri="{E180D4A7-C9FB-4DFB-919C-405C955672EB}">
      <p14:showEvtLst xmlns:p14="http://schemas.microsoft.com/office/powerpoint/2010/main">
        <p14:playEvt time="4" objId="2"/>
        <p14:stopEvt time="24523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жалоб и анамнеза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3598"/>
            <a:ext cx="8229600" cy="35398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обследовании ребенка: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Боязнь белого халата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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осмотр в повседневной одежде;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Объяснить ребенку, что с ним будут делать, и что это будет безболезненно;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Достоверность анамнеза всегда под вопросом;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Совершенно по-разному офтальмолог должен обсуждать сложившуюся ситуацию с самим пациентом и его родителями;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Согласие на обследование должен давать именно родитель или опекун, а не сам ребенок.</a:t>
            </a:r>
          </a:p>
          <a:p>
            <a:pPr algn="just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04"/>
    </mc:Choice>
    <mc:Fallback xmlns="">
      <p:transition spd="slow" advTm="51104"/>
    </mc:Fallback>
  </mc:AlternateContent>
  <p:extLst>
    <p:ext uri="{E180D4A7-C9FB-4DFB-919C-405C955672EB}">
      <p14:showEvtLst xmlns:p14="http://schemas.microsoft.com/office/powerpoint/2010/main">
        <p14:playEvt time="12" objId="4"/>
        <p14:stopEvt time="51104" objId="4"/>
      </p14:showEvtLst>
    </p:ext>
  </p:extLs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Picture 3" descr="C:\Users\Каф. офтальмологии\Downloads\с поверхностной адаптацие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87574"/>
            <a:ext cx="4392488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4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оптическая когерентная томография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9752" y="3939902"/>
            <a:ext cx="2279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Фото Н.А. </a:t>
            </a:r>
            <a:r>
              <a:rPr lang="ru-RU" sz="900" dirty="0" err="1">
                <a:latin typeface="Times New Roman" pitchFamily="18" charset="0"/>
                <a:cs typeface="Times New Roman" pitchFamily="18" charset="0"/>
              </a:rPr>
              <a:t>Адельшиной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, В.В. </a:t>
            </a:r>
            <a:r>
              <a:rPr lang="ru-RU" sz="900" dirty="0" err="1">
                <a:latin typeface="Times New Roman" pitchFamily="18" charset="0"/>
                <a:cs typeface="Times New Roman" pitchFamily="18" charset="0"/>
              </a:rPr>
              <a:t>Ковылина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Отделение МХГ (детское) ГБУЗ ВОКБ№1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4048" y="2211710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Проникающее ранение роговицы с поверхностной адаптацией краев раны</a:t>
            </a: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3"/>
    </mc:Choice>
    <mc:Fallback xmlns="">
      <p:transition spd="slow" advTm="29943"/>
    </mc:Fallback>
  </mc:AlternateContent>
  <p:extLst>
    <p:ext uri="{E180D4A7-C9FB-4DFB-919C-405C955672EB}">
      <p14:showEvtLst xmlns:p14="http://schemas.microsoft.com/office/powerpoint/2010/main">
        <p14:playEvt time="4" objId="2"/>
        <p14:stopEvt time="29782" objId="2"/>
      </p14:showEvtLst>
    </p:ext>
  </p:extLs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Каф. офтальмологии\Downloads\с инород телом в П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987575"/>
            <a:ext cx="4582480" cy="36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4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оптическая когерентная томография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5776" y="4011910"/>
            <a:ext cx="2279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Фото Н.А. </a:t>
            </a:r>
            <a:r>
              <a:rPr lang="ru-RU" sz="900" dirty="0" err="1">
                <a:latin typeface="Times New Roman" pitchFamily="18" charset="0"/>
                <a:cs typeface="Times New Roman" pitchFamily="18" charset="0"/>
              </a:rPr>
              <a:t>Адельшиной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, В.В. </a:t>
            </a:r>
            <a:r>
              <a:rPr lang="ru-RU" sz="900" dirty="0" err="1">
                <a:latin typeface="Times New Roman" pitchFamily="18" charset="0"/>
                <a:cs typeface="Times New Roman" pitchFamily="18" charset="0"/>
              </a:rPr>
              <a:t>Ковылина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Отделение МХГ (детское) ГБУЗ ВОКБ№1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4048" y="221171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Проникающее ранение роговицы с инородным телом в передней камере</a:t>
            </a: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31"/>
    </mc:Choice>
    <mc:Fallback xmlns="">
      <p:transition spd="slow" advTm="17831"/>
    </mc:Fallback>
  </mc:AlternateContent>
  <p:extLst>
    <p:ext uri="{E180D4A7-C9FB-4DFB-919C-405C955672EB}">
      <p14:showEvtLst xmlns:p14="http://schemas.microsoft.com/office/powerpoint/2010/main">
        <p14:playEvt time="4" objId="2"/>
        <p14:stopEvt time="17799" objId="2"/>
      </p14:showEvtLst>
    </p:ext>
  </p:extLs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Каф. офтальмологии\Downloads\контакт хруст и радуж с эндотелием рог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347614"/>
            <a:ext cx="4392488" cy="3331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67544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оптическая когерентная томография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2" y="4155926"/>
            <a:ext cx="2279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Фото Н.А. </a:t>
            </a:r>
            <a:r>
              <a:rPr lang="ru-RU" sz="900" dirty="0" err="1">
                <a:latin typeface="Times New Roman" pitchFamily="18" charset="0"/>
                <a:cs typeface="Times New Roman" pitchFamily="18" charset="0"/>
              </a:rPr>
              <a:t>Адельшиной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, В.В. </a:t>
            </a:r>
            <a:r>
              <a:rPr lang="ru-RU" sz="900" dirty="0" err="1">
                <a:latin typeface="Times New Roman" pitchFamily="18" charset="0"/>
                <a:cs typeface="Times New Roman" pitchFamily="18" charset="0"/>
              </a:rPr>
              <a:t>Ковылина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Отделение МХГ (детское) ГБУЗ ВОКБ№1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4048" y="2211710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Проникающее ранение роговицы. Мелкая передняя камера, контакт радужки и передней капсулы хрусталика с эндотелием роговицы</a:t>
            </a: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38"/>
    </mc:Choice>
    <mc:Fallback xmlns="">
      <p:transition spd="slow" advTm="21038"/>
    </mc:Fallback>
  </mc:AlternateContent>
  <p:extLst>
    <p:ext uri="{E180D4A7-C9FB-4DFB-919C-405C955672EB}">
      <p14:showEvtLst xmlns:p14="http://schemas.microsoft.com/office/powerpoint/2010/main">
        <p14:playEvt time="4" objId="2"/>
        <p14:stopEvt time="21038" objId="2"/>
      </p14:showEvtLst>
    </p:ext>
  </p:extLs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ультразвуковая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1203598"/>
            <a:ext cx="756084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>
              <a:spcBef>
                <a:spcPts val="1200"/>
              </a:spcBef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основе - применение высокочастотного ультразвука (40–60 МГц), что позволяет с микроскопическим разрешением в условиях реального времени проводить оценку структур глаза на глубине до 15 мм;</a:t>
            </a:r>
          </a:p>
          <a:p>
            <a:pPr marL="355600" indent="-355600" algn="just">
              <a:spcBef>
                <a:spcPts val="1200"/>
              </a:spcBef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УБМ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неинвазивный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контактный метод, не ограниченный в осмотре ПОГ структурами радужки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хориоидеи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55600" indent="-355600" algn="just">
              <a:spcBef>
                <a:spcPts val="1200"/>
              </a:spcBef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Ограничение использования – ранения роговицы.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05"/>
    </mc:Choice>
    <mc:Fallback xmlns="">
      <p:transition spd="slow" advTm="61105"/>
    </mc:Fallback>
  </mc:AlternateContent>
  <p:extLst>
    <p:ext uri="{E180D4A7-C9FB-4DFB-919C-405C955672EB}">
      <p14:showEvtLst xmlns:p14="http://schemas.microsoft.com/office/powerpoint/2010/main">
        <p14:playEvt time="4" objId="2"/>
        <p14:stopEvt time="60374" objId="2"/>
      </p14:showEvtLst>
    </p:ext>
  </p:extLs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ультразвуковая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203598"/>
            <a:ext cx="4638675" cy="2162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43608" y="3723878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Внутриглазное металлическое ИТ в углу ПК.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УБМ: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гиперэхогенная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тень ИТ (1) в области УПК, окруженная средней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эхогенности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тенью гнойного экссудата (2).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5976" y="199568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39952" y="221171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38"/>
    </mc:Choice>
    <mc:Fallback xmlns="">
      <p:transition spd="slow" advTm="23938"/>
    </mc:Fallback>
  </mc:AlternateContent>
  <p:extLst>
    <p:ext uri="{E180D4A7-C9FB-4DFB-919C-405C955672EB}">
      <p14:showEvtLst xmlns:p14="http://schemas.microsoft.com/office/powerpoint/2010/main">
        <p14:playEvt time="4" objId="2"/>
        <p14:stopEvt time="23937" objId="2"/>
      </p14:showEvtLst>
    </p:ext>
  </p:extLs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ультразвуковая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72387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Внутриглазное металлическое ИТ в области плоской части ЦТ. УБМ: линейная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гиперэхогенная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тень ИТ с эффектом реверберации в области плоской части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ЦТ (стрелка)</a:t>
            </a: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275606"/>
            <a:ext cx="4648200" cy="1876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5292080" y="2211710"/>
            <a:ext cx="144016" cy="36004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17"/>
    </mc:Choice>
    <mc:Fallback xmlns="">
      <p:transition spd="slow" advTm="30917"/>
    </mc:Fallback>
  </mc:AlternateContent>
  <p:extLst>
    <p:ext uri="{E180D4A7-C9FB-4DFB-919C-405C955672EB}">
      <p14:showEvtLst xmlns:p14="http://schemas.microsoft.com/office/powerpoint/2010/main">
        <p14:playEvt time="5" objId="3"/>
        <p14:stopEvt time="30917" objId="3"/>
      </p14:showEvtLst>
    </p:ext>
  </p:extLs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ультразвуковая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биомикроскопия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72387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itchFamily="18" charset="0"/>
              </a:rPr>
              <a:t>Внутриглазное стеклянное ИТ в хрусталике. УБМ: в проекции базальной колобомы радужки (1)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преэкваториальном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отделе хрусталика прямоугольное средней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эхогенности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ИТ (2).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5292080" y="2211710"/>
            <a:ext cx="144016" cy="36004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987574"/>
            <a:ext cx="3990603" cy="2646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915816" y="2499742"/>
            <a:ext cx="117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Хрусталик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08104" y="235572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8024" y="30037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788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06"/>
    </mc:Choice>
    <mc:Fallback xmlns="">
      <p:transition spd="slow" advTm="22406"/>
    </mc:Fallback>
  </mc:AlternateContent>
  <p:extLst>
    <p:ext uri="{E180D4A7-C9FB-4DFB-919C-405C955672EB}">
      <p14:showEvtLst xmlns:p14="http://schemas.microsoft.com/office/powerpoint/2010/main">
        <p14:playEvt time="5" objId="2"/>
        <p14:stopEvt time="21967" objId="2"/>
      </p14:showEvtLst>
    </p:ext>
  </p:extLs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059582"/>
            <a:ext cx="7886700" cy="326350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Показания:</a:t>
            </a:r>
          </a:p>
          <a:p>
            <a:pPr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• пациент отказывается от сотрудничества или слишком молод, чтобы позволить адекватное клиническое обследование;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клинические данные и результаты визуализации противоречивы.</a:t>
            </a:r>
          </a:p>
          <a:p>
            <a:pPr algn="just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диагностическая</a:t>
            </a:r>
            <a:r>
              <a:rPr kumimoji="0" lang="ru-RU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хирургия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28"/>
    </mc:Choice>
    <mc:Fallback xmlns="">
      <p:transition spd="slow" advTm="20928"/>
    </mc:Fallback>
  </mc:AlternateContent>
  <p:extLst>
    <p:ext uri="{E180D4A7-C9FB-4DFB-919C-405C955672EB}">
      <p14:showEvtLst xmlns:p14="http://schemas.microsoft.com/office/powerpoint/2010/main">
        <p14:playEvt time="6" objId="2"/>
        <p14:stopEvt time="20928" objId="2"/>
      </p14:showEvtLst>
    </p:ext>
  </p:extLs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059582"/>
            <a:ext cx="8208912" cy="388843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Особенности техники проведения:</a:t>
            </a:r>
          </a:p>
          <a:p>
            <a:pPr marL="355600" indent="-355600"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Предпочтительна общая анестезия;</a:t>
            </a:r>
          </a:p>
          <a:p>
            <a:pPr marL="355600" indent="-355600"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Выполняется адекватная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перитомия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конъюнктивы и глазное яблоко тщательно исследуется под операционным микроскопом для исключения разрыва или ранения склеры;</a:t>
            </a:r>
          </a:p>
          <a:p>
            <a:pPr marL="355600" indent="-355600"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«Глазная стенка» внимательно исследуется с использованием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ретракторов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тракционных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швов при необходимости, особенно в местах, наиболее подверженных разрыву: позади прикрепления прямых мышц, в области лимба, экватора, послеоперационных рубцов;</a:t>
            </a:r>
          </a:p>
          <a:p>
            <a:pPr marL="355600" indent="-355600"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Роговица и передняя камера исследуются с большим увеличением;</a:t>
            </a:r>
          </a:p>
          <a:p>
            <a:pPr marL="355600" indent="-355600"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Для осмотра угла передней камеры можно использовать линзу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Koeppe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55600" indent="-355600"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Коаксиальное освещение используется для обнаружения мельчайших повреждений хрусталика.</a:t>
            </a:r>
          </a:p>
          <a:p>
            <a:pPr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0"/>
            <a:ext cx="8229600" cy="85725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Тактика врача-офтальмолога стационара: </a:t>
            </a:r>
            <a:br>
              <a:rPr kumimoji="0" lang="ru-RU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диагностическая</a:t>
            </a:r>
            <a:r>
              <a:rPr kumimoji="0" lang="ru-RU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хирургия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10"/>
    </mc:Choice>
    <mc:Fallback xmlns="">
      <p:transition spd="slow" advTm="59410"/>
    </mc:Fallback>
  </mc:AlternateContent>
  <p:extLst>
    <p:ext uri="{E180D4A7-C9FB-4DFB-919C-405C955672EB}">
      <p14:showEvtLst xmlns:p14="http://schemas.microsoft.com/office/powerpoint/2010/main">
        <p14:playEvt time="5" objId="2"/>
        <p14:stopEvt time="58375" objId="2"/>
      </p14:showEvtLst>
    </p:ext>
  </p:extLs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496491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Клинический случай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539750" y="789385"/>
            <a:ext cx="4464050" cy="1458515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10.04.16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Пациент П., 22 года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VOD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= 1,0</a:t>
            </a:r>
          </a:p>
          <a:p>
            <a:pPr eaLnBrk="0" hangingPunct="0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VOS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= 1/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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p.l.certa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4" name="Picture 8" descr="http://s.pfst.net/2010.03/863902288521068b559764e90099930f8522e9da5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771550"/>
            <a:ext cx="3340100" cy="1835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22" name="Picture 6" descr="C:\Users\Apple\Desktop\схема травм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859782"/>
            <a:ext cx="4022304" cy="17794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270" name="TextBox 7"/>
          <p:cNvSpPr txBox="1">
            <a:spLocks noChangeArrowheads="1"/>
          </p:cNvSpPr>
          <p:nvPr/>
        </p:nvSpPr>
        <p:spPr bwMode="auto">
          <a:xfrm>
            <a:off x="4572000" y="3939902"/>
            <a:ext cx="2447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Схематическое изображение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87"/>
    </mc:Choice>
    <mc:Fallback xmlns="">
      <p:transition spd="slow" advTm="67987"/>
    </mc:Fallback>
  </mc:AlternateContent>
  <p:extLst>
    <p:ext uri="{E180D4A7-C9FB-4DFB-919C-405C955672EB}">
      <p14:showEvtLst xmlns:p14="http://schemas.microsoft.com/office/powerpoint/2010/main">
        <p14:playEvt time="4" objId="2"/>
        <p14:stopEvt time="67272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Тактика врача-офтальмолога поликлиники: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общего состояния пациента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3598"/>
            <a:ext cx="8229600" cy="353985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 жизненно важные  функции (АД, ЧСС, ЧД);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сознание, ориентацию в обстановке;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Исключить системные повреждения;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наличии хронических заболеваний уточнить, какую терапию он получает;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наличие аллергических реакций в анамнезе;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время последнего приема пищи;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дату последней вакцинации от столбняка.</a:t>
            </a:r>
          </a:p>
          <a:p>
            <a:pPr algn="just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73"/>
    </mc:Choice>
    <mc:Fallback xmlns="">
      <p:transition spd="slow" advTm="44873"/>
    </mc:Fallback>
  </mc:AlternateContent>
  <p:extLst>
    <p:ext uri="{E180D4A7-C9FB-4DFB-919C-405C955672EB}">
      <p14:showEvtLst xmlns:p14="http://schemas.microsoft.com/office/powerpoint/2010/main">
        <p14:playEvt time="10" objId="4"/>
        <p14:stopEvt time="44873" objId="4"/>
      </p14:showEvtLst>
    </p:ext>
  </p:extLs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5288" y="86917"/>
            <a:ext cx="8229600" cy="49649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Клинический случай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2268538" y="627460"/>
            <a:ext cx="4464050" cy="432197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Рентгенлокализация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Комбергу-Балтину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Прямоугольник 4"/>
          <p:cNvSpPr>
            <a:spLocks noChangeArrowheads="1"/>
          </p:cNvSpPr>
          <p:nvPr/>
        </p:nvSpPr>
        <p:spPr bwMode="auto">
          <a:xfrm>
            <a:off x="827088" y="3921919"/>
            <a:ext cx="77771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dirty="0"/>
              <a:t>Выявлено инородное тело размером 2х3 мм, расположенное в меридиане 3 ч в 28 мм от лимба</a:t>
            </a:r>
            <a:r>
              <a:rPr lang="en-US" dirty="0"/>
              <a:t>.</a:t>
            </a:r>
            <a:r>
              <a:rPr lang="ru-RU" dirty="0"/>
              <a:t> </a:t>
            </a:r>
          </a:p>
        </p:txBody>
      </p:sp>
      <p:pic>
        <p:nvPicPr>
          <p:cNvPr id="57346" name="Picture 2" descr="C:\Users\Apple\Downloads\WP_20160425_13_54_08_Rich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203598"/>
            <a:ext cx="2246312" cy="2593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WP_20160425_13_53_53_Rich (2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2040" y="1203598"/>
            <a:ext cx="2089150" cy="2593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84"/>
    </mc:Choice>
    <mc:Fallback xmlns="">
      <p:transition spd="slow" advTm="35084"/>
    </mc:Fallback>
  </mc:AlternateContent>
  <p:extLst>
    <p:ext uri="{E180D4A7-C9FB-4DFB-919C-405C955672EB}">
      <p14:showEvtLst xmlns:p14="http://schemas.microsoft.com/office/powerpoint/2010/main">
        <p14:playEvt time="4" objId="2"/>
        <p14:stopEvt time="34437" objId="2"/>
      </p14:showEvtLst>
    </p:ext>
  </p:extLs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5288" y="86917"/>
            <a:ext cx="8229600" cy="49649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Клинический случай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2339975" y="519113"/>
            <a:ext cx="4464050" cy="432197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Компьютерная томография</a:t>
            </a:r>
          </a:p>
        </p:txBody>
      </p:sp>
      <p:pic>
        <p:nvPicPr>
          <p:cNvPr id="13316" name="Picture 3" descr="J:\627 Popukalov\СT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9" y="982266"/>
            <a:ext cx="3671887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>
          <a:xfrm>
            <a:off x="4067175" y="2733675"/>
            <a:ext cx="217488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867400" y="3057525"/>
            <a:ext cx="217488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851275" y="4245769"/>
            <a:ext cx="215900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787900" y="4192191"/>
            <a:ext cx="215900" cy="161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61"/>
    </mc:Choice>
    <mc:Fallback xmlns="">
      <p:transition spd="slow" advTm="25561"/>
    </mc:Fallback>
  </mc:AlternateContent>
  <p:extLst>
    <p:ext uri="{E180D4A7-C9FB-4DFB-919C-405C955672EB}">
      <p14:showEvtLst xmlns:p14="http://schemas.microsoft.com/office/powerpoint/2010/main">
        <p14:playEvt time="5" objId="2"/>
        <p14:stopEvt time="24526" objId="2"/>
      </p14:showEvtLst>
    </p:ext>
  </p:extLs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5288" y="86917"/>
            <a:ext cx="8229600" cy="49649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Клинический случай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2339975" y="519113"/>
            <a:ext cx="4464050" cy="432197"/>
          </a:xfrm>
          <a:prstGeom prst="rect">
            <a:avLst/>
          </a:prstGeom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УЗИ орбиты (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B-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сканирование)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4" y="951310"/>
            <a:ext cx="3113087" cy="4069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365" name="Прямоугольник 14"/>
          <p:cNvSpPr>
            <a:spLocks noChangeArrowheads="1"/>
          </p:cNvSpPr>
          <p:nvPr/>
        </p:nvSpPr>
        <p:spPr bwMode="auto">
          <a:xfrm>
            <a:off x="539750" y="1545432"/>
            <a:ext cx="4572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Левый глаз: в толще оболочек глазного яблока на </a:t>
            </a:r>
            <a:r>
              <a:rPr lang="en-US"/>
              <a:t>IV </a:t>
            </a:r>
            <a:r>
              <a:rPr lang="ru-RU"/>
              <a:t>часах визуализируется гиперэхогенная структура до 0,2 см с эффектом реверберации (инородное тело). При движении глазного яблока данная структура смещается вместе с ним, не выходя за пределы оболочек, частично наслаиваясь на латеральную прямую мышцу. Пристеночная отслойка сетчатки до 0,08 см с </a:t>
            </a:r>
            <a:r>
              <a:rPr lang="en-US"/>
              <a:t>IV</a:t>
            </a:r>
            <a:r>
              <a:rPr lang="ru-RU"/>
              <a:t> до </a:t>
            </a:r>
            <a:r>
              <a:rPr lang="en-US"/>
              <a:t>VI </a:t>
            </a:r>
            <a:r>
              <a:rPr lang="ru-RU"/>
              <a:t>ч.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74"/>
    </mc:Choice>
    <mc:Fallback xmlns="">
      <p:transition spd="slow" advTm="50074"/>
    </mc:Fallback>
  </mc:AlternateContent>
  <p:extLst>
    <p:ext uri="{E180D4A7-C9FB-4DFB-919C-405C955672EB}">
      <p14:showEvtLst xmlns:p14="http://schemas.microsoft.com/office/powerpoint/2010/main">
        <p14:playEvt time="5" objId="2"/>
        <p14:stopEvt time="49923" objId="2"/>
      </p14:showEvtLst>
    </p:ext>
  </p:extLs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971550" y="250031"/>
            <a:ext cx="7467600" cy="857250"/>
          </a:xfrm>
        </p:spPr>
        <p:txBody>
          <a:bodyPr/>
          <a:lstStyle/>
          <a:p>
            <a:pPr algn="ctr"/>
            <a:r>
              <a:rPr lang="ru-RU" sz="3600">
                <a:solidFill>
                  <a:srgbClr val="FFFF00"/>
                </a:solidFill>
              </a:rPr>
              <a:t>Диагноз при поступлении: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1006079"/>
            <a:ext cx="8424862" cy="1695450"/>
          </a:xfrm>
        </p:spPr>
        <p:txBody>
          <a:bodyPr/>
          <a:lstStyle/>
          <a:p>
            <a:pPr marL="0" algn="just">
              <a:buFont typeface="Wingdings 2" pitchFamily="18" charset="2"/>
              <a:buNone/>
              <a:defRPr/>
            </a:pPr>
            <a:r>
              <a:rPr lang="ru-RU" sz="2800" dirty="0"/>
              <a:t>Проникающее ранение роговицы с (внутриглазным?) инородным телом, травматическая катаракта, </a:t>
            </a:r>
            <a:r>
              <a:rPr lang="ru-RU" sz="2800" dirty="0" err="1"/>
              <a:t>гемофтальм</a:t>
            </a:r>
            <a:r>
              <a:rPr lang="ru-RU" sz="2800" dirty="0"/>
              <a:t> левого глаза</a:t>
            </a:r>
          </a:p>
          <a:p>
            <a:pPr>
              <a:defRPr/>
            </a:pPr>
            <a:endParaRPr lang="ru-RU" sz="2800" dirty="0"/>
          </a:p>
        </p:txBody>
      </p:sp>
      <p:sp>
        <p:nvSpPr>
          <p:cNvPr id="14340" name="Прямоугольник 3"/>
          <p:cNvSpPr>
            <a:spLocks noChangeArrowheads="1"/>
          </p:cNvSpPr>
          <p:nvPr/>
        </p:nvSpPr>
        <p:spPr bwMode="auto">
          <a:xfrm>
            <a:off x="611189" y="3598069"/>
            <a:ext cx="83534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/>
              <a:t>Срочное хирургическое лечение в объеме ушивания раны роговицы левого глаза под местной анестезией.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827088" y="2787254"/>
            <a:ext cx="7467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algn="ctr" eaLnBrk="0" hangingPunct="0">
              <a:defRPr/>
            </a:pPr>
            <a:r>
              <a:rPr lang="ru-RU" sz="36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Оказана помощь: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85"/>
    </mc:Choice>
    <mc:Fallback xmlns="">
      <p:transition spd="slow" advTm="23785"/>
    </mc:Fallback>
  </mc:AlternateContent>
  <p:extLst>
    <p:ext uri="{E180D4A7-C9FB-4DFB-919C-405C955672EB}">
      <p14:showEvtLst xmlns:p14="http://schemas.microsoft.com/office/powerpoint/2010/main">
        <p14:playEvt time="4" objId="2"/>
        <p14:stopEvt time="23688" objId="2"/>
      </p14:showEvtLst>
    </p:ext>
  </p:extLs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357188"/>
            <a:ext cx="8496300" cy="8572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Отсроченное хирургическое лечение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491854"/>
            <a:ext cx="8640762" cy="809625"/>
          </a:xfrm>
        </p:spPr>
        <p:txBody>
          <a:bodyPr/>
          <a:lstStyle/>
          <a:p>
            <a:pPr marL="0" algn="just">
              <a:buFont typeface="Wingdings 2" pitchFamily="18" charset="2"/>
              <a:buNone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15.04.16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факоэмульсификация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травматической катаракты на левом глазу под внутривенным наркозом</a:t>
            </a:r>
          </a:p>
          <a:p>
            <a:pPr algn="just"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8" name="Picture 2" descr="http://krasgc.ru/userfiles/editor/large/55_infin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9" y="2733675"/>
            <a:ext cx="2016125" cy="2268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67"/>
    </mc:Choice>
    <mc:Fallback xmlns="">
      <p:transition spd="slow" advTm="17767"/>
    </mc:Fallback>
  </mc:AlternateContent>
  <p:extLst>
    <p:ext uri="{E180D4A7-C9FB-4DFB-919C-405C955672EB}">
      <p14:showEvtLst xmlns:p14="http://schemas.microsoft.com/office/powerpoint/2010/main">
        <p14:playEvt time="4" objId="4"/>
        <p14:stopEvt time="17672" objId="4"/>
      </p14:showEvtLst>
    </p:ext>
  </p:extLs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002588" cy="857250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Биомикроскопическая картина левого глаза после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факоэмульсификации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травматической катаракты</a:t>
            </a:r>
          </a:p>
        </p:txBody>
      </p:sp>
      <p:pic>
        <p:nvPicPr>
          <p:cNvPr id="62466" name="Picture 2" descr="J:\627 Popukalov\627\627_N_20160426_095246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57830"/>
            <a:ext cx="5328592" cy="3627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4"/>
    </mc:Choice>
    <mc:Fallback xmlns="">
      <p:transition spd="slow" advTm="18674"/>
    </mc:Fallback>
  </mc:AlternateContent>
  <p:extLst>
    <p:ext uri="{E180D4A7-C9FB-4DFB-919C-405C955672EB}">
      <p14:showEvtLst xmlns:p14="http://schemas.microsoft.com/office/powerpoint/2010/main">
        <p14:playEvt time="6" objId="4"/>
        <p14:stopEvt time="18317" objId="4"/>
      </p14:showEvtLst>
    </p:ext>
  </p:extLs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002588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Биомикроскопическая картина левого глаза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ретроиллюминация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 после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факоэмульсификации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травматической катаракты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4" name="Picture 2" descr="J:\627 Popukalov\627\627_N_20160425_133535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059657"/>
            <a:ext cx="6481762" cy="3888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64"/>
    </mc:Choice>
    <mc:Fallback xmlns="">
      <p:transition spd="slow" advTm="26964"/>
    </mc:Fallback>
  </mc:AlternateContent>
  <p:extLst>
    <p:ext uri="{E180D4A7-C9FB-4DFB-919C-405C955672EB}">
      <p14:showEvtLst xmlns:p14="http://schemas.microsoft.com/office/powerpoint/2010/main">
        <p14:playEvt time="7" objId="2"/>
        <p14:stopEvt time="26795" objId="2"/>
      </p14:showEvtLst>
    </p:ext>
  </p:extLs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755650" y="681038"/>
            <a:ext cx="7467600" cy="857250"/>
          </a:xfrm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Заключительный диагноз: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288" y="1869281"/>
            <a:ext cx="8291512" cy="1363266"/>
          </a:xfrm>
        </p:spPr>
        <p:txBody>
          <a:bodyPr/>
          <a:lstStyle/>
          <a:p>
            <a:pPr marL="0" algn="just"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Проникающее ранение роговицы, перфорация глазного яблока, травматическая катаракта, частичный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гемофтальм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травматический разрыв сетчатки, локальная отслойка сетчатки левого глаза.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Экстраокулярное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инородное тело левой орбиты. </a:t>
            </a:r>
          </a:p>
          <a:p>
            <a:pPr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86"/>
    </mc:Choice>
    <mc:Fallback xmlns="">
      <p:transition spd="slow" advTm="22086"/>
    </mc:Fallback>
  </mc:AlternateContent>
  <p:extLst>
    <p:ext uri="{E180D4A7-C9FB-4DFB-919C-405C955672EB}">
      <p14:showEvtLst xmlns:p14="http://schemas.microsoft.com/office/powerpoint/2010/main">
        <p14:playEvt time="6" objId="2"/>
        <p14:stopEvt time="22023" objId="2"/>
      </p14:showEvtLst>
    </p:ext>
  </p:extLs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357188"/>
            <a:ext cx="8496300" cy="857250"/>
          </a:xfrm>
        </p:spPr>
        <p:txBody>
          <a:bodyPr/>
          <a:lstStyle/>
          <a:p>
            <a:pPr algn="ctr">
              <a:defRPr/>
            </a:pPr>
            <a:r>
              <a:rPr lang="ru-RU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Лазерное лечение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9" y="1168004"/>
            <a:ext cx="8785225" cy="809625"/>
          </a:xfrm>
        </p:spPr>
        <p:txBody>
          <a:bodyPr>
            <a:normAutofit fontScale="77500" lnSpcReduction="20000"/>
          </a:bodyPr>
          <a:lstStyle/>
          <a:p>
            <a:pPr marL="0" algn="just">
              <a:buFont typeface="Wingdings 2" pitchFamily="18" charset="2"/>
              <a:buNone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25.04.16 после рассасывания частичного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гемофтальма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выполнена ограничительная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лазеркоагуляция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сочетании с периферической профилактической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лазеркоагуляцией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сетчатки на левом глазу</a:t>
            </a:r>
          </a:p>
          <a:p>
            <a:pPr marL="0" algn="just">
              <a:buFont typeface="Wingdings 2" pitchFamily="18" charset="2"/>
              <a:buNone/>
              <a:defRPr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5538" name="Picture 2" descr="http://www.birminghamoptical.co.uk/wp-content/uploads/YC-1800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6" y="2625329"/>
            <a:ext cx="2422525" cy="2369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86"/>
    </mc:Choice>
    <mc:Fallback xmlns="">
      <p:transition spd="slow" advTm="17786"/>
    </mc:Fallback>
  </mc:AlternateContent>
  <p:extLst>
    <p:ext uri="{E180D4A7-C9FB-4DFB-919C-405C955672EB}">
      <p14:showEvtLst xmlns:p14="http://schemas.microsoft.com/office/powerpoint/2010/main">
        <p14:playEvt time="5" objId="4"/>
        <p14:stopEvt time="17215" objId="4"/>
      </p14:showEvtLst>
    </p:ext>
  </p:extLs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002588" cy="857250"/>
          </a:xfrm>
        </p:spPr>
        <p:txBody>
          <a:bodyPr/>
          <a:lstStyle/>
          <a:p>
            <a:pPr algn="ctr"/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Офтальмоскопическая картина левого глаза после ОЛК и ППЛК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8" name="Picture 1" descr="J:\627 Popukalov\627\627_N_20160426_111842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221582"/>
            <a:ext cx="6249988" cy="375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7"/>
    </mc:Choice>
    <mc:Fallback xmlns="">
      <p:transition spd="slow" advTm="25627"/>
    </mc:Fallback>
  </mc:AlternateContent>
  <p:extLst>
    <p:ext uri="{E180D4A7-C9FB-4DFB-919C-405C955672EB}">
      <p14:showEvtLst xmlns:p14="http://schemas.microsoft.com/office/powerpoint/2010/main">
        <p14:playEvt time="9593" objId="2"/>
        <p14:stopEvt time="23626" objId="2"/>
        <p14:playEvt time="23656" objId="2"/>
        <p14:stopEvt time="25627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5448</TotalTime>
  <Words>5035</Words>
  <Application>Microsoft Macintosh PowerPoint</Application>
  <PresentationFormat>Экран (16:9)</PresentationFormat>
  <Paragraphs>544</Paragraphs>
  <Slides>102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102</vt:i4>
      </vt:variant>
    </vt:vector>
  </HeadingPairs>
  <TitlesOfParts>
    <vt:vector size="108" baseType="lpstr">
      <vt:lpstr>Arial</vt:lpstr>
      <vt:lpstr>Calibri</vt:lpstr>
      <vt:lpstr>Calibri Light</vt:lpstr>
      <vt:lpstr>Times New Roman</vt:lpstr>
      <vt:lpstr>Wingdings 2</vt:lpstr>
      <vt:lpstr>Тема Office</vt:lpstr>
      <vt:lpstr>Клиника открытой травмы глаза</vt:lpstr>
      <vt:lpstr>Актуальность проблемы глазного травматизма</vt:lpstr>
      <vt:lpstr>Классификация механической травмы глаза</vt:lpstr>
      <vt:lpstr>Структура взрослого и детского глазного травматизма за 2013 – 2015 годы по данным ГБУЗ «ВОКБ № 1» </vt:lpstr>
      <vt:lpstr>Тактика врача-офтальмолога поликлиники:  сортировка пациентов</vt:lpstr>
      <vt:lpstr>Тактика врача-офтальмолога поликлиники:  сбор жалоб и анамнеза</vt:lpstr>
      <vt:lpstr>Тактика врача-офтальмолога поликлиники:  сбор жалоб и анамнеза</vt:lpstr>
      <vt:lpstr>Тактика врача-офтальмолога поликлиники:  сбор жалоб и анамнеза</vt:lpstr>
      <vt:lpstr>Тактика врача-офтальмолога поликлиники:  оценка общего состояния пациента</vt:lpstr>
      <vt:lpstr>Тактика врача-офтальмолога поликлиники:  субъективная оценка функций</vt:lpstr>
      <vt:lpstr>Тактика врача-офтальмолога поликлиники:  субъективная оценка функций</vt:lpstr>
      <vt:lpstr>Тактика врача-офтальмолога поликлиники:  субъективная оценка функций</vt:lpstr>
      <vt:lpstr>Тактика врача-офтальмолога поликлиники:  субъективная оценка функций</vt:lpstr>
      <vt:lpstr>Тактика врача-офтальмолога поликлиники:  объективная оценка функций</vt:lpstr>
      <vt:lpstr>Тактика врача-офтальмолога поликлиники:  объективная оценка функций</vt:lpstr>
      <vt:lpstr>Тактика врача-офтальмолога поликлиники:  объективная оценка функций</vt:lpstr>
      <vt:lpstr>Тактика врача-офтальмолога поликлиники:  объективная оценка функций</vt:lpstr>
      <vt:lpstr>Тактика врача-офтальмолога поликлиники:   объективная оценка функций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Зоны повреждения при открытой травме глаза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помощью гониолинзы визуализируется инородное тело угла передней камеры </vt:lpstr>
      <vt:lpstr>Тактика врача-офтальмолога поликлиники:  офтальмоскопия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Первая врачебная помощь</vt:lpstr>
      <vt:lpstr>Первая врачебная помощь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Клинический случай</vt:lpstr>
      <vt:lpstr>Клинический случай</vt:lpstr>
      <vt:lpstr>Клинический случай</vt:lpstr>
      <vt:lpstr>Клинический случай</vt:lpstr>
      <vt:lpstr>Диагноз при поступлении:</vt:lpstr>
      <vt:lpstr>Отсроченное хирургическое лечение</vt:lpstr>
      <vt:lpstr>Биомикроскопическая картина левого глаза после факоэмульсификации травматической катаракты</vt:lpstr>
      <vt:lpstr>Биомикроскопическая картина левого глаза (ретроиллюминация) после факоэмульсификации травматической катаракты</vt:lpstr>
      <vt:lpstr>Заключительный диагноз:</vt:lpstr>
      <vt:lpstr>Лазерное лечение</vt:lpstr>
      <vt:lpstr>Офтальмоскопическая картина левого глаза после ОЛК и ППЛК</vt:lpstr>
      <vt:lpstr>Результаты лечения</vt:lpstr>
      <vt:lpstr>Выводы:</vt:lpstr>
      <vt:lpstr>Спасибо за внимание!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Каф. офтальмологии</dc:creator>
  <cp:lastModifiedBy>Ko Tr</cp:lastModifiedBy>
  <cp:revision>184</cp:revision>
  <dcterms:created xsi:type="dcterms:W3CDTF">2021-02-13T07:19:39Z</dcterms:created>
  <dcterms:modified xsi:type="dcterms:W3CDTF">2025-08-06T05:23:52Z</dcterms:modified>
</cp:coreProperties>
</file>