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93" r:id="rId16"/>
    <p:sldId id="294" r:id="rId17"/>
    <p:sldId id="270" r:id="rId18"/>
    <p:sldId id="271" r:id="rId19"/>
    <p:sldId id="295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96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A295-DD09-46B8-BFA4-634CF616064C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6F65-23CB-4AF0-99D4-99D1F3938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837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A295-DD09-46B8-BFA4-634CF616064C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6F65-23CB-4AF0-99D4-99D1F3938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1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A295-DD09-46B8-BFA4-634CF616064C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6F65-23CB-4AF0-99D4-99D1F3938AE6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0349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A295-DD09-46B8-BFA4-634CF616064C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6F65-23CB-4AF0-99D4-99D1F3938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567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A295-DD09-46B8-BFA4-634CF616064C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6F65-23CB-4AF0-99D4-99D1F3938AE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94493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A295-DD09-46B8-BFA4-634CF616064C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6F65-23CB-4AF0-99D4-99D1F3938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231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A295-DD09-46B8-BFA4-634CF616064C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6F65-23CB-4AF0-99D4-99D1F3938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15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A295-DD09-46B8-BFA4-634CF616064C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6F65-23CB-4AF0-99D4-99D1F3938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614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A295-DD09-46B8-BFA4-634CF616064C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6F65-23CB-4AF0-99D4-99D1F3938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524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A295-DD09-46B8-BFA4-634CF616064C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6F65-23CB-4AF0-99D4-99D1F3938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721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A295-DD09-46B8-BFA4-634CF616064C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6F65-23CB-4AF0-99D4-99D1F3938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006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A295-DD09-46B8-BFA4-634CF616064C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6F65-23CB-4AF0-99D4-99D1F3938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378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A295-DD09-46B8-BFA4-634CF616064C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6F65-23CB-4AF0-99D4-99D1F3938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414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A295-DD09-46B8-BFA4-634CF616064C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6F65-23CB-4AF0-99D4-99D1F3938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706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A295-DD09-46B8-BFA4-634CF616064C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6F65-23CB-4AF0-99D4-99D1F3938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441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A295-DD09-46B8-BFA4-634CF616064C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6F65-23CB-4AF0-99D4-99D1F3938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626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FA295-DD09-46B8-BFA4-634CF616064C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DD26F65-23CB-4AF0-99D4-99D1F3938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44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Lecture 8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6" y="4050833"/>
            <a:ext cx="8748557" cy="1096899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MEDICAL PARASITOLOGY (HUMAN PARASITOLOGY)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056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MEDICAL PROTOZOOLOGY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Medical protozoology studies the unicellular organisms of Subkingdom Protozoa that are parasites of human beings.</a:t>
            </a:r>
          </a:p>
          <a:p>
            <a:r>
              <a:rPr lang="en-US" sz="3200" dirty="0"/>
              <a:t>Classification of the Protozoa into four of their major groups is based upon their characteristically different methods of locomotion: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5276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1" y="322729"/>
            <a:ext cx="7355072" cy="639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4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SUBKINGDOM PROTOZOA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4558" y="1524095"/>
            <a:ext cx="9685866" cy="4500187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 smtClean="0">
                <a:solidFill>
                  <a:srgbClr val="0070C0"/>
                </a:solidFill>
              </a:rPr>
              <a:t>single-celled</a:t>
            </a:r>
            <a:r>
              <a:rPr lang="en-US" sz="2200" dirty="0" smtClean="0"/>
              <a:t> </a:t>
            </a:r>
            <a:r>
              <a:rPr lang="en-US" sz="2200" dirty="0"/>
              <a:t>eukaryotes</a:t>
            </a:r>
          </a:p>
          <a:p>
            <a:r>
              <a:rPr lang="en-US" sz="2200" dirty="0" smtClean="0">
                <a:solidFill>
                  <a:srgbClr val="0070C0"/>
                </a:solidFill>
              </a:rPr>
              <a:t>Nucleus</a:t>
            </a:r>
            <a:r>
              <a:rPr lang="en-US" sz="2200" dirty="0">
                <a:solidFill>
                  <a:srgbClr val="0070C0"/>
                </a:solidFill>
              </a:rPr>
              <a:t>:</a:t>
            </a:r>
            <a:r>
              <a:rPr lang="en-US" sz="2200" dirty="0"/>
              <a:t> there may be one or more nuclei</a:t>
            </a:r>
          </a:p>
          <a:p>
            <a:r>
              <a:rPr lang="en-US" sz="2200" dirty="0" smtClean="0">
                <a:solidFill>
                  <a:srgbClr val="0070C0"/>
                </a:solidFill>
              </a:rPr>
              <a:t>Nutrition</a:t>
            </a:r>
            <a:r>
              <a:rPr lang="en-US" sz="2200" dirty="0">
                <a:solidFill>
                  <a:srgbClr val="0070C0"/>
                </a:solidFill>
              </a:rPr>
              <a:t>:</a:t>
            </a:r>
            <a:r>
              <a:rPr lang="en-US" sz="2200" dirty="0"/>
              <a:t> by absorption of liquid food through the body surface, or ingestion by pseudopodia or through the </a:t>
            </a:r>
            <a:r>
              <a:rPr lang="en-US" sz="2200" dirty="0" err="1"/>
              <a:t>cytostome</a:t>
            </a:r>
            <a:endParaRPr lang="en-US" sz="2200" dirty="0"/>
          </a:p>
          <a:p>
            <a:r>
              <a:rPr lang="en-US" sz="2200" dirty="0" smtClean="0">
                <a:solidFill>
                  <a:srgbClr val="0070C0"/>
                </a:solidFill>
              </a:rPr>
              <a:t>Excretion</a:t>
            </a:r>
            <a:r>
              <a:rPr lang="en-US" sz="2200" dirty="0">
                <a:solidFill>
                  <a:srgbClr val="0070C0"/>
                </a:solidFill>
              </a:rPr>
              <a:t>:</a:t>
            </a:r>
            <a:r>
              <a:rPr lang="en-US" sz="2200" dirty="0"/>
              <a:t> by diffusion through the body surface, or excretory vacuoles</a:t>
            </a:r>
          </a:p>
          <a:p>
            <a:r>
              <a:rPr lang="en-US" sz="2200" dirty="0" smtClean="0">
                <a:solidFill>
                  <a:srgbClr val="0070C0"/>
                </a:solidFill>
              </a:rPr>
              <a:t>Respiration </a:t>
            </a:r>
            <a:r>
              <a:rPr lang="en-US" sz="2200" dirty="0">
                <a:solidFill>
                  <a:srgbClr val="0070C0"/>
                </a:solidFill>
              </a:rPr>
              <a:t>: </a:t>
            </a:r>
            <a:r>
              <a:rPr lang="en-US" sz="2200" dirty="0"/>
              <a:t>aerobic or anaerobic.</a:t>
            </a:r>
          </a:p>
          <a:p>
            <a:r>
              <a:rPr lang="en-US" sz="2200" dirty="0" smtClean="0">
                <a:solidFill>
                  <a:srgbClr val="0070C0"/>
                </a:solidFill>
              </a:rPr>
              <a:t>Locomotion</a:t>
            </a:r>
            <a:r>
              <a:rPr lang="en-US" sz="2200" dirty="0">
                <a:solidFill>
                  <a:srgbClr val="0070C0"/>
                </a:solidFill>
              </a:rPr>
              <a:t>:</a:t>
            </a:r>
            <a:r>
              <a:rPr lang="en-US" sz="2200" dirty="0"/>
              <a:t> by pseudopodia, flagella (whip like) and cilia (hair like) or organs absent. </a:t>
            </a:r>
          </a:p>
          <a:p>
            <a:r>
              <a:rPr lang="en-US" sz="2200" dirty="0" smtClean="0">
                <a:solidFill>
                  <a:srgbClr val="0070C0"/>
                </a:solidFill>
              </a:rPr>
              <a:t>Cyst </a:t>
            </a:r>
            <a:r>
              <a:rPr lang="en-US" sz="2200" dirty="0">
                <a:solidFill>
                  <a:srgbClr val="0070C0"/>
                </a:solidFill>
              </a:rPr>
              <a:t>formation: </a:t>
            </a:r>
            <a:r>
              <a:rPr lang="en-US" sz="2200" dirty="0" err="1"/>
              <a:t>encystment</a:t>
            </a:r>
            <a:r>
              <a:rPr lang="en-US" sz="2200" dirty="0"/>
              <a:t> of some protozoa is essential for survival outside the body of the host and during transmission from host to host.</a:t>
            </a:r>
          </a:p>
          <a:p>
            <a:r>
              <a:rPr lang="en-US" sz="2200" dirty="0" smtClean="0">
                <a:solidFill>
                  <a:srgbClr val="0070C0"/>
                </a:solidFill>
              </a:rPr>
              <a:t>Reproduction</a:t>
            </a:r>
            <a:r>
              <a:rPr lang="en-US" sz="2200" dirty="0"/>
              <a:t>: asexual reproduction - by amitosis, binary fission, multiple fission; sexual reproduction – copulation, conjugation.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7554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PHYLUM SARCOMASTIGOPHORA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SUBPHYLUM SARCODINA</a:t>
            </a:r>
            <a:br>
              <a:rPr lang="en-US" b="1" dirty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Move </a:t>
            </a:r>
            <a:r>
              <a:rPr lang="en-US" sz="2800" dirty="0"/>
              <a:t>by pseudopodia (amoeboid movement)</a:t>
            </a:r>
          </a:p>
          <a:p>
            <a:r>
              <a:rPr lang="en-US" sz="2800" dirty="0" smtClean="0"/>
              <a:t>Reproduce </a:t>
            </a:r>
            <a:r>
              <a:rPr lang="en-US" sz="2800" dirty="0"/>
              <a:t>by binary fission</a:t>
            </a:r>
          </a:p>
          <a:p>
            <a:r>
              <a:rPr lang="en-US" sz="2800" dirty="0" smtClean="0"/>
              <a:t>Form </a:t>
            </a:r>
            <a:r>
              <a:rPr lang="en-US" sz="2800" dirty="0"/>
              <a:t>resistant cysts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20562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ENTAMOEBA HISTOLYTICA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739153"/>
            <a:ext cx="9820337" cy="4302209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Disease:</a:t>
            </a:r>
            <a:r>
              <a:rPr lang="en-US" sz="2800" dirty="0"/>
              <a:t> </a:t>
            </a:r>
            <a:r>
              <a:rPr lang="en-US" sz="2800" dirty="0" err="1"/>
              <a:t>Amebiasis</a:t>
            </a:r>
            <a:r>
              <a:rPr lang="en-US" sz="2800" dirty="0"/>
              <a:t>, Amoebic dysentery.</a:t>
            </a:r>
          </a:p>
          <a:p>
            <a:r>
              <a:rPr lang="en-US" sz="2800" dirty="0">
                <a:solidFill>
                  <a:srgbClr val="0070C0"/>
                </a:solidFill>
              </a:rPr>
              <a:t>Geographic distribution: </a:t>
            </a:r>
            <a:r>
              <a:rPr lang="en-US" sz="2800" dirty="0"/>
              <a:t>cosmopolitan.</a:t>
            </a:r>
          </a:p>
          <a:p>
            <a:r>
              <a:rPr lang="en-US" sz="2800" dirty="0">
                <a:solidFill>
                  <a:srgbClr val="0070C0"/>
                </a:solidFill>
              </a:rPr>
              <a:t>Localization in human body: </a:t>
            </a:r>
            <a:r>
              <a:rPr lang="en-US" sz="2800" dirty="0"/>
              <a:t>colon, </a:t>
            </a:r>
            <a:r>
              <a:rPr lang="en-US" sz="2800" dirty="0" err="1"/>
              <a:t>cecum,liver</a:t>
            </a:r>
            <a:r>
              <a:rPr lang="en-US" sz="2800" dirty="0"/>
              <a:t>, </a:t>
            </a:r>
            <a:r>
              <a:rPr lang="en-US" sz="2800" dirty="0" err="1"/>
              <a:t>lung,brain</a:t>
            </a:r>
            <a:r>
              <a:rPr lang="en-US" sz="2800" dirty="0"/>
              <a:t>.</a:t>
            </a:r>
          </a:p>
          <a:p>
            <a:r>
              <a:rPr lang="en-US" sz="2800" dirty="0">
                <a:solidFill>
                  <a:srgbClr val="0070C0"/>
                </a:solidFill>
              </a:rPr>
              <a:t>Morphology:</a:t>
            </a:r>
            <a:r>
              <a:rPr lang="en-US" sz="2800" dirty="0"/>
              <a:t> forma minuta, forma magna, </a:t>
            </a:r>
            <a:r>
              <a:rPr lang="en-US" sz="2800" dirty="0" err="1"/>
              <a:t>tetranucleated</a:t>
            </a:r>
            <a:r>
              <a:rPr lang="en-US" sz="2800" dirty="0"/>
              <a:t> cyst (having 4 nuclei) </a:t>
            </a:r>
          </a:p>
          <a:p>
            <a:r>
              <a:rPr lang="en-US" sz="2800" dirty="0">
                <a:solidFill>
                  <a:srgbClr val="0070C0"/>
                </a:solidFill>
              </a:rPr>
              <a:t>Mode of transmission: </a:t>
            </a:r>
            <a:r>
              <a:rPr lang="en-US" sz="2800" dirty="0"/>
              <a:t>ingestion of mature cyst through contaminated food or water, by dirty hands, by direct contact with asymptomatic carrier.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10942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2891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Life cycle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295" y="1376082"/>
            <a:ext cx="5507583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46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0965" y="546847"/>
            <a:ext cx="8373035" cy="5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7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Pathogenesis: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1488141" y="2218531"/>
            <a:ext cx="3468103" cy="43502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Ulcerative </a:t>
            </a:r>
            <a:r>
              <a:rPr lang="en-US" dirty="0"/>
              <a:t>lesion of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large </a:t>
            </a:r>
            <a:r>
              <a:rPr lang="en-US" dirty="0" smtClean="0"/>
              <a:t>intestine 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5088383" y="1930401"/>
            <a:ext cx="4185618" cy="5080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 Amoebic </a:t>
            </a:r>
            <a:r>
              <a:rPr lang="en-US" dirty="0"/>
              <a:t>liver abscess</a:t>
            </a:r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363" b="6618"/>
          <a:stretch/>
        </p:blipFill>
        <p:spPr>
          <a:xfrm>
            <a:off x="1092518" y="2737245"/>
            <a:ext cx="7991730" cy="34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77334" y="3309419"/>
            <a:ext cx="8596667" cy="1252538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Diagnosis: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8" name="Рисунок 7"/>
          <p:cNvSpPr>
            <a:spLocks noGrp="1"/>
          </p:cNvSpPr>
          <p:nvPr>
            <p:ph type="pic" idx="1"/>
          </p:nvPr>
        </p:nvSpPr>
        <p:spPr>
          <a:xfrm>
            <a:off x="677334" y="609600"/>
            <a:ext cx="8596668" cy="3283044"/>
          </a:xfrm>
        </p:spPr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677334" y="4561958"/>
            <a:ext cx="9587254" cy="1632654"/>
          </a:xfrm>
        </p:spPr>
        <p:txBody>
          <a:bodyPr>
            <a:normAutofit fontScale="55000" lnSpcReduction="20000"/>
          </a:bodyPr>
          <a:lstStyle/>
          <a:p>
            <a:r>
              <a:rPr lang="en-US" sz="3800" dirty="0" smtClean="0"/>
              <a:t>Stool examination, </a:t>
            </a:r>
            <a:endParaRPr lang="en-US" sz="3800" dirty="0"/>
          </a:p>
          <a:p>
            <a:r>
              <a:rPr lang="en-US" sz="3800" dirty="0" smtClean="0"/>
              <a:t>stools </a:t>
            </a:r>
            <a:r>
              <a:rPr lang="en-US" sz="3800" dirty="0"/>
              <a:t>may contain cysts with 4 nuclei. </a:t>
            </a:r>
            <a:endParaRPr lang="en-US" sz="3800" dirty="0" smtClean="0"/>
          </a:p>
          <a:p>
            <a:r>
              <a:rPr lang="en-US" sz="5500" b="1" dirty="0" smtClean="0">
                <a:solidFill>
                  <a:srgbClr val="0070C0"/>
                </a:solidFill>
              </a:rPr>
              <a:t>Prevention </a:t>
            </a:r>
            <a:r>
              <a:rPr lang="en-US" sz="5500" b="1" dirty="0">
                <a:solidFill>
                  <a:srgbClr val="0070C0"/>
                </a:solidFill>
              </a:rPr>
              <a:t>and control</a:t>
            </a:r>
            <a:r>
              <a:rPr lang="en-US" sz="3800" b="1" dirty="0" smtClean="0"/>
              <a:t>: </a:t>
            </a:r>
            <a:r>
              <a:rPr lang="en-US" sz="3800" dirty="0" smtClean="0"/>
              <a:t>prevention </a:t>
            </a:r>
            <a:r>
              <a:rPr lang="en-US" sz="3800" dirty="0"/>
              <a:t>of contamination of food and drink with cysts by improvement of sanitary conditions, .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r="-285" b="8338"/>
          <a:stretch/>
        </p:blipFill>
        <p:spPr>
          <a:xfrm>
            <a:off x="1779467" y="652644"/>
            <a:ext cx="6626154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54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playback (7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812" y="537882"/>
            <a:ext cx="7162799" cy="514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6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SYMBIOTIC RELATIONSHIPS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85365"/>
            <a:ext cx="10223748" cy="4355997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Symbiosis</a:t>
            </a:r>
            <a:r>
              <a:rPr lang="en-US" sz="2400" dirty="0"/>
              <a:t> literally means </a:t>
            </a:r>
            <a:r>
              <a:rPr lang="ru-RU" sz="2400" dirty="0" smtClean="0"/>
              <a:t>«</a:t>
            </a:r>
            <a:r>
              <a:rPr lang="en-US" sz="2400" dirty="0" smtClean="0">
                <a:solidFill>
                  <a:srgbClr val="0070C0"/>
                </a:solidFill>
              </a:rPr>
              <a:t>living together</a:t>
            </a:r>
            <a:r>
              <a:rPr lang="ru-RU" sz="2400" dirty="0" smtClean="0">
                <a:solidFill>
                  <a:srgbClr val="0070C0"/>
                </a:solidFill>
              </a:rPr>
              <a:t>».</a:t>
            </a:r>
            <a:endParaRPr lang="en-US" sz="2400" dirty="0" smtClean="0">
              <a:solidFill>
                <a:srgbClr val="0070C0"/>
              </a:solidFill>
            </a:endParaRPr>
          </a:p>
          <a:p>
            <a:r>
              <a:rPr lang="en-US" sz="2400" dirty="0" smtClean="0"/>
              <a:t>There are several kinds of symbiosis.</a:t>
            </a:r>
          </a:p>
          <a:p>
            <a:r>
              <a:rPr lang="en-US" sz="2400" b="1" dirty="0" smtClean="0">
                <a:solidFill>
                  <a:srgbClr val="0070C0"/>
                </a:solidFill>
              </a:rPr>
              <a:t>Mutualism </a:t>
            </a:r>
            <a:r>
              <a:rPr lang="en-US" sz="2400" dirty="0"/>
              <a:t>- two organisms of different species "work together," each benefiting from the relationship.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Commensalism</a:t>
            </a:r>
            <a:r>
              <a:rPr lang="en-US" sz="2400" dirty="0"/>
              <a:t> - relationship between individuals of two species in which one species obtains food or other benefits from the other without either harming or benefiting the latter.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Parasitism</a:t>
            </a:r>
            <a:r>
              <a:rPr lang="en-US" sz="2400" dirty="0"/>
              <a:t> - relationship when one partner uses another one as source of supply (habitat or shelter) doing harm but not killing it.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95551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SUBPHYLUM MASTIGOPHORA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77333" y="2160589"/>
            <a:ext cx="10178925" cy="3880773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Move</a:t>
            </a:r>
            <a:r>
              <a:rPr lang="en-US" sz="2800" dirty="0" smtClean="0"/>
              <a:t> </a:t>
            </a:r>
            <a:r>
              <a:rPr lang="en-US" sz="2800" dirty="0"/>
              <a:t>by flagella. </a:t>
            </a:r>
          </a:p>
          <a:p>
            <a:r>
              <a:rPr lang="en-US" sz="2800" b="1" dirty="0" smtClean="0">
                <a:solidFill>
                  <a:srgbClr val="0070C0"/>
                </a:solidFill>
              </a:rPr>
              <a:t>Reproduce</a:t>
            </a:r>
            <a:r>
              <a:rPr lang="en-US" sz="2800" dirty="0" smtClean="0"/>
              <a:t> </a:t>
            </a:r>
            <a:r>
              <a:rPr lang="en-US" sz="2800" dirty="0"/>
              <a:t>by longitudinal binary fission, the </a:t>
            </a:r>
            <a:r>
              <a:rPr lang="en-US" sz="2800" dirty="0" err="1"/>
              <a:t>kinetoplast</a:t>
            </a:r>
            <a:r>
              <a:rPr lang="en-US" sz="2800" dirty="0"/>
              <a:t> divides first, followed by the </a:t>
            </a:r>
            <a:r>
              <a:rPr lang="en-US" sz="2800" dirty="0" smtClean="0"/>
              <a:t>nucleus </a:t>
            </a:r>
            <a:r>
              <a:rPr lang="en-US" sz="2800" dirty="0"/>
              <a:t>and then the body.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07819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235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SPEACIES TRYPANOSOMA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59859"/>
            <a:ext cx="10214784" cy="4481503"/>
          </a:xfrm>
        </p:spPr>
        <p:txBody>
          <a:bodyPr/>
          <a:lstStyle/>
          <a:p>
            <a:r>
              <a:rPr lang="en-US" sz="2800" b="1" dirty="0">
                <a:solidFill>
                  <a:srgbClr val="0070C0"/>
                </a:solidFill>
              </a:rPr>
              <a:t>Trypanosoma Brucei </a:t>
            </a:r>
            <a:r>
              <a:rPr lang="en-US" sz="2800" dirty="0"/>
              <a:t>(T. brucei gambiense, T. brucei </a:t>
            </a:r>
            <a:r>
              <a:rPr lang="en-US" sz="2800" dirty="0" err="1"/>
              <a:t>rhodesiense</a:t>
            </a:r>
            <a:r>
              <a:rPr lang="en-US" sz="2800" dirty="0"/>
              <a:t>).</a:t>
            </a:r>
          </a:p>
          <a:p>
            <a:r>
              <a:rPr lang="en-US" sz="2800" dirty="0"/>
              <a:t>Disease: African Sleeping sickness.</a:t>
            </a:r>
          </a:p>
          <a:p>
            <a:r>
              <a:rPr lang="en-US" sz="2800" dirty="0"/>
              <a:t> Geographic distribution: </a:t>
            </a:r>
            <a:r>
              <a:rPr lang="en-US" sz="2800" dirty="0" err="1"/>
              <a:t>T.b</a:t>
            </a:r>
            <a:r>
              <a:rPr lang="en-US" sz="2800" dirty="0"/>
              <a:t>. </a:t>
            </a:r>
            <a:r>
              <a:rPr lang="en-US" sz="2800" dirty="0" err="1"/>
              <a:t>rhodesiense</a:t>
            </a:r>
            <a:r>
              <a:rPr lang="en-US" sz="2800" dirty="0"/>
              <a:t> - eastern Africa.  </a:t>
            </a:r>
            <a:r>
              <a:rPr lang="en-US" sz="2800" dirty="0" err="1"/>
              <a:t>T.b</a:t>
            </a:r>
            <a:r>
              <a:rPr lang="en-US" sz="2800" dirty="0"/>
              <a:t>. gambiense - western Africa. </a:t>
            </a:r>
          </a:p>
          <a:p>
            <a:r>
              <a:rPr lang="en-US" sz="2800" dirty="0"/>
              <a:t>Localization in human body: travel in different body fluids (such as blood, lymphatic or spinal fluid), may be found in brain, heart, kidney, liver.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5242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0070C0"/>
                </a:solidFill>
              </a:rPr>
              <a:t>Morphology: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543" y="1400539"/>
            <a:ext cx="5061383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94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Mode of transmission: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by means biting tsetse flies (Glossina genus). </a:t>
            </a:r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159" y="1820996"/>
            <a:ext cx="577222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31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062384" cy="1568824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Life cycle: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Vector – tsetse flies Glossina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genus.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Reservoir host: human, cattle, wild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animals. Trypanosoma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brucei needs two hosts to live and reproduce. Its life cycle starts, when an infected tsetse fly bites human skin. 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205" y="2066919"/>
            <a:ext cx="5992061" cy="408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26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11012642" cy="1532965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Pathogenesis: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Trypanosoma brucei is not killed by the immune system because it has a glycoprotein coating. It also changes frequently its structure to always keep ahead of the immune response. East African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trypanosomiasis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is more acute and progresses quicker than West African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trypanosomiasis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" r="89" b="9529"/>
          <a:stretch/>
        </p:blipFill>
        <p:spPr>
          <a:xfrm>
            <a:off x="1646822" y="2528655"/>
            <a:ext cx="8779132" cy="378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564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474760" cy="132080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Diagnosis: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examining blood, lymph node or tissue aspirates (fluid suction), bone marrow, chancre or cerebrospinal fluid under a microscope.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400" b="1" dirty="0">
                <a:solidFill>
                  <a:srgbClr val="0070C0"/>
                </a:solidFill>
              </a:rPr>
              <a:t>Prevention and control: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avoid of tsetse fly bites; use insect repellent.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" r="1" b="8129"/>
          <a:stretch/>
        </p:blipFill>
        <p:spPr>
          <a:xfrm>
            <a:off x="3126503" y="2743808"/>
            <a:ext cx="5886074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12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Trypanosoma Cruzi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77334" y="1452283"/>
            <a:ext cx="8596668" cy="458908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Disease: </a:t>
            </a:r>
            <a:r>
              <a:rPr lang="en-US" sz="2800" dirty="0"/>
              <a:t>American Sleeping sickness or </a:t>
            </a:r>
            <a:r>
              <a:rPr lang="en-US" sz="2800" dirty="0" err="1"/>
              <a:t>Chagas</a:t>
            </a:r>
            <a:r>
              <a:rPr lang="en-US" sz="2800" dirty="0"/>
              <a:t> disease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Geographic distribution: </a:t>
            </a:r>
            <a:r>
              <a:rPr lang="en-US" sz="2800" dirty="0"/>
              <a:t>South America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Localization in human body: </a:t>
            </a:r>
            <a:r>
              <a:rPr lang="en-US" sz="2800" dirty="0"/>
              <a:t>heart, the esophagus, colon, peripheral nervous system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Morphology: </a:t>
            </a:r>
            <a:r>
              <a:rPr lang="en-US" sz="2800" dirty="0" err="1"/>
              <a:t>trypomastigote</a:t>
            </a:r>
            <a:r>
              <a:rPr lang="en-US" sz="2800" dirty="0"/>
              <a:t> in the blood and an </a:t>
            </a:r>
            <a:r>
              <a:rPr lang="en-US" sz="2800" dirty="0" err="1"/>
              <a:t>amastigote</a:t>
            </a:r>
            <a:r>
              <a:rPr lang="en-US" sz="2800" dirty="0"/>
              <a:t> in tissues.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292150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9838266" cy="717176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Mode of transmission: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by means biting ("kissing bug"). </a:t>
            </a:r>
            <a:endParaRPr lang="ru-RU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212" y="2027738"/>
            <a:ext cx="4854509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052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863" y="304800"/>
            <a:ext cx="10035490" cy="13208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Life cycle: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Vector – insect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triatomine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("kissing bug"), Reservoir host: armadillo, opossum, anteater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83" y="1241331"/>
            <a:ext cx="3517556" cy="234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893" y="1818922"/>
            <a:ext cx="3258605" cy="25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7352" y="3626040"/>
            <a:ext cx="3468384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18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685866" cy="13208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COMPONENTS OF “PARASITE – HOST” SYSTEM</a:t>
            </a:r>
            <a:br>
              <a:rPr lang="en-US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21225"/>
            <a:ext cx="9963772" cy="4320138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Parasite</a:t>
            </a:r>
            <a:r>
              <a:rPr lang="en-US" sz="3200" dirty="0" smtClean="0"/>
              <a:t> </a:t>
            </a:r>
            <a:r>
              <a:rPr lang="en-US" sz="3200" dirty="0"/>
              <a:t>– a living organism, which takes its nourishment and other needs from a host.</a:t>
            </a:r>
          </a:p>
          <a:p>
            <a:r>
              <a:rPr lang="en-US" sz="3200" b="1" dirty="0" smtClean="0">
                <a:solidFill>
                  <a:srgbClr val="0070C0"/>
                </a:solidFill>
              </a:rPr>
              <a:t>Host </a:t>
            </a:r>
            <a:r>
              <a:rPr lang="en-US" sz="3200" dirty="0"/>
              <a:t>– a organism in or on which the parasite lives and causes harm.</a:t>
            </a:r>
          </a:p>
          <a:p>
            <a:r>
              <a:rPr lang="en-US" sz="3200" b="1" dirty="0" smtClean="0">
                <a:solidFill>
                  <a:srgbClr val="0070C0"/>
                </a:solidFill>
              </a:rPr>
              <a:t>Vector </a:t>
            </a:r>
            <a:r>
              <a:rPr lang="en-US" sz="3200" dirty="0"/>
              <a:t>– a </a:t>
            </a:r>
            <a:r>
              <a:rPr lang="en-US" sz="3200" dirty="0" err="1" smtClean="0"/>
              <a:t>carier</a:t>
            </a:r>
            <a:r>
              <a:rPr lang="en-US" sz="3200" dirty="0" smtClean="0"/>
              <a:t> </a:t>
            </a:r>
            <a:r>
              <a:rPr lang="en-US" sz="3200" dirty="0"/>
              <a:t>that transports parasite to host or pathogenic organism from infected to non-infected host.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70533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. Cruz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1294" y="528918"/>
            <a:ext cx="6633882" cy="505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9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367184" cy="1320800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Pathogenesis: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heart rhythm abnormalities that can cause sudden death;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dilated heart that doesn’t pump blood well;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dilated esophagus or colon, leading to difficulties with eating or passing stool.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-38" b="10172"/>
          <a:stretch/>
        </p:blipFill>
        <p:spPr>
          <a:xfrm>
            <a:off x="2658004" y="2329108"/>
            <a:ext cx="6862514" cy="3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356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898" y="448235"/>
            <a:ext cx="10232713" cy="132080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Diagnosis: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The diagnosis of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Chagas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disease can be made by observation of the parasite in a blood smear by microscopic examination. 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b="1" dirty="0">
                <a:solidFill>
                  <a:srgbClr val="0070C0"/>
                </a:solidFill>
              </a:rPr>
              <a:t>Prevention and control: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avoid of "kissing bug" bites.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34" b="5944"/>
          <a:stretch/>
        </p:blipFill>
        <p:spPr>
          <a:xfrm>
            <a:off x="2456649" y="2125244"/>
            <a:ext cx="6203258" cy="304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805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SPEACIES LEISHMANIA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77333" y="1515035"/>
            <a:ext cx="10107207" cy="4526327"/>
          </a:xfrm>
        </p:spPr>
        <p:txBody>
          <a:bodyPr/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Leishmania </a:t>
            </a:r>
            <a:r>
              <a:rPr lang="en-US" sz="2400" b="1" dirty="0" err="1">
                <a:solidFill>
                  <a:srgbClr val="0070C0"/>
                </a:solidFill>
              </a:rPr>
              <a:t>donovani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dirty="0"/>
              <a:t>causes </a:t>
            </a:r>
            <a:r>
              <a:rPr lang="en-US" sz="2400" i="1" dirty="0">
                <a:solidFill>
                  <a:srgbClr val="0070C0"/>
                </a:solidFill>
              </a:rPr>
              <a:t>Visceral </a:t>
            </a:r>
            <a:r>
              <a:rPr lang="en-US" sz="2400" i="1" dirty="0" err="1">
                <a:solidFill>
                  <a:srgbClr val="0070C0"/>
                </a:solidFill>
              </a:rPr>
              <a:t>Leishmaniasis</a:t>
            </a:r>
            <a:r>
              <a:rPr lang="en-US" sz="2400" i="1" dirty="0">
                <a:solidFill>
                  <a:srgbClr val="0070C0"/>
                </a:solidFill>
              </a:rPr>
              <a:t> or Kala-</a:t>
            </a:r>
            <a:r>
              <a:rPr lang="en-US" sz="2400" i="1" dirty="0" err="1">
                <a:solidFill>
                  <a:srgbClr val="0070C0"/>
                </a:solidFill>
              </a:rPr>
              <a:t>azar</a:t>
            </a:r>
            <a:r>
              <a:rPr lang="en-US" sz="2400" i="1" dirty="0">
                <a:solidFill>
                  <a:srgbClr val="0070C0"/>
                </a:solidFill>
              </a:rPr>
              <a:t>.</a:t>
            </a:r>
          </a:p>
          <a:p>
            <a:endParaRPr lang="en-US" sz="2400" b="1" dirty="0" smtClean="0">
              <a:solidFill>
                <a:srgbClr val="0070C0"/>
              </a:solidFill>
            </a:endParaRPr>
          </a:p>
          <a:p>
            <a:r>
              <a:rPr lang="en-US" sz="2400" b="1" dirty="0" smtClean="0">
                <a:solidFill>
                  <a:srgbClr val="0070C0"/>
                </a:solidFill>
              </a:rPr>
              <a:t>Leishmania </a:t>
            </a:r>
            <a:r>
              <a:rPr lang="en-US" sz="2400" b="1" dirty="0" err="1">
                <a:solidFill>
                  <a:srgbClr val="0070C0"/>
                </a:solidFill>
              </a:rPr>
              <a:t>mexicana</a:t>
            </a:r>
            <a:r>
              <a:rPr lang="en-US" sz="2400" dirty="0"/>
              <a:t> complex with 3 main species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(</a:t>
            </a:r>
            <a:r>
              <a:rPr lang="en-US" sz="2400" dirty="0"/>
              <a:t>L. </a:t>
            </a:r>
            <a:r>
              <a:rPr lang="en-US" sz="2400" dirty="0" err="1"/>
              <a:t>mexicana</a:t>
            </a:r>
            <a:r>
              <a:rPr lang="en-US" sz="2400" dirty="0"/>
              <a:t>, L. tropica minor; </a:t>
            </a:r>
            <a:r>
              <a:rPr lang="en-US" sz="2400" dirty="0" err="1"/>
              <a:t>L.tropica</a:t>
            </a:r>
            <a:r>
              <a:rPr lang="en-US" sz="2400" dirty="0"/>
              <a:t> major which </a:t>
            </a:r>
            <a:r>
              <a:rPr lang="en-US" sz="2400" dirty="0" smtClean="0"/>
              <a:t>cause </a:t>
            </a:r>
            <a:r>
              <a:rPr lang="en-US" sz="2400" i="1" dirty="0" smtClean="0">
                <a:solidFill>
                  <a:srgbClr val="0070C0"/>
                </a:solidFill>
              </a:rPr>
              <a:t>Cutaneous </a:t>
            </a:r>
            <a:r>
              <a:rPr lang="en-US" sz="2400" i="1" dirty="0" err="1">
                <a:solidFill>
                  <a:srgbClr val="0070C0"/>
                </a:solidFill>
              </a:rPr>
              <a:t>leishmaniasis</a:t>
            </a:r>
            <a:r>
              <a:rPr lang="en-US" sz="2400" i="1" dirty="0">
                <a:solidFill>
                  <a:srgbClr val="0070C0"/>
                </a:solidFill>
              </a:rPr>
              <a:t>.</a:t>
            </a:r>
          </a:p>
          <a:p>
            <a:endParaRPr lang="en-US" sz="2400" i="1" dirty="0">
              <a:solidFill>
                <a:srgbClr val="0070C0"/>
              </a:solidFill>
            </a:endParaRPr>
          </a:p>
          <a:p>
            <a:r>
              <a:rPr lang="en-US" sz="2400" b="1" dirty="0">
                <a:solidFill>
                  <a:srgbClr val="0070C0"/>
                </a:solidFill>
              </a:rPr>
              <a:t>Leishmania </a:t>
            </a:r>
            <a:r>
              <a:rPr lang="en-US" sz="2400" b="1" dirty="0" err="1">
                <a:solidFill>
                  <a:srgbClr val="0070C0"/>
                </a:solidFill>
              </a:rPr>
              <a:t>braziliensis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dirty="0"/>
              <a:t>which cause </a:t>
            </a:r>
            <a:r>
              <a:rPr lang="en-US" sz="2400" i="1" dirty="0">
                <a:solidFill>
                  <a:srgbClr val="0070C0"/>
                </a:solidFill>
              </a:rPr>
              <a:t>Mucocutaneous </a:t>
            </a:r>
            <a:r>
              <a:rPr lang="en-US" sz="2400" i="1" dirty="0" err="1">
                <a:solidFill>
                  <a:srgbClr val="0070C0"/>
                </a:solidFill>
              </a:rPr>
              <a:t>leishmaniasis</a:t>
            </a:r>
            <a:r>
              <a:rPr lang="en-US" sz="2400" i="1" dirty="0" smtClean="0">
                <a:solidFill>
                  <a:srgbClr val="0070C0"/>
                </a:solidFill>
              </a:rPr>
              <a:t>.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25143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573741"/>
            <a:ext cx="10026525" cy="5467621"/>
          </a:xfrm>
        </p:spPr>
        <p:txBody>
          <a:bodyPr/>
          <a:lstStyle/>
          <a:p>
            <a:r>
              <a:rPr lang="en-US" sz="2400" b="1" dirty="0">
                <a:solidFill>
                  <a:srgbClr val="0070C0"/>
                </a:solidFill>
              </a:rPr>
              <a:t>Geographic distribution</a:t>
            </a:r>
            <a:r>
              <a:rPr lang="en-US" sz="2400" b="1" dirty="0" smtClean="0">
                <a:solidFill>
                  <a:srgbClr val="0070C0"/>
                </a:solidFill>
              </a:rPr>
              <a:t>: </a:t>
            </a:r>
            <a:r>
              <a:rPr lang="en-US" sz="2400" dirty="0" smtClean="0"/>
              <a:t>found </a:t>
            </a:r>
            <a:r>
              <a:rPr lang="en-US" sz="2400" dirty="0"/>
              <a:t>in tropical and subtropical areas.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Localization in human body:</a:t>
            </a:r>
          </a:p>
          <a:p>
            <a:r>
              <a:rPr lang="en-US" sz="2400" dirty="0"/>
              <a:t>Leishmania. </a:t>
            </a:r>
            <a:r>
              <a:rPr lang="en-US" sz="2400" dirty="0" err="1"/>
              <a:t>donovani</a:t>
            </a:r>
            <a:r>
              <a:rPr lang="en-US" sz="2400" dirty="0"/>
              <a:t> – cells of internal organs (liver, spleen); Leishmania </a:t>
            </a:r>
            <a:r>
              <a:rPr lang="en-US" sz="2400" dirty="0" err="1"/>
              <a:t>mexicana</a:t>
            </a:r>
            <a:r>
              <a:rPr lang="en-US" sz="2400" dirty="0"/>
              <a:t> –skin; Leishmania </a:t>
            </a:r>
            <a:r>
              <a:rPr lang="en-US" sz="2400" dirty="0" err="1"/>
              <a:t>braziliensis</a:t>
            </a:r>
            <a:r>
              <a:rPr lang="en-US" sz="2400" dirty="0"/>
              <a:t> – skin, mucosa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Morphology:</a:t>
            </a:r>
            <a:r>
              <a:rPr lang="en-US" sz="2400" dirty="0"/>
              <a:t> Leishmania parasite has two separate life forms. In humans it mainly lives as </a:t>
            </a:r>
            <a:r>
              <a:rPr lang="en-US" sz="2400" dirty="0" err="1"/>
              <a:t>amastigote</a:t>
            </a:r>
            <a:r>
              <a:rPr lang="en-US" sz="2400" dirty="0"/>
              <a:t> which does not have flagella to move around with. Inside insects Leishmania appears as </a:t>
            </a:r>
            <a:r>
              <a:rPr lang="en-US" sz="2400" dirty="0" err="1"/>
              <a:t>promastigote</a:t>
            </a:r>
            <a:r>
              <a:rPr lang="en-US" sz="2400" dirty="0"/>
              <a:t> which has a flagellum and is able to move.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65548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144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Mode of transmission: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by means biting insect sandflies genus Phlebotomus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844" y="2009255"/>
            <a:ext cx="4823383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082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77333" y="439272"/>
            <a:ext cx="9524501" cy="950258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Life cycle: </a:t>
            </a:r>
            <a:r>
              <a:rPr lang="en-US" dirty="0"/>
              <a:t>Vector - sandflies genus Phlebotomus</a:t>
            </a:r>
          </a:p>
          <a:p>
            <a:r>
              <a:rPr lang="en-US" dirty="0"/>
              <a:t>Reservoir host: dogs, rodents, human.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552" y="1730483"/>
            <a:ext cx="5992061" cy="379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206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Pathogenesis</a:t>
            </a:r>
            <a:r>
              <a:rPr lang="en-US" sz="2400" b="1" dirty="0" smtClean="0">
                <a:solidFill>
                  <a:srgbClr val="0070C0"/>
                </a:solidFill>
              </a:rPr>
              <a:t>: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Cutaneous </a:t>
            </a:r>
            <a:r>
              <a:rPr lang="en-US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leishmaniasis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136" y="2540579"/>
            <a:ext cx="2883658" cy="21581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482" b="11658"/>
          <a:stretch/>
        </p:blipFill>
        <p:spPr>
          <a:xfrm>
            <a:off x="3925190" y="2540579"/>
            <a:ext cx="6849682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199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0070C0"/>
                </a:solidFill>
              </a:rPr>
              <a:t>Pathogenesis: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Mucocutaneous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leishmaniasis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902" y="1930400"/>
            <a:ext cx="5777876" cy="3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8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685866" cy="1320800"/>
          </a:xfrm>
        </p:spPr>
        <p:txBody>
          <a:bodyPr/>
          <a:lstStyle/>
          <a:p>
            <a:r>
              <a:rPr lang="en-US" sz="2400" b="1" dirty="0">
                <a:solidFill>
                  <a:srgbClr val="0070C0"/>
                </a:solidFill>
              </a:rPr>
              <a:t>Pathogenesis: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Visceral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Leishmaniasis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or Kala-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azar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-28" b="9600"/>
          <a:stretch/>
        </p:blipFill>
        <p:spPr>
          <a:xfrm>
            <a:off x="1639104" y="2115032"/>
            <a:ext cx="763489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700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Parasite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550895"/>
            <a:ext cx="10922996" cy="4490468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Obligate </a:t>
            </a:r>
            <a:r>
              <a:rPr lang="en-US" sz="2400" b="1" dirty="0">
                <a:solidFill>
                  <a:srgbClr val="0070C0"/>
                </a:solidFill>
              </a:rPr>
              <a:t>Parasite </a:t>
            </a:r>
            <a:r>
              <a:rPr lang="en-US" sz="2400" dirty="0"/>
              <a:t>- parasite which completely dependent on the host during a segment or all of its life cycle.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Facultative parasite </a:t>
            </a:r>
            <a:r>
              <a:rPr lang="en-US" sz="2400" dirty="0"/>
              <a:t>– an organism that exhibits both parasitic and non-parasitic modes of living. </a:t>
            </a:r>
          </a:p>
          <a:p>
            <a:r>
              <a:rPr lang="en-US" sz="2400" b="1" dirty="0" err="1">
                <a:solidFill>
                  <a:srgbClr val="0070C0"/>
                </a:solidFill>
              </a:rPr>
              <a:t>Ectoparasite</a:t>
            </a:r>
            <a:r>
              <a:rPr lang="en-US" sz="2400" dirty="0"/>
              <a:t> – a parasitic organism that lives on the outer surface of its host.</a:t>
            </a:r>
          </a:p>
          <a:p>
            <a:r>
              <a:rPr lang="en-US" sz="2400" b="1" dirty="0" err="1">
                <a:solidFill>
                  <a:srgbClr val="0070C0"/>
                </a:solidFill>
              </a:rPr>
              <a:t>Endoparasites</a:t>
            </a:r>
            <a:r>
              <a:rPr lang="en-US" sz="2400" dirty="0"/>
              <a:t> – parasites that live inside the body of their host.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Temporary parasite</a:t>
            </a:r>
            <a:r>
              <a:rPr lang="en-US" sz="2400" dirty="0"/>
              <a:t> – parasite is connected with host only during mealtime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Permanent parasite </a:t>
            </a:r>
            <a:r>
              <a:rPr lang="en-US" sz="2400" dirty="0"/>
              <a:t>– parasite is connected with host for full life </a:t>
            </a:r>
            <a:r>
              <a:rPr lang="en-US" sz="2400" dirty="0" smtClean="0"/>
              <a:t>cycle.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813615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811372" cy="13208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Diagnosis: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Microscopy, serology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400" b="1" dirty="0">
                <a:solidFill>
                  <a:srgbClr val="0070C0"/>
                </a:solidFill>
              </a:rPr>
              <a:t>Prevention and control: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avoid of sandflies bites.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-1" r="-827" b="5411"/>
          <a:stretch/>
        </p:blipFill>
        <p:spPr>
          <a:xfrm>
            <a:off x="1010623" y="1930400"/>
            <a:ext cx="4610247" cy="23816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420" y="3192044"/>
            <a:ext cx="2517866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656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545976"/>
            <a:ext cx="8596668" cy="1972236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</a:rPr>
              <a:t>Thank you for </a:t>
            </a:r>
            <a:r>
              <a:rPr lang="en-US" b="1" dirty="0" smtClean="0">
                <a:solidFill>
                  <a:srgbClr val="FF0000"/>
                </a:solidFill>
              </a:rPr>
              <a:t>attention.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To </a:t>
            </a:r>
            <a:r>
              <a:rPr lang="en-US" b="1" dirty="0">
                <a:solidFill>
                  <a:srgbClr val="FF0000"/>
                </a:solidFill>
              </a:rPr>
              <a:t>be continued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430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Host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694329"/>
            <a:ext cx="9856195" cy="434703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Definitive </a:t>
            </a:r>
            <a:r>
              <a:rPr lang="en-US" sz="3200" b="1" dirty="0">
                <a:solidFill>
                  <a:srgbClr val="0070C0"/>
                </a:solidFill>
              </a:rPr>
              <a:t>host </a:t>
            </a:r>
            <a:r>
              <a:rPr lang="en-US" sz="3200" dirty="0"/>
              <a:t>– where a parasite in the adult stage or undergoes a sexual method of reproduction.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Intermediate host </a:t>
            </a:r>
            <a:r>
              <a:rPr lang="en-US" sz="3200" dirty="0"/>
              <a:t>- where a parasite in the larval stages or an asexual cycle of development takes place. </a:t>
            </a:r>
          </a:p>
        </p:txBody>
      </p:sp>
    </p:spTree>
    <p:extLst>
      <p:ext uri="{BB962C8B-B14F-4D97-AF65-F5344CB8AC3E}">
        <p14:creationId xmlns:p14="http://schemas.microsoft.com/office/powerpoint/2010/main" val="1073965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WAYS OF ADAPTATION TO PARASITIC MODE OF LIFE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51529"/>
            <a:ext cx="9892054" cy="427616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Morphological adaptation </a:t>
            </a:r>
            <a:endParaRPr lang="en-US" sz="3200" b="1" dirty="0" smtClean="0">
              <a:solidFill>
                <a:srgbClr val="0070C0"/>
              </a:solidFill>
            </a:endParaRPr>
          </a:p>
          <a:p>
            <a:r>
              <a:rPr lang="en-US" sz="3200" b="1" dirty="0" smtClean="0">
                <a:solidFill>
                  <a:srgbClr val="0070C0"/>
                </a:solidFill>
              </a:rPr>
              <a:t>Biochemical </a:t>
            </a:r>
            <a:r>
              <a:rPr lang="en-US" sz="3200" b="1" dirty="0">
                <a:solidFill>
                  <a:srgbClr val="0070C0"/>
                </a:solidFill>
              </a:rPr>
              <a:t>mechanisms </a:t>
            </a:r>
            <a:endParaRPr lang="en-US" sz="3200" b="1" dirty="0" smtClean="0">
              <a:solidFill>
                <a:srgbClr val="0070C0"/>
              </a:solidFill>
            </a:endParaRPr>
          </a:p>
          <a:p>
            <a:r>
              <a:rPr lang="en-US" sz="3200" b="1" dirty="0" smtClean="0">
                <a:solidFill>
                  <a:srgbClr val="0070C0"/>
                </a:solidFill>
              </a:rPr>
              <a:t>Complex </a:t>
            </a:r>
            <a:r>
              <a:rPr lang="en-US" sz="3200" b="1" dirty="0">
                <a:solidFill>
                  <a:srgbClr val="0070C0"/>
                </a:solidFill>
              </a:rPr>
              <a:t>life cycle </a:t>
            </a:r>
            <a:endParaRPr lang="en-US" sz="3200" b="1" dirty="0" smtClean="0">
              <a:solidFill>
                <a:srgbClr val="0070C0"/>
              </a:solidFill>
            </a:endParaRPr>
          </a:p>
          <a:p>
            <a:r>
              <a:rPr lang="en-US" sz="3200" b="1" dirty="0" smtClean="0">
                <a:solidFill>
                  <a:srgbClr val="0070C0"/>
                </a:solidFill>
              </a:rPr>
              <a:t>Mechanisms </a:t>
            </a:r>
            <a:r>
              <a:rPr lang="en-US" sz="3200" b="1" dirty="0">
                <a:solidFill>
                  <a:srgbClr val="0070C0"/>
                </a:solidFill>
              </a:rPr>
              <a:t>of immune evasion </a:t>
            </a:r>
            <a:endParaRPr lang="en-US" sz="3200" b="1" dirty="0" smtClean="0">
              <a:solidFill>
                <a:srgbClr val="0070C0"/>
              </a:solidFill>
            </a:endParaRPr>
          </a:p>
          <a:p>
            <a:r>
              <a:rPr lang="en-US" sz="3200" b="1" dirty="0" smtClean="0">
                <a:solidFill>
                  <a:srgbClr val="0070C0"/>
                </a:solidFill>
              </a:rPr>
              <a:t>Highly </a:t>
            </a:r>
            <a:r>
              <a:rPr lang="en-US" sz="3200" b="1" dirty="0">
                <a:solidFill>
                  <a:srgbClr val="0070C0"/>
                </a:solidFill>
              </a:rPr>
              <a:t>developed reproductive </a:t>
            </a:r>
            <a:r>
              <a:rPr lang="en-US" sz="3200" b="1" dirty="0" smtClean="0">
                <a:solidFill>
                  <a:srgbClr val="0070C0"/>
                </a:solidFill>
              </a:rPr>
              <a:t>system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691790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WAYS OF HOST ADAPTATION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Protective outer covering, </a:t>
            </a:r>
            <a:endParaRPr lang="en-US" sz="3200" dirty="0" smtClean="0"/>
          </a:p>
          <a:p>
            <a:r>
              <a:rPr lang="en-US" sz="3200" dirty="0" smtClean="0"/>
              <a:t>Acidic </a:t>
            </a:r>
            <a:r>
              <a:rPr lang="en-US" sz="3200" dirty="0"/>
              <a:t>medium of stomach, </a:t>
            </a:r>
            <a:endParaRPr lang="en-US" sz="3200" dirty="0" smtClean="0"/>
          </a:p>
          <a:p>
            <a:r>
              <a:rPr lang="en-US" sz="3200" dirty="0" smtClean="0"/>
              <a:t>Biochemical </a:t>
            </a:r>
            <a:r>
              <a:rPr lang="en-US" sz="3200" dirty="0"/>
              <a:t>changes, </a:t>
            </a:r>
            <a:endParaRPr lang="en-US" sz="3200" dirty="0" smtClean="0"/>
          </a:p>
          <a:p>
            <a:r>
              <a:rPr lang="en-US" sz="3200" dirty="0" smtClean="0"/>
              <a:t>Immune </a:t>
            </a:r>
            <a:r>
              <a:rPr lang="en-US" sz="3200" dirty="0"/>
              <a:t>response.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22187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999631" cy="13208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MEDICAL PARASITOLOGY </a:t>
            </a:r>
            <a:r>
              <a:rPr lang="en-US" sz="3200" b="1" dirty="0" smtClean="0">
                <a:solidFill>
                  <a:srgbClr val="FF0000"/>
                </a:solidFill>
              </a:rPr>
              <a:t/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3200" b="1" dirty="0" smtClean="0">
                <a:solidFill>
                  <a:srgbClr val="FF0000"/>
                </a:solidFill>
              </a:rPr>
              <a:t>(</a:t>
            </a:r>
            <a:r>
              <a:rPr lang="en-US" sz="3200" b="1" dirty="0">
                <a:solidFill>
                  <a:srgbClr val="FF0000"/>
                </a:solidFill>
              </a:rPr>
              <a:t>HUMAN PARASITOLOGY)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9883090" cy="388077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Humans are hosts to nearly 300 species of parasitic worms and over species of protozoa.</a:t>
            </a:r>
          </a:p>
          <a:p>
            <a:r>
              <a:rPr lang="en-US" sz="2400" dirty="0"/>
              <a:t>Medical Parasitology is generally classified into: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Medical Protozoology </a:t>
            </a:r>
            <a:r>
              <a:rPr lang="en-US" sz="2400" dirty="0"/>
              <a:t>- deals with the study of medically important protozoa.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Medical Helminthology</a:t>
            </a:r>
            <a:r>
              <a:rPr lang="en-US" sz="2400" dirty="0"/>
              <a:t> - deals with the study of helminthes (worms) that affect man.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Medical Entomology </a:t>
            </a:r>
            <a:r>
              <a:rPr lang="en-US" sz="2400" dirty="0"/>
              <a:t>- deals with the study of arthropods which cause or transmit disease to man.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0975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245224"/>
            <a:ext cx="8596668" cy="1819834"/>
          </a:xfrm>
        </p:spPr>
        <p:txBody>
          <a:bodyPr>
            <a:no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</a:rPr>
              <a:t>Lecture 9</a:t>
            </a:r>
            <a:br>
              <a:rPr lang="en-US" sz="4000" b="1" dirty="0">
                <a:solidFill>
                  <a:srgbClr val="FF0000"/>
                </a:solidFill>
              </a:rPr>
            </a:br>
            <a:r>
              <a:rPr lang="en-US" sz="4000" b="1" dirty="0">
                <a:solidFill>
                  <a:srgbClr val="FF0000"/>
                </a:solidFill>
              </a:rPr>
              <a:t>Medical Protozoology </a:t>
            </a:r>
            <a:r>
              <a:rPr lang="en-US" sz="4000" b="1" dirty="0" smtClean="0">
                <a:solidFill>
                  <a:srgbClr val="FF0000"/>
                </a:solidFill>
              </a:rPr>
              <a:t>(Part 1)</a:t>
            </a:r>
            <a:br>
              <a:rPr lang="en-US" sz="4000" b="1" dirty="0" smtClean="0">
                <a:solidFill>
                  <a:srgbClr val="FF0000"/>
                </a:solidFill>
              </a:rPr>
            </a:br>
            <a:r>
              <a:rPr lang="en-US" sz="4000" b="1" dirty="0" smtClean="0">
                <a:solidFill>
                  <a:srgbClr val="FF0000"/>
                </a:solidFill>
              </a:rPr>
              <a:t/>
            </a:r>
            <a:br>
              <a:rPr lang="en-US" sz="4000" b="1" dirty="0" smtClean="0">
                <a:solidFill>
                  <a:srgbClr val="FF0000"/>
                </a:solidFill>
              </a:rPr>
            </a:b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808026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104</TotalTime>
  <Words>1184</Words>
  <Application>Microsoft Office PowerPoint</Application>
  <PresentationFormat>Широкоэкранный</PresentationFormat>
  <Paragraphs>122</Paragraphs>
  <Slides>41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5" baseType="lpstr">
      <vt:lpstr>Arial</vt:lpstr>
      <vt:lpstr>Trebuchet MS</vt:lpstr>
      <vt:lpstr>Wingdings 3</vt:lpstr>
      <vt:lpstr>Грань</vt:lpstr>
      <vt:lpstr>Lecture 8</vt:lpstr>
      <vt:lpstr>SYMBIOTIC RELATIONSHIPS</vt:lpstr>
      <vt:lpstr>COMPONENTS OF “PARASITE – HOST” SYSTEM </vt:lpstr>
      <vt:lpstr>Parasite</vt:lpstr>
      <vt:lpstr>Host</vt:lpstr>
      <vt:lpstr>WAYS OF ADAPTATION TO PARASITIC MODE OF LIFE</vt:lpstr>
      <vt:lpstr>WAYS OF HOST ADAPTATION</vt:lpstr>
      <vt:lpstr>MEDICAL PARASITOLOGY  (HUMAN PARASITOLOGY)</vt:lpstr>
      <vt:lpstr>Lecture 9 Medical Protozoology (Part 1)  </vt:lpstr>
      <vt:lpstr>MEDICAL PROTOZOOLOGY</vt:lpstr>
      <vt:lpstr>Презентация PowerPoint</vt:lpstr>
      <vt:lpstr>SUBKINGDOM PROTOZOA</vt:lpstr>
      <vt:lpstr>PHYLUM SARCOMASTIGOPHORA SUBPHYLUM SARCODINA </vt:lpstr>
      <vt:lpstr>ENTAMOEBA HISTOLYTICA</vt:lpstr>
      <vt:lpstr>Life cycle</vt:lpstr>
      <vt:lpstr>Презентация PowerPoint</vt:lpstr>
      <vt:lpstr>Pathogenesis: </vt:lpstr>
      <vt:lpstr>Diagnosis:</vt:lpstr>
      <vt:lpstr>Презентация PowerPoint</vt:lpstr>
      <vt:lpstr>SUBPHYLUM MASTIGOPHORA</vt:lpstr>
      <vt:lpstr>SPEACIES TRYPANOSOMA</vt:lpstr>
      <vt:lpstr>Morphology: </vt:lpstr>
      <vt:lpstr>Mode of transmission: by means biting tsetse flies (Glossina genus). </vt:lpstr>
      <vt:lpstr>Life cycle: Vector – tsetse flies Glossina genus. Reservoir host: human, cattle, wild animals. Trypanosoma brucei needs two hosts to live and reproduce. Its life cycle starts, when an infected tsetse fly bites human skin.  </vt:lpstr>
      <vt:lpstr>Pathogenesis: Trypanosoma brucei is not killed by the immune system because it has a glycoprotein coating. It also changes frequently its structure to always keep ahead of the immune response. East African trypanosomiasis is more acute and progresses quicker than West African trypanosomiasis. </vt:lpstr>
      <vt:lpstr>Diagnosis: examining blood, lymph node or tissue aspirates (fluid suction), bone marrow, chancre or cerebrospinal fluid under a microscope. Prevention and control: avoid of tsetse fly bites; use insect repellent. </vt:lpstr>
      <vt:lpstr>Trypanosoma Cruzi</vt:lpstr>
      <vt:lpstr>Mode of transmission: by means biting ("kissing bug"). </vt:lpstr>
      <vt:lpstr>Life cycle: Vector – insect triatomine ("kissing bug"), Reservoir host: armadillo, opossum, anteater</vt:lpstr>
      <vt:lpstr>Презентация PowerPoint</vt:lpstr>
      <vt:lpstr>Pathogenesis: heart rhythm abnormalities that can cause sudden death; a dilated heart that doesn’t pump blood well; a dilated esophagus or colon, leading to difficulties with eating or passing stool. </vt:lpstr>
      <vt:lpstr>Diagnosis: The diagnosis of Chagas disease can be made by observation of the parasite in a blood smear by microscopic examination.  Prevention and control: avoid of "kissing bug" bites. </vt:lpstr>
      <vt:lpstr>SPEACIES LEISHMANIA</vt:lpstr>
      <vt:lpstr>Презентация PowerPoint</vt:lpstr>
      <vt:lpstr>Mode of transmission: by means biting insect sandflies genus Phlebotomus</vt:lpstr>
      <vt:lpstr>Презентация PowerPoint</vt:lpstr>
      <vt:lpstr>Pathogenesis: Cutaneous leishmaniasis</vt:lpstr>
      <vt:lpstr>Pathogenesis: Mucocutaneous leishmaniasis</vt:lpstr>
      <vt:lpstr>Pathogenesis: Visceral Leishmaniasis or Kala-azar. </vt:lpstr>
      <vt:lpstr>Diagnosis: Microscopy, serology Prevention and control: avoid of sandflies bites. </vt:lpstr>
      <vt:lpstr>Thank you for attention.  To be continued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8</dc:title>
  <dc:creator>User</dc:creator>
  <cp:lastModifiedBy>User</cp:lastModifiedBy>
  <cp:revision>14</cp:revision>
  <dcterms:created xsi:type="dcterms:W3CDTF">2018-02-14T21:38:46Z</dcterms:created>
  <dcterms:modified xsi:type="dcterms:W3CDTF">2021-12-26T21:40:50Z</dcterms:modified>
</cp:coreProperties>
</file>