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notesMasterIdLst>
    <p:notesMasterId r:id="rId74"/>
  </p:notesMasterIdLst>
  <p:sldIdLst>
    <p:sldId id="256" r:id="rId2"/>
    <p:sldId id="257" r:id="rId3"/>
    <p:sldId id="382" r:id="rId4"/>
    <p:sldId id="346" r:id="rId5"/>
    <p:sldId id="354" r:id="rId6"/>
    <p:sldId id="356" r:id="rId7"/>
    <p:sldId id="386" r:id="rId8"/>
    <p:sldId id="309" r:id="rId9"/>
    <p:sldId id="388" r:id="rId10"/>
    <p:sldId id="376" r:id="rId11"/>
    <p:sldId id="377" r:id="rId12"/>
    <p:sldId id="378" r:id="rId13"/>
    <p:sldId id="383" r:id="rId14"/>
    <p:sldId id="379" r:id="rId15"/>
    <p:sldId id="258" r:id="rId16"/>
    <p:sldId id="262" r:id="rId17"/>
    <p:sldId id="355" r:id="rId18"/>
    <p:sldId id="267" r:id="rId19"/>
    <p:sldId id="349" r:id="rId20"/>
    <p:sldId id="269" r:id="rId21"/>
    <p:sldId id="268" r:id="rId22"/>
    <p:sldId id="298" r:id="rId23"/>
    <p:sldId id="389" r:id="rId24"/>
    <p:sldId id="344" r:id="rId25"/>
    <p:sldId id="387" r:id="rId26"/>
    <p:sldId id="300" r:id="rId27"/>
    <p:sldId id="340" r:id="rId28"/>
    <p:sldId id="347" r:id="rId29"/>
    <p:sldId id="390" r:id="rId30"/>
    <p:sldId id="348" r:id="rId31"/>
    <p:sldId id="350" r:id="rId32"/>
    <p:sldId id="351" r:id="rId33"/>
    <p:sldId id="352" r:id="rId34"/>
    <p:sldId id="305" r:id="rId35"/>
    <p:sldId id="391" r:id="rId36"/>
    <p:sldId id="306" r:id="rId37"/>
    <p:sldId id="393" r:id="rId38"/>
    <p:sldId id="392" r:id="rId39"/>
    <p:sldId id="307" r:id="rId40"/>
    <p:sldId id="394" r:id="rId41"/>
    <p:sldId id="308" r:id="rId42"/>
    <p:sldId id="373" r:id="rId43"/>
    <p:sldId id="395" r:id="rId44"/>
    <p:sldId id="369" r:id="rId45"/>
    <p:sldId id="396" r:id="rId46"/>
    <p:sldId id="358" r:id="rId47"/>
    <p:sldId id="374" r:id="rId48"/>
    <p:sldId id="317" r:id="rId49"/>
    <p:sldId id="318" r:id="rId50"/>
    <p:sldId id="359" r:id="rId51"/>
    <p:sldId id="398" r:id="rId52"/>
    <p:sldId id="320" r:id="rId53"/>
    <p:sldId id="326" r:id="rId54"/>
    <p:sldId id="327" r:id="rId55"/>
    <p:sldId id="322" r:id="rId56"/>
    <p:sldId id="280" r:id="rId57"/>
    <p:sldId id="399" r:id="rId58"/>
    <p:sldId id="335" r:id="rId59"/>
    <p:sldId id="397" r:id="rId60"/>
    <p:sldId id="380" r:id="rId61"/>
    <p:sldId id="403" r:id="rId62"/>
    <p:sldId id="406" r:id="rId63"/>
    <p:sldId id="405" r:id="rId64"/>
    <p:sldId id="319" r:id="rId65"/>
    <p:sldId id="329" r:id="rId66"/>
    <p:sldId id="330" r:id="rId67"/>
    <p:sldId id="361" r:id="rId68"/>
    <p:sldId id="332" r:id="rId69"/>
    <p:sldId id="338" r:id="rId70"/>
    <p:sldId id="400" r:id="rId71"/>
    <p:sldId id="404" r:id="rId72"/>
    <p:sldId id="363" r:id="rId7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B1E27-5548-4B16-BA07-626BE0F3B813}" type="datetimeFigureOut">
              <a:rPr lang="ru-RU" smtClean="0"/>
              <a:t>13.09.2025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07AD35-B6A0-4708-9062-EBC4D663C4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037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7AD35-B6A0-4708-9062-EBC4D663C450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667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120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194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854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07419-BF3A-4F4B-9E89-57DFACD40B48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03606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A4C6C-DBB5-4187-BAC1-A6EF43C66C83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85346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637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97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803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690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394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256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13.09.2025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045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73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85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thepresentation.ru/img/thumbs/36e05e8fe0bfd8e792156d7020d2398d-800x.jpg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thepresentation.ru/img/thumbs/1e9637f3a0777485072c3590d0363515-800x.jpg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ОЖОГИ ОРГАНА ЗРЕНИЯ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403648" y="3501008"/>
            <a:ext cx="6400800" cy="17526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/>
              </a:rPr>
              <a:t>Кафедра </a:t>
            </a:r>
            <a:r>
              <a:rPr lang="ru-RU" sz="2800" b="1" dirty="0">
                <a:solidFill>
                  <a:schemeClr val="tx1"/>
                </a:solidFill>
                <a:latin typeface="Times New Roman"/>
              </a:rPr>
              <a:t>офтальмологии </a:t>
            </a:r>
            <a:r>
              <a:rPr lang="ru-RU" sz="2800" b="1" dirty="0" err="1">
                <a:solidFill>
                  <a:schemeClr val="tx1"/>
                </a:solidFill>
                <a:latin typeface="Times New Roman"/>
              </a:rPr>
              <a:t>ВолгГМУ</a:t>
            </a:r>
            <a:r>
              <a:rPr lang="ru-RU" sz="2800" b="1" dirty="0">
                <a:solidFill>
                  <a:schemeClr val="tx1"/>
                </a:solidFill>
                <a:latin typeface="Times New Roman"/>
              </a:rPr>
              <a:t> 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Доцент  </a:t>
            </a:r>
            <a:r>
              <a:rPr lang="ru-RU" sz="2800" b="1" dirty="0" err="1" smtClean="0">
                <a:solidFill>
                  <a:schemeClr val="tx1"/>
                </a:solidFill>
              </a:rPr>
              <a:t>В.В.Сомова</a:t>
            </a:r>
            <a:endParaRPr lang="ru-RU" sz="2800" b="1" dirty="0" smtClean="0">
              <a:solidFill>
                <a:schemeClr val="tx1"/>
              </a:solidFill>
            </a:endParaRPr>
          </a:p>
          <a:p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5" y="16134"/>
            <a:ext cx="9171485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64"/>
          <a:stretch>
            <a:fillRect/>
          </a:stretch>
        </p:blipFill>
        <p:spPr bwMode="auto">
          <a:xfrm>
            <a:off x="174625" y="247650"/>
            <a:ext cx="1109663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1035157" y="494861"/>
            <a:ext cx="77164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ФГБОУ ВО «ВОЛГОГРАДСКИЙ ГОСУДАРСТВЕННЫЙ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МЕДИЦИНСКИЙ УНИВЕРСИТЕТ» Минздрава РФ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Кафедра офтальмологии </a:t>
            </a: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1439948" y="3390424"/>
            <a:ext cx="69068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000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Ожоги органа зрения </a:t>
            </a:r>
            <a:endParaRPr lang="ru-RU" altLang="ru-RU" sz="40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4601614" y="5845646"/>
            <a:ext cx="4464496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2200" b="0" kern="0" dirty="0">
                <a:solidFill>
                  <a:schemeClr val="bg1"/>
                </a:solidFill>
                <a:effectLst/>
                <a:latin typeface="Tachoma"/>
                <a:cs typeface="Tahoma" panose="020B0604030504040204" pitchFamily="34" charset="0"/>
              </a:rPr>
              <a:t>Зав. кафедрой  офтальмологии, д.м.н. </a:t>
            </a:r>
            <a:r>
              <a:rPr lang="ru-RU" altLang="ru-RU" sz="2200" b="0" kern="0" dirty="0" err="1">
                <a:solidFill>
                  <a:schemeClr val="bg1"/>
                </a:solidFill>
                <a:effectLst/>
                <a:latin typeface="Tachoma"/>
                <a:cs typeface="Tahoma" panose="020B0604030504040204" pitchFamily="34" charset="0"/>
              </a:rPr>
              <a:t>Гндоян</a:t>
            </a:r>
            <a:r>
              <a:rPr lang="ru-RU" altLang="ru-RU" sz="2200" b="0" kern="0" dirty="0">
                <a:solidFill>
                  <a:schemeClr val="bg1"/>
                </a:solidFill>
                <a:effectLst/>
                <a:latin typeface="Tachoma"/>
                <a:cs typeface="Tahoma" panose="020B0604030504040204" pitchFamily="34" charset="0"/>
              </a:rPr>
              <a:t> И.А. </a:t>
            </a:r>
          </a:p>
        </p:txBody>
      </p:sp>
    </p:spTree>
    <p:extLst>
      <p:ext uri="{BB962C8B-B14F-4D97-AF65-F5344CB8AC3E}">
        <p14:creationId xmlns:p14="http://schemas.microsoft.com/office/powerpoint/2010/main" val="77903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2952" y="486454"/>
            <a:ext cx="8229600" cy="802343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Классификация ожогов органа зрения  </a:t>
            </a:r>
            <a:br>
              <a:rPr lang="ru-RU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 степени тяжести поражения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700808"/>
            <a:ext cx="8712968" cy="409391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степень ожога  — гиперемия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кожи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век, конъюнктивы, небольшие зоны поражения роговицы, повреждение и отек эпителия</a:t>
            </a:r>
          </a:p>
        </p:txBody>
      </p:sp>
      <p:pic>
        <p:nvPicPr>
          <p:cNvPr id="7" name="Picture 4" descr="DSCN2700"/>
          <p:cNvPicPr>
            <a:picLocks noChangeAspect="1" noChangeArrowheads="1"/>
          </p:cNvPicPr>
          <p:nvPr/>
        </p:nvPicPr>
        <p:blipFill>
          <a:blip r:embed="rId2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5" t="26312" r="10185" b="21851"/>
          <a:stretch>
            <a:fillRect/>
          </a:stretch>
        </p:blipFill>
        <p:spPr bwMode="auto">
          <a:xfrm>
            <a:off x="2628789" y="3356992"/>
            <a:ext cx="4177926" cy="250591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396552" y="6304628"/>
            <a:ext cx="9793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Термический </a:t>
            </a:r>
            <a:r>
              <a:rPr lang="ru-RU" alt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ожог роговицы </a:t>
            </a:r>
            <a:r>
              <a:rPr lang="ru-RU" alt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конъюнктивы </a:t>
            </a:r>
            <a:r>
              <a:rPr lang="en-US" alt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alt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ст. степени</a:t>
            </a:r>
          </a:p>
          <a:p>
            <a:pPr algn="ctr"/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8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692696"/>
            <a:ext cx="8640960" cy="4858856"/>
          </a:xfrm>
        </p:spPr>
        <p:txBody>
          <a:bodyPr/>
          <a:lstStyle/>
          <a:p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 степень ожога </a:t>
            </a:r>
          </a:p>
          <a:p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Поражаются поверхностные слои кожи век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Наблюдаются 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отек и поверхностный некроз конъюнктивы. </a:t>
            </a:r>
            <a:endPara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Имеется поражение стромы роговицы. Роговица серовато-мутная, поверхность ее неровная. 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4" descr="227"/>
          <p:cNvPicPr>
            <a:picLocks noChangeAspect="1" noChangeArrowheads="1"/>
          </p:cNvPicPr>
          <p:nvPr/>
        </p:nvPicPr>
        <p:blipFill>
          <a:blip r:embed="rId2" cstate="print"/>
          <a:srcRect b="13208"/>
          <a:stretch>
            <a:fillRect/>
          </a:stretch>
        </p:blipFill>
        <p:spPr bwMode="auto">
          <a:xfrm>
            <a:off x="539552" y="3356992"/>
            <a:ext cx="302101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DSCN2677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6" t="26529" r="20184" b="22299"/>
          <a:stretch>
            <a:fillRect/>
          </a:stretch>
        </p:blipFill>
        <p:spPr>
          <a:xfrm>
            <a:off x="5025895" y="3356992"/>
            <a:ext cx="3362529" cy="2504836"/>
          </a:xfrm>
          <a:prstGeom prst="rect">
            <a:avLst/>
          </a:prstGeom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Химический </a:t>
            </a:r>
            <a:r>
              <a:rPr lang="ru-RU" altLang="ru-RU" sz="2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ожог  </a:t>
            </a:r>
            <a:r>
              <a:rPr lang="ru-RU" altLang="ru-RU" sz="2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роговицы </a:t>
            </a:r>
            <a:r>
              <a:rPr lang="ru-RU" altLang="ru-RU" sz="2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конъюнктивы </a:t>
            </a:r>
            <a:r>
              <a:rPr lang="en-US" altLang="ru-RU" sz="2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ru-RU" altLang="ru-RU" sz="2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ст., иридоциклит</a:t>
            </a:r>
          </a:p>
        </p:txBody>
      </p:sp>
    </p:spTree>
    <p:extLst>
      <p:ext uri="{BB962C8B-B14F-4D97-AF65-F5344CB8AC3E}">
        <p14:creationId xmlns:p14="http://schemas.microsoft.com/office/powerpoint/2010/main" val="331589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71770"/>
            <a:ext cx="8928992" cy="4899149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 степень ожога  – 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некроз конъюнктивы и подлежащих тканей -  хряща века, поверхностных слоев склеры под бульбарной конъюнктивой. 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ru-RU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Некротизированная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конъюнктива имеет вид желтоватого струпа, поверхность ее </a:t>
            </a:r>
            <a:r>
              <a:rPr lang="ru-RU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матовая.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Роговица </a:t>
            </a:r>
            <a:r>
              <a:rPr lang="ru-RU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некротизирована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мутная («матовое стекло»), поверхность сухая. 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 отторжения струпа дефекты конъюнктивы и роговицы заполняются рубцами</a:t>
            </a:r>
          </a:p>
        </p:txBody>
      </p:sp>
      <p:pic>
        <p:nvPicPr>
          <p:cNvPr id="6" name="Picture 4" descr="DSCN2970"/>
          <p:cNvPicPr>
            <a:picLocks noChangeAspect="1" noChangeArrowheads="1"/>
          </p:cNvPicPr>
          <p:nvPr/>
        </p:nvPicPr>
        <p:blipFill>
          <a:blip r:embed="rId2" cstate="print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7" t="21021" r="18678" b="19093"/>
          <a:stretch>
            <a:fillRect/>
          </a:stretch>
        </p:blipFill>
        <p:spPr>
          <a:xfrm>
            <a:off x="1043608" y="3907487"/>
            <a:ext cx="3168352" cy="2298114"/>
          </a:xfrm>
          <a:prstGeom prst="rect">
            <a:avLst/>
          </a:prstGeom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5" descr="DSCN2971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4" t="16609" r="11246" b="4536"/>
          <a:stretch>
            <a:fillRect/>
          </a:stretch>
        </p:blipFill>
        <p:spPr>
          <a:xfrm>
            <a:off x="5364088" y="3936238"/>
            <a:ext cx="2811620" cy="2269363"/>
          </a:xfrm>
          <a:prstGeom prst="rect">
            <a:avLst/>
          </a:prstGeom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76160" y="6381328"/>
            <a:ext cx="6346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Химический ожог конъюнктивы </a:t>
            </a:r>
            <a:r>
              <a:rPr lang="en-US" alt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</a:t>
            </a:r>
            <a:r>
              <a:rPr lang="ru-RU" alt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степени</a:t>
            </a:r>
          </a:p>
        </p:txBody>
      </p:sp>
    </p:spTree>
    <p:extLst>
      <p:ext uri="{BB962C8B-B14F-4D97-AF65-F5344CB8AC3E}">
        <p14:creationId xmlns:p14="http://schemas.microsoft.com/office/powerpoint/2010/main" val="33512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23528" y="39280"/>
            <a:ext cx="8605142" cy="1072135"/>
          </a:xfrm>
        </p:spPr>
        <p:txBody>
          <a:bodyPr>
            <a:noAutofit/>
          </a:bodyPr>
          <a:lstStyle/>
          <a:p>
            <a:pPr algn="just" eaLnBrk="1" hangingPunct="1">
              <a:defRPr/>
            </a:pPr>
            <a:r>
              <a:rPr lang="ru-RU" altLang="ru-RU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Двусторонние химические ожоги – частый вариант поражения глаз при бытовой, производственной и боевой травме.  </a:t>
            </a:r>
          </a:p>
        </p:txBody>
      </p:sp>
      <p:pic>
        <p:nvPicPr>
          <p:cNvPr id="59395" name="Picture 3" descr="DSCN288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31" y="1086512"/>
            <a:ext cx="2919410" cy="2189163"/>
          </a:xfrm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9398" name="Picture 6" descr="DSCN289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226" y="3637862"/>
            <a:ext cx="2923459" cy="2189163"/>
          </a:xfrm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9397" name="Picture 5" descr="DSCN289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5" t="17532" r="10497" b="24222"/>
          <a:stretch>
            <a:fillRect/>
          </a:stretch>
        </p:blipFill>
        <p:spPr>
          <a:xfrm>
            <a:off x="898531" y="3734700"/>
            <a:ext cx="3092450" cy="2092325"/>
          </a:xfrm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9396" name="Picture 4" descr="DSCN289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2" t="23991" r="14014" b="19839"/>
          <a:stretch>
            <a:fillRect/>
          </a:stretch>
        </p:blipFill>
        <p:spPr>
          <a:xfrm>
            <a:off x="5179186" y="945617"/>
            <a:ext cx="3238500" cy="1871663"/>
          </a:xfrm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0" y="6326907"/>
            <a:ext cx="892867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ru-RU" altLang="ru-R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2200" dirty="0"/>
              <a:t>Химический ожог</a:t>
            </a:r>
            <a:r>
              <a:rPr lang="en-US" altLang="ru-RU" sz="2200" dirty="0"/>
              <a:t> </a:t>
            </a:r>
            <a:r>
              <a:rPr lang="ru-RU" altLang="ru-RU" sz="2200" dirty="0"/>
              <a:t>(известь)  </a:t>
            </a:r>
            <a:r>
              <a:rPr lang="ru-RU" altLang="ru-RU" sz="2200" dirty="0" smtClean="0"/>
              <a:t>роговицы </a:t>
            </a:r>
            <a:r>
              <a:rPr lang="ru-RU" altLang="ru-RU" sz="2200" dirty="0"/>
              <a:t>и конъюнктивы </a:t>
            </a:r>
            <a:r>
              <a:rPr lang="en-US" altLang="ru-RU" sz="2200" dirty="0"/>
              <a:t>III</a:t>
            </a:r>
            <a:r>
              <a:rPr lang="ru-RU" altLang="ru-RU" sz="2200" dirty="0"/>
              <a:t> </a:t>
            </a:r>
            <a:r>
              <a:rPr lang="ru-RU" altLang="ru-RU" sz="2200" dirty="0" smtClean="0"/>
              <a:t>степени</a:t>
            </a:r>
            <a:r>
              <a:rPr lang="en-US" altLang="ru-RU" sz="2200" dirty="0" smtClean="0"/>
              <a:t> </a:t>
            </a:r>
            <a:r>
              <a:rPr lang="ru-RU" altLang="ru-RU" sz="2200" dirty="0"/>
              <a:t>обоих глаз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5576" y="3275675"/>
            <a:ext cx="3579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Внешний вид пациента 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5723023"/>
            <a:ext cx="3757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Правый глаз </a:t>
            </a:r>
          </a:p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открытой глазной щели   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9186" y="2817280"/>
            <a:ext cx="35926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Выворот верхнего века </a:t>
            </a:r>
          </a:p>
          <a:p>
            <a:pPr algn="ctr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левого глаза  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60137" y="5723023"/>
            <a:ext cx="3430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Левый глаз </a:t>
            </a:r>
          </a:p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поднятом </a:t>
            </a:r>
            <a:r>
              <a:rPr lang="ru-R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верхем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веке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14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548681"/>
            <a:ext cx="8229600" cy="554732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 степень ожога  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Помимо конъюнктивы глубокому некрозу подвергается склера практически на всю толщину.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Роговая оболочка поражается на всю глубину и имеет вид </a:t>
            </a:r>
            <a:r>
              <a:rPr lang="ru-RU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непрозрачной фарфорово-белой пластинки («фарфоровая роговица»).</a:t>
            </a:r>
          </a:p>
        </p:txBody>
      </p:sp>
      <p:pic>
        <p:nvPicPr>
          <p:cNvPr id="20485" name="Picture 4" descr="1189694-1215950-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1780" y="3625629"/>
            <a:ext cx="3960440" cy="261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6964" y="6393506"/>
            <a:ext cx="89999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ru-RU" alt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Химический ожог</a:t>
            </a:r>
            <a:r>
              <a:rPr lang="en-US" alt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роговицы </a:t>
            </a:r>
            <a:r>
              <a:rPr lang="ru-RU" alt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конъюнктивы </a:t>
            </a: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 </a:t>
            </a:r>
            <a:r>
              <a:rPr lang="ru-RU" alt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степени</a:t>
            </a:r>
            <a:r>
              <a:rPr lang="en-US" alt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обоих глаз</a:t>
            </a:r>
          </a:p>
        </p:txBody>
      </p:sp>
    </p:spTree>
    <p:extLst>
      <p:ext uri="{BB962C8B-B14F-4D97-AF65-F5344CB8AC3E}">
        <p14:creationId xmlns:p14="http://schemas.microsoft.com/office/powerpoint/2010/main" val="286380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3814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Течение ожоговой </a:t>
            </a:r>
            <a:r>
              <a:rPr lang="ru-RU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болезни: </a:t>
            </a:r>
            <a:br>
              <a:rPr lang="ru-RU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классификации по стадиям </a:t>
            </a:r>
            <a:endParaRPr lang="ru-RU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196752"/>
            <a:ext cx="7543801" cy="511256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Hughes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(1946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Острая стадия.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Стадия заживления.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Стадия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поздних осложнений. </a:t>
            </a:r>
          </a:p>
          <a:p>
            <a:pPr marL="0" indent="0" fontAlgn="base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fontAlgn="base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Н.А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Пучковская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соавторами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2001):</a:t>
            </a:r>
          </a:p>
          <a:p>
            <a:pPr fontAlgn="base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Стадия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первичного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некроза.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Стадия острого воспаления.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Стадия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выраженных трофических расстройств с последующей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васкуляризацией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Стадия рубцевания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поздних дистрофий.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04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59582"/>
            <a:ext cx="7543800" cy="1450757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15000"/>
              </a:lnSpc>
              <a:spcBef>
                <a:spcPts val="750"/>
              </a:spcBef>
              <a:spcAft>
                <a:spcPts val="1000"/>
              </a:spcAft>
            </a:pPr>
            <a:r>
              <a:rPr lang="ru-RU" sz="2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Классификация </a:t>
            </a:r>
            <a:r>
              <a:rPr lang="ru-RU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ожогов глаза по </a:t>
            </a:r>
            <a:r>
              <a:rPr lang="ru-RU" sz="2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этиологии</a:t>
            </a:r>
            <a:r>
              <a:rPr lang="ru-RU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556792"/>
            <a:ext cx="7543801" cy="4536504"/>
          </a:xfrm>
        </p:spPr>
        <p:txBody>
          <a:bodyPr>
            <a:noAutofit/>
          </a:bodyPr>
          <a:lstStyle/>
          <a:p>
            <a:pPr marL="251460" indent="-3429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Химические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кислотные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щелочные</a:t>
            </a:r>
          </a:p>
          <a:p>
            <a:pPr marL="251460" indent="-3429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Термические</a:t>
            </a:r>
          </a:p>
          <a:p>
            <a:pPr marL="251460" indent="-3429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Лучевые</a:t>
            </a:r>
          </a:p>
          <a:p>
            <a:pPr marL="251460" indent="-3429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Комбинированные</a:t>
            </a:r>
          </a:p>
          <a:p>
            <a:pPr marL="251460" indent="-3429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Сочетанные</a:t>
            </a:r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>
              <a:lnSpc>
                <a:spcPct val="150000"/>
              </a:lnSpc>
            </a:pPr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09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02630"/>
            <a:ext cx="7488832" cy="49006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Особенности патогенеза химических ожогов</a:t>
            </a:r>
            <a:endParaRPr lang="ru-RU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72816"/>
            <a:ext cx="8892480" cy="4464496"/>
          </a:xfrm>
        </p:spPr>
        <p:txBody>
          <a:bodyPr>
            <a:normAutofit fontScale="92500" lnSpcReduction="20000"/>
          </a:bodyPr>
          <a:lstStyle/>
          <a:p>
            <a:pPr marL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Химические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ожоги возникают не в результате воздействия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внешней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энергии, а в результате физико-химических процессов, происходящих в области травмы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Химические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вещества разрушают ткани до тех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пор,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пока не будут </a:t>
            </a:r>
            <a:r>
              <a:rPr lang="ru-RU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инактивированы в тканях путём нейтрализации и разбавления</a:t>
            </a:r>
            <a:r>
              <a:rPr lang="ru-RU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9144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ru-RU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ожогах вследствие нарушени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гематоофтальмического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барьера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создаются условия для поступления в кровь тканевых антигенов, вызывающих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местную и общую аутоинтоксикацию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аутосенсибилизацию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938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764704"/>
            <a:ext cx="7543800" cy="478099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Ожоги кислотой</a:t>
            </a:r>
            <a:endParaRPr lang="ru-RU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72816"/>
            <a:ext cx="8568952" cy="4608512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ü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Носят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непрогрессирующий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характер, т.к. наступает преобразование белков в нерастворимые кислые альбумины, составляющие «вал» коагулированных белков, препятствующий распространению кислоты вглубь тканей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ü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Однако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 влиянием вторичных факторов зона повреждения значительно расширяется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ü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Тяжесть химических ожогов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может быть определена уже в первые часы после травмы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Точная оценка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тяжести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проводится через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1-2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суток.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ü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Вызываются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чаще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всего серной,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сернистой,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соляной,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азотной, уксусной, хромовой и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фтористоводородной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кислоты.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ü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Характеризуются интенсивным поражение роговицы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меньшим поражением внутриглазных структур.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4173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764704"/>
            <a:ext cx="8157592" cy="50405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Кислотные ожоги глаз:</a:t>
            </a:r>
            <a:br>
              <a:rPr lang="ru-RU" altLang="ru-RU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общие проявления и особенности 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238944" y="1556792"/>
            <a:ext cx="8758808" cy="4429894"/>
          </a:xfrm>
        </p:spPr>
        <p:txBody>
          <a:bodyPr>
            <a:noAutofit/>
          </a:bodyPr>
          <a:lstStyle/>
          <a:p>
            <a:pPr marL="0" indent="457200" algn="just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1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Ожоги кислотами в основных проявлениях сходны с поражением щелочами, но кислоты довольно быстро соединяются с белками тканей с образованием кислотного </a:t>
            </a:r>
            <a:r>
              <a:rPr lang="ru-RU" altLang="ru-RU" sz="21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альбумината</a:t>
            </a:r>
            <a:r>
              <a:rPr lang="ru-RU" altLang="ru-RU" sz="21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(коагуляционный некроз). Коагулируемый ими белок образует струп, который препятствует дальнейшему проникновению кислоты и тем самым защищает ткани от еще большего разрушения. </a:t>
            </a:r>
          </a:p>
          <a:p>
            <a:pPr marL="0" indent="457200" algn="just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1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algn="just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1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Своеобразно действуют на ткани глаза анилиновые красители (химический карандаш, чернила). Они содержат метилвиолет, который является протоплазматическим ядом. При попадании его в ткани происходит обширный некроз, и ожоги характеризуются чрезвычайной длительностью течения (от 5 месяцев до 1 года). </a:t>
            </a:r>
          </a:p>
        </p:txBody>
      </p:sp>
    </p:spTree>
    <p:extLst>
      <p:ext uri="{BB962C8B-B14F-4D97-AF65-F5344CB8AC3E}">
        <p14:creationId xmlns:p14="http://schemas.microsoft.com/office/powerpoint/2010/main" val="240339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Ожоги </a:t>
            </a:r>
            <a:r>
              <a:rPr lang="ru-RU" altLang="ru-RU" sz="36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органа зрения</a:t>
            </a:r>
            <a:endParaRPr lang="ru-RU" sz="36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59" y="1845734"/>
            <a:ext cx="7925505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Ожоговая 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травма глаз остается одной из наиболее серьезных проблем офтальмологии. </a:t>
            </a:r>
            <a:endPara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Несмотря 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применение самых современных способов лечения, около 50% пострадавших становятся инвалидами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групп по </a:t>
            </a: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зрению 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Либман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Е.С. с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соавт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1989).</a:t>
            </a:r>
            <a:b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448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476672"/>
            <a:ext cx="7543800" cy="54060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Ожоги </a:t>
            </a:r>
            <a:r>
              <a:rPr lang="ru-RU" sz="28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щёлочами</a:t>
            </a:r>
            <a:endParaRPr lang="ru-RU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37361"/>
            <a:ext cx="8640960" cy="4643967"/>
          </a:xfrm>
        </p:spPr>
        <p:txBody>
          <a:bodyPr>
            <a:normAutofit/>
          </a:bodyPr>
          <a:lstStyle/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sz="2200" dirty="0" smtClean="0">
                <a:latin typeface="Tachoma"/>
              </a:rPr>
              <a:t>Для щелочных ожогов характерен прогрессирующий </a:t>
            </a:r>
            <a:r>
              <a:rPr lang="ru-RU" sz="2200" dirty="0">
                <a:latin typeface="Tachoma"/>
              </a:rPr>
              <a:t>характер повреждения, т.к. раствор щёлочи, омыляя жиры и жироподобные вещества клеточных </a:t>
            </a:r>
            <a:r>
              <a:rPr lang="ru-RU" sz="2200" dirty="0" smtClean="0">
                <a:latin typeface="Tachoma"/>
              </a:rPr>
              <a:t>мембран, </a:t>
            </a:r>
            <a:r>
              <a:rPr lang="ru-RU" sz="2200" dirty="0">
                <a:latin typeface="Tachoma"/>
              </a:rPr>
              <a:t>проникает в тело клетки, изменяют рН клеточного вещества, растворяет белки и далее проникает вглубь тканей, вплоть до полной деструкции переднего отрезка глаза (</a:t>
            </a:r>
            <a:r>
              <a:rPr lang="ru-RU" sz="2200" dirty="0" err="1" smtClean="0">
                <a:latin typeface="Tachoma"/>
              </a:rPr>
              <a:t>колликвационный</a:t>
            </a:r>
            <a:r>
              <a:rPr lang="ru-RU" sz="2200" dirty="0" smtClean="0">
                <a:latin typeface="Tachoma"/>
              </a:rPr>
              <a:t> </a:t>
            </a:r>
            <a:r>
              <a:rPr lang="ru-RU" sz="2200" dirty="0">
                <a:latin typeface="Tachoma"/>
              </a:rPr>
              <a:t>некроз</a:t>
            </a:r>
            <a:r>
              <a:rPr lang="ru-RU" sz="2200" dirty="0" smtClean="0">
                <a:latin typeface="Tachoma"/>
              </a:rPr>
              <a:t>).              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 smtClean="0">
                <a:latin typeface="Tachoma"/>
              </a:rPr>
              <a:t> Значительно поражаются </a:t>
            </a:r>
            <a:r>
              <a:rPr lang="ru-RU" sz="2200" dirty="0">
                <a:latin typeface="Tachoma"/>
              </a:rPr>
              <a:t>чувствительные и трофические </a:t>
            </a:r>
            <a:r>
              <a:rPr lang="ru-RU" sz="2200" dirty="0" smtClean="0">
                <a:latin typeface="Tachoma"/>
              </a:rPr>
              <a:t>нервы роговицы, конъюнктивы, склеры и других структур. 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 smtClean="0">
                <a:latin typeface="Tachoma"/>
              </a:rPr>
              <a:t>Щелочи быстро проникают внутрь глаза. Уже </a:t>
            </a:r>
            <a:r>
              <a:rPr lang="ru-RU" sz="2200" dirty="0">
                <a:latin typeface="Tachoma"/>
              </a:rPr>
              <a:t>через 2-3 </a:t>
            </a:r>
            <a:r>
              <a:rPr lang="ru-RU" sz="2200" dirty="0" smtClean="0">
                <a:latin typeface="Tachoma"/>
              </a:rPr>
              <a:t>минуты они могут проникнуть  </a:t>
            </a:r>
            <a:r>
              <a:rPr lang="ru-RU" sz="2200" dirty="0">
                <a:latin typeface="Tachoma"/>
              </a:rPr>
              <a:t>в </a:t>
            </a:r>
            <a:r>
              <a:rPr lang="ru-RU" sz="2200" dirty="0" smtClean="0">
                <a:latin typeface="Tachoma"/>
              </a:rPr>
              <a:t>переднюю камеру, </a:t>
            </a:r>
            <a:r>
              <a:rPr lang="ru-RU" sz="2200" dirty="0">
                <a:latin typeface="Tachoma"/>
              </a:rPr>
              <a:t>повреждая радужку, </a:t>
            </a:r>
            <a:r>
              <a:rPr lang="ru-RU" sz="2200" dirty="0" smtClean="0">
                <a:latin typeface="Tachoma"/>
              </a:rPr>
              <a:t>угол передней камеры, </a:t>
            </a:r>
            <a:r>
              <a:rPr lang="ru-RU" sz="2200" dirty="0">
                <a:latin typeface="Tachoma"/>
              </a:rPr>
              <a:t>хрусталик. </a:t>
            </a:r>
            <a:endParaRPr lang="ru-RU" sz="2200" dirty="0" smtClean="0">
              <a:latin typeface="Tachoma"/>
            </a:endParaRP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 smtClean="0">
                <a:latin typeface="Tachoma"/>
              </a:rPr>
              <a:t>Разрушающее </a:t>
            </a:r>
            <a:r>
              <a:rPr lang="ru-RU" sz="2200" dirty="0">
                <a:latin typeface="Tachoma"/>
              </a:rPr>
              <a:t>действие щёлочи </a:t>
            </a:r>
            <a:r>
              <a:rPr lang="ru-RU" sz="2200" dirty="0" smtClean="0">
                <a:latin typeface="Tachoma"/>
              </a:rPr>
              <a:t>может усиливаться через </a:t>
            </a:r>
            <a:r>
              <a:rPr lang="ru-RU" sz="2200" dirty="0">
                <a:latin typeface="Tachoma"/>
              </a:rPr>
              <a:t>несколько часов и даже дней после ожога.</a:t>
            </a:r>
          </a:p>
        </p:txBody>
      </p:sp>
    </p:spTree>
    <p:extLst>
      <p:ext uri="{BB962C8B-B14F-4D97-AF65-F5344CB8AC3E}">
        <p14:creationId xmlns:p14="http://schemas.microsoft.com/office/powerpoint/2010/main" val="108133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640959" cy="70609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Ожог</a:t>
            </a:r>
            <a:r>
              <a:rPr lang="ru-RU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ru-RU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щёлочью: </a:t>
            </a:r>
            <a:r>
              <a:rPr lang="ru-RU" altLang="ru-RU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общие </a:t>
            </a:r>
            <a:r>
              <a:rPr lang="ru-RU" altLang="ru-RU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проявления и особенности </a:t>
            </a:r>
            <a:endParaRPr lang="ru-RU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44824"/>
            <a:ext cx="8640960" cy="42813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Типичные щелочные агенты - гидроокись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аммония,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гидроокись калия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гидроокись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натрия, кальция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гидроксид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магния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гидроксид. Эти соединения входят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состав щёлока, цемента, извести и аммиака.</a:t>
            </a:r>
            <a:b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щелочных ожогов в отличие от кислотных характерны: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менее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интенсивное поражение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роговицы;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Ø"/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поражение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глубоких структур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глаза;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тяжесть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поражения оценивается непосредственно после получения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ожога, но может значительно усилиться впоследствии. 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00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4" t="37304" r="18259" b="29138"/>
          <a:stretch/>
        </p:blipFill>
        <p:spPr bwMode="auto">
          <a:xfrm>
            <a:off x="5004048" y="0"/>
            <a:ext cx="3488947" cy="230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0" t="37304" r="53359" b="29138"/>
          <a:stretch/>
        </p:blipFill>
        <p:spPr bwMode="auto">
          <a:xfrm>
            <a:off x="509053" y="0"/>
            <a:ext cx="3302983" cy="230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0" t="50000" r="49242" b="29288"/>
          <a:stretch/>
        </p:blipFill>
        <p:spPr bwMode="auto">
          <a:xfrm>
            <a:off x="539551" y="3429000"/>
            <a:ext cx="3273938" cy="234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1" t="50000" r="29270" b="29288"/>
          <a:stretch/>
        </p:blipFill>
        <p:spPr bwMode="auto">
          <a:xfrm>
            <a:off x="4759126" y="3465219"/>
            <a:ext cx="3570891" cy="230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2467" y="5698121"/>
            <a:ext cx="3982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Обширный инфильтрат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роговицы после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тяжелого ожога известью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22052" y="5698121"/>
            <a:ext cx="4664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Гнойный инфильтрат роговицы в</a:t>
            </a:r>
            <a:b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позднем периоде после ожога известью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1" y="2308311"/>
            <a:ext cx="3325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Экссудат в передней камере,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помутнение хрусталика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 ожога аммиаком</a:t>
            </a:r>
            <a:b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7984" y="2264890"/>
            <a:ext cx="4751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Обширный некроз конъюнктивы и склеры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истончение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роговицы, экссудат в передней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камере, помутнение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хрусталика после ожога серной кислотой</a:t>
            </a:r>
          </a:p>
        </p:txBody>
      </p:sp>
    </p:spTree>
    <p:extLst>
      <p:ext uri="{BB962C8B-B14F-4D97-AF65-F5344CB8AC3E}">
        <p14:creationId xmlns:p14="http://schemas.microsoft.com/office/powerpoint/2010/main" val="239430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40609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Термические ожоги </a:t>
            </a:r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8109" y="4437112"/>
            <a:ext cx="7624331" cy="1728192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Возникают при воздействии экстремально высоких или низких температур, в том числе при  воздействии горячей жидкости, огня, пара, раскаленных или горящих твердых частиц, сухого льда,  криогенных жидкостей или сжиженных газов. 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 descr="https://thepresentation.ru/img/thumbs/36e05e8fe0bfd8e792156d7020d2398d-800x.jpg">
            <a:hlinkClick r:id="rId2"/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t="12204" r="2213" b="39882"/>
          <a:stretch/>
        </p:blipFill>
        <p:spPr bwMode="auto">
          <a:xfrm>
            <a:off x="1155877" y="852571"/>
            <a:ext cx="7128793" cy="3384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7098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18654"/>
            <a:ext cx="8291264" cy="27404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ru-RU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Термические </a:t>
            </a:r>
            <a:r>
              <a:rPr lang="ru-RU" altLang="ru-RU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ожоги:</a:t>
            </a:r>
            <a:r>
              <a:rPr lang="ru-RU" altLang="ru-RU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общие проявления и особенности </a:t>
            </a:r>
            <a:endParaRPr lang="ru-RU" altLang="ru-RU" sz="2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75724" y="2204864"/>
            <a:ext cx="8518097" cy="431808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Термические ожоги локализуются </a:t>
            </a:r>
            <a:r>
              <a:rPr lang="ru-RU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передних отделах </a:t>
            </a:r>
            <a:r>
              <a:rPr 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глаз. Повреждение </a:t>
            </a:r>
            <a:r>
              <a:rPr lang="ru-RU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глубоко расположенных отделов глаз наблюдается только в случае тяжелых </a:t>
            </a:r>
            <a:r>
              <a:rPr 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ожогов.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alt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При термическом ожоге </a:t>
            </a:r>
            <a:r>
              <a:rPr lang="ru-RU" altLang="ru-RU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резко нарушаются обменные процессы. </a:t>
            </a:r>
            <a:endParaRPr lang="ru-RU" altLang="ru-RU" sz="19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None/>
              <a:defRPr/>
            </a:pPr>
            <a:r>
              <a:rPr lang="ru-RU" alt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ru-RU" altLang="ru-RU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разрушением </a:t>
            </a:r>
            <a:r>
              <a:rPr lang="ru-RU" alt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клеточных ферментов </a:t>
            </a:r>
            <a:r>
              <a:rPr lang="ru-RU" altLang="ru-RU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угнетается функция </a:t>
            </a:r>
            <a:r>
              <a:rPr lang="ru-RU" alt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тканевого дыхания</a:t>
            </a:r>
            <a:r>
              <a:rPr lang="ru-RU" altLang="ru-RU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окисления и восстановления. </a:t>
            </a:r>
            <a:r>
              <a:rPr lang="ru-RU" alt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Разрушение </a:t>
            </a:r>
            <a:r>
              <a:rPr lang="ru-RU" altLang="ru-RU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белков приводит к накоплению токсических продуктов. </a:t>
            </a:r>
            <a:endParaRPr lang="ru-RU" altLang="ru-RU" sz="19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Олово или свинец - легкоплавкие металлы. Они быстро остывают в конъюнктивальном мешке.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Железо  имеет более высокую температуру плавления и остывает медленнее, вызывая тяжелые ожоги.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Кипящее масло и смола вызывают более тяжелые ожоги, чем кипящая вода. 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Ожоги глаз пламенем менее тяжелые по степени поражения.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63622" y="692696"/>
            <a:ext cx="8742302" cy="15121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  <a:defRPr/>
            </a:pPr>
            <a:r>
              <a:rPr lang="ru-RU" altLang="ru-RU" sz="2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Тяжесть повреждения при термических ожогов  зависит </a:t>
            </a:r>
            <a:r>
              <a:rPr lang="ru-RU" altLang="ru-RU" sz="2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от: </a:t>
            </a:r>
            <a:endParaRPr lang="ru-RU" altLang="ru-RU" sz="23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ru-RU" altLang="ru-RU" sz="2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количества попавшего в глаз обжигающего вещества,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ru-RU" altLang="ru-RU" sz="2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от длительности контакта с тканями,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ru-RU" altLang="ru-RU" sz="2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от </a:t>
            </a:r>
            <a:r>
              <a:rPr lang="en-US" altLang="ru-RU" sz="2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t◦</a:t>
            </a:r>
            <a:r>
              <a:rPr lang="ru-RU" altLang="ru-RU" sz="2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плавления или кипения обжигающего вещества.  </a:t>
            </a:r>
          </a:p>
        </p:txBody>
      </p:sp>
    </p:spTree>
    <p:extLst>
      <p:ext uri="{BB962C8B-B14F-4D97-AF65-F5344CB8AC3E}">
        <p14:creationId xmlns:p14="http://schemas.microsoft.com/office/powerpoint/2010/main" val="122423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543800" cy="9101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Термические </a:t>
            </a:r>
            <a:r>
              <a:rPr lang="ru-RU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ожоги: </a:t>
            </a:r>
            <a:br>
              <a:rPr lang="ru-RU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особенности оказания первой помощи </a:t>
            </a:r>
            <a:r>
              <a:rPr lang="ru-RU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713" y="1314812"/>
            <a:ext cx="8356735" cy="507342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Необходимо: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Удалить следы </a:t>
            </a:r>
            <a:r>
              <a:rPr lang="ru-RU" sz="2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травмирующего вещества с кожи вокруг глаз и </a:t>
            </a:r>
            <a:r>
              <a:rPr lang="ru-RU" sz="2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промыть глаза </a:t>
            </a:r>
            <a:r>
              <a:rPr lang="ru-RU" sz="2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слабой струей </a:t>
            </a:r>
            <a:r>
              <a:rPr lang="ru-RU" sz="2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воды.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В конъюнктивальную полость инстиллировать антибиотик (</a:t>
            </a:r>
            <a:r>
              <a:rPr lang="ru-RU" sz="23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ципрофлоксацин</a:t>
            </a:r>
            <a:r>
              <a:rPr lang="ru-RU" sz="2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3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тобрамицин</a:t>
            </a:r>
            <a:r>
              <a:rPr lang="ru-RU" sz="2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или антисептик (</a:t>
            </a:r>
            <a:r>
              <a:rPr lang="ru-RU" sz="23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пиклоксидин</a:t>
            </a:r>
            <a:r>
              <a:rPr lang="ru-RU" sz="2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0,05%).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На </a:t>
            </a:r>
            <a:r>
              <a:rPr lang="ru-RU" sz="2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кожу вокруг глаза </a:t>
            </a:r>
            <a:r>
              <a:rPr lang="ru-RU" sz="2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наложить мазь </a:t>
            </a:r>
            <a:r>
              <a:rPr lang="ru-RU" sz="2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антибиотиком (</a:t>
            </a:r>
            <a:r>
              <a:rPr lang="ru-RU" sz="2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тетрациклиновую, </a:t>
            </a:r>
            <a:r>
              <a:rPr lang="ru-RU" sz="23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эритромициновую</a:t>
            </a:r>
            <a:r>
              <a:rPr lang="ru-RU" sz="2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др.)</a:t>
            </a:r>
            <a:r>
              <a:rPr lang="ru-RU" sz="2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ru-RU" sz="2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Наложить асептическую повязку.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ru-RU" sz="2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Госпитализировать в специализированный стационар. </a:t>
            </a:r>
          </a:p>
          <a:p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</a:t>
            </a:r>
            <a:r>
              <a:rPr lang="ru-RU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Глаз на стороне поражения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категорически запрещено тереть</a:t>
            </a:r>
            <a:r>
              <a:rPr lang="ru-RU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!!!</a:t>
            </a:r>
            <a:br>
              <a:rPr lang="ru-RU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85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.ppt-online.org/files/slide/e/el0PJ4pDaVI69FbUrtk35SuAhqosGLcdgZjM7C/slide-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2" t="39219" r="9050" b="26015"/>
          <a:stretch/>
        </p:blipFill>
        <p:spPr bwMode="auto">
          <a:xfrm>
            <a:off x="4607496" y="516216"/>
            <a:ext cx="4536504" cy="353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07496" y="4149080"/>
            <a:ext cx="4536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Истончение и частичная </a:t>
            </a:r>
            <a:r>
              <a:rPr lang="ru-RU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перфорация роговицы </a:t>
            </a:r>
          </a:p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 </a:t>
            </a:r>
            <a:r>
              <a:rPr lang="ru-RU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термического ожога</a:t>
            </a:r>
            <a:br>
              <a:rPr lang="ru-RU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803064"/>
            <a:ext cx="416967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Еще одной особенностью</a:t>
            </a:r>
          </a:p>
          <a:p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термических ожогов </a:t>
            </a:r>
          </a:p>
          <a:p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является то, что  они часто</a:t>
            </a:r>
          </a:p>
          <a:p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сочетаются с обширными </a:t>
            </a:r>
          </a:p>
          <a:p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поражениями лица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тела.</a:t>
            </a:r>
            <a:b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Преимущественный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тип поражения тканей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таких ожогах - коагуляционный некроз.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73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8366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2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Последствия тяжелого сочетанного термического </a:t>
            </a:r>
            <a:r>
              <a:rPr lang="ru-RU" altLang="ru-RU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ожога</a:t>
            </a:r>
            <a:r>
              <a:rPr lang="ru-RU" altLang="ru-RU" sz="2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поражение мягких тканей лица, век и глаз</a:t>
            </a:r>
            <a:endParaRPr lang="ru-RU" altLang="ru-RU" sz="2900" dirty="0" smtClean="0">
              <a:solidFill>
                <a:srgbClr val="C00000"/>
              </a:solidFill>
            </a:endParaRPr>
          </a:p>
        </p:txBody>
      </p:sp>
      <p:pic>
        <p:nvPicPr>
          <p:cNvPr id="66564" name="Picture 4" descr="DSCN058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058" y="1844824"/>
            <a:ext cx="3384376" cy="2651179"/>
          </a:xfrm>
          <a:ln w="38100">
            <a:noFill/>
            <a:miter lim="800000"/>
            <a:headEnd/>
            <a:tailEnd/>
          </a:ln>
        </p:spPr>
      </p:pic>
      <p:pic>
        <p:nvPicPr>
          <p:cNvPr id="66565" name="Picture 5" descr="DSCN059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88" y="1700808"/>
            <a:ext cx="3600400" cy="2795195"/>
          </a:xfrm>
          <a:ln w="38100">
            <a:noFill/>
            <a:miter lim="800000"/>
            <a:headEnd/>
            <a:tailEnd/>
          </a:ln>
        </p:spPr>
      </p:pic>
      <p:sp>
        <p:nvSpPr>
          <p:cNvPr id="86019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1140113" y="4675276"/>
            <a:ext cx="3806328" cy="935037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Внешний вид пациента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002628" y="4675276"/>
            <a:ext cx="4176464" cy="46201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ru-RU" alt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ru-RU" altLang="ru-RU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ератопротез</a:t>
            </a:r>
            <a:r>
              <a:rPr lang="ru-RU" alt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левого глаза</a:t>
            </a:r>
          </a:p>
        </p:txBody>
      </p:sp>
    </p:spTree>
    <p:extLst>
      <p:ext uri="{BB962C8B-B14F-4D97-AF65-F5344CB8AC3E}">
        <p14:creationId xmlns:p14="http://schemas.microsoft.com/office/powerpoint/2010/main" val="87935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3507" y="1052736"/>
            <a:ext cx="8580493" cy="485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Пациент А., 1983 г.р.,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работал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аппаратчиком на одном из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химических предприятий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результате пожара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производстве произошёл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взрыв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котла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формалином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Больной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тяжёлом состоянии поступил в отделение травмы глаза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ru-RU" sz="20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Диагноз</a:t>
            </a:r>
            <a:r>
              <a:rPr lang="ru-RU" sz="20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Термический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ожог век 2-3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степени, термохимический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ожог конъюнктивы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роговицы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обоих глаз 2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степени.  Множественные </a:t>
            </a:r>
            <a:r>
              <a:rPr lang="ru-R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амагнитные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инородные тела роговицы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конъюнктивы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обоих глаз. Проникающее ранение роговицы с внутриглазным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инородным телом левого глаза.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Частичный </a:t>
            </a:r>
            <a:r>
              <a:rPr lang="ru-R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гемофтальм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обоих глаз.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Ожог верхних дыхательных путей.</a:t>
            </a:r>
            <a:b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Множественные раны кожи лба (наложены наводящие швы). Ожоги лица, шеи,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груди, плеч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спины 1, 2, 3-А и 3-Б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степени.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404664"/>
            <a:ext cx="4318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Клинический случай. 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64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5" t="51554" r="33427" b="31385"/>
          <a:stretch/>
        </p:blipFill>
        <p:spPr bwMode="auto">
          <a:xfrm>
            <a:off x="6516216" y="1052736"/>
            <a:ext cx="237626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70858" y="3323088"/>
            <a:ext cx="54731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Диагноз: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Термический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ожог век 2-3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степени, термохимический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ожог конъюнктивы и роговицы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степени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множественные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амагнитные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инородные тела обоих глаз.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3" t="33858" r="33427" b="49984"/>
          <a:stretch/>
        </p:blipFill>
        <p:spPr bwMode="auto">
          <a:xfrm>
            <a:off x="3682237" y="1052736"/>
            <a:ext cx="260326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6" t="33858" r="48550" b="31385"/>
          <a:stretch/>
        </p:blipFill>
        <p:spPr bwMode="auto">
          <a:xfrm>
            <a:off x="1112079" y="852750"/>
            <a:ext cx="235350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09849" y="3877086"/>
            <a:ext cx="2157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Внешний вид </a:t>
            </a:r>
          </a:p>
          <a:p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пациента 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1451" y="68861"/>
            <a:ext cx="4318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Клинический случай. 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00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556792"/>
            <a:ext cx="83529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Частота ожогов глаз составляет от 6,1% до 38,4% от всех травм глаз. </a:t>
            </a:r>
            <a:endPara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этом преобладают химические ожоги, на долю которых приходится около 60 - 80% от всех ожогов органа зрения. </a:t>
            </a:r>
            <a:endPara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промышленных районах не менее 65 – 75% ожогов глаз бывают производственными, </a:t>
            </a: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остальные относятся к бытовым и </a:t>
            </a: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криминальным. </a:t>
            </a:r>
          </a:p>
          <a:p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5676" y="260648"/>
            <a:ext cx="58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Статистические данные по ожоговой травме органа зрения  </a:t>
            </a:r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25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1" t="31910" r="28792" b="27641"/>
          <a:stretch/>
        </p:blipFill>
        <p:spPr bwMode="auto">
          <a:xfrm>
            <a:off x="5940152" y="1124744"/>
            <a:ext cx="2885527" cy="383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30787" y="5085184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Тот же пациент </a:t>
            </a:r>
          </a:p>
          <a:p>
            <a:pPr algn="ctr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через год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3" y="1123053"/>
            <a:ext cx="547260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Отдаленные результаты: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 3х операций в офтальмологическом отделении острота зрения обоих глаз 0,6.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области ожогов кожи единичные нежные рубцы.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области кожи лба и грудной клетки все повреждения зажили первичным натяжением, практически с полным рассасыванием рубцов.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410" y="352090"/>
            <a:ext cx="4318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Клинический случай. 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53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15111"/>
            <a:ext cx="6645424" cy="6480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Сочетанные повреждения</a:t>
            </a:r>
            <a:endParaRPr lang="ru-RU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 descr="https://thepresentation.ru/img/thumbs/1e9637f3a0777485072c3590d0363515-800x.jpg">
            <a:hlinkClick r:id="rId2"/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5" t="10045" r="14160" b="14363"/>
          <a:stretch/>
        </p:blipFill>
        <p:spPr bwMode="auto">
          <a:xfrm>
            <a:off x="431654" y="1412776"/>
            <a:ext cx="4402495" cy="34212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860032" y="1412776"/>
            <a:ext cx="41399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Термические или химические ожоги глаз могут сочетаться с повреждениями тканей лица, головы и других анатомических </a:t>
            </a:r>
            <a:r>
              <a:rPr lang="ru-RU" sz="2400" dirty="0"/>
              <a:t>областей </a:t>
            </a:r>
            <a:r>
              <a:rPr lang="ru-RU" sz="2400" dirty="0" smtClean="0"/>
              <a:t>(шея</a:t>
            </a:r>
            <a:r>
              <a:rPr lang="ru-RU" sz="2400" dirty="0"/>
              <a:t>, грудь, живот и т.д</a:t>
            </a:r>
            <a:r>
              <a:rPr lang="ru-RU" sz="2400" dirty="0" smtClean="0"/>
              <a:t>.).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5283664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Пострадавший на аварии в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шахте.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654" y="4869161"/>
            <a:ext cx="5148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Сочетанный </a:t>
            </a:r>
            <a:r>
              <a:rPr lang="ru-RU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термохмический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ожог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3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9024" y="548680"/>
            <a:ext cx="8533456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achoma"/>
              </a:rPr>
              <a:t>Комбинированные поражения возникают при воздействии двух и более факторов на один орган </a:t>
            </a:r>
            <a:r>
              <a:rPr lang="ru-RU" sz="2400" dirty="0" smtClean="0">
                <a:latin typeface="Tachoma"/>
              </a:rPr>
              <a:t>(</a:t>
            </a:r>
            <a:r>
              <a:rPr lang="ru-RU" sz="2400" dirty="0" err="1" smtClean="0">
                <a:latin typeface="Tachoma"/>
              </a:rPr>
              <a:t>Даниличев</a:t>
            </a:r>
            <a:r>
              <a:rPr lang="ru-RU" sz="2400" dirty="0" smtClean="0">
                <a:latin typeface="Tachoma"/>
              </a:rPr>
              <a:t> В.Ф</a:t>
            </a:r>
            <a:r>
              <a:rPr lang="ru-RU" sz="2400" dirty="0">
                <a:latin typeface="Tachoma"/>
              </a:rPr>
              <a:t>., </a:t>
            </a:r>
            <a:r>
              <a:rPr lang="ru-RU" sz="2400" dirty="0" smtClean="0">
                <a:latin typeface="Tachoma"/>
              </a:rPr>
              <a:t>2000).</a:t>
            </a:r>
          </a:p>
          <a:p>
            <a:endParaRPr lang="ru-RU" sz="2400" dirty="0" smtClean="0">
              <a:latin typeface="Tachoma"/>
            </a:endParaRPr>
          </a:p>
          <a:p>
            <a:r>
              <a:rPr lang="ru-RU" sz="2300" dirty="0" smtClean="0">
                <a:latin typeface="Tachoma"/>
              </a:rPr>
              <a:t>Варианты: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300" dirty="0" smtClean="0">
                <a:latin typeface="Tachoma"/>
              </a:rPr>
              <a:t>    </a:t>
            </a:r>
            <a:r>
              <a:rPr lang="ru-RU" sz="2300" dirty="0">
                <a:latin typeface="Tachoma"/>
              </a:rPr>
              <a:t>Термохимические ожоги глаз </a:t>
            </a:r>
            <a:r>
              <a:rPr lang="ru-RU" sz="2300" dirty="0" smtClean="0">
                <a:latin typeface="Tachoma"/>
              </a:rPr>
              <a:t>(например, взрыв </a:t>
            </a:r>
            <a:r>
              <a:rPr lang="ru-RU" sz="2300" dirty="0">
                <a:latin typeface="Tachoma"/>
              </a:rPr>
              <a:t>карнавальной петарды) осложняются внедрением в ткани инородных частиц. </a:t>
            </a:r>
            <a:endParaRPr lang="ru-RU" sz="2300" dirty="0" smtClean="0">
              <a:latin typeface="Tachoma"/>
            </a:endParaRPr>
          </a:p>
          <a:p>
            <a:endParaRPr lang="ru-RU" sz="2300" dirty="0">
              <a:latin typeface="Tachom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300" b="1" dirty="0">
                <a:latin typeface="Tachoma"/>
              </a:rPr>
              <a:t> </a:t>
            </a:r>
            <a:r>
              <a:rPr lang="ru-RU" sz="2300" dirty="0" smtClean="0">
                <a:latin typeface="Tachoma"/>
              </a:rPr>
              <a:t>Взрывы </a:t>
            </a:r>
            <a:r>
              <a:rPr lang="ru-RU" sz="2300" dirty="0">
                <a:latin typeface="Tachoma"/>
              </a:rPr>
              <a:t>химических реактивов в лабораториях часто сочетаются с проникающими ранениями глаз осколками лабораторной </a:t>
            </a:r>
            <a:r>
              <a:rPr lang="ru-RU" sz="2300" dirty="0" smtClean="0">
                <a:latin typeface="Tachoma"/>
              </a:rPr>
              <a:t>посуды.</a:t>
            </a:r>
          </a:p>
          <a:p>
            <a:endParaRPr lang="ru-RU" sz="2300" dirty="0" smtClean="0">
              <a:latin typeface="Tachom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300" dirty="0" smtClean="0">
                <a:latin typeface="Tachoma"/>
              </a:rPr>
              <a:t>В </a:t>
            </a:r>
            <a:r>
              <a:rPr lang="ru-RU" sz="2300" dirty="0">
                <a:latin typeface="Tachoma"/>
              </a:rPr>
              <a:t>случае термохимических ожогов </a:t>
            </a:r>
            <a:r>
              <a:rPr lang="ru-RU" sz="2300" dirty="0" smtClean="0">
                <a:latin typeface="Tachoma"/>
              </a:rPr>
              <a:t>возможно  одновременное </a:t>
            </a:r>
            <a:r>
              <a:rPr lang="ru-RU" sz="2300" dirty="0">
                <a:latin typeface="Tachoma"/>
              </a:rPr>
              <a:t>проникающее ранение </a:t>
            </a:r>
            <a:r>
              <a:rPr lang="ru-RU" sz="2300" dirty="0" smtClean="0">
                <a:latin typeface="Tachoma"/>
              </a:rPr>
              <a:t>глаза.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25460"/>
            <a:ext cx="5213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achoma"/>
              </a:rPr>
              <a:t>Комбинированные поражения</a:t>
            </a:r>
          </a:p>
        </p:txBody>
      </p:sp>
    </p:spTree>
    <p:extLst>
      <p:ext uri="{BB962C8B-B14F-4D97-AF65-F5344CB8AC3E}">
        <p14:creationId xmlns:p14="http://schemas.microsoft.com/office/powerpoint/2010/main" val="4887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674521"/>
            <a:ext cx="830850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achoma"/>
              </a:rPr>
              <a:t> </a:t>
            </a:r>
            <a:r>
              <a:rPr lang="ru-RU" sz="2400" dirty="0" smtClean="0">
                <a:latin typeface="Tachoma"/>
              </a:rPr>
              <a:t>   Инородные </a:t>
            </a:r>
            <a:r>
              <a:rPr lang="ru-RU" sz="2400" dirty="0">
                <a:latin typeface="Tachoma"/>
              </a:rPr>
              <a:t>тела конъюнктивы и роговицы удаляют </a:t>
            </a:r>
            <a:r>
              <a:rPr lang="ru-RU" sz="2400" dirty="0" smtClean="0">
                <a:latin typeface="Tachoma"/>
              </a:rPr>
              <a:t>влажным ватным </a:t>
            </a:r>
            <a:r>
              <a:rPr lang="ru-RU" sz="2400" dirty="0">
                <a:latin typeface="Tachoma"/>
              </a:rPr>
              <a:t>тампоном или </a:t>
            </a:r>
            <a:r>
              <a:rPr lang="ru-RU" sz="2400" dirty="0" smtClean="0">
                <a:latin typeface="Tachoma"/>
              </a:rPr>
              <a:t>пинцетом: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achoma"/>
              </a:rPr>
              <a:t>частицы </a:t>
            </a:r>
            <a:r>
              <a:rPr lang="ru-RU" sz="2400" dirty="0">
                <a:latin typeface="Tachoma"/>
              </a:rPr>
              <a:t>грифеля и </a:t>
            </a:r>
            <a:r>
              <a:rPr lang="ru-RU" sz="2400" dirty="0" smtClean="0">
                <a:latin typeface="Tachoma"/>
              </a:rPr>
              <a:t>кристаллы марганцовки </a:t>
            </a:r>
            <a:r>
              <a:rPr lang="ru-RU" sz="2400" dirty="0">
                <a:latin typeface="Tachoma"/>
              </a:rPr>
              <a:t>— до промывания </a:t>
            </a:r>
            <a:r>
              <a:rPr lang="ru-RU" sz="2400" dirty="0" smtClean="0">
                <a:latin typeface="Tachoma"/>
              </a:rPr>
              <a:t>  конъюнктивального мешка,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achoma"/>
              </a:rPr>
              <a:t>частицы </a:t>
            </a:r>
            <a:r>
              <a:rPr lang="ru-RU" sz="2400" dirty="0">
                <a:latin typeface="Tachoma"/>
              </a:rPr>
              <a:t>извести и цемента — после </a:t>
            </a:r>
            <a:r>
              <a:rPr lang="ru-RU" sz="2400" dirty="0" smtClean="0">
                <a:latin typeface="Tachoma"/>
              </a:rPr>
              <a:t>промывания.</a:t>
            </a:r>
          </a:p>
          <a:p>
            <a:r>
              <a:rPr lang="ru-RU" sz="2400" dirty="0">
                <a:latin typeface="Tachoma"/>
              </a:rPr>
              <a:t> </a:t>
            </a:r>
            <a:r>
              <a:rPr lang="ru-RU" sz="2400" dirty="0" smtClean="0">
                <a:latin typeface="Tachoma"/>
              </a:rPr>
              <a:t>      </a:t>
            </a:r>
          </a:p>
          <a:p>
            <a:pPr lvl="1"/>
            <a:r>
              <a:rPr lang="ru-RU" sz="2400" dirty="0" smtClean="0">
                <a:solidFill>
                  <a:srgbClr val="FF0000"/>
                </a:solidFill>
                <a:latin typeface="Tachoma"/>
              </a:rPr>
              <a:t> !!! При обнаружении признаков </a:t>
            </a:r>
            <a:r>
              <a:rPr lang="ru-RU" sz="2400" dirty="0">
                <a:solidFill>
                  <a:srgbClr val="FF0000"/>
                </a:solidFill>
                <a:latin typeface="Tachoma"/>
              </a:rPr>
              <a:t>одновременного проникающего ранения </a:t>
            </a:r>
            <a:r>
              <a:rPr lang="ru-RU" sz="2400" dirty="0" smtClean="0">
                <a:solidFill>
                  <a:srgbClr val="FF0000"/>
                </a:solidFill>
                <a:latin typeface="Tachoma"/>
              </a:rPr>
              <a:t>глаза промывание </a:t>
            </a:r>
            <a:r>
              <a:rPr lang="ru-RU" sz="2400" dirty="0">
                <a:solidFill>
                  <a:srgbClr val="FF0000"/>
                </a:solidFill>
                <a:latin typeface="Tachoma"/>
              </a:rPr>
              <a:t>конъюнктивального мешка противопоказано.</a:t>
            </a:r>
            <a:br>
              <a:rPr lang="ru-RU" sz="2400" dirty="0">
                <a:solidFill>
                  <a:srgbClr val="FF0000"/>
                </a:solidFill>
                <a:latin typeface="Tachoma"/>
              </a:rPr>
            </a:br>
            <a:endParaRPr lang="ru-RU" sz="2400" dirty="0">
              <a:solidFill>
                <a:srgbClr val="FF0000"/>
              </a:solidFill>
              <a:latin typeface="Tachom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9673" y="260648"/>
            <a:ext cx="67354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achoma"/>
              </a:rPr>
              <a:t>Комбинированные поражения:</a:t>
            </a:r>
          </a:p>
          <a:p>
            <a:pPr algn="ctr"/>
            <a:r>
              <a:rPr lang="ru-RU" sz="2800" dirty="0">
                <a:latin typeface="Tachoma"/>
              </a:rPr>
              <a:t>о</a:t>
            </a:r>
            <a:r>
              <a:rPr lang="ru-RU" sz="2800" dirty="0" smtClean="0">
                <a:latin typeface="Tachoma"/>
              </a:rPr>
              <a:t>собенности оказания первой помощи </a:t>
            </a:r>
          </a:p>
          <a:p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5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628800"/>
            <a:ext cx="85689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latin typeface="Tachoma"/>
              </a:rPr>
              <a:t>Источники повреждающих факторов: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choma"/>
              </a:rPr>
              <a:t>Длинноволновое  (</a:t>
            </a:r>
            <a:r>
              <a:rPr lang="ru-RU" sz="2400" dirty="0">
                <a:latin typeface="Tachoma"/>
              </a:rPr>
              <a:t>инфракрасные лучи) </a:t>
            </a:r>
            <a:r>
              <a:rPr lang="ru-RU" sz="2400" dirty="0" smtClean="0">
                <a:latin typeface="Tachoma"/>
              </a:rPr>
              <a:t>излучение.</a:t>
            </a:r>
            <a:endParaRPr lang="ru-RU" sz="2400" dirty="0">
              <a:latin typeface="Tachom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choma"/>
              </a:rPr>
              <a:t>Коротковолновое  (</a:t>
            </a:r>
            <a:r>
              <a:rPr lang="ru-RU" sz="2400" dirty="0">
                <a:latin typeface="Tachoma"/>
              </a:rPr>
              <a:t>ультрафиолетовые лучи) </a:t>
            </a:r>
            <a:r>
              <a:rPr lang="ru-RU" sz="2400" dirty="0" smtClean="0">
                <a:latin typeface="Tachoma"/>
              </a:rPr>
              <a:t>излучение.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choma"/>
              </a:rPr>
              <a:t>Рентгеновские лучи.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choma"/>
              </a:rPr>
              <a:t>Радиоактивное излучение: </a:t>
            </a:r>
            <a:r>
              <a:rPr lang="el-GR" sz="2400" dirty="0" smtClean="0">
                <a:latin typeface="Tachoma"/>
              </a:rPr>
              <a:t>α</a:t>
            </a:r>
            <a:r>
              <a:rPr lang="ru-RU" sz="2400" dirty="0" smtClean="0">
                <a:latin typeface="Tachoma"/>
              </a:rPr>
              <a:t>-,</a:t>
            </a:r>
            <a:r>
              <a:rPr lang="el-GR" sz="2400" dirty="0" smtClean="0">
                <a:latin typeface="Tachoma"/>
                <a:cs typeface="Arial" panose="020B0604020202020204" pitchFamily="34" charset="0"/>
              </a:rPr>
              <a:t>β</a:t>
            </a:r>
            <a:r>
              <a:rPr lang="ru-RU" sz="2400" dirty="0" smtClean="0">
                <a:latin typeface="Tachoma"/>
                <a:cs typeface="Arial" panose="020B0604020202020204" pitchFamily="34" charset="0"/>
              </a:rPr>
              <a:t>-,</a:t>
            </a:r>
            <a:r>
              <a:rPr lang="el-GR" sz="2400" dirty="0" smtClean="0">
                <a:latin typeface="Tachoma"/>
                <a:cs typeface="Arial" panose="020B0604020202020204" pitchFamily="34" charset="0"/>
              </a:rPr>
              <a:t>γ</a:t>
            </a:r>
            <a:r>
              <a:rPr lang="ru-RU" sz="2400" dirty="0" smtClean="0">
                <a:latin typeface="Tachoma"/>
                <a:cs typeface="Arial" panose="020B0604020202020204" pitchFamily="34" charset="0"/>
              </a:rPr>
              <a:t>-лучи.</a:t>
            </a:r>
            <a:r>
              <a:rPr lang="ru-RU" sz="2400" dirty="0" smtClean="0">
                <a:latin typeface="Tachoma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choma"/>
              </a:rPr>
              <a:t>Излучения </a:t>
            </a:r>
            <a:r>
              <a:rPr lang="ru-RU" sz="2400" dirty="0">
                <a:latin typeface="Tachoma"/>
              </a:rPr>
              <a:t>оптических квантовых </a:t>
            </a:r>
            <a:r>
              <a:rPr lang="ru-RU" sz="2400" dirty="0" smtClean="0">
                <a:latin typeface="Tachoma"/>
              </a:rPr>
              <a:t>генераторов.    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achoma"/>
              </a:rPr>
              <a:t> </a:t>
            </a:r>
            <a:r>
              <a:rPr lang="ru-RU" sz="2400" dirty="0" smtClean="0">
                <a:latin typeface="Tachoma"/>
              </a:rPr>
              <a:t>    </a:t>
            </a:r>
            <a:endParaRPr lang="ru-RU" sz="2400" dirty="0">
              <a:latin typeface="Tachom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764704"/>
            <a:ext cx="30620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Tachoma"/>
              </a:rPr>
              <a:t>Лучевые ожоги</a:t>
            </a:r>
          </a:p>
        </p:txBody>
      </p:sp>
    </p:spTree>
    <p:extLst>
      <p:ext uri="{BB962C8B-B14F-4D97-AF65-F5344CB8AC3E}">
        <p14:creationId xmlns:p14="http://schemas.microsoft.com/office/powerpoint/2010/main" val="297436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92696"/>
            <a:ext cx="8496943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achoma"/>
              </a:rPr>
              <a:t>Лучевые </a:t>
            </a:r>
            <a:r>
              <a:rPr lang="ru-RU" sz="2000" dirty="0">
                <a:latin typeface="Tachoma"/>
              </a:rPr>
              <a:t>ожоги </a:t>
            </a:r>
            <a:r>
              <a:rPr lang="ru-RU" sz="2000" dirty="0" smtClean="0">
                <a:latin typeface="Tachoma"/>
              </a:rPr>
              <a:t>проявляются </a:t>
            </a:r>
            <a:r>
              <a:rPr lang="ru-RU" sz="2000" dirty="0">
                <a:latin typeface="Tachoma"/>
              </a:rPr>
              <a:t>не сразу, а спустя несколько часов (</a:t>
            </a:r>
            <a:r>
              <a:rPr lang="ru-RU" sz="2000" dirty="0" smtClean="0">
                <a:latin typeface="Tachoma"/>
              </a:rPr>
              <a:t>в среднем </a:t>
            </a:r>
            <a:r>
              <a:rPr lang="ru-RU" sz="2000" dirty="0">
                <a:latin typeface="Tachoma"/>
              </a:rPr>
              <a:t>через 4 – 6 часов).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Tachoma"/>
              </a:rPr>
              <a:t> </a:t>
            </a:r>
            <a:r>
              <a:rPr lang="ru-RU" sz="2000" dirty="0" smtClean="0">
                <a:latin typeface="Tachoma"/>
              </a:rPr>
              <a:t>Характерные жалобы: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achoma"/>
              </a:rPr>
              <a:t>сильная </a:t>
            </a:r>
            <a:r>
              <a:rPr lang="ru-RU" sz="2000" dirty="0">
                <a:latin typeface="Tachoma"/>
              </a:rPr>
              <a:t>боль в глазах</a:t>
            </a:r>
            <a:r>
              <a:rPr lang="ru-RU" sz="2000" dirty="0" smtClean="0">
                <a:latin typeface="Tachoma"/>
              </a:rPr>
              <a:t>,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Tachoma"/>
              </a:rPr>
              <a:t>с</a:t>
            </a:r>
            <a:r>
              <a:rPr lang="ru-RU" sz="2000" dirty="0" smtClean="0">
                <a:latin typeface="Tachoma"/>
              </a:rPr>
              <a:t>лезотечение,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Tachoma"/>
              </a:rPr>
              <a:t>с</a:t>
            </a:r>
            <a:r>
              <a:rPr lang="ru-RU" sz="2000" dirty="0" smtClean="0">
                <a:latin typeface="Tachoma"/>
              </a:rPr>
              <a:t>ветобоязнь,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achoma"/>
              </a:rPr>
              <a:t>резкое </a:t>
            </a:r>
            <a:r>
              <a:rPr lang="ru-RU" sz="2000" dirty="0">
                <a:latin typeface="Tachoma"/>
              </a:rPr>
              <a:t>ухудшение зрения вследствие поражения </a:t>
            </a:r>
            <a:r>
              <a:rPr lang="ru-RU" sz="2000" dirty="0" smtClean="0">
                <a:latin typeface="Tachoma"/>
              </a:rPr>
              <a:t>не только роговицы, но и сетчатки.</a:t>
            </a:r>
          </a:p>
          <a:p>
            <a:pPr marL="342900" indent="-342900">
              <a:buFontTx/>
              <a:buChar char="-"/>
            </a:pPr>
            <a:endParaRPr lang="ru-RU" sz="2000" dirty="0" smtClean="0">
              <a:latin typeface="Tachoma"/>
            </a:endParaRPr>
          </a:p>
          <a:p>
            <a:r>
              <a:rPr lang="ru-RU" sz="1900" dirty="0" smtClean="0">
                <a:latin typeface="Tachoma"/>
              </a:rPr>
              <a:t>При </a:t>
            </a:r>
            <a:r>
              <a:rPr lang="ru-RU" sz="1900" dirty="0">
                <a:latin typeface="Tachoma"/>
              </a:rPr>
              <a:t>лучевом поражении </a:t>
            </a:r>
            <a:r>
              <a:rPr lang="ru-RU" sz="1900" dirty="0" smtClean="0">
                <a:latin typeface="Tachoma"/>
              </a:rPr>
              <a:t>глаз требуется </a:t>
            </a:r>
            <a:r>
              <a:rPr lang="ru-RU" sz="1900" dirty="0">
                <a:latin typeface="Tachoma"/>
              </a:rPr>
              <a:t>немедленная </a:t>
            </a:r>
            <a:r>
              <a:rPr lang="ru-RU" sz="1900" dirty="0" smtClean="0">
                <a:latin typeface="Tachoma"/>
              </a:rPr>
              <a:t>помощь:</a:t>
            </a:r>
            <a:r>
              <a:rPr lang="ru-RU" sz="1900" dirty="0">
                <a:latin typeface="Tachoma"/>
              </a:rPr>
              <a:t/>
            </a:r>
            <a:br>
              <a:rPr lang="ru-RU" sz="1900" dirty="0">
                <a:latin typeface="Tachoma"/>
              </a:rPr>
            </a:br>
            <a:r>
              <a:rPr lang="ru-RU" sz="1900" dirty="0" smtClean="0">
                <a:latin typeface="Tachoma"/>
              </a:rPr>
              <a:t>1. Местная анестезия (глазные капли - </a:t>
            </a:r>
            <a:r>
              <a:rPr lang="ru-RU" sz="1900" dirty="0" err="1" smtClean="0">
                <a:latin typeface="Tachoma"/>
              </a:rPr>
              <a:t>оксибупрокаин</a:t>
            </a:r>
            <a:r>
              <a:rPr lang="ru-RU" sz="1900" dirty="0" smtClean="0">
                <a:latin typeface="Tachoma"/>
              </a:rPr>
              <a:t>, </a:t>
            </a:r>
            <a:r>
              <a:rPr lang="ru-RU" sz="1900" dirty="0" err="1" smtClean="0">
                <a:latin typeface="Tachoma"/>
              </a:rPr>
              <a:t>лидокаин</a:t>
            </a:r>
            <a:r>
              <a:rPr lang="ru-RU" sz="1900" dirty="0" smtClean="0">
                <a:latin typeface="Tachoma"/>
              </a:rPr>
              <a:t>).</a:t>
            </a:r>
          </a:p>
          <a:p>
            <a:r>
              <a:rPr lang="ru-RU" sz="1900" dirty="0" smtClean="0">
                <a:latin typeface="Tachoma"/>
              </a:rPr>
              <a:t>2. Антибактериальные средства ( глазные капли - левомицетин</a:t>
            </a:r>
            <a:r>
              <a:rPr lang="ru-RU" sz="1900" dirty="0">
                <a:latin typeface="Tachoma"/>
              </a:rPr>
              <a:t>, </a:t>
            </a:r>
            <a:r>
              <a:rPr lang="ru-RU" sz="1900" dirty="0" err="1" smtClean="0">
                <a:latin typeface="Tachoma"/>
              </a:rPr>
              <a:t>тобрамицин</a:t>
            </a:r>
            <a:r>
              <a:rPr lang="ru-RU" sz="1900" dirty="0" smtClean="0">
                <a:latin typeface="Tachoma"/>
              </a:rPr>
              <a:t>, </a:t>
            </a:r>
            <a:r>
              <a:rPr lang="ru-RU" sz="1900" dirty="0" err="1" smtClean="0">
                <a:latin typeface="Tachoma"/>
              </a:rPr>
              <a:t>ципрфлоксацин</a:t>
            </a:r>
            <a:r>
              <a:rPr lang="ru-RU" sz="1900" dirty="0" smtClean="0">
                <a:latin typeface="Tachoma"/>
              </a:rPr>
              <a:t>, </a:t>
            </a:r>
            <a:r>
              <a:rPr lang="ru-RU" sz="1900" dirty="0" err="1" smtClean="0">
                <a:latin typeface="Tachoma"/>
              </a:rPr>
              <a:t>пиклоксидин</a:t>
            </a:r>
            <a:r>
              <a:rPr lang="ru-RU" sz="1900" dirty="0" smtClean="0">
                <a:latin typeface="Tachoma"/>
              </a:rPr>
              <a:t> </a:t>
            </a:r>
            <a:r>
              <a:rPr lang="ru-RU" sz="1900" dirty="0">
                <a:latin typeface="Tachoma"/>
              </a:rPr>
              <a:t>и др</a:t>
            </a:r>
            <a:r>
              <a:rPr lang="ru-RU" sz="1900" dirty="0" smtClean="0">
                <a:latin typeface="Tachoma"/>
              </a:rPr>
              <a:t>.).</a:t>
            </a:r>
            <a:endParaRPr lang="ru-RU" sz="1900" dirty="0">
              <a:latin typeface="Tachoma"/>
            </a:endParaRPr>
          </a:p>
          <a:p>
            <a:r>
              <a:rPr lang="ru-RU" sz="1900" dirty="0" smtClean="0">
                <a:latin typeface="Tachoma"/>
              </a:rPr>
              <a:t>3. Кортикостероиды </a:t>
            </a:r>
            <a:r>
              <a:rPr lang="ru-RU" sz="1900" dirty="0" err="1" smtClean="0">
                <a:latin typeface="Tachoma"/>
              </a:rPr>
              <a:t>местно</a:t>
            </a:r>
            <a:r>
              <a:rPr lang="ru-RU" sz="1900" dirty="0" smtClean="0">
                <a:latin typeface="Tachoma"/>
              </a:rPr>
              <a:t> (</a:t>
            </a:r>
            <a:r>
              <a:rPr lang="ru-RU" sz="1900" dirty="0">
                <a:latin typeface="Tachoma"/>
              </a:rPr>
              <a:t>глазные капли </a:t>
            </a:r>
            <a:r>
              <a:rPr lang="ru-RU" sz="1900" dirty="0" smtClean="0">
                <a:latin typeface="Tachoma"/>
              </a:rPr>
              <a:t> </a:t>
            </a:r>
            <a:r>
              <a:rPr lang="ru-RU" sz="1900" dirty="0" err="1" smtClean="0">
                <a:latin typeface="Tachoma"/>
              </a:rPr>
              <a:t>дексаметазон</a:t>
            </a:r>
            <a:r>
              <a:rPr lang="ru-RU" sz="1900" dirty="0" smtClean="0">
                <a:latin typeface="Tachoma"/>
              </a:rPr>
              <a:t>, гидрокортизоновая глазная мазь).</a:t>
            </a:r>
          </a:p>
          <a:p>
            <a:r>
              <a:rPr lang="ru-RU" sz="1900" dirty="0" smtClean="0">
                <a:latin typeface="Tachoma"/>
              </a:rPr>
              <a:t>4. Препараты для купирования отека роговицы и конъюнктивы (глазной гель </a:t>
            </a:r>
            <a:r>
              <a:rPr lang="ru-RU" sz="1900" dirty="0" err="1" smtClean="0">
                <a:latin typeface="Tachoma"/>
              </a:rPr>
              <a:t>декспантенола</a:t>
            </a:r>
            <a:r>
              <a:rPr lang="ru-RU" sz="1900" dirty="0" smtClean="0">
                <a:latin typeface="Tachoma"/>
              </a:rPr>
              <a:t>, 3% раствор натрия хлорида).</a:t>
            </a:r>
          </a:p>
          <a:p>
            <a:r>
              <a:rPr lang="ru-RU" sz="1900" dirty="0" smtClean="0">
                <a:latin typeface="Tachoma"/>
              </a:rPr>
              <a:t>5. </a:t>
            </a:r>
            <a:r>
              <a:rPr lang="ru-RU" sz="1900" dirty="0" err="1" smtClean="0">
                <a:latin typeface="Tachoma"/>
              </a:rPr>
              <a:t>Эпителизирующая</a:t>
            </a:r>
            <a:r>
              <a:rPr lang="ru-RU" sz="1900" dirty="0" smtClean="0">
                <a:latin typeface="Tachoma"/>
              </a:rPr>
              <a:t> терапия (масляные растворы витаминов А и Е, мази с витамином </a:t>
            </a:r>
            <a:r>
              <a:rPr lang="ru-RU" sz="1900" dirty="0">
                <a:latin typeface="Tachoma"/>
              </a:rPr>
              <a:t>А </a:t>
            </a:r>
            <a:r>
              <a:rPr lang="ru-RU" sz="1900" dirty="0" smtClean="0">
                <a:latin typeface="Tachoma"/>
              </a:rPr>
              <a:t>- </a:t>
            </a:r>
            <a:r>
              <a:rPr lang="ru-RU" sz="1900" dirty="0" err="1" smtClean="0">
                <a:latin typeface="Tachoma"/>
              </a:rPr>
              <a:t>ВитА-Пос</a:t>
            </a:r>
            <a:r>
              <a:rPr lang="ru-RU" sz="1900" dirty="0" smtClean="0">
                <a:latin typeface="Tachoma"/>
              </a:rPr>
              <a:t>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-2638"/>
            <a:ext cx="89644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achoma"/>
              </a:rPr>
              <a:t>Лучевые </a:t>
            </a:r>
            <a:r>
              <a:rPr lang="ru-RU" sz="2400" dirty="0" smtClean="0">
                <a:latin typeface="Tachoma"/>
              </a:rPr>
              <a:t>ожоги: </a:t>
            </a:r>
          </a:p>
          <a:p>
            <a:pPr algn="ctr"/>
            <a:r>
              <a:rPr lang="ru-RU" sz="2400" dirty="0" smtClean="0">
                <a:latin typeface="Tachoma"/>
              </a:rPr>
              <a:t>особенности течения, клиники и оказания первой помощи </a:t>
            </a:r>
            <a:endParaRPr lang="ru-RU" sz="2400" dirty="0">
              <a:latin typeface="Tachoma"/>
            </a:endParaRPr>
          </a:p>
        </p:txBody>
      </p:sp>
    </p:spTree>
    <p:extLst>
      <p:ext uri="{BB962C8B-B14F-4D97-AF65-F5344CB8AC3E}">
        <p14:creationId xmlns:p14="http://schemas.microsoft.com/office/powerpoint/2010/main" val="35941945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7528" y="639852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err="1" smtClean="0">
                <a:latin typeface="Tachoma"/>
              </a:rPr>
              <a:t>Электроофтальмия</a:t>
            </a:r>
            <a:r>
              <a:rPr lang="ru-RU" sz="2400" dirty="0" smtClean="0">
                <a:latin typeface="Tachom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achoma"/>
              </a:rPr>
              <a:t>  - последствие </a:t>
            </a:r>
            <a:r>
              <a:rPr lang="ru-RU" sz="2400" dirty="0">
                <a:latin typeface="Tachoma"/>
              </a:rPr>
              <a:t> </a:t>
            </a:r>
            <a:r>
              <a:rPr lang="ru-RU" sz="2400" dirty="0" smtClean="0">
                <a:latin typeface="Tachoma"/>
              </a:rPr>
              <a:t>работы без защитных средств для глаз при электросварке или пребывания в помещении при работе УВЧ-лампы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achoma"/>
              </a:rPr>
              <a:t>Ультрафиолетовые лучи </a:t>
            </a:r>
            <a:r>
              <a:rPr lang="ru-RU" sz="2400" dirty="0">
                <a:latin typeface="Tachoma"/>
              </a:rPr>
              <a:t>попадают на </a:t>
            </a:r>
            <a:r>
              <a:rPr lang="ru-RU" sz="2400" dirty="0" smtClean="0">
                <a:latin typeface="Tachoma"/>
              </a:rPr>
              <a:t>структуры переднего отдела </a:t>
            </a:r>
            <a:r>
              <a:rPr lang="ru-RU" sz="2400" dirty="0">
                <a:latin typeface="Tachoma"/>
              </a:rPr>
              <a:t>глаза и вызывают </a:t>
            </a:r>
            <a:r>
              <a:rPr lang="ru-RU" sz="2400" dirty="0" smtClean="0">
                <a:latin typeface="Tachoma"/>
              </a:rPr>
              <a:t>воспалительные явления, </a:t>
            </a:r>
            <a:r>
              <a:rPr lang="ru-RU" sz="2400" dirty="0">
                <a:latin typeface="Tachoma"/>
              </a:rPr>
              <a:t>которые наступают после скрытого периода </a:t>
            </a:r>
            <a:endParaRPr lang="ru-RU" sz="2400" dirty="0" smtClean="0">
              <a:latin typeface="Tachoma"/>
            </a:endParaRP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achoma"/>
              </a:rPr>
              <a:t>от </a:t>
            </a:r>
            <a:r>
              <a:rPr lang="ru-RU" sz="2400" dirty="0">
                <a:latin typeface="Tachoma"/>
              </a:rPr>
              <a:t>4 до 10 </a:t>
            </a:r>
            <a:r>
              <a:rPr lang="ru-RU" sz="2400" dirty="0" smtClean="0">
                <a:latin typeface="Tachoma"/>
              </a:rPr>
              <a:t>часов, поэтому нередко </a:t>
            </a:r>
            <a:r>
              <a:rPr lang="ru-RU" sz="2400" dirty="0">
                <a:latin typeface="Tachoma"/>
              </a:rPr>
              <a:t>больные обращаются за </a:t>
            </a:r>
            <a:r>
              <a:rPr lang="ru-RU" sz="2400" dirty="0" smtClean="0">
                <a:latin typeface="Tachoma"/>
              </a:rPr>
              <a:t>медицинской помощью </a:t>
            </a:r>
            <a:r>
              <a:rPr lang="ru-RU" sz="2400" dirty="0">
                <a:latin typeface="Tachoma"/>
              </a:rPr>
              <a:t>к </a:t>
            </a:r>
            <a:r>
              <a:rPr lang="ru-RU" sz="2400" dirty="0" smtClean="0">
                <a:latin typeface="Tachoma"/>
              </a:rPr>
              <a:t>офтальмологу </a:t>
            </a:r>
            <a:r>
              <a:rPr lang="ru-RU" sz="2400" dirty="0">
                <a:latin typeface="Tachoma"/>
              </a:rPr>
              <a:t>в ночное </a:t>
            </a:r>
            <a:r>
              <a:rPr lang="ru-RU" sz="2400" dirty="0" smtClean="0">
                <a:latin typeface="Tachoma"/>
              </a:rPr>
              <a:t>время.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22417" y="116632"/>
            <a:ext cx="5554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achoma"/>
              </a:rPr>
              <a:t>Ультрафиолетовое излучение</a:t>
            </a:r>
            <a:endParaRPr lang="ru-RU" sz="2800" dirty="0">
              <a:latin typeface="Tachoma"/>
            </a:endParaRPr>
          </a:p>
        </p:txBody>
      </p:sp>
    </p:spTree>
    <p:extLst>
      <p:ext uri="{BB962C8B-B14F-4D97-AF65-F5344CB8AC3E}">
        <p14:creationId xmlns:p14="http://schemas.microsoft.com/office/powerpoint/2010/main" val="322348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6450" y="606626"/>
            <a:ext cx="757120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latin typeface="Tachoma"/>
              </a:rPr>
              <a:t>Симптоматика </a:t>
            </a:r>
            <a:r>
              <a:rPr lang="ru-RU" sz="2400" dirty="0" err="1" smtClean="0">
                <a:latin typeface="Tachoma"/>
              </a:rPr>
              <a:t>электроофтальмии</a:t>
            </a:r>
            <a:r>
              <a:rPr lang="ru-RU" sz="2400" dirty="0" smtClean="0">
                <a:latin typeface="Tachoma"/>
              </a:rPr>
              <a:t>: </a:t>
            </a:r>
            <a:endParaRPr lang="ru-RU" sz="2400" dirty="0">
              <a:latin typeface="Tachoma"/>
            </a:endParaRP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achoma"/>
              </a:rPr>
              <a:t>Роговичный синдром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latin typeface="Tachoma"/>
              </a:rPr>
              <a:t>с</a:t>
            </a:r>
            <a:r>
              <a:rPr lang="ru-RU" sz="2400" dirty="0" smtClean="0">
                <a:latin typeface="Tachoma"/>
              </a:rPr>
              <a:t>ветобоязнь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achoma"/>
              </a:rPr>
              <a:t>слезотечение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achoma"/>
              </a:rPr>
              <a:t>гиперемия  конъюнктивы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achoma"/>
              </a:rPr>
              <a:t>блефароспазм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latin typeface="Tachoma"/>
              </a:rPr>
              <a:t>в</a:t>
            </a:r>
            <a:r>
              <a:rPr lang="ru-RU" sz="2400" dirty="0" smtClean="0">
                <a:latin typeface="Tachoma"/>
              </a:rPr>
              <a:t>ыраженное чувство инородного тела за веками </a:t>
            </a:r>
          </a:p>
          <a:p>
            <a:pPr>
              <a:lnSpc>
                <a:spcPct val="150000"/>
              </a:lnSpc>
            </a:pPr>
            <a:endParaRPr lang="ru-RU" sz="2400" dirty="0" smtClean="0">
              <a:latin typeface="Tachoma"/>
            </a:endParaRP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achoma"/>
              </a:rPr>
              <a:t>Поражение роговицы: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achoma"/>
              </a:rPr>
              <a:t>-  </a:t>
            </a:r>
            <a:r>
              <a:rPr lang="ru-RU" sz="2400" dirty="0">
                <a:latin typeface="Tachoma"/>
              </a:rPr>
              <a:t>мелкие пузыревидные вздутия </a:t>
            </a:r>
            <a:r>
              <a:rPr lang="ru-RU" sz="2400" dirty="0" smtClean="0">
                <a:latin typeface="Tachoma"/>
              </a:rPr>
              <a:t>эпителия</a:t>
            </a:r>
            <a:endParaRPr lang="ru-RU" sz="2400" dirty="0">
              <a:latin typeface="Tac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720" y="116632"/>
            <a:ext cx="4780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achoma"/>
              </a:rPr>
              <a:t>Ультрафиолетовое </a:t>
            </a:r>
            <a:r>
              <a:rPr lang="ru-RU" sz="2400" b="1" dirty="0" smtClean="0">
                <a:latin typeface="Tachoma"/>
              </a:rPr>
              <a:t>излучение</a:t>
            </a:r>
            <a:endParaRPr lang="ru-RU" sz="2400" dirty="0">
              <a:latin typeface="Tachoma"/>
            </a:endParaRPr>
          </a:p>
        </p:txBody>
      </p:sp>
    </p:spTree>
    <p:extLst>
      <p:ext uri="{BB962C8B-B14F-4D97-AF65-F5344CB8AC3E}">
        <p14:creationId xmlns:p14="http://schemas.microsoft.com/office/powerpoint/2010/main" val="35961300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4228" y="639852"/>
            <a:ext cx="8352928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Tachoma"/>
              </a:rPr>
              <a:t>«</a:t>
            </a:r>
            <a:r>
              <a:rPr lang="ru-RU" sz="2200" dirty="0" err="1">
                <a:latin typeface="Tachoma"/>
              </a:rPr>
              <a:t>Cнежная</a:t>
            </a:r>
            <a:r>
              <a:rPr lang="ru-RU" sz="2200" dirty="0">
                <a:latin typeface="Tachoma"/>
              </a:rPr>
              <a:t> слепота», или снежная офтальмия</a:t>
            </a:r>
            <a:r>
              <a:rPr lang="ru-RU" sz="2200" dirty="0" smtClean="0">
                <a:latin typeface="Tachoma"/>
              </a:rPr>
              <a:t>» </a:t>
            </a:r>
          </a:p>
          <a:p>
            <a:pPr marL="342900" indent="-342900">
              <a:buFontTx/>
              <a:buChar char="-"/>
            </a:pPr>
            <a:r>
              <a:rPr lang="ru-RU" sz="2200" dirty="0" smtClean="0">
                <a:latin typeface="Tachoma"/>
              </a:rPr>
              <a:t>возникает у </a:t>
            </a:r>
            <a:r>
              <a:rPr lang="ru-RU" sz="2200" dirty="0">
                <a:latin typeface="Tachoma"/>
              </a:rPr>
              <a:t>полярных и  горных туристов вследствие сильного отражения ультрафиолетовых лучей</a:t>
            </a:r>
            <a:r>
              <a:rPr lang="ru-RU" sz="2200" dirty="0" smtClean="0">
                <a:latin typeface="Tachoma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Tachoma"/>
              </a:rPr>
              <a:t>Средство профилактики и защиты - ношение дымчатых очков.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Tachoma"/>
              </a:rPr>
              <a:t>Лечение: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Tachoma"/>
              </a:rPr>
              <a:t>1. Инстилляции </a:t>
            </a:r>
            <a:r>
              <a:rPr lang="ru-RU" sz="2200" dirty="0">
                <a:latin typeface="Tachoma"/>
              </a:rPr>
              <a:t>анестетиков </a:t>
            </a:r>
            <a:r>
              <a:rPr lang="ru-RU" sz="2200" dirty="0" smtClean="0">
                <a:latin typeface="Tachoma"/>
              </a:rPr>
              <a:t>(в каплях - </a:t>
            </a:r>
            <a:r>
              <a:rPr lang="ru-RU" sz="2200" dirty="0" err="1" smtClean="0">
                <a:latin typeface="Tachoma"/>
              </a:rPr>
              <a:t>оксибупрокаин</a:t>
            </a:r>
            <a:r>
              <a:rPr lang="ru-RU" sz="2200" dirty="0" smtClean="0">
                <a:latin typeface="Tachoma"/>
              </a:rPr>
              <a:t>, </a:t>
            </a:r>
            <a:r>
              <a:rPr lang="ru-RU" sz="2200" dirty="0" err="1" smtClean="0">
                <a:latin typeface="Tachoma"/>
              </a:rPr>
              <a:t>лидокаин</a:t>
            </a:r>
            <a:r>
              <a:rPr lang="ru-RU" sz="2200" dirty="0" smtClean="0">
                <a:latin typeface="Tachoma"/>
              </a:rPr>
              <a:t>).</a:t>
            </a:r>
            <a:r>
              <a:rPr lang="ru-RU" sz="2200" dirty="0">
                <a:latin typeface="Tachoma"/>
              </a:rPr>
              <a:t/>
            </a:r>
            <a:br>
              <a:rPr lang="ru-RU" sz="2200" dirty="0">
                <a:latin typeface="Tachoma"/>
              </a:rPr>
            </a:br>
            <a:r>
              <a:rPr lang="ru-RU" sz="2200" dirty="0" smtClean="0">
                <a:latin typeface="Tachoma"/>
              </a:rPr>
              <a:t>2. Антибактериальная терапия (в каплях - </a:t>
            </a:r>
            <a:r>
              <a:rPr lang="ru-RU" sz="2200" dirty="0" err="1" smtClean="0">
                <a:latin typeface="Tachoma"/>
              </a:rPr>
              <a:t>ципрофлоксацин</a:t>
            </a:r>
            <a:r>
              <a:rPr lang="ru-RU" sz="2200" dirty="0" smtClean="0">
                <a:latin typeface="Tachoma"/>
              </a:rPr>
              <a:t>, </a:t>
            </a:r>
            <a:r>
              <a:rPr lang="ru-RU" sz="2200" dirty="0" err="1" smtClean="0">
                <a:latin typeface="Tachoma"/>
              </a:rPr>
              <a:t>пиклоксидин</a:t>
            </a:r>
            <a:r>
              <a:rPr lang="ru-RU" sz="2200" dirty="0" smtClean="0">
                <a:latin typeface="Tachoma"/>
              </a:rPr>
              <a:t>).</a:t>
            </a:r>
          </a:p>
          <a:p>
            <a:r>
              <a:rPr lang="ru-RU" sz="2200" dirty="0">
                <a:latin typeface="Tachoma"/>
              </a:rPr>
              <a:t> </a:t>
            </a:r>
            <a:r>
              <a:rPr lang="ru-RU" sz="2200" dirty="0" smtClean="0">
                <a:latin typeface="Tachoma"/>
              </a:rPr>
              <a:t>   3. Противовоспалительная терапия (</a:t>
            </a:r>
            <a:r>
              <a:rPr lang="ru-RU" sz="2200" dirty="0" err="1" smtClean="0">
                <a:latin typeface="Tachoma"/>
              </a:rPr>
              <a:t>индометацин</a:t>
            </a:r>
            <a:r>
              <a:rPr lang="ru-RU" sz="2200" dirty="0" smtClean="0">
                <a:latin typeface="Tachoma"/>
              </a:rPr>
              <a:t>,   </a:t>
            </a:r>
            <a:r>
              <a:rPr lang="ru-RU" sz="2200" dirty="0" err="1" smtClean="0">
                <a:latin typeface="Tachoma"/>
              </a:rPr>
              <a:t>броксинак</a:t>
            </a:r>
            <a:r>
              <a:rPr lang="ru-RU" sz="2200" dirty="0" smtClean="0">
                <a:latin typeface="Tachoma"/>
              </a:rPr>
              <a:t>).</a:t>
            </a:r>
          </a:p>
          <a:p>
            <a:r>
              <a:rPr lang="ru-RU" sz="2200" dirty="0">
                <a:latin typeface="Tachoma"/>
              </a:rPr>
              <a:t> </a:t>
            </a:r>
            <a:r>
              <a:rPr lang="ru-RU" sz="2200" dirty="0" smtClean="0">
                <a:latin typeface="Tachoma"/>
              </a:rPr>
              <a:t>    4. </a:t>
            </a:r>
            <a:r>
              <a:rPr lang="ru-RU" sz="2200" dirty="0" err="1" smtClean="0">
                <a:latin typeface="Tachoma"/>
              </a:rPr>
              <a:t>Кератопротекторы</a:t>
            </a:r>
            <a:r>
              <a:rPr lang="ru-RU" sz="2200" dirty="0" smtClean="0">
                <a:latin typeface="Tachoma"/>
              </a:rPr>
              <a:t>  (глазной гель </a:t>
            </a:r>
            <a:r>
              <a:rPr lang="ru-RU" sz="2200" dirty="0" err="1" smtClean="0">
                <a:latin typeface="Tachoma"/>
              </a:rPr>
              <a:t>декспантенол</a:t>
            </a:r>
            <a:r>
              <a:rPr lang="ru-RU" sz="2200" dirty="0" smtClean="0">
                <a:latin typeface="Tachoma"/>
              </a:rPr>
              <a:t>, препараты </a:t>
            </a:r>
            <a:r>
              <a:rPr lang="ru-RU" sz="2200" dirty="0" err="1" smtClean="0">
                <a:latin typeface="Tachoma"/>
              </a:rPr>
              <a:t>хондроитин</a:t>
            </a:r>
            <a:r>
              <a:rPr lang="ru-RU" sz="2200" dirty="0" smtClean="0">
                <a:latin typeface="Tachoma"/>
              </a:rPr>
              <a:t> </a:t>
            </a:r>
            <a:r>
              <a:rPr lang="ru-RU" sz="2200" dirty="0" err="1" smtClean="0">
                <a:latin typeface="Tachoma"/>
              </a:rPr>
              <a:t>сульфтат</a:t>
            </a:r>
            <a:r>
              <a:rPr lang="ru-RU" sz="2200" dirty="0" smtClean="0">
                <a:latin typeface="Tachoma"/>
              </a:rPr>
              <a:t> и </a:t>
            </a:r>
            <a:r>
              <a:rPr lang="ru-RU" sz="2200" dirty="0" err="1" smtClean="0">
                <a:latin typeface="Tachoma"/>
              </a:rPr>
              <a:t>гиалуроновой</a:t>
            </a:r>
            <a:r>
              <a:rPr lang="ru-RU" sz="2200" dirty="0" smtClean="0">
                <a:latin typeface="Tachoma"/>
              </a:rPr>
              <a:t> кислоты в каплях).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smtClean="0">
                <a:latin typeface="Tachoma"/>
              </a:rPr>
              <a:t>Симптоматическая терапия  для облегчения субъективной симптоматики - холодные </a:t>
            </a:r>
            <a:r>
              <a:rPr lang="ru-RU" sz="2200" dirty="0">
                <a:latin typeface="Tachoma"/>
              </a:rPr>
              <a:t>примочки.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22417" y="116632"/>
            <a:ext cx="51965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achoma"/>
              </a:rPr>
              <a:t>Ультрафиолетовое излучение</a:t>
            </a:r>
            <a:endParaRPr lang="ru-RU" sz="2800" dirty="0">
              <a:latin typeface="Tachoma"/>
            </a:endParaRPr>
          </a:p>
        </p:txBody>
      </p:sp>
    </p:spTree>
    <p:extLst>
      <p:ext uri="{BB962C8B-B14F-4D97-AF65-F5344CB8AC3E}">
        <p14:creationId xmlns:p14="http://schemas.microsoft.com/office/powerpoint/2010/main" val="6009686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052736"/>
            <a:ext cx="84249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     </a:t>
            </a:r>
            <a:r>
              <a:rPr lang="ru-RU" sz="2400" dirty="0" smtClean="0">
                <a:latin typeface="Tachoma"/>
              </a:rPr>
              <a:t>Патогенное </a:t>
            </a:r>
            <a:r>
              <a:rPr lang="ru-RU" sz="2400" dirty="0">
                <a:latin typeface="Tachoma"/>
              </a:rPr>
              <a:t>действие </a:t>
            </a:r>
            <a:r>
              <a:rPr lang="ru-RU" sz="2400" dirty="0" smtClean="0">
                <a:latin typeface="Tachoma"/>
              </a:rPr>
              <a:t>инфракрасного </a:t>
            </a:r>
            <a:r>
              <a:rPr lang="ru-RU" sz="2400" dirty="0">
                <a:latin typeface="Tachoma"/>
              </a:rPr>
              <a:t>облучения </a:t>
            </a:r>
            <a:r>
              <a:rPr lang="ru-RU" sz="2400" dirty="0" smtClean="0">
                <a:latin typeface="Tachoma"/>
              </a:rPr>
              <a:t>заключается </a:t>
            </a:r>
            <a:r>
              <a:rPr lang="ru-RU" sz="2400" dirty="0">
                <a:latin typeface="Tachoma"/>
              </a:rPr>
              <a:t>в образовании катаракт </a:t>
            </a:r>
            <a:r>
              <a:rPr lang="ru-RU" sz="2400" dirty="0" smtClean="0">
                <a:latin typeface="Tachoma"/>
              </a:rPr>
              <a:t>у рабочих </a:t>
            </a:r>
            <a:r>
              <a:rPr lang="ru-RU" sz="2400" dirty="0">
                <a:latin typeface="Tachoma"/>
              </a:rPr>
              <a:t>горячих цехов (плавильщики, металлурги, </a:t>
            </a:r>
            <a:r>
              <a:rPr lang="ru-RU" sz="2400" dirty="0" smtClean="0">
                <a:latin typeface="Tachoma"/>
              </a:rPr>
              <a:t>сталевары, стеклодувы </a:t>
            </a:r>
            <a:r>
              <a:rPr lang="ru-RU" sz="2400" dirty="0">
                <a:latin typeface="Tachoma"/>
              </a:rPr>
              <a:t>и др.) — так </a:t>
            </a:r>
            <a:r>
              <a:rPr lang="ru-RU" sz="2400" dirty="0" smtClean="0">
                <a:latin typeface="Tachoma"/>
              </a:rPr>
              <a:t>называемых « </a:t>
            </a:r>
            <a:r>
              <a:rPr lang="ru-RU" sz="2400" dirty="0">
                <a:latin typeface="Tachoma"/>
              </a:rPr>
              <a:t>огневых </a:t>
            </a:r>
            <a:r>
              <a:rPr lang="ru-RU" sz="2400" dirty="0" smtClean="0">
                <a:latin typeface="Tachoma"/>
              </a:rPr>
              <a:t>катаракт».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choma"/>
              </a:rPr>
              <a:t>    Развитие такой </a:t>
            </a:r>
            <a:r>
              <a:rPr lang="ru-RU" sz="2400" dirty="0">
                <a:latin typeface="Tachoma"/>
              </a:rPr>
              <a:t>катаракты </a:t>
            </a:r>
            <a:r>
              <a:rPr lang="ru-RU" sz="2400" dirty="0" smtClean="0">
                <a:latin typeface="Tachoma"/>
              </a:rPr>
              <a:t>зависит </a:t>
            </a:r>
            <a:r>
              <a:rPr lang="ru-RU" sz="2400" dirty="0">
                <a:latin typeface="Tachoma"/>
              </a:rPr>
              <a:t>с одной </a:t>
            </a:r>
            <a:r>
              <a:rPr lang="ru-RU" sz="2400" dirty="0" smtClean="0">
                <a:latin typeface="Tachoma"/>
              </a:rPr>
              <a:t>стороны от патогенного </a:t>
            </a:r>
            <a:r>
              <a:rPr lang="ru-RU" sz="2400" dirty="0">
                <a:latin typeface="Tachoma"/>
              </a:rPr>
              <a:t>действия коротковолновых инфракрасных лучей </a:t>
            </a:r>
            <a:r>
              <a:rPr lang="ru-RU" sz="2400" dirty="0" smtClean="0">
                <a:latin typeface="Tachoma"/>
              </a:rPr>
              <a:t>на хрусталик</a:t>
            </a:r>
            <a:r>
              <a:rPr lang="ru-RU" sz="2400" dirty="0">
                <a:latin typeface="Tachoma"/>
              </a:rPr>
              <a:t>, с другой — от действия высокой температуры </a:t>
            </a:r>
            <a:r>
              <a:rPr lang="ru-RU" sz="2400" dirty="0" smtClean="0">
                <a:latin typeface="Tachoma"/>
              </a:rPr>
              <a:t>на передний </a:t>
            </a:r>
            <a:r>
              <a:rPr lang="ru-RU" sz="2400" dirty="0">
                <a:latin typeface="Tachoma"/>
              </a:rPr>
              <a:t>отдел глазного яблока. </a:t>
            </a:r>
            <a:endParaRPr lang="ru-RU" sz="2400" dirty="0" smtClean="0">
              <a:latin typeface="Tachom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choma"/>
              </a:rPr>
              <a:t>    Длительное инфракрасное облучение </a:t>
            </a:r>
            <a:r>
              <a:rPr lang="ru-RU" sz="2400" dirty="0">
                <a:latin typeface="Tachoma"/>
              </a:rPr>
              <a:t>может привести к отеку </a:t>
            </a:r>
            <a:r>
              <a:rPr lang="ru-RU" sz="2400" dirty="0" smtClean="0">
                <a:latin typeface="Tachoma"/>
              </a:rPr>
              <a:t>сетчатки, а также  к кровоизлияниям </a:t>
            </a:r>
            <a:r>
              <a:rPr lang="ru-RU" sz="2400" dirty="0">
                <a:latin typeface="Tachoma"/>
              </a:rPr>
              <a:t>в стекловидное тело и сетчатку</a:t>
            </a:r>
            <a:r>
              <a:rPr lang="ru-RU" sz="2400" dirty="0" smtClean="0">
                <a:latin typeface="Tachoma"/>
              </a:rPr>
              <a:t>.</a:t>
            </a:r>
          </a:p>
          <a:p>
            <a:endParaRPr lang="ru-RU" sz="2400" dirty="0">
              <a:latin typeface="Tachom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332656"/>
            <a:ext cx="45119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achoma"/>
              </a:rPr>
              <a:t>Инфракрасное излучение</a:t>
            </a:r>
            <a:endParaRPr lang="ru-RU" sz="2800" dirty="0">
              <a:latin typeface="Tachoma"/>
            </a:endParaRPr>
          </a:p>
        </p:txBody>
      </p:sp>
    </p:spTree>
    <p:extLst>
      <p:ext uri="{BB962C8B-B14F-4D97-AF65-F5344CB8AC3E}">
        <p14:creationId xmlns:p14="http://schemas.microsoft.com/office/powerpoint/2010/main" val="258844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5832648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Функциональный исход ожогов глаз во многом обусловлен своевременностью оказания неотложной помощи и правильностью оценки тяжести </a:t>
            </a:r>
            <a:r>
              <a:rPr lang="ru-RU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повреждения, </a:t>
            </a:r>
            <a:r>
              <a:rPr lang="ru-RU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ru-RU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зависит </a:t>
            </a:r>
            <a:r>
              <a:rPr lang="ru-RU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точности классификационной системы как основы для постановки правильного диагноза</a:t>
            </a:r>
            <a:r>
              <a:rPr lang="ru-RU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   </a:t>
            </a:r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рубежом 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долгое время использовалась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классификация ожогов глаз, предложенная в 1946 г. W.F. </a:t>
            </a:r>
            <a:r>
              <a:rPr lang="ru-R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Huges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модифицированная в 1963 г. P.H. </a:t>
            </a:r>
            <a:r>
              <a:rPr lang="ru-R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Ballen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в 1965 г. – M.J. </a:t>
            </a:r>
            <a:r>
              <a:rPr lang="ru-R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Roper-Hall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  </a:t>
            </a:r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В нашей стране с 1957 г. широким признанием пользовалась классификация ожогов глаз Б.Л.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Поляка.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1972 г.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руководством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российских офтальмологов стала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клиническая классификация ожогов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глаз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В.В.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Волкова.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настоящего времени в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лечебных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учреждениях Российской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Федерации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применяется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классификация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ожогов глаз, предложенная в 1973 г. Н.А. </a:t>
            </a:r>
            <a:r>
              <a:rPr lang="ru-R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Пучковской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В.М. </a:t>
            </a:r>
            <a:r>
              <a:rPr lang="ru-R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Непомящей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0102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484784"/>
            <a:ext cx="85689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achoma"/>
              </a:rPr>
              <a:t>Повреждающее действие рентгеновского излучения заключается также в развитии катаракты. Такая катаракта обычно развивается после довольно длительного скрытого периода (от 2 до 10 лет).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choma"/>
              </a:rPr>
              <a:t>Чувствительность </a:t>
            </a:r>
            <a:r>
              <a:rPr lang="ru-RU" sz="2400" dirty="0">
                <a:latin typeface="Tachoma"/>
              </a:rPr>
              <a:t>хрусталика к рентгеновскому облучению уменьшается с возрастом</a:t>
            </a:r>
            <a:r>
              <a:rPr lang="ru-RU" sz="2400" dirty="0" smtClean="0">
                <a:latin typeface="Tachoma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choma"/>
              </a:rPr>
              <a:t>Рентгеновская </a:t>
            </a:r>
            <a:r>
              <a:rPr lang="ru-RU" sz="2400" dirty="0">
                <a:latin typeface="Tachoma"/>
              </a:rPr>
              <a:t>катаракта характеризуется образованием дисковидного помутнения в задних слоях </a:t>
            </a:r>
            <a:r>
              <a:rPr lang="ru-RU" sz="2400" dirty="0" smtClean="0">
                <a:latin typeface="Tachoma"/>
              </a:rPr>
              <a:t>хрусталика.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choma"/>
              </a:rPr>
              <a:t>Полное созревание при  рентгеновских катарактах достигается редко.</a:t>
            </a:r>
            <a:endParaRPr lang="ru-RU" sz="2400" dirty="0">
              <a:latin typeface="Tachom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332656"/>
            <a:ext cx="45604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achoma"/>
              </a:rPr>
              <a:t>Рентгеновское излучение</a:t>
            </a:r>
            <a:endParaRPr lang="ru-RU" sz="2800" dirty="0">
              <a:latin typeface="Tachoma"/>
            </a:endParaRPr>
          </a:p>
        </p:txBody>
      </p:sp>
    </p:spTree>
    <p:extLst>
      <p:ext uri="{BB962C8B-B14F-4D97-AF65-F5344CB8AC3E}">
        <p14:creationId xmlns:p14="http://schemas.microsoft.com/office/powerpoint/2010/main" val="20467244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980728"/>
            <a:ext cx="82809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 </a:t>
            </a:r>
            <a:r>
              <a:rPr lang="ru-RU" sz="2000" dirty="0">
                <a:latin typeface="Tachoma"/>
              </a:rPr>
              <a:t>Катаракта, вызванная жестким </a:t>
            </a:r>
            <a:r>
              <a:rPr lang="el-GR" sz="2000" dirty="0" smtClean="0">
                <a:latin typeface="Tachoma"/>
                <a:cs typeface="Arial" panose="020B0604020202020204" pitchFamily="34" charset="0"/>
              </a:rPr>
              <a:t>γ</a:t>
            </a:r>
            <a:r>
              <a:rPr lang="ru-RU" sz="2000" dirty="0" smtClean="0">
                <a:latin typeface="Tachoma"/>
              </a:rPr>
              <a:t>-излучением</a:t>
            </a:r>
            <a:r>
              <a:rPr lang="ru-RU" sz="2000" dirty="0">
                <a:latin typeface="Tachoma"/>
              </a:rPr>
              <a:t>, а также </a:t>
            </a:r>
            <a:r>
              <a:rPr lang="ru-RU" sz="2000" dirty="0" smtClean="0">
                <a:latin typeface="Tachoma"/>
              </a:rPr>
              <a:t>нейтронами, по </a:t>
            </a:r>
            <a:r>
              <a:rPr lang="ru-RU" sz="2000" dirty="0">
                <a:latin typeface="Tachoma"/>
              </a:rPr>
              <a:t>динамике и характеру развития напоминает </a:t>
            </a:r>
            <a:r>
              <a:rPr lang="ru-RU" sz="2000" dirty="0" smtClean="0">
                <a:latin typeface="Tachoma"/>
              </a:rPr>
              <a:t>рентгеновскую.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Tachom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achoma"/>
              </a:rPr>
              <a:t>Избыточное </a:t>
            </a:r>
            <a:r>
              <a:rPr lang="ru-RU" sz="2000" dirty="0">
                <a:latin typeface="Tachoma"/>
              </a:rPr>
              <a:t>микроволновое излучение (частая диатермия с </a:t>
            </a:r>
            <a:r>
              <a:rPr lang="ru-RU" sz="2000" dirty="0" smtClean="0">
                <a:latin typeface="Tachoma"/>
              </a:rPr>
              <a:t>лечебной целью</a:t>
            </a:r>
            <a:r>
              <a:rPr lang="ru-RU" sz="2000" dirty="0">
                <a:latin typeface="Tachoma"/>
              </a:rPr>
              <a:t>, несоблюдение норм работы радарных установок) может </a:t>
            </a:r>
            <a:r>
              <a:rPr lang="ru-RU" sz="2000" dirty="0" smtClean="0">
                <a:latin typeface="Tachoma"/>
              </a:rPr>
              <a:t>также вызвать </a:t>
            </a:r>
            <a:r>
              <a:rPr lang="ru-RU" sz="2000" dirty="0">
                <a:latin typeface="Tachoma"/>
              </a:rPr>
              <a:t>помутнение хрусталика, однако выраженные катаракты </a:t>
            </a:r>
            <a:r>
              <a:rPr lang="ru-RU" sz="2000" dirty="0" smtClean="0">
                <a:latin typeface="Tachoma"/>
              </a:rPr>
              <a:t>в подобных </a:t>
            </a:r>
            <a:r>
              <a:rPr lang="ru-RU" sz="2000" dirty="0">
                <a:latin typeface="Tachoma"/>
              </a:rPr>
              <a:t>случаях наблюдаются </a:t>
            </a:r>
            <a:r>
              <a:rPr lang="ru-RU" sz="2000" dirty="0" smtClean="0">
                <a:latin typeface="Tachoma"/>
              </a:rPr>
              <a:t>редко.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 smtClean="0">
              <a:latin typeface="Tachom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achoma"/>
              </a:rPr>
              <a:t>Световая энергия оптических квантовых генераторов (лазеров) также вызывает помутнения  хрусталика. </a:t>
            </a:r>
          </a:p>
          <a:p>
            <a:r>
              <a:rPr lang="ru-RU" sz="2000" dirty="0" smtClean="0">
                <a:latin typeface="Tachoma"/>
              </a:rPr>
              <a:t>При </a:t>
            </a:r>
            <a:r>
              <a:rPr lang="ru-RU" sz="2000" dirty="0">
                <a:latin typeface="Tachoma"/>
              </a:rPr>
              <a:t>работе с </a:t>
            </a:r>
            <a:r>
              <a:rPr lang="ru-RU" sz="2000" dirty="0" smtClean="0">
                <a:latin typeface="Tachoma"/>
              </a:rPr>
              <a:t>лазерами в течение 5-6 </a:t>
            </a:r>
            <a:r>
              <a:rPr lang="ru-RU" sz="2000" dirty="0">
                <a:latin typeface="Tachoma"/>
              </a:rPr>
              <a:t>лет в хрусталике образуются множественные </a:t>
            </a:r>
            <a:r>
              <a:rPr lang="ru-RU" sz="2000" dirty="0" smtClean="0">
                <a:latin typeface="Tachoma"/>
              </a:rPr>
              <a:t>точечные </a:t>
            </a:r>
            <a:r>
              <a:rPr lang="ru-RU" sz="2000" dirty="0" err="1" smtClean="0">
                <a:latin typeface="Tachoma"/>
              </a:rPr>
              <a:t>субкапсулярные</a:t>
            </a:r>
            <a:r>
              <a:rPr lang="ru-RU" sz="2000" dirty="0" smtClean="0">
                <a:latin typeface="Tachoma"/>
              </a:rPr>
              <a:t> </a:t>
            </a:r>
            <a:r>
              <a:rPr lang="ru-RU" sz="2000" dirty="0">
                <a:latin typeface="Tachoma"/>
              </a:rPr>
              <a:t>помутнения. В глаз попадают не столько прямые, </a:t>
            </a:r>
            <a:r>
              <a:rPr lang="ru-RU" sz="2000" dirty="0" smtClean="0">
                <a:latin typeface="Tachoma"/>
              </a:rPr>
              <a:t>сколько отраженные </a:t>
            </a:r>
            <a:r>
              <a:rPr lang="ru-RU" sz="2000" dirty="0">
                <a:latin typeface="Tachoma"/>
              </a:rPr>
              <a:t>световые лучи лазера. Под воздействием прямых </a:t>
            </a:r>
            <a:r>
              <a:rPr lang="ru-RU" sz="2000" dirty="0" smtClean="0">
                <a:latin typeface="Tachoma"/>
              </a:rPr>
              <a:t>лучей  рубинового </a:t>
            </a:r>
            <a:r>
              <a:rPr lang="ru-RU" sz="2000" dirty="0">
                <a:latin typeface="Tachoma"/>
              </a:rPr>
              <a:t>лазера могут развиться дистрофические изменения сетчатки.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69475"/>
            <a:ext cx="66892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achoma"/>
              </a:rPr>
              <a:t>Другие виды излучения </a:t>
            </a:r>
            <a:endParaRPr lang="ru-RU" sz="2800" dirty="0">
              <a:latin typeface="Tachoma"/>
            </a:endParaRPr>
          </a:p>
        </p:txBody>
      </p:sp>
    </p:spTree>
    <p:extLst>
      <p:ext uri="{BB962C8B-B14F-4D97-AF65-F5344CB8AC3E}">
        <p14:creationId xmlns:p14="http://schemas.microsoft.com/office/powerpoint/2010/main" val="364744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88640"/>
            <a:ext cx="705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 </a:t>
            </a:r>
            <a:r>
              <a:rPr lang="ru-RU" sz="2800" dirty="0" smtClean="0">
                <a:latin typeface="Tachoma"/>
              </a:rPr>
              <a:t>Общие принципы лечения ожогов глаз</a:t>
            </a:r>
            <a:endParaRPr lang="ru-RU" sz="2800" dirty="0">
              <a:latin typeface="Tachom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855876"/>
            <a:ext cx="8280920" cy="5369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choma"/>
              </a:rPr>
              <a:t>Первая помощь (удаление </a:t>
            </a:r>
            <a:r>
              <a:rPr lang="ru-RU" sz="2400" dirty="0">
                <a:latin typeface="Tachoma"/>
              </a:rPr>
              <a:t>и нейтрализация поражающего вещества</a:t>
            </a:r>
            <a:r>
              <a:rPr lang="ru-RU" sz="2400" dirty="0" smtClean="0">
                <a:latin typeface="Tachoma"/>
              </a:rPr>
              <a:t>).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choma"/>
              </a:rPr>
              <a:t>Антибактериальная </a:t>
            </a:r>
            <a:r>
              <a:rPr lang="ru-RU" sz="2400" dirty="0">
                <a:latin typeface="Tachoma"/>
              </a:rPr>
              <a:t>терапия (предупреждение развития инфекции</a:t>
            </a:r>
            <a:r>
              <a:rPr lang="ru-RU" sz="2400" dirty="0" smtClean="0">
                <a:latin typeface="Tachoma"/>
              </a:rPr>
              <a:t>).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choma"/>
              </a:rPr>
              <a:t>Стимуляция </a:t>
            </a:r>
            <a:r>
              <a:rPr lang="ru-RU" sz="2400" dirty="0">
                <a:latin typeface="Tachoma"/>
              </a:rPr>
              <a:t>обменных процессов и регенерации пораженных тканях </a:t>
            </a:r>
            <a:r>
              <a:rPr lang="ru-RU" sz="2400" dirty="0" smtClean="0">
                <a:latin typeface="Tachoma"/>
              </a:rPr>
              <a:t>глаза</a:t>
            </a:r>
            <a:r>
              <a:rPr lang="ru-RU" sz="2400" dirty="0">
                <a:latin typeface="Tachoma"/>
              </a:rPr>
              <a:t>.</a:t>
            </a:r>
            <a:endParaRPr lang="ru-RU" sz="2400" dirty="0" smtClean="0">
              <a:latin typeface="Tachom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choma"/>
              </a:rPr>
              <a:t> Противовоспалительная терапия.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choma"/>
              </a:rPr>
              <a:t>Удаление </a:t>
            </a:r>
            <a:r>
              <a:rPr lang="ru-RU" sz="2400" dirty="0">
                <a:latin typeface="Tachoma"/>
              </a:rPr>
              <a:t>токсических продуктов, скапливающихся в ткани в результате </a:t>
            </a:r>
            <a:r>
              <a:rPr lang="ru-RU" sz="2400" dirty="0" smtClean="0">
                <a:latin typeface="Tachoma"/>
              </a:rPr>
              <a:t>некроза.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choma"/>
              </a:rPr>
              <a:t>Иммунотерапия </a:t>
            </a:r>
            <a:r>
              <a:rPr lang="ru-RU" sz="2400" dirty="0">
                <a:latin typeface="Tachoma"/>
              </a:rPr>
              <a:t>(воздействие на процессы </a:t>
            </a:r>
            <a:r>
              <a:rPr lang="ru-RU" sz="2400" dirty="0" err="1">
                <a:latin typeface="Tachoma"/>
              </a:rPr>
              <a:t>аутосенсибилизации</a:t>
            </a:r>
            <a:r>
              <a:rPr lang="ru-RU" sz="2400" dirty="0">
                <a:latin typeface="Tachoma"/>
              </a:rPr>
              <a:t> и аутоинтоксикации</a:t>
            </a:r>
            <a:r>
              <a:rPr lang="ru-RU" sz="2400" dirty="0" smtClean="0">
                <a:latin typeface="Tachoma"/>
              </a:rPr>
              <a:t>).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choma"/>
              </a:rPr>
              <a:t>Борьба </a:t>
            </a:r>
            <a:r>
              <a:rPr lang="ru-RU" sz="2400" dirty="0">
                <a:latin typeface="Tachoma"/>
              </a:rPr>
              <a:t>с поздними осложнениями ожогов.</a:t>
            </a:r>
          </a:p>
        </p:txBody>
      </p:sp>
    </p:spTree>
    <p:extLst>
      <p:ext uri="{BB962C8B-B14F-4D97-AF65-F5344CB8AC3E}">
        <p14:creationId xmlns:p14="http://schemas.microsoft.com/office/powerpoint/2010/main" val="130811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4311" y="375626"/>
            <a:ext cx="8206747" cy="6273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Tachoma"/>
              </a:rPr>
              <a:t>При закрытых веках следует смыть химическое вещество с кожи лица большим количеством проточной воды, затем раскрыть веки поврежденного глаза руками и промыть конъюнктивальный мешок струей проточной воды/резиновой микроклизмой, спринцовкой/шприцом без </a:t>
            </a:r>
            <a:r>
              <a:rPr lang="ru-RU" dirty="0" smtClean="0">
                <a:latin typeface="Tachoma"/>
              </a:rPr>
              <a:t>иглы/чайником.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Tachoma"/>
              </a:rPr>
              <a:t>Можно опустить </a:t>
            </a:r>
            <a:r>
              <a:rPr lang="ru-RU" dirty="0">
                <a:latin typeface="Tachoma"/>
              </a:rPr>
              <a:t>лицо </a:t>
            </a:r>
            <a:r>
              <a:rPr lang="ru-RU" dirty="0" smtClean="0">
                <a:latin typeface="Tachoma"/>
              </a:rPr>
              <a:t>пострадавшего в </a:t>
            </a:r>
            <a:r>
              <a:rPr lang="ru-RU" dirty="0">
                <a:latin typeface="Tachoma"/>
              </a:rPr>
              <a:t>емкость с водой, под водой </a:t>
            </a:r>
            <a:r>
              <a:rPr lang="ru-RU" dirty="0" smtClean="0">
                <a:latin typeface="Tachoma"/>
              </a:rPr>
              <a:t>ему следует открыть </a:t>
            </a:r>
            <a:r>
              <a:rPr lang="ru-RU" dirty="0">
                <a:latin typeface="Tachoma"/>
              </a:rPr>
              <a:t>глаза, часто мигать и двигать глазами в разные </a:t>
            </a:r>
            <a:r>
              <a:rPr lang="ru-RU" dirty="0" smtClean="0">
                <a:latin typeface="Tachoma"/>
              </a:rPr>
              <a:t>стороны.</a:t>
            </a:r>
            <a:endParaRPr lang="ru-RU" dirty="0">
              <a:latin typeface="Tachom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Tachoma"/>
              </a:rPr>
              <a:t>Промывание должно длится </a:t>
            </a:r>
            <a:r>
              <a:rPr lang="ru-RU" dirty="0">
                <a:latin typeface="Tachoma"/>
              </a:rPr>
              <a:t>15-20 </a:t>
            </a:r>
            <a:r>
              <a:rPr lang="ru-RU" dirty="0" smtClean="0">
                <a:latin typeface="Tachoma"/>
              </a:rPr>
              <a:t>мин, при </a:t>
            </a:r>
            <a:r>
              <a:rPr lang="ru-RU" dirty="0">
                <a:latin typeface="Tachoma"/>
              </a:rPr>
              <a:t>щелочных ожогах глаз — до 30 </a:t>
            </a:r>
            <a:r>
              <a:rPr lang="ru-RU" dirty="0" smtClean="0">
                <a:latin typeface="Tachoma"/>
              </a:rPr>
              <a:t>мин.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Tachoma"/>
              </a:rPr>
              <a:t>Затем </a:t>
            </a:r>
            <a:r>
              <a:rPr lang="ru-RU" dirty="0">
                <a:latin typeface="Tachoma"/>
              </a:rPr>
              <a:t>проводят наружный осмотр пораженной области с выворотом век и ревизией конъюнктивы сводов, выявленные инородные частицы удаляют </a:t>
            </a:r>
            <a:r>
              <a:rPr lang="ru-RU" dirty="0" smtClean="0">
                <a:latin typeface="Tachoma"/>
              </a:rPr>
              <a:t>подручными средствами: влажным </a:t>
            </a:r>
            <a:r>
              <a:rPr lang="ru-RU" dirty="0">
                <a:latin typeface="Tachoma"/>
              </a:rPr>
              <a:t>ватным тампоном или пинцетом.</a:t>
            </a:r>
            <a:br>
              <a:rPr lang="ru-RU" dirty="0">
                <a:latin typeface="Tachoma"/>
              </a:rPr>
            </a:br>
            <a:endParaRPr lang="ru-RU" dirty="0">
              <a:latin typeface="Tachoma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22885" y="-171400"/>
            <a:ext cx="8229600" cy="5416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 </a:t>
            </a:r>
            <a:r>
              <a:rPr lang="ru-RU" sz="2800" dirty="0" smtClean="0">
                <a:solidFill>
                  <a:schemeClr val="tx1"/>
                </a:solidFill>
                <a:latin typeface="Tachoma"/>
              </a:rPr>
              <a:t>Первая помощь на месте </a:t>
            </a:r>
            <a:endParaRPr lang="ru-RU" sz="2800" dirty="0">
              <a:solidFill>
                <a:schemeClr val="tx1"/>
              </a:solidFill>
              <a:latin typeface="Tachoma"/>
            </a:endParaRPr>
          </a:p>
        </p:txBody>
      </p:sp>
    </p:spTree>
    <p:extLst>
      <p:ext uri="{BB962C8B-B14F-4D97-AF65-F5344CB8AC3E}">
        <p14:creationId xmlns:p14="http://schemas.microsoft.com/office/powerpoint/2010/main" val="365095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3110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achoma"/>
              </a:rPr>
              <a:t>Первая медицинская помощь</a:t>
            </a:r>
            <a:endParaRPr lang="ru-RU" sz="2800" dirty="0">
              <a:latin typeface="Tachom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9275" y="526330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achoma"/>
              </a:rPr>
              <a:t> Главная цель экстренной помощи – скорейшее удаление и нейтрализация повреждающего вещества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9275" y="1357327"/>
            <a:ext cx="817862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>
                <a:latin typeface="Tachoma"/>
              </a:rPr>
              <a:t>Немедленное </a:t>
            </a:r>
            <a:r>
              <a:rPr lang="ru-RU" sz="2000" dirty="0">
                <a:latin typeface="Tachoma"/>
              </a:rPr>
              <a:t>и обильное промывание </a:t>
            </a:r>
            <a:r>
              <a:rPr lang="ru-RU" sz="2000" dirty="0" smtClean="0">
                <a:latin typeface="Tachoma"/>
              </a:rPr>
              <a:t>конъюнктивальной</a:t>
            </a:r>
          </a:p>
          <a:p>
            <a:r>
              <a:rPr lang="ru-RU" sz="2000" dirty="0" smtClean="0">
                <a:latin typeface="Tachoma"/>
              </a:rPr>
              <a:t>полости водой или физиологическим </a:t>
            </a:r>
            <a:r>
              <a:rPr lang="ru-RU" sz="2000" dirty="0">
                <a:latin typeface="Tachoma"/>
              </a:rPr>
              <a:t>раствором. </a:t>
            </a:r>
            <a:endParaRPr lang="ru-RU" sz="2000" dirty="0" smtClean="0">
              <a:latin typeface="Tachoma"/>
            </a:endParaRPr>
          </a:p>
          <a:p>
            <a:r>
              <a:rPr lang="ru-RU" sz="2000" dirty="0" smtClean="0">
                <a:latin typeface="Tachoma"/>
              </a:rPr>
              <a:t>Длительность промывания 5-30 минут. </a:t>
            </a:r>
          </a:p>
          <a:p>
            <a:r>
              <a:rPr lang="ru-RU" sz="2000" dirty="0" smtClean="0">
                <a:latin typeface="Tachoma"/>
              </a:rPr>
              <a:t>2</a:t>
            </a:r>
            <a:r>
              <a:rPr lang="ru-RU" sz="2000" dirty="0">
                <a:latin typeface="Tachoma"/>
              </a:rPr>
              <a:t>. </a:t>
            </a:r>
            <a:r>
              <a:rPr lang="ru-RU" sz="2000" dirty="0" smtClean="0">
                <a:latin typeface="Tachoma"/>
              </a:rPr>
              <a:t>Местное обезболивание (глазные капли – </a:t>
            </a:r>
            <a:r>
              <a:rPr lang="ru-RU" sz="2000" dirty="0" err="1" smtClean="0">
                <a:latin typeface="Tachoma"/>
              </a:rPr>
              <a:t>оксибупрокаин</a:t>
            </a:r>
            <a:r>
              <a:rPr lang="ru-RU" sz="2000" dirty="0" smtClean="0">
                <a:latin typeface="Tachoma"/>
              </a:rPr>
              <a:t> 0,4%  или </a:t>
            </a:r>
            <a:r>
              <a:rPr lang="ru-RU" sz="2000" dirty="0" err="1" smtClean="0">
                <a:latin typeface="Tachoma"/>
              </a:rPr>
              <a:t>лидокаин</a:t>
            </a:r>
            <a:r>
              <a:rPr lang="ru-RU" sz="2000" dirty="0" smtClean="0">
                <a:latin typeface="Tachoma"/>
              </a:rPr>
              <a:t> 2%) для обеспечения открытия глазной щели</a:t>
            </a:r>
          </a:p>
          <a:p>
            <a:r>
              <a:rPr lang="ru-RU" sz="2000" dirty="0" smtClean="0">
                <a:latin typeface="Tachoma"/>
              </a:rPr>
              <a:t>При выраженном блефароспазме возможно выполнение  акинезии век  1-2% </a:t>
            </a:r>
            <a:r>
              <a:rPr lang="ru-RU" sz="2000" dirty="0">
                <a:latin typeface="Tachoma"/>
              </a:rPr>
              <a:t>раствором </a:t>
            </a:r>
            <a:r>
              <a:rPr lang="ru-RU" sz="2000" dirty="0" smtClean="0">
                <a:latin typeface="Tachoma"/>
              </a:rPr>
              <a:t>новокаина или </a:t>
            </a:r>
            <a:r>
              <a:rPr lang="ru-RU" sz="2000" dirty="0" err="1" smtClean="0">
                <a:latin typeface="Tachoma"/>
              </a:rPr>
              <a:t>лидокаина</a:t>
            </a:r>
            <a:r>
              <a:rPr lang="ru-RU" sz="2000" dirty="0" smtClean="0">
                <a:latin typeface="Tachoma"/>
              </a:rPr>
              <a:t>). </a:t>
            </a:r>
          </a:p>
          <a:p>
            <a:r>
              <a:rPr lang="ru-RU" sz="2000" dirty="0" smtClean="0">
                <a:latin typeface="Tachoma"/>
              </a:rPr>
              <a:t>3. Удаление </a:t>
            </a:r>
            <a:r>
              <a:rPr lang="ru-RU" sz="2000" dirty="0">
                <a:latin typeface="Tachoma"/>
              </a:rPr>
              <a:t>повреждающего </a:t>
            </a:r>
            <a:r>
              <a:rPr lang="ru-RU" sz="2000" dirty="0" smtClean="0">
                <a:latin typeface="Tachoma"/>
              </a:rPr>
              <a:t>агента. </a:t>
            </a:r>
          </a:p>
          <a:p>
            <a:r>
              <a:rPr lang="ru-RU" sz="2000" dirty="0" smtClean="0">
                <a:latin typeface="Tachoma"/>
              </a:rPr>
              <a:t>После анестезии развести </a:t>
            </a:r>
            <a:r>
              <a:rPr lang="ru-RU" sz="2000" dirty="0">
                <a:latin typeface="Tachoma"/>
              </a:rPr>
              <a:t>веки </a:t>
            </a:r>
            <a:r>
              <a:rPr lang="ru-RU" sz="2000" dirty="0" err="1">
                <a:latin typeface="Tachoma"/>
              </a:rPr>
              <a:t>векоподъемниками</a:t>
            </a:r>
            <a:r>
              <a:rPr lang="ru-RU" sz="2000" dirty="0">
                <a:latin typeface="Tachoma"/>
              </a:rPr>
              <a:t> и обильно промыть глаз еще раз, исследуя все складки </a:t>
            </a:r>
            <a:r>
              <a:rPr lang="ru-RU" sz="2000" dirty="0" smtClean="0">
                <a:latin typeface="Tachoma"/>
              </a:rPr>
              <a:t>конъюнктивы </a:t>
            </a:r>
            <a:r>
              <a:rPr lang="ru-RU" sz="2000" dirty="0">
                <a:latin typeface="Tachoma"/>
              </a:rPr>
              <a:t>и удаляя плотно внедрившиеся частицы (известь, цемент, карбид и др.) влажным ватным </a:t>
            </a:r>
            <a:r>
              <a:rPr lang="ru-RU" sz="2000" dirty="0" smtClean="0">
                <a:latin typeface="Tachoma"/>
              </a:rPr>
              <a:t>тампоном.</a:t>
            </a:r>
            <a:r>
              <a:rPr lang="ru-RU" sz="2000" dirty="0">
                <a:latin typeface="Tachoma"/>
              </a:rPr>
              <a:t> </a:t>
            </a:r>
            <a:endParaRPr lang="ru-RU" sz="2000" dirty="0" smtClean="0">
              <a:latin typeface="Tachoma"/>
            </a:endParaRPr>
          </a:p>
          <a:p>
            <a:r>
              <a:rPr lang="ru-RU" sz="2000" dirty="0" smtClean="0">
                <a:latin typeface="Tachoma"/>
              </a:rPr>
              <a:t>4. Введение антибиотиков </a:t>
            </a:r>
            <a:r>
              <a:rPr lang="ru-RU" sz="2000" dirty="0">
                <a:latin typeface="Tachoma"/>
              </a:rPr>
              <a:t>широкого спектра </a:t>
            </a:r>
            <a:r>
              <a:rPr lang="ru-RU" sz="2000" dirty="0" smtClean="0">
                <a:latin typeface="Tachoma"/>
              </a:rPr>
              <a:t>действия </a:t>
            </a:r>
            <a:r>
              <a:rPr lang="ru-RU" sz="2000" dirty="0" err="1" smtClean="0">
                <a:latin typeface="Tachoma"/>
              </a:rPr>
              <a:t>местно</a:t>
            </a:r>
            <a:r>
              <a:rPr lang="ru-RU" sz="2000" dirty="0" smtClean="0">
                <a:latin typeface="Tachoma"/>
              </a:rPr>
              <a:t> и системно.</a:t>
            </a:r>
            <a:endParaRPr lang="ru-RU" sz="2000" dirty="0">
              <a:latin typeface="Tachoma"/>
            </a:endParaRPr>
          </a:p>
          <a:p>
            <a:r>
              <a:rPr lang="ru-RU" sz="2000" dirty="0" smtClean="0">
                <a:latin typeface="Tachoma"/>
              </a:rPr>
              <a:t>5. Введение </a:t>
            </a:r>
            <a:r>
              <a:rPr lang="ru-RU" sz="2000" dirty="0">
                <a:latin typeface="Tachoma"/>
              </a:rPr>
              <a:t>противостолбнячной сыворотки или </a:t>
            </a:r>
            <a:r>
              <a:rPr lang="ru-RU" sz="2000" dirty="0" smtClean="0">
                <a:latin typeface="Tachoma"/>
              </a:rPr>
              <a:t>анатоксина.</a:t>
            </a:r>
            <a:endParaRPr lang="ru-RU" sz="2000" dirty="0">
              <a:latin typeface="Tachoma"/>
            </a:endParaRPr>
          </a:p>
        </p:txBody>
      </p:sp>
    </p:spTree>
    <p:extLst>
      <p:ext uri="{BB962C8B-B14F-4D97-AF65-F5344CB8AC3E}">
        <p14:creationId xmlns:p14="http://schemas.microsoft.com/office/powerpoint/2010/main" val="166265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39552" y="7572"/>
            <a:ext cx="8147248" cy="6340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solidFill>
                  <a:schemeClr val="tx1"/>
                </a:solidFill>
                <a:latin typeface="Tachoma"/>
              </a:rPr>
              <a:t>Неотложная специализированная помощь</a:t>
            </a:r>
            <a:br>
              <a:rPr lang="ru-RU" sz="2800" dirty="0" smtClean="0">
                <a:solidFill>
                  <a:schemeClr val="tx1"/>
                </a:solidFill>
                <a:latin typeface="Tachoma"/>
              </a:rPr>
            </a:br>
            <a:endParaRPr lang="ru-RU" sz="2800" dirty="0">
              <a:solidFill>
                <a:schemeClr val="tx1"/>
              </a:solidFill>
              <a:latin typeface="Tachom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76672"/>
            <a:ext cx="874846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achoma"/>
              </a:rPr>
              <a:t>Проводится  в пункте </a:t>
            </a:r>
            <a:r>
              <a:rPr lang="ru-RU" dirty="0">
                <a:latin typeface="Tachoma"/>
              </a:rPr>
              <a:t>неотложной офтальмологической помощи или в приемном отделении </a:t>
            </a:r>
            <a:r>
              <a:rPr lang="ru-RU" dirty="0" smtClean="0">
                <a:latin typeface="Tachoma"/>
              </a:rPr>
              <a:t>офтальмологического стационара. </a:t>
            </a:r>
            <a:endParaRPr lang="ru-RU" dirty="0">
              <a:latin typeface="Tachoma"/>
            </a:endParaRPr>
          </a:p>
          <a:p>
            <a:r>
              <a:rPr lang="ru-RU" dirty="0" smtClean="0">
                <a:latin typeface="Tachoma"/>
              </a:rPr>
              <a:t>1. При поражении кожи </a:t>
            </a:r>
            <a:r>
              <a:rPr lang="ru-RU" dirty="0">
                <a:latin typeface="Tachoma"/>
              </a:rPr>
              <a:t>век </a:t>
            </a:r>
            <a:r>
              <a:rPr lang="ru-RU" dirty="0" smtClean="0">
                <a:latin typeface="Tachoma"/>
              </a:rPr>
              <a:t> с образованием пузырей обработка тканей вокруг </a:t>
            </a:r>
            <a:r>
              <a:rPr lang="ru-RU" dirty="0">
                <a:latin typeface="Tachoma"/>
              </a:rPr>
              <a:t>обожженных участков этиловым спиртом 70</a:t>
            </a:r>
            <a:r>
              <a:rPr lang="ru-RU" dirty="0" smtClean="0">
                <a:latin typeface="Tachoma"/>
              </a:rPr>
              <a:t>% и вскрытие пузырей </a:t>
            </a:r>
            <a:r>
              <a:rPr lang="ru-RU" dirty="0">
                <a:latin typeface="Tachoma"/>
              </a:rPr>
              <a:t>стерильной инъекционной </a:t>
            </a:r>
            <a:r>
              <a:rPr lang="ru-RU" dirty="0" smtClean="0">
                <a:latin typeface="Tachoma"/>
              </a:rPr>
              <a:t>иглой.</a:t>
            </a:r>
          </a:p>
          <a:p>
            <a:r>
              <a:rPr lang="ru-RU" dirty="0" smtClean="0">
                <a:latin typeface="Tachoma"/>
              </a:rPr>
              <a:t>2. Нанесение на </a:t>
            </a:r>
            <a:r>
              <a:rPr lang="ru-RU" dirty="0">
                <a:latin typeface="Tachoma"/>
              </a:rPr>
              <a:t>ожоговую поверхность </a:t>
            </a:r>
            <a:r>
              <a:rPr lang="ru-RU" dirty="0" smtClean="0">
                <a:latin typeface="Tachoma"/>
              </a:rPr>
              <a:t>мази «</a:t>
            </a:r>
            <a:r>
              <a:rPr lang="ru-RU" dirty="0" err="1" smtClean="0">
                <a:latin typeface="Tachoma"/>
              </a:rPr>
              <a:t>Левомиколь</a:t>
            </a:r>
            <a:r>
              <a:rPr lang="ru-RU" dirty="0" smtClean="0">
                <a:latin typeface="Tachoma"/>
              </a:rPr>
              <a:t>» (</a:t>
            </a:r>
            <a:r>
              <a:rPr lang="ru-RU" dirty="0" err="1" smtClean="0">
                <a:latin typeface="Tachoma"/>
              </a:rPr>
              <a:t>левомицетин+метилурацил</a:t>
            </a:r>
            <a:r>
              <a:rPr lang="ru-RU" dirty="0" smtClean="0">
                <a:latin typeface="Tachoma"/>
              </a:rPr>
              <a:t>).</a:t>
            </a:r>
            <a:endParaRPr lang="ru-RU" dirty="0">
              <a:latin typeface="Tachoma"/>
            </a:endParaRPr>
          </a:p>
          <a:p>
            <a:r>
              <a:rPr lang="ru-RU" dirty="0" smtClean="0">
                <a:latin typeface="Tachoma"/>
              </a:rPr>
              <a:t>3. </a:t>
            </a:r>
            <a:r>
              <a:rPr lang="ru-RU" dirty="0">
                <a:latin typeface="Tachoma"/>
              </a:rPr>
              <a:t>Закапывание местного анестетика (</a:t>
            </a:r>
            <a:r>
              <a:rPr lang="ru-RU" dirty="0" err="1">
                <a:latin typeface="Tachoma"/>
              </a:rPr>
              <a:t>оксибупрокаин</a:t>
            </a:r>
            <a:r>
              <a:rPr lang="ru-RU" dirty="0">
                <a:latin typeface="Tachoma"/>
              </a:rPr>
              <a:t>, </a:t>
            </a:r>
            <a:r>
              <a:rPr lang="ru-RU" dirty="0" err="1">
                <a:latin typeface="Tachoma"/>
              </a:rPr>
              <a:t>лидокаин</a:t>
            </a:r>
            <a:r>
              <a:rPr lang="ru-RU" dirty="0">
                <a:latin typeface="Tachoma"/>
              </a:rPr>
              <a:t>).</a:t>
            </a:r>
          </a:p>
          <a:p>
            <a:r>
              <a:rPr lang="ru-RU" dirty="0">
                <a:latin typeface="Tachoma"/>
              </a:rPr>
              <a:t>4</a:t>
            </a:r>
            <a:r>
              <a:rPr lang="ru-RU" dirty="0" smtClean="0">
                <a:latin typeface="Tachoma"/>
              </a:rPr>
              <a:t>. Повторное </a:t>
            </a:r>
            <a:r>
              <a:rPr lang="ru-RU" dirty="0">
                <a:latin typeface="Tachoma"/>
              </a:rPr>
              <a:t>промывание конъюнктивального мешка водой, а затем раствором нейтрализатором: при ожогах кислотой используют раствор натрия гидрокарбоната (питьевой соды) 2%, при щелочных ожогах </a:t>
            </a:r>
            <a:r>
              <a:rPr lang="ru-RU" dirty="0" smtClean="0">
                <a:latin typeface="Tachoma"/>
              </a:rPr>
              <a:t>- </a:t>
            </a:r>
            <a:r>
              <a:rPr lang="ru-RU" dirty="0">
                <a:latin typeface="Tachoma"/>
              </a:rPr>
              <a:t>раствор борной кислоты 2% или уксусной </a:t>
            </a:r>
            <a:r>
              <a:rPr lang="ru-RU" dirty="0" smtClean="0">
                <a:latin typeface="Tachoma"/>
              </a:rPr>
              <a:t>кислоты 0,1</a:t>
            </a:r>
            <a:r>
              <a:rPr lang="ru-RU" dirty="0">
                <a:latin typeface="Tachoma"/>
              </a:rPr>
              <a:t>%.</a:t>
            </a:r>
          </a:p>
          <a:p>
            <a:r>
              <a:rPr lang="ru-RU" dirty="0" smtClean="0">
                <a:latin typeface="Tachoma"/>
              </a:rPr>
              <a:t>5. Закапывание местного антибиотика (</a:t>
            </a:r>
            <a:r>
              <a:rPr lang="ru-RU" dirty="0" err="1" smtClean="0">
                <a:latin typeface="Tachoma"/>
              </a:rPr>
              <a:t>ципрофлоксацин</a:t>
            </a:r>
            <a:r>
              <a:rPr lang="ru-RU" dirty="0" smtClean="0">
                <a:latin typeface="Tachoma"/>
              </a:rPr>
              <a:t>, </a:t>
            </a:r>
            <a:r>
              <a:rPr lang="ru-RU" dirty="0" err="1" smtClean="0">
                <a:latin typeface="Tachoma"/>
              </a:rPr>
              <a:t>тобрамицин</a:t>
            </a:r>
            <a:r>
              <a:rPr lang="ru-RU" dirty="0" smtClean="0">
                <a:latin typeface="Tachoma"/>
              </a:rPr>
              <a:t>). </a:t>
            </a:r>
            <a:endParaRPr lang="ru-RU" dirty="0">
              <a:latin typeface="Tachoma"/>
            </a:endParaRPr>
          </a:p>
          <a:p>
            <a:r>
              <a:rPr lang="ru-RU" dirty="0" smtClean="0">
                <a:latin typeface="Tachoma"/>
              </a:rPr>
              <a:t>6. Закапывание </a:t>
            </a:r>
            <a:r>
              <a:rPr lang="ru-RU" dirty="0" err="1" smtClean="0">
                <a:latin typeface="Tachoma"/>
              </a:rPr>
              <a:t>мидриатика</a:t>
            </a:r>
            <a:r>
              <a:rPr lang="ru-RU" dirty="0" smtClean="0">
                <a:latin typeface="Tachoma"/>
              </a:rPr>
              <a:t> </a:t>
            </a:r>
            <a:r>
              <a:rPr lang="ru-RU" dirty="0" err="1" smtClean="0">
                <a:latin typeface="Tachoma"/>
              </a:rPr>
              <a:t>местно</a:t>
            </a:r>
            <a:r>
              <a:rPr lang="ru-RU" dirty="0" smtClean="0">
                <a:latin typeface="Tachoma"/>
              </a:rPr>
              <a:t> (</a:t>
            </a:r>
            <a:r>
              <a:rPr lang="ru-RU" dirty="0" err="1" smtClean="0">
                <a:latin typeface="Tachoma"/>
              </a:rPr>
              <a:t>тропикамид</a:t>
            </a:r>
            <a:r>
              <a:rPr lang="ru-RU" dirty="0">
                <a:latin typeface="Tachoma"/>
              </a:rPr>
              <a:t>, </a:t>
            </a:r>
            <a:r>
              <a:rPr lang="ru-RU" dirty="0" err="1" smtClean="0">
                <a:latin typeface="Tachoma"/>
              </a:rPr>
              <a:t>фенилэфрин</a:t>
            </a:r>
            <a:r>
              <a:rPr lang="ru-RU" dirty="0" smtClean="0">
                <a:latin typeface="Tachoma"/>
              </a:rPr>
              <a:t>). </a:t>
            </a:r>
          </a:p>
          <a:p>
            <a:r>
              <a:rPr lang="ru-RU" dirty="0" smtClean="0">
                <a:latin typeface="Tachoma"/>
              </a:rPr>
              <a:t>7. Закладывание </a:t>
            </a:r>
            <a:r>
              <a:rPr lang="ru-RU" dirty="0">
                <a:latin typeface="Tachoma"/>
              </a:rPr>
              <a:t>за веки глазной мази с антибиотиком. </a:t>
            </a:r>
          </a:p>
          <a:p>
            <a:r>
              <a:rPr lang="ru-RU" dirty="0" smtClean="0">
                <a:latin typeface="Tachoma"/>
              </a:rPr>
              <a:t>8.  Введение антибиотика внутрь </a:t>
            </a:r>
            <a:r>
              <a:rPr lang="ru-RU" dirty="0">
                <a:latin typeface="Tachoma"/>
              </a:rPr>
              <a:t>или </a:t>
            </a:r>
            <a:r>
              <a:rPr lang="ru-RU" dirty="0" smtClean="0">
                <a:latin typeface="Tachoma"/>
              </a:rPr>
              <a:t>внутримышечно.</a:t>
            </a:r>
          </a:p>
          <a:p>
            <a:r>
              <a:rPr lang="ru-RU" dirty="0" smtClean="0">
                <a:latin typeface="Tachoma"/>
              </a:rPr>
              <a:t>9. Введение противостолбнячной сыворотки (если она не </a:t>
            </a:r>
            <a:r>
              <a:rPr lang="ru-RU" dirty="0">
                <a:latin typeface="Tachoma"/>
              </a:rPr>
              <a:t>была введена </a:t>
            </a:r>
            <a:r>
              <a:rPr lang="ru-RU" dirty="0" smtClean="0">
                <a:latin typeface="Tachoma"/>
              </a:rPr>
              <a:t>ранее).</a:t>
            </a:r>
          </a:p>
          <a:p>
            <a:endParaRPr lang="ru-RU" dirty="0">
              <a:latin typeface="Tachoma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achoma"/>
              </a:rPr>
              <a:t>При </a:t>
            </a:r>
            <a:r>
              <a:rPr lang="ru-RU" dirty="0">
                <a:latin typeface="Tachoma"/>
              </a:rPr>
              <a:t>тяжелом ожоге конъюнктивы, поверхностных слоев склеры и роговицы </a:t>
            </a:r>
            <a:endParaRPr lang="ru-RU" dirty="0" smtClean="0">
              <a:latin typeface="Tachoma"/>
            </a:endParaRPr>
          </a:p>
          <a:p>
            <a:r>
              <a:rPr lang="ru-RU" dirty="0" smtClean="0">
                <a:latin typeface="Tachoma"/>
              </a:rPr>
              <a:t>- удаление </a:t>
            </a:r>
            <a:r>
              <a:rPr lang="ru-RU" dirty="0" err="1" smtClean="0">
                <a:latin typeface="Tachoma"/>
              </a:rPr>
              <a:t>некротизированных</a:t>
            </a:r>
            <a:r>
              <a:rPr lang="ru-RU" dirty="0" smtClean="0">
                <a:latin typeface="Tachoma"/>
              </a:rPr>
              <a:t> поверхностных слои;</a:t>
            </a:r>
          </a:p>
          <a:p>
            <a:r>
              <a:rPr lang="ru-RU" dirty="0" smtClean="0">
                <a:latin typeface="Tachoma"/>
              </a:rPr>
              <a:t>- введение под </a:t>
            </a:r>
            <a:r>
              <a:rPr lang="ru-RU" dirty="0">
                <a:latin typeface="Tachoma"/>
              </a:rPr>
              <a:t>конъюнктиву </a:t>
            </a:r>
            <a:r>
              <a:rPr lang="ru-RU" dirty="0" err="1" smtClean="0">
                <a:latin typeface="Tachoma"/>
              </a:rPr>
              <a:t>аутокрови</a:t>
            </a:r>
            <a:r>
              <a:rPr lang="ru-RU" dirty="0" smtClean="0">
                <a:latin typeface="Tachoma"/>
              </a:rPr>
              <a:t> </a:t>
            </a:r>
            <a:r>
              <a:rPr lang="ru-RU" dirty="0">
                <a:latin typeface="Tachoma"/>
              </a:rPr>
              <a:t>с </a:t>
            </a:r>
            <a:r>
              <a:rPr lang="ru-RU" dirty="0" smtClean="0">
                <a:latin typeface="Tachoma"/>
              </a:rPr>
              <a:t>антибиотиком.</a:t>
            </a:r>
            <a:endParaRPr lang="ru-RU" dirty="0">
              <a:latin typeface="Tachoma"/>
            </a:endParaRPr>
          </a:p>
        </p:txBody>
      </p:sp>
    </p:spTree>
    <p:extLst>
      <p:ext uri="{BB962C8B-B14F-4D97-AF65-F5344CB8AC3E}">
        <p14:creationId xmlns:p14="http://schemas.microsoft.com/office/powerpoint/2010/main" val="33373375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7856"/>
            <a:ext cx="882047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achoma"/>
              </a:rPr>
              <a:t>Неотложная специализированная помощь.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Tachoma"/>
              </a:rPr>
              <a:t>При действии агрессивных агентов на поверхность глаза требуется применение </a:t>
            </a:r>
            <a:r>
              <a:rPr lang="ru-RU" sz="2200" dirty="0">
                <a:latin typeface="Tachoma"/>
              </a:rPr>
              <a:t>специальных растворов-нейтрализаторов для промывания конъюнктивального </a:t>
            </a:r>
            <a:r>
              <a:rPr lang="ru-RU" sz="2200" dirty="0" smtClean="0">
                <a:latin typeface="Tachoma"/>
              </a:rPr>
              <a:t>мешка.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815743"/>
              </p:ext>
            </p:extLst>
          </p:nvPr>
        </p:nvGraphicFramePr>
        <p:xfrm>
          <a:off x="611560" y="1700808"/>
          <a:ext cx="7848872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6"/>
                <a:gridCol w="482453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achoma"/>
                        </a:rPr>
                        <a:t>Химический агент 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achom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achoma"/>
                        </a:rPr>
                        <a:t>Нейтрализатор 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achom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achoma"/>
                        </a:rPr>
                        <a:t>Известь</a:t>
                      </a:r>
                      <a:endParaRPr lang="ru-RU" sz="2000" dirty="0">
                        <a:latin typeface="Tachom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achoma"/>
                        </a:rPr>
                        <a:t>Раствор ЭДТА (</a:t>
                      </a:r>
                      <a:r>
                        <a:rPr lang="ru-RU" sz="2000" dirty="0" err="1" smtClean="0">
                          <a:latin typeface="Tachoma"/>
                        </a:rPr>
                        <a:t>этилендиамин-тетрауксусная</a:t>
                      </a:r>
                      <a:r>
                        <a:rPr lang="ru-RU" sz="2000" dirty="0" smtClean="0">
                          <a:latin typeface="Tachoma"/>
                        </a:rPr>
                        <a:t> кислота)  3%  </a:t>
                      </a:r>
                      <a:endParaRPr lang="ru-RU" sz="2000" dirty="0">
                        <a:latin typeface="Tachom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achoma"/>
                        </a:rPr>
                        <a:t>Марганцовокислый калий</a:t>
                      </a:r>
                      <a:endParaRPr lang="ru-RU" sz="2000" dirty="0">
                        <a:latin typeface="Tachom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achoma"/>
                        </a:rPr>
                        <a:t>Раствор тиосульфата натрия 10% </a:t>
                      </a:r>
                      <a:endParaRPr lang="ru-RU" sz="2000" dirty="0">
                        <a:latin typeface="Tachom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achoma"/>
                        </a:rPr>
                        <a:t>Анилиновые красители </a:t>
                      </a:r>
                      <a:endParaRPr lang="ru-RU" sz="2000" dirty="0">
                        <a:latin typeface="Tachom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achoma"/>
                        </a:rPr>
                        <a:t>Свежий раствор танина 5% (или крепкая заварка чая)</a:t>
                      </a:r>
                      <a:endParaRPr lang="ru-RU" sz="2000" dirty="0">
                        <a:latin typeface="Tachom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achoma"/>
                        </a:rPr>
                        <a:t>Фосфор </a:t>
                      </a:r>
                      <a:endParaRPr lang="ru-RU" sz="2000" dirty="0">
                        <a:latin typeface="Tachom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achoma"/>
                        </a:rPr>
                        <a:t>Раствор медного купороса 0,25-1%</a:t>
                      </a:r>
                      <a:endParaRPr lang="ru-RU" sz="2000" dirty="0">
                        <a:latin typeface="Tachom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Tachoma"/>
                          <a:ea typeface="+mn-ea"/>
                          <a:cs typeface="+mn-cs"/>
                        </a:rPr>
                        <a:t>Кислоты </a:t>
                      </a:r>
                      <a:endParaRPr lang="ru-RU" sz="2000" dirty="0">
                        <a:latin typeface="Tachom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Tachoma"/>
                          <a:ea typeface="+mn-ea"/>
                          <a:cs typeface="+mn-cs"/>
                        </a:rPr>
                        <a:t>Бикарбонат натрия 0,1-0,2% раствор</a:t>
                      </a:r>
                      <a:endParaRPr lang="ru-RU" sz="2000" dirty="0">
                        <a:latin typeface="Tachom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Аммиачная вода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Соляная кислота - 1 капля 1% раствора на 100 мл физ. р-</a:t>
                      </a:r>
                      <a:r>
                        <a:rPr lang="ru-RU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</a:t>
                      </a:r>
                      <a:r>
                        <a:rPr lang="ru-RU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(орошение)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776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1960" y="188640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achoma"/>
              </a:rPr>
              <a:t>Стимуляция обменных процессов и регенерации </a:t>
            </a:r>
            <a:endParaRPr lang="ru-RU" sz="2400" dirty="0" smtClean="0">
              <a:latin typeface="Tachoma"/>
            </a:endParaRPr>
          </a:p>
          <a:p>
            <a:pPr algn="ctr"/>
            <a:r>
              <a:rPr lang="ru-RU" sz="2400" dirty="0" smtClean="0">
                <a:latin typeface="Tachoma"/>
              </a:rPr>
              <a:t>в </a:t>
            </a:r>
            <a:r>
              <a:rPr lang="ru-RU" sz="2400" dirty="0">
                <a:latin typeface="Tachoma"/>
              </a:rPr>
              <a:t>пораженных </a:t>
            </a:r>
            <a:r>
              <a:rPr lang="ru-RU" sz="2400" dirty="0" smtClean="0">
                <a:latin typeface="Tachoma"/>
              </a:rPr>
              <a:t>ожогом тканях </a:t>
            </a:r>
            <a:r>
              <a:rPr lang="ru-RU" sz="2400" dirty="0">
                <a:latin typeface="Tachoma"/>
              </a:rPr>
              <a:t>глаза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263153"/>
              </p:ext>
            </p:extLst>
          </p:nvPr>
        </p:nvGraphicFramePr>
        <p:xfrm>
          <a:off x="683568" y="1040935"/>
          <a:ext cx="8004851" cy="52425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227952"/>
                <a:gridCol w="4776899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achoma"/>
                        </a:rPr>
                        <a:t>Препарат </a:t>
                      </a:r>
                      <a:endParaRPr lang="ru-RU" sz="2000" dirty="0">
                        <a:latin typeface="Tachom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achoma"/>
                        </a:rPr>
                        <a:t>Механизм действия </a:t>
                      </a:r>
                      <a:endParaRPr lang="ru-RU" sz="2000" dirty="0">
                        <a:latin typeface="Tachom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Tachoma"/>
                          <a:ea typeface="+mn-ea"/>
                          <a:cs typeface="+mn-cs"/>
                        </a:rPr>
                        <a:t>Глазные пленки с фибринолизином</a:t>
                      </a:r>
                      <a:endParaRPr lang="ru-RU" sz="2000" dirty="0">
                        <a:latin typeface="Tachom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Tachoma"/>
                          <a:ea typeface="+mn-ea"/>
                          <a:cs typeface="+mn-cs"/>
                        </a:rPr>
                        <a:t>стимулируют регенерацию и предотвращают развитие </a:t>
                      </a:r>
                      <a:r>
                        <a:rPr lang="ru-RU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achoma"/>
                          <a:ea typeface="+mn-ea"/>
                          <a:cs typeface="+mn-cs"/>
                        </a:rPr>
                        <a:t>симблефарона</a:t>
                      </a:r>
                      <a:endParaRPr lang="ru-RU" sz="2000" dirty="0">
                        <a:latin typeface="Tachom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achoma"/>
                          <a:ea typeface="+mn-ea"/>
                          <a:cs typeface="+mn-cs"/>
                        </a:rPr>
                        <a:t>Солкосерил</a:t>
                      </a:r>
                      <a:r>
                        <a:rPr lang="ru-RU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Tachoma"/>
                          <a:ea typeface="+mn-ea"/>
                          <a:cs typeface="+mn-cs"/>
                        </a:rPr>
                        <a:t> 20% р-р для </a:t>
                      </a:r>
                      <a:r>
                        <a:rPr lang="ru-RU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achoma"/>
                          <a:ea typeface="+mn-ea"/>
                          <a:cs typeface="+mn-cs"/>
                        </a:rPr>
                        <a:t>субконъюнктивальных</a:t>
                      </a:r>
                      <a:r>
                        <a:rPr lang="ru-RU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Tachoma"/>
                          <a:ea typeface="+mn-ea"/>
                          <a:cs typeface="+mn-cs"/>
                        </a:rPr>
                        <a:t> инъекций и/или </a:t>
                      </a:r>
                      <a:r>
                        <a:rPr lang="ru-RU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achoma"/>
                          <a:ea typeface="+mn-ea"/>
                          <a:cs typeface="+mn-cs"/>
                        </a:rPr>
                        <a:t>внутренно</a:t>
                      </a:r>
                      <a:r>
                        <a:rPr lang="ru-RU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Tachoma"/>
                          <a:ea typeface="+mn-ea"/>
                          <a:cs typeface="+mn-cs"/>
                        </a:rPr>
                        <a:t>)</a:t>
                      </a:r>
                      <a:endParaRPr lang="ru-RU" sz="2000" dirty="0">
                        <a:latin typeface="Tachom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Tachoma"/>
                          <a:ea typeface="+mn-ea"/>
                          <a:cs typeface="+mn-cs"/>
                        </a:rPr>
                        <a:t> способствует активации кислородного обмена клеток, повышает утилизацию кислорода клетками различных повышает утилизацию кислорода клетками различных структур глаза, улучшает белковый обмен, стимулирует </a:t>
                      </a:r>
                      <a:r>
                        <a:rPr lang="ru-RU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achoma"/>
                          <a:ea typeface="+mn-ea"/>
                          <a:cs typeface="+mn-cs"/>
                        </a:rPr>
                        <a:t>репаративные</a:t>
                      </a:r>
                      <a:r>
                        <a:rPr lang="ru-RU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Tachoma"/>
                          <a:ea typeface="+mn-ea"/>
                          <a:cs typeface="+mn-cs"/>
                        </a:rPr>
                        <a:t> процессы </a:t>
                      </a:r>
                      <a:endParaRPr lang="ru-RU" sz="2000" dirty="0">
                        <a:latin typeface="Tachom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Tachoma"/>
                          <a:ea typeface="+mn-ea"/>
                          <a:cs typeface="+mn-cs"/>
                        </a:rPr>
                        <a:t>Глазной гель </a:t>
                      </a:r>
                      <a:r>
                        <a:rPr lang="ru-RU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achoma"/>
                          <a:ea typeface="+mn-ea"/>
                          <a:cs typeface="+mn-cs"/>
                        </a:rPr>
                        <a:t>декспантенола</a:t>
                      </a:r>
                      <a:r>
                        <a:rPr lang="ru-RU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Tachoma"/>
                          <a:ea typeface="+mn-ea"/>
                          <a:cs typeface="+mn-cs"/>
                        </a:rPr>
                        <a:t> 5% (</a:t>
                      </a:r>
                      <a:r>
                        <a:rPr lang="ru-RU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achoma"/>
                          <a:ea typeface="+mn-ea"/>
                          <a:cs typeface="+mn-cs"/>
                        </a:rPr>
                        <a:t>Корнерегель</a:t>
                      </a:r>
                      <a:r>
                        <a:rPr lang="ru-RU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Tachoma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achoma"/>
                          <a:ea typeface="+mn-ea"/>
                          <a:cs typeface="+mn-cs"/>
                        </a:rPr>
                        <a:t>Декспантель</a:t>
                      </a:r>
                      <a:r>
                        <a:rPr lang="ru-RU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Tachoma"/>
                          <a:ea typeface="+mn-ea"/>
                          <a:cs typeface="+mn-cs"/>
                        </a:rPr>
                        <a:t>)</a:t>
                      </a:r>
                      <a:endParaRPr lang="ru-RU" sz="2000" dirty="0">
                        <a:latin typeface="Tachom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Tachoma"/>
                          <a:ea typeface="+mn-ea"/>
                          <a:cs typeface="+mn-cs"/>
                        </a:rPr>
                        <a:t>способствует стимуляции пролиферативной активности эпителия и </a:t>
                      </a:r>
                      <a:r>
                        <a:rPr lang="ru-RU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achoma"/>
                          <a:ea typeface="+mn-ea"/>
                          <a:cs typeface="+mn-cs"/>
                        </a:rPr>
                        <a:t>кератобластов</a:t>
                      </a:r>
                      <a:r>
                        <a:rPr lang="ru-RU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Tachoma"/>
                          <a:ea typeface="+mn-ea"/>
                          <a:cs typeface="+mn-cs"/>
                        </a:rPr>
                        <a:t> роговицы</a:t>
                      </a:r>
                      <a:endParaRPr lang="ru-RU" sz="2000" dirty="0">
                        <a:latin typeface="Tachom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439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188640"/>
            <a:ext cx="46315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achoma"/>
              </a:rPr>
              <a:t>Воздействие на ишемию</a:t>
            </a:r>
            <a:endParaRPr lang="ru-RU" sz="2800" b="1" dirty="0">
              <a:latin typeface="Tachom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035261"/>
            <a:ext cx="83690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achoma"/>
              </a:rPr>
              <a:t>При </a:t>
            </a:r>
            <a:r>
              <a:rPr lang="ru-RU" sz="2400" dirty="0">
                <a:latin typeface="Tachoma"/>
              </a:rPr>
              <a:t>выраженной ишемии </a:t>
            </a:r>
            <a:r>
              <a:rPr lang="ru-RU" sz="2400" dirty="0" smtClean="0">
                <a:latin typeface="Tachoma"/>
              </a:rPr>
              <a:t>в </a:t>
            </a:r>
            <a:r>
              <a:rPr lang="ru-RU" sz="2400" dirty="0">
                <a:latin typeface="Tachoma"/>
              </a:rPr>
              <a:t>ранние сроки после ожога конъюнктивы применяют сосудорасширяющие </a:t>
            </a:r>
            <a:r>
              <a:rPr lang="ru-RU" sz="2400" dirty="0" smtClean="0">
                <a:latin typeface="Tachoma"/>
              </a:rPr>
              <a:t>средства.</a:t>
            </a:r>
            <a:endParaRPr lang="ru-RU" sz="2400" dirty="0">
              <a:latin typeface="Tachom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276872"/>
            <a:ext cx="822499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achoma"/>
              </a:rPr>
              <a:t>Инстилляции </a:t>
            </a:r>
            <a:r>
              <a:rPr lang="ru-RU" sz="2400" dirty="0">
                <a:latin typeface="Tachoma"/>
              </a:rPr>
              <a:t>5-10% р-</a:t>
            </a:r>
            <a:r>
              <a:rPr lang="ru-RU" sz="2400" dirty="0" err="1">
                <a:latin typeface="Tachoma"/>
              </a:rPr>
              <a:t>ра</a:t>
            </a:r>
            <a:r>
              <a:rPr lang="ru-RU" sz="2400" dirty="0">
                <a:latin typeface="Tachoma"/>
              </a:rPr>
              <a:t> </a:t>
            </a:r>
            <a:r>
              <a:rPr lang="ru-RU" sz="2400" dirty="0" smtClean="0">
                <a:latin typeface="Tachoma"/>
              </a:rPr>
              <a:t>ацетилхолина: </a:t>
            </a:r>
          </a:p>
          <a:p>
            <a:r>
              <a:rPr lang="ru-RU" sz="2400" dirty="0" smtClean="0">
                <a:latin typeface="Tachoma"/>
              </a:rPr>
              <a:t>ампулу</a:t>
            </a:r>
            <a:r>
              <a:rPr lang="ru-RU" sz="2400" dirty="0">
                <a:latin typeface="Tachoma"/>
              </a:rPr>
              <a:t>, содержащую 0,2 г сухого вещества растворяют в мл изотонического раствора натрия хлорида</a:t>
            </a:r>
            <a:r>
              <a:rPr lang="ru-RU" sz="2400" dirty="0" smtClean="0">
                <a:latin typeface="Tachoma"/>
              </a:rPr>
              <a:t>). </a:t>
            </a:r>
          </a:p>
          <a:p>
            <a:endParaRPr lang="ru-RU" sz="2400" dirty="0" smtClean="0">
              <a:latin typeface="Tachoma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achoma"/>
              </a:rPr>
              <a:t>Инъекции под </a:t>
            </a:r>
            <a:r>
              <a:rPr lang="ru-RU" sz="2400" dirty="0">
                <a:latin typeface="Tachoma"/>
              </a:rPr>
              <a:t>конъюнктиву </a:t>
            </a:r>
            <a:r>
              <a:rPr lang="ru-RU" sz="2400" dirty="0" smtClean="0">
                <a:latin typeface="Tachoma"/>
              </a:rPr>
              <a:t> </a:t>
            </a:r>
            <a:r>
              <a:rPr lang="ru-RU" sz="2400" dirty="0">
                <a:latin typeface="Tachoma"/>
              </a:rPr>
              <a:t>1 мл «коктейля</a:t>
            </a:r>
            <a:r>
              <a:rPr lang="ru-RU" sz="2400" dirty="0" smtClean="0">
                <a:latin typeface="Tachoma"/>
              </a:rPr>
              <a:t>»:</a:t>
            </a:r>
          </a:p>
          <a:p>
            <a:r>
              <a:rPr lang="ru-RU" sz="2400" dirty="0" smtClean="0">
                <a:latin typeface="Tachoma"/>
              </a:rPr>
              <a:t>гепарин </a:t>
            </a:r>
            <a:r>
              <a:rPr lang="ru-RU" sz="2400" dirty="0">
                <a:latin typeface="Tachoma"/>
              </a:rPr>
              <a:t>1000 </a:t>
            </a:r>
            <a:r>
              <a:rPr lang="ru-RU" sz="2400" dirty="0" err="1">
                <a:latin typeface="Tachoma"/>
              </a:rPr>
              <a:t>ед</a:t>
            </a:r>
            <a:r>
              <a:rPr lang="ru-RU" sz="2400" dirty="0">
                <a:latin typeface="Tachoma"/>
              </a:rPr>
              <a:t>, ацетилхолин 0,2 мл 10% раствора и пенициллин </a:t>
            </a:r>
            <a:r>
              <a:rPr lang="ru-RU" sz="2400" dirty="0" smtClean="0">
                <a:latin typeface="Tachoma"/>
              </a:rPr>
              <a:t> </a:t>
            </a:r>
            <a:r>
              <a:rPr lang="ru-RU" sz="2400" dirty="0">
                <a:latin typeface="Tachoma"/>
              </a:rPr>
              <a:t>3000 </a:t>
            </a:r>
            <a:r>
              <a:rPr lang="ru-RU" sz="2400" dirty="0" err="1">
                <a:latin typeface="Tachoma"/>
              </a:rPr>
              <a:t>ед</a:t>
            </a:r>
            <a:r>
              <a:rPr lang="ru-RU" sz="2400" dirty="0">
                <a:latin typeface="Tachoma"/>
              </a:rPr>
              <a:t> в 2 мл 0,5% </a:t>
            </a:r>
            <a:r>
              <a:rPr lang="ru-RU" sz="2400" dirty="0" smtClean="0">
                <a:latin typeface="Tachoma"/>
              </a:rPr>
              <a:t>новокаина (возможна замена антибиотика).</a:t>
            </a:r>
            <a:endParaRPr lang="ru-RU" sz="2400" dirty="0">
              <a:latin typeface="Tachoma"/>
            </a:endParaRPr>
          </a:p>
        </p:txBody>
      </p:sp>
    </p:spTree>
    <p:extLst>
      <p:ext uri="{BB962C8B-B14F-4D97-AF65-F5344CB8AC3E}">
        <p14:creationId xmlns:p14="http://schemas.microsoft.com/office/powerpoint/2010/main" val="411567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1" y="955459"/>
            <a:ext cx="82809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choma"/>
              </a:rPr>
              <a:t>При </a:t>
            </a:r>
            <a:r>
              <a:rPr lang="ru-RU" dirty="0">
                <a:latin typeface="Tachoma"/>
              </a:rPr>
              <a:t>неэффективности сосудорасширяющих средств и выраженном </a:t>
            </a:r>
            <a:r>
              <a:rPr lang="ru-RU" dirty="0" err="1">
                <a:latin typeface="Tachoma"/>
              </a:rPr>
              <a:t>хемозе</a:t>
            </a:r>
            <a:r>
              <a:rPr lang="ru-RU" dirty="0">
                <a:latin typeface="Tachoma"/>
              </a:rPr>
              <a:t>, особенно вблизи роговицы, производится </a:t>
            </a:r>
            <a:r>
              <a:rPr lang="ru-RU" dirty="0" smtClean="0">
                <a:latin typeface="Tachoma"/>
              </a:rPr>
              <a:t>оперативное </a:t>
            </a:r>
            <a:r>
              <a:rPr lang="ru-RU" dirty="0">
                <a:latin typeface="Tachoma"/>
              </a:rPr>
              <a:t>вмешательство – </a:t>
            </a:r>
            <a:r>
              <a:rPr lang="ru-RU" b="1" dirty="0" smtClean="0">
                <a:latin typeface="Tachoma"/>
              </a:rPr>
              <a:t>секторальная </a:t>
            </a:r>
            <a:r>
              <a:rPr lang="ru-RU" b="1" dirty="0" err="1" smtClean="0">
                <a:latin typeface="Tachoma"/>
              </a:rPr>
              <a:t>меридианальная</a:t>
            </a:r>
            <a:r>
              <a:rPr lang="ru-RU" b="1" dirty="0" smtClean="0">
                <a:latin typeface="Tachoma"/>
              </a:rPr>
              <a:t> </a:t>
            </a:r>
            <a:r>
              <a:rPr lang="ru-RU" b="1" dirty="0" err="1" smtClean="0">
                <a:latin typeface="Tachoma"/>
              </a:rPr>
              <a:t>конъюнктивотомия</a:t>
            </a:r>
            <a:r>
              <a:rPr lang="ru-RU" b="1" dirty="0" smtClean="0">
                <a:latin typeface="Tachoma"/>
              </a:rPr>
              <a:t> </a:t>
            </a:r>
            <a:r>
              <a:rPr lang="ru-RU" b="1" dirty="0">
                <a:latin typeface="Tachoma"/>
              </a:rPr>
              <a:t>по </a:t>
            </a:r>
            <a:r>
              <a:rPr lang="ru-RU" b="1" dirty="0" err="1" smtClean="0">
                <a:latin typeface="Tachoma"/>
              </a:rPr>
              <a:t>Б.Л.Поляку</a:t>
            </a:r>
            <a:r>
              <a:rPr lang="ru-RU" b="1" dirty="0" smtClean="0">
                <a:latin typeface="Tachoma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>
                <a:latin typeface="Tachoma"/>
              </a:rPr>
              <a:t>Операция способствует </a:t>
            </a:r>
            <a:r>
              <a:rPr lang="ru-RU" dirty="0">
                <a:latin typeface="Tachoma"/>
              </a:rPr>
              <a:t>выведению из-под обожженной </a:t>
            </a:r>
            <a:r>
              <a:rPr lang="ru-RU" dirty="0" smtClean="0">
                <a:latin typeface="Tachoma"/>
              </a:rPr>
              <a:t>конъюнктивы </a:t>
            </a:r>
            <a:r>
              <a:rPr lang="ru-RU" dirty="0">
                <a:latin typeface="Tachoma"/>
              </a:rPr>
              <a:t>токсических </a:t>
            </a:r>
            <a:r>
              <a:rPr lang="ru-RU" dirty="0" smtClean="0">
                <a:latin typeface="Tachoma"/>
              </a:rPr>
              <a:t>веществ.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>
                <a:latin typeface="Tachoma"/>
              </a:rPr>
              <a:t>Послабляющие надрезы приводят к уменьшению напряжения тканей конъюнктивы, в результате чего  сдавленные </a:t>
            </a:r>
            <a:r>
              <a:rPr lang="ru-RU" dirty="0">
                <a:latin typeface="Tachoma"/>
              </a:rPr>
              <a:t>отеком сосуды вновь наполняются </a:t>
            </a:r>
            <a:r>
              <a:rPr lang="ru-RU" dirty="0" smtClean="0">
                <a:latin typeface="Tachoma"/>
              </a:rPr>
              <a:t>кровью, </a:t>
            </a:r>
            <a:r>
              <a:rPr lang="ru-RU" dirty="0">
                <a:latin typeface="Tachoma"/>
              </a:rPr>
              <a:t>и трофика пораженной </a:t>
            </a:r>
            <a:r>
              <a:rPr lang="ru-RU" dirty="0" smtClean="0">
                <a:latin typeface="Tachoma"/>
              </a:rPr>
              <a:t>конъюнктивы </a:t>
            </a:r>
            <a:r>
              <a:rPr lang="ru-RU" dirty="0">
                <a:latin typeface="Tachoma"/>
              </a:rPr>
              <a:t>улучшается</a:t>
            </a:r>
            <a:r>
              <a:rPr lang="ru-RU" dirty="0" smtClean="0">
                <a:latin typeface="Tachoma"/>
              </a:rPr>
              <a:t>.</a:t>
            </a:r>
          </a:p>
          <a:p>
            <a:r>
              <a:rPr lang="ru-RU" dirty="0" smtClean="0">
                <a:latin typeface="Tachoma"/>
              </a:rPr>
              <a:t> </a:t>
            </a:r>
            <a:endParaRPr lang="ru-RU" dirty="0">
              <a:latin typeface="Tacho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choma"/>
              </a:rPr>
              <a:t>Если </a:t>
            </a:r>
            <a:r>
              <a:rPr lang="ru-RU" dirty="0">
                <a:latin typeface="Tachoma"/>
              </a:rPr>
              <a:t>после </a:t>
            </a:r>
            <a:r>
              <a:rPr lang="ru-RU" dirty="0" err="1">
                <a:latin typeface="Tachoma"/>
              </a:rPr>
              <a:t>конъюнктивотомии</a:t>
            </a:r>
            <a:r>
              <a:rPr lang="ru-RU" dirty="0">
                <a:latin typeface="Tachoma"/>
              </a:rPr>
              <a:t> слизистая оболочка остается </a:t>
            </a:r>
            <a:r>
              <a:rPr lang="ru-RU" dirty="0" err="1">
                <a:latin typeface="Tachoma"/>
              </a:rPr>
              <a:t>ишемичной</a:t>
            </a:r>
            <a:r>
              <a:rPr lang="ru-RU" dirty="0">
                <a:latin typeface="Tachoma"/>
              </a:rPr>
              <a:t> или же в случае явного некроза </a:t>
            </a:r>
            <a:r>
              <a:rPr lang="ru-RU" dirty="0" smtClean="0">
                <a:latin typeface="Tachoma"/>
              </a:rPr>
              <a:t>конъюнктивы </a:t>
            </a:r>
            <a:r>
              <a:rPr lang="ru-RU" dirty="0">
                <a:latin typeface="Tachoma"/>
              </a:rPr>
              <a:t>обожженную ткань удаляют и склеру покрывают трансплантатом слизистой оболочки, взятой с губы </a:t>
            </a:r>
            <a:r>
              <a:rPr lang="ru-RU" dirty="0" smtClean="0">
                <a:latin typeface="Tachoma"/>
              </a:rPr>
              <a:t>больного, - </a:t>
            </a:r>
            <a:r>
              <a:rPr lang="ru-RU" b="1" dirty="0" smtClean="0">
                <a:latin typeface="Tachoma"/>
              </a:rPr>
              <a:t>операция </a:t>
            </a:r>
            <a:r>
              <a:rPr lang="ru-RU" b="1" dirty="0" err="1" smtClean="0">
                <a:latin typeface="Tachoma"/>
              </a:rPr>
              <a:t>Денига</a:t>
            </a:r>
            <a:r>
              <a:rPr lang="ru-RU" b="1" dirty="0" smtClean="0">
                <a:latin typeface="Tachoma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>
                <a:latin typeface="Tachoma"/>
              </a:rPr>
              <a:t>Время </a:t>
            </a:r>
            <a:r>
              <a:rPr lang="ru-RU" dirty="0">
                <a:latin typeface="Tachoma"/>
              </a:rPr>
              <a:t>пересадки </a:t>
            </a:r>
            <a:r>
              <a:rPr lang="ru-RU" dirty="0" smtClean="0">
                <a:latin typeface="Tachoma"/>
              </a:rPr>
              <a:t>должно выдерживаться не более 24-36 </a:t>
            </a:r>
            <a:r>
              <a:rPr lang="ru-RU" dirty="0">
                <a:latin typeface="Tachoma"/>
              </a:rPr>
              <a:t>часов после </a:t>
            </a:r>
            <a:r>
              <a:rPr lang="ru-RU" dirty="0" smtClean="0">
                <a:latin typeface="Tachoma"/>
              </a:rPr>
              <a:t>ожога, </a:t>
            </a:r>
            <a:r>
              <a:rPr lang="ru-RU" dirty="0">
                <a:latin typeface="Tachoma"/>
              </a:rPr>
              <a:t>так как пересадка </a:t>
            </a:r>
            <a:r>
              <a:rPr lang="ru-RU" dirty="0" smtClean="0">
                <a:latin typeface="Tachoma"/>
              </a:rPr>
              <a:t>трансплантата в </a:t>
            </a:r>
            <a:r>
              <a:rPr lang="ru-RU" dirty="0">
                <a:latin typeface="Tachoma"/>
              </a:rPr>
              <a:t>более поздние сроки может закончиться </a:t>
            </a:r>
            <a:r>
              <a:rPr lang="ru-RU" dirty="0" smtClean="0">
                <a:latin typeface="Tachoma"/>
              </a:rPr>
              <a:t>его </a:t>
            </a:r>
            <a:r>
              <a:rPr lang="ru-RU" dirty="0">
                <a:latin typeface="Tachoma"/>
              </a:rPr>
              <a:t>отторжением и бурной воспалительной реакцией со стороны пораженного глаза. </a:t>
            </a:r>
            <a:endParaRPr lang="ru-RU" dirty="0" smtClean="0">
              <a:latin typeface="Tachom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21142" y="1352"/>
            <a:ext cx="53177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achoma"/>
              </a:rPr>
              <a:t>Хирургические операции </a:t>
            </a:r>
          </a:p>
          <a:p>
            <a:pPr algn="ctr"/>
            <a:r>
              <a:rPr lang="ru-RU" sz="2400" b="1" dirty="0" smtClean="0">
                <a:latin typeface="Tachoma"/>
              </a:rPr>
              <a:t>при признаках усиления ишемии </a:t>
            </a:r>
            <a:endParaRPr lang="ru-RU" sz="2400" b="1" dirty="0">
              <a:latin typeface="Tachoma"/>
            </a:endParaRPr>
          </a:p>
        </p:txBody>
      </p:sp>
    </p:spTree>
    <p:extLst>
      <p:ext uri="{BB962C8B-B14F-4D97-AF65-F5344CB8AC3E}">
        <p14:creationId xmlns:p14="http://schemas.microsoft.com/office/powerpoint/2010/main" val="323238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Классификация ожогов глаз по глубине повреждения тканей (Поляк Б.Л.)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029450"/>
              </p:ext>
            </p:extLst>
          </p:nvPr>
        </p:nvGraphicFramePr>
        <p:xfrm>
          <a:off x="1" y="764703"/>
          <a:ext cx="9180511" cy="6091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5540"/>
                <a:gridCol w="2330582"/>
                <a:gridCol w="2370083"/>
                <a:gridCol w="3334306"/>
              </a:tblGrid>
              <a:tr h="601444">
                <a:tc rowSpan="2">
                  <a:txBody>
                    <a:bodyPr/>
                    <a:lstStyle/>
                    <a:p>
                      <a:r>
                        <a:rPr lang="ru-RU" sz="1900" b="1" dirty="0" smtClean="0"/>
                        <a:t>Степень (глубина ожога</a:t>
                      </a:r>
                      <a:r>
                        <a:rPr lang="en-US" sz="1900" b="1" dirty="0" smtClean="0"/>
                        <a:t>)</a:t>
                      </a:r>
                      <a:endParaRPr lang="ru-RU" sz="19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Локализация</a:t>
                      </a:r>
                      <a:endParaRPr lang="ru-RU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48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Веки </a:t>
                      </a:r>
                      <a:endParaRPr lang="ru-RU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Конъюнктива и склера</a:t>
                      </a:r>
                      <a:endParaRPr lang="ru-RU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Роговица</a:t>
                      </a:r>
                      <a:endParaRPr lang="ru-RU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20288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I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Гиперемия</a:t>
                      </a:r>
                      <a:r>
                        <a:rPr lang="ru-RU" b="1" baseline="0" dirty="0" smtClean="0"/>
                        <a:t> кожи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Гиперемия. Отек конъюнктивы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Поверхностная эрозия</a:t>
                      </a:r>
                      <a:r>
                        <a:rPr lang="ru-RU" b="1" baseline="0" dirty="0" smtClean="0"/>
                        <a:t> роговицы, отек эпителия локальный</a:t>
                      </a:r>
                      <a:endParaRPr lang="ru-RU" b="1" dirty="0"/>
                    </a:p>
                  </a:txBody>
                  <a:tcPr/>
                </a:tc>
              </a:tr>
              <a:tr h="120288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II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Образование пузырей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Поверхностные</a:t>
                      </a:r>
                      <a:r>
                        <a:rPr lang="ru-RU" b="1" baseline="0" dirty="0" smtClean="0"/>
                        <a:t> пленки конъюнктивы.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Поверхностные полупрозрачные помутнения верхней стромы</a:t>
                      </a:r>
                      <a:endParaRPr lang="ru-RU" b="1" dirty="0"/>
                    </a:p>
                  </a:txBody>
                  <a:tcPr/>
                </a:tc>
              </a:tr>
              <a:tr h="1106883">
                <a:tc>
                  <a:txBody>
                    <a:bodyPr/>
                    <a:lstStyle/>
                    <a:p>
                      <a:r>
                        <a:rPr lang="en-US" b="1" dirty="0" smtClean="0"/>
                        <a:t>III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Некроз кожи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Выраженный отек,</a:t>
                      </a:r>
                      <a:r>
                        <a:rPr lang="ru-RU" b="1" baseline="0" dirty="0" smtClean="0"/>
                        <a:t> локальный некроз конъюнктивы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Помутнения поверхностных и средних слоев стромы (вид «матового стекла»)</a:t>
                      </a:r>
                      <a:endParaRPr lang="ru-RU" b="1" dirty="0"/>
                    </a:p>
                  </a:txBody>
                  <a:tcPr/>
                </a:tc>
              </a:tr>
              <a:tr h="120288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IV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Некроз кожи</a:t>
                      </a:r>
                      <a:r>
                        <a:rPr lang="ru-RU" b="1" baseline="0" dirty="0" smtClean="0"/>
                        <a:t> и глубжележащих тканей</a:t>
                      </a:r>
                      <a:endParaRPr lang="ru-RU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Некроз конъюнктивы и склеры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Помутнение всех слоев стромы (вид</a:t>
                      </a:r>
                      <a:r>
                        <a:rPr lang="ru-RU" b="1" baseline="0" dirty="0" smtClean="0"/>
                        <a:t> «фарфоровой пластинки»)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188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2257" y="836712"/>
            <a:ext cx="806489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Tachoma"/>
              </a:rPr>
              <a:t>В </a:t>
            </a:r>
            <a:r>
              <a:rPr lang="ru-RU" sz="2200" dirty="0">
                <a:latin typeface="Tachoma"/>
              </a:rPr>
              <a:t>начальном периоде, когда воспалительная реакция </a:t>
            </a:r>
            <a:r>
              <a:rPr lang="ru-RU" sz="2200" dirty="0" smtClean="0">
                <a:latin typeface="Tachoma"/>
              </a:rPr>
              <a:t>слабо выражена</a:t>
            </a:r>
            <a:r>
              <a:rPr lang="ru-RU" sz="2200" dirty="0">
                <a:latin typeface="Tachoma"/>
              </a:rPr>
              <a:t>, </a:t>
            </a:r>
            <a:r>
              <a:rPr lang="ru-RU" sz="2200" dirty="0" smtClean="0">
                <a:latin typeface="Tachoma"/>
              </a:rPr>
              <a:t>а ишемия </a:t>
            </a:r>
            <a:r>
              <a:rPr lang="ru-RU" sz="2200" dirty="0">
                <a:latin typeface="Tachoma"/>
              </a:rPr>
              <a:t>тканей требует применения сосудорасширяющих средств, ГКС </a:t>
            </a:r>
            <a:r>
              <a:rPr lang="ru-RU" sz="2200" dirty="0" smtClean="0">
                <a:latin typeface="Tachoma"/>
              </a:rPr>
              <a:t>противопоказаны</a:t>
            </a:r>
            <a:r>
              <a:rPr lang="ru-RU" sz="2200" dirty="0">
                <a:latin typeface="Tachoma"/>
              </a:rPr>
              <a:t>. </a:t>
            </a:r>
            <a:endParaRPr lang="ru-RU" sz="2200" dirty="0" smtClean="0">
              <a:latin typeface="Tachoma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Tachoma"/>
              </a:rPr>
              <a:t>ГКС показаны с </a:t>
            </a:r>
            <a:r>
              <a:rPr lang="ru-RU" sz="2200" dirty="0">
                <a:latin typeface="Tachoma"/>
              </a:rPr>
              <a:t>конца </a:t>
            </a:r>
            <a:r>
              <a:rPr lang="ru-RU" sz="2200" dirty="0" smtClean="0">
                <a:latin typeface="Tachoma"/>
              </a:rPr>
              <a:t>первой-начала </a:t>
            </a:r>
            <a:r>
              <a:rPr lang="ru-RU" sz="2200" dirty="0">
                <a:latin typeface="Tachoma"/>
              </a:rPr>
              <a:t>второй </a:t>
            </a:r>
            <a:r>
              <a:rPr lang="ru-RU" sz="2200" dirty="0" smtClean="0">
                <a:latin typeface="Tachoma"/>
              </a:rPr>
              <a:t>недели после ожога  при условии полной </a:t>
            </a:r>
            <a:r>
              <a:rPr lang="ru-RU" sz="2200" dirty="0" err="1">
                <a:latin typeface="Tachoma"/>
              </a:rPr>
              <a:t>эпителизации</a:t>
            </a:r>
            <a:r>
              <a:rPr lang="ru-RU" sz="2200" dirty="0">
                <a:latin typeface="Tachoma"/>
              </a:rPr>
              <a:t> </a:t>
            </a:r>
            <a:r>
              <a:rPr lang="ru-RU" sz="2200" dirty="0" smtClean="0">
                <a:latin typeface="Tachoma"/>
              </a:rPr>
              <a:t>роговицы </a:t>
            </a:r>
            <a:r>
              <a:rPr lang="ru-RU" sz="2200" dirty="0">
                <a:latin typeface="Tachoma"/>
              </a:rPr>
              <a:t>во избежание ее изъязвления и возможной </a:t>
            </a:r>
            <a:r>
              <a:rPr lang="ru-RU" sz="2200" dirty="0" smtClean="0">
                <a:latin typeface="Tachoma"/>
              </a:rPr>
              <a:t>перфорации</a:t>
            </a:r>
            <a:r>
              <a:rPr lang="ru-RU" sz="2400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4" t="68106" r="31109" b="14633"/>
          <a:stretch/>
        </p:blipFill>
        <p:spPr bwMode="auto">
          <a:xfrm>
            <a:off x="3131840" y="2991148"/>
            <a:ext cx="3479897" cy="21468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9430" y="188640"/>
            <a:ext cx="7573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achoma"/>
              </a:rPr>
              <a:t>Применение </a:t>
            </a:r>
            <a:r>
              <a:rPr lang="ru-RU" sz="2800" dirty="0" err="1" smtClean="0">
                <a:latin typeface="Tachoma"/>
              </a:rPr>
              <a:t>глюкокортикостероидов</a:t>
            </a:r>
            <a:r>
              <a:rPr lang="ru-RU" sz="2800" dirty="0" smtClean="0">
                <a:latin typeface="Tachoma"/>
              </a:rPr>
              <a:t>  </a:t>
            </a:r>
            <a:r>
              <a:rPr lang="ru-RU" sz="2800" dirty="0" smtClean="0">
                <a:latin typeface="Tachoma"/>
              </a:rPr>
              <a:t>(ГКС) </a:t>
            </a:r>
            <a:endParaRPr lang="ru-RU" sz="2800" dirty="0">
              <a:latin typeface="Tac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4178" y="5138028"/>
            <a:ext cx="6247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achoma"/>
              </a:rPr>
              <a:t>Химический ожог конъюнктивы и роговицы </a:t>
            </a:r>
            <a:r>
              <a:rPr lang="en-US" altLang="ru-RU" dirty="0" smtClean="0"/>
              <a:t>II</a:t>
            </a:r>
            <a:r>
              <a:rPr lang="ru-RU" altLang="ru-RU" dirty="0" smtClean="0"/>
              <a:t> степени.</a:t>
            </a:r>
          </a:p>
          <a:p>
            <a:pPr algn="just"/>
            <a:r>
              <a:rPr lang="ru-RU" dirty="0" smtClean="0">
                <a:latin typeface="Tachoma"/>
              </a:rPr>
              <a:t>Обширный участок отсутствия эпителия в оптической </a:t>
            </a:r>
          </a:p>
          <a:p>
            <a:pPr algn="just"/>
            <a:r>
              <a:rPr lang="ru-RU" dirty="0" smtClean="0">
                <a:latin typeface="Tachoma"/>
              </a:rPr>
              <a:t>и </a:t>
            </a:r>
            <a:r>
              <a:rPr lang="ru-RU" dirty="0" err="1" smtClean="0">
                <a:latin typeface="Tachoma"/>
              </a:rPr>
              <a:t>параоптической</a:t>
            </a:r>
            <a:r>
              <a:rPr lang="ru-RU" dirty="0" smtClean="0">
                <a:latin typeface="Tachoma"/>
              </a:rPr>
              <a:t> зонах роговицы (окрашен </a:t>
            </a:r>
            <a:r>
              <a:rPr lang="ru-RU" dirty="0" err="1" smtClean="0">
                <a:latin typeface="Tachoma"/>
              </a:rPr>
              <a:t>флюоресцеином</a:t>
            </a:r>
            <a:r>
              <a:rPr lang="ru-RU" dirty="0" smtClean="0">
                <a:latin typeface="Tachoma"/>
              </a:rPr>
              <a:t>).  </a:t>
            </a:r>
            <a:endParaRPr lang="ru-RU" dirty="0">
              <a:latin typeface="Tachoma"/>
            </a:endParaRPr>
          </a:p>
        </p:txBody>
      </p:sp>
    </p:spTree>
    <p:extLst>
      <p:ext uri="{BB962C8B-B14F-4D97-AF65-F5344CB8AC3E}">
        <p14:creationId xmlns:p14="http://schemas.microsoft.com/office/powerpoint/2010/main" val="20750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332656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achoma"/>
              </a:rPr>
              <a:t>Контроль воспаления и </a:t>
            </a:r>
          </a:p>
          <a:p>
            <a:pPr algn="ctr"/>
            <a:r>
              <a:rPr lang="ru-RU" sz="2800" dirty="0" smtClean="0">
                <a:latin typeface="Tachoma"/>
              </a:rPr>
              <a:t>профилактика иридоциклита  </a:t>
            </a:r>
            <a:endParaRPr lang="ru-RU" sz="2800" dirty="0">
              <a:latin typeface="Tac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7464" y="1196752"/>
            <a:ext cx="864339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choma"/>
              </a:rPr>
              <a:t>В начальной фазе ожога при наличии противопоказаний</a:t>
            </a:r>
          </a:p>
          <a:p>
            <a:pPr>
              <a:lnSpc>
                <a:spcPct val="120000"/>
              </a:lnSpc>
            </a:pPr>
            <a:r>
              <a:rPr lang="ru-RU" sz="2400" dirty="0" smtClean="0">
                <a:latin typeface="Tachoma"/>
              </a:rPr>
              <a:t>к применению ГКС  используются нестероидные </a:t>
            </a:r>
          </a:p>
          <a:p>
            <a:pPr>
              <a:lnSpc>
                <a:spcPct val="120000"/>
              </a:lnSpc>
            </a:pPr>
            <a:r>
              <a:rPr lang="ru-RU" sz="2400" dirty="0" smtClean="0">
                <a:latin typeface="Tachoma"/>
              </a:rPr>
              <a:t>противовоспалительные средства в каплях </a:t>
            </a:r>
          </a:p>
          <a:p>
            <a:pPr>
              <a:lnSpc>
                <a:spcPct val="120000"/>
              </a:lnSpc>
            </a:pPr>
            <a:r>
              <a:rPr lang="ru-RU" sz="2400" dirty="0" smtClean="0">
                <a:latin typeface="Tachoma"/>
              </a:rPr>
              <a:t>для купирования ожогового воспаления: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400" dirty="0" err="1" smtClean="0">
                <a:latin typeface="Tachoma"/>
              </a:rPr>
              <a:t>диклофенак</a:t>
            </a:r>
            <a:r>
              <a:rPr lang="ru-RU" sz="2400" dirty="0" smtClean="0">
                <a:latin typeface="Tachoma"/>
              </a:rPr>
              <a:t> 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400" dirty="0" err="1" smtClean="0">
                <a:latin typeface="Tachoma"/>
              </a:rPr>
              <a:t>броксинак</a:t>
            </a:r>
            <a:r>
              <a:rPr lang="ru-RU" sz="2400" dirty="0" smtClean="0">
                <a:latin typeface="Tachoma"/>
              </a:rPr>
              <a:t> 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400" dirty="0" err="1" smtClean="0">
                <a:latin typeface="Tachoma"/>
              </a:rPr>
              <a:t>непафенак</a:t>
            </a:r>
            <a:r>
              <a:rPr lang="ru-RU" sz="2400" dirty="0" smtClean="0">
                <a:latin typeface="Tachoma"/>
              </a:rPr>
              <a:t> 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400" dirty="0" err="1" smtClean="0">
                <a:latin typeface="Tachoma"/>
              </a:rPr>
              <a:t>кеторолак</a:t>
            </a:r>
            <a:r>
              <a:rPr lang="ru-RU" sz="2400" dirty="0" smtClean="0">
                <a:latin typeface="Tachoma"/>
              </a:rPr>
              <a:t>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choma"/>
              </a:rPr>
              <a:t>Для профилактики иридоциклита используют </a:t>
            </a:r>
          </a:p>
          <a:p>
            <a:pPr>
              <a:lnSpc>
                <a:spcPct val="120000"/>
              </a:lnSpc>
            </a:pPr>
            <a:r>
              <a:rPr lang="ru-RU" sz="2400" dirty="0" smtClean="0">
                <a:latin typeface="Tachoma"/>
              </a:rPr>
              <a:t>инстилляции </a:t>
            </a:r>
            <a:r>
              <a:rPr lang="ru-RU" sz="2400" dirty="0" err="1" smtClean="0">
                <a:latin typeface="Tachoma"/>
              </a:rPr>
              <a:t>циклопентолата</a:t>
            </a:r>
            <a:r>
              <a:rPr lang="ru-RU" sz="2400" dirty="0" smtClean="0">
                <a:latin typeface="Tachoma"/>
              </a:rPr>
              <a:t> и </a:t>
            </a:r>
            <a:r>
              <a:rPr lang="ru-RU" sz="2400" dirty="0" err="1" smtClean="0">
                <a:latin typeface="Tachoma"/>
              </a:rPr>
              <a:t>фенилэфрина</a:t>
            </a:r>
            <a:r>
              <a:rPr lang="ru-RU" sz="2400" dirty="0" smtClean="0">
                <a:latin typeface="Tachoma"/>
              </a:rPr>
              <a:t>.</a:t>
            </a:r>
            <a:endParaRPr lang="ru-RU" sz="2400" dirty="0">
              <a:latin typeface="Tachoma"/>
            </a:endParaRPr>
          </a:p>
        </p:txBody>
      </p:sp>
    </p:spTree>
    <p:extLst>
      <p:ext uri="{BB962C8B-B14F-4D97-AF65-F5344CB8AC3E}">
        <p14:creationId xmlns:p14="http://schemas.microsoft.com/office/powerpoint/2010/main" val="1393167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412776"/>
            <a:ext cx="82089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achoma"/>
              </a:rPr>
              <a:t>Применение </a:t>
            </a:r>
            <a:r>
              <a:rPr lang="ru-RU" sz="2000" dirty="0">
                <a:latin typeface="Tachoma"/>
              </a:rPr>
              <a:t>протеолитических ферментов </a:t>
            </a:r>
            <a:r>
              <a:rPr lang="ru-RU" sz="2000" dirty="0" smtClean="0">
                <a:latin typeface="Tachoma"/>
              </a:rPr>
              <a:t>в </a:t>
            </a:r>
            <a:r>
              <a:rPr lang="ru-RU" sz="2000" dirty="0">
                <a:latin typeface="Tachoma"/>
              </a:rPr>
              <a:t>течение первых двух суток после ожога роговицы способствует очищению раны от </a:t>
            </a:r>
            <a:r>
              <a:rPr lang="ru-RU" sz="2000" dirty="0" err="1">
                <a:latin typeface="Tachoma"/>
              </a:rPr>
              <a:t>некротизированных</a:t>
            </a:r>
            <a:r>
              <a:rPr lang="ru-RU" sz="2000" dirty="0">
                <a:latin typeface="Tachoma"/>
              </a:rPr>
              <a:t> тканей, что важно для ускорения процессов заживления (трипсин, химотрипсин, </a:t>
            </a:r>
            <a:r>
              <a:rPr lang="ru-RU" sz="2000" dirty="0" err="1">
                <a:latin typeface="Tachoma"/>
              </a:rPr>
              <a:t>лидаза</a:t>
            </a:r>
            <a:r>
              <a:rPr lang="ru-RU" sz="2000" dirty="0">
                <a:latin typeface="Tachoma"/>
              </a:rPr>
              <a:t>, </a:t>
            </a:r>
            <a:r>
              <a:rPr lang="ru-RU" sz="2000" dirty="0" err="1">
                <a:latin typeface="Tachoma"/>
              </a:rPr>
              <a:t>эластаза</a:t>
            </a:r>
            <a:r>
              <a:rPr lang="ru-RU" sz="2000" dirty="0">
                <a:latin typeface="Tachoma"/>
              </a:rPr>
              <a:t>, </a:t>
            </a:r>
            <a:r>
              <a:rPr lang="ru-RU" sz="2000" dirty="0" err="1" smtClean="0">
                <a:latin typeface="Tachoma"/>
              </a:rPr>
              <a:t>вобэнзим</a:t>
            </a:r>
            <a:r>
              <a:rPr lang="ru-RU" sz="2000" dirty="0">
                <a:latin typeface="Tachoma"/>
              </a:rPr>
              <a:t>, </a:t>
            </a:r>
            <a:r>
              <a:rPr lang="ru-RU" sz="2000" dirty="0" err="1">
                <a:latin typeface="Tachoma"/>
              </a:rPr>
              <a:t>флогэнзим</a:t>
            </a:r>
            <a:r>
              <a:rPr lang="ru-RU" sz="2000" dirty="0" smtClean="0">
                <a:latin typeface="Tachoma"/>
              </a:rPr>
              <a:t>). </a:t>
            </a:r>
          </a:p>
          <a:p>
            <a:endParaRPr lang="ru-RU" sz="2000" dirty="0" smtClean="0">
              <a:latin typeface="Tacho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achoma"/>
              </a:rPr>
              <a:t>Продукты </a:t>
            </a:r>
            <a:r>
              <a:rPr lang="ru-RU" sz="2000" dirty="0">
                <a:latin typeface="Tachoma"/>
              </a:rPr>
              <a:t>распада тканей являются активными агентами </a:t>
            </a:r>
            <a:r>
              <a:rPr lang="ru-RU" sz="2000" dirty="0" err="1">
                <a:latin typeface="Tachoma"/>
              </a:rPr>
              <a:t>аутосенсибилизации</a:t>
            </a:r>
            <a:r>
              <a:rPr lang="ru-RU" sz="2000" dirty="0">
                <a:latin typeface="Tachoma"/>
              </a:rPr>
              <a:t>, что приводит к увеличению активности эндогенных протеолитических ферментов в очаге </a:t>
            </a:r>
            <a:r>
              <a:rPr lang="ru-RU" sz="2000" dirty="0" smtClean="0">
                <a:latin typeface="Tachoma"/>
              </a:rPr>
              <a:t>воспаления, поэтому используются антигистаминные препараты. </a:t>
            </a:r>
          </a:p>
          <a:p>
            <a:endParaRPr lang="ru-RU" sz="2000" dirty="0" smtClean="0">
              <a:latin typeface="Tacho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achoma"/>
              </a:rPr>
              <a:t>Применение </a:t>
            </a:r>
            <a:r>
              <a:rPr lang="ru-RU" sz="2000" dirty="0" err="1">
                <a:latin typeface="Tachoma"/>
              </a:rPr>
              <a:t>иммуннокорректоров</a:t>
            </a:r>
            <a:r>
              <a:rPr lang="ru-RU" sz="2000" dirty="0">
                <a:latin typeface="Tachoma"/>
              </a:rPr>
              <a:t> в последующие 12 дней способствует предохранению тканей роговицы от действия эндогенных протеолитических </a:t>
            </a:r>
            <a:r>
              <a:rPr lang="ru-RU" sz="2000" dirty="0" smtClean="0">
                <a:latin typeface="Tachoma"/>
              </a:rPr>
              <a:t>ферментов</a:t>
            </a:r>
            <a:endParaRPr lang="ru-RU" sz="2000" dirty="0">
              <a:latin typeface="Tac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5072" y="404664"/>
            <a:ext cx="774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achoma"/>
              </a:rPr>
              <a:t>Принципы консервативной терапии тяжелых ожогов </a:t>
            </a:r>
            <a:endParaRPr lang="ru-RU" sz="2400" dirty="0">
              <a:latin typeface="Tachoma"/>
            </a:endParaRPr>
          </a:p>
        </p:txBody>
      </p:sp>
    </p:spTree>
    <p:extLst>
      <p:ext uri="{BB962C8B-B14F-4D97-AF65-F5344CB8AC3E}">
        <p14:creationId xmlns:p14="http://schemas.microsoft.com/office/powerpoint/2010/main" val="26697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60648"/>
            <a:ext cx="57179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achoma"/>
              </a:rPr>
              <a:t>Коррекция иммунного статуса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4192" y="1196752"/>
            <a:ext cx="79928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latin typeface="Tachoma"/>
              </a:rPr>
              <a:t>Выраженность иммунологических реакций связана с тяжестью ожога и сроком после травмы. </a:t>
            </a:r>
            <a:endParaRPr lang="ru-RU" sz="2400" dirty="0" smtClean="0">
              <a:latin typeface="Tachoma"/>
            </a:endParaRPr>
          </a:p>
          <a:p>
            <a:endParaRPr lang="ru-RU" sz="2400" dirty="0" smtClean="0">
              <a:latin typeface="Tachom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choma"/>
              </a:rPr>
              <a:t>Установлено</a:t>
            </a:r>
            <a:r>
              <a:rPr lang="ru-RU" sz="2400" dirty="0">
                <a:latin typeface="Tachoma"/>
              </a:rPr>
              <a:t>, что резкое снижение показателей клеточного и гуморального иммунитета </a:t>
            </a:r>
            <a:r>
              <a:rPr lang="ru-RU" sz="2400" dirty="0" smtClean="0">
                <a:latin typeface="Tachoma"/>
              </a:rPr>
              <a:t>взаимосвязано </a:t>
            </a:r>
            <a:r>
              <a:rPr lang="ru-RU" sz="2400" dirty="0">
                <a:latin typeface="Tachoma"/>
              </a:rPr>
              <a:t>с развитием </a:t>
            </a:r>
            <a:r>
              <a:rPr lang="ru-RU" sz="2400" dirty="0" err="1">
                <a:latin typeface="Tachoma"/>
              </a:rPr>
              <a:t>увеитов</a:t>
            </a:r>
            <a:r>
              <a:rPr lang="ru-RU" sz="2400" dirty="0">
                <a:latin typeface="Tachoma"/>
              </a:rPr>
              <a:t> с </a:t>
            </a:r>
            <a:r>
              <a:rPr lang="ru-RU" sz="2400" dirty="0" err="1">
                <a:latin typeface="Tachoma"/>
              </a:rPr>
              <a:t>гипопионом</a:t>
            </a:r>
            <a:r>
              <a:rPr lang="ru-RU" sz="2400" dirty="0">
                <a:latin typeface="Tachoma"/>
              </a:rPr>
              <a:t>, перфорацией роговицы, нарушением процесса ее </a:t>
            </a:r>
            <a:r>
              <a:rPr lang="ru-RU" sz="2400" dirty="0" err="1">
                <a:latin typeface="Tachoma"/>
              </a:rPr>
              <a:t>эпителизации</a:t>
            </a:r>
            <a:r>
              <a:rPr lang="ru-RU" sz="2400" dirty="0">
                <a:latin typeface="Tachom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470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260648"/>
            <a:ext cx="57179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achoma"/>
              </a:rPr>
              <a:t>Коррекция иммунного статуса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809628"/>
            <a:ext cx="867645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achoma"/>
              </a:rPr>
              <a:t>Коррекция </a:t>
            </a:r>
            <a:r>
              <a:rPr lang="ru-RU" sz="2400" dirty="0">
                <a:latin typeface="Tachoma"/>
              </a:rPr>
              <a:t>иммунодефицита в раннем </a:t>
            </a:r>
            <a:r>
              <a:rPr lang="ru-RU" sz="2400" dirty="0" err="1">
                <a:latin typeface="Tachoma"/>
              </a:rPr>
              <a:t>послеожогом</a:t>
            </a:r>
            <a:r>
              <a:rPr lang="ru-RU" sz="2400" dirty="0">
                <a:latin typeface="Tachoma"/>
              </a:rPr>
              <a:t> периоде: </a:t>
            </a:r>
            <a:r>
              <a:rPr lang="ru-RU" sz="2400" dirty="0" smtClean="0">
                <a:latin typeface="Tachoma"/>
              </a:rPr>
              <a:t>Т-</a:t>
            </a:r>
            <a:r>
              <a:rPr lang="ru-RU" sz="2400" dirty="0" err="1" smtClean="0">
                <a:latin typeface="Tachoma"/>
              </a:rPr>
              <a:t>активин</a:t>
            </a:r>
            <a:r>
              <a:rPr lang="ru-RU" sz="2400" dirty="0">
                <a:latin typeface="Tachoma"/>
              </a:rPr>
              <a:t>, </a:t>
            </a:r>
            <a:r>
              <a:rPr lang="ru-RU" sz="2400" dirty="0" err="1">
                <a:latin typeface="Tachoma"/>
              </a:rPr>
              <a:t>тималин</a:t>
            </a:r>
            <a:r>
              <a:rPr lang="ru-RU" sz="2400" dirty="0">
                <a:latin typeface="Tachoma"/>
              </a:rPr>
              <a:t>, </a:t>
            </a:r>
            <a:r>
              <a:rPr lang="ru-RU" sz="2400" dirty="0" err="1">
                <a:latin typeface="Tachoma"/>
              </a:rPr>
              <a:t>циклоспорин</a:t>
            </a:r>
            <a:r>
              <a:rPr lang="ru-RU" sz="2400" dirty="0">
                <a:latin typeface="Tachoma"/>
              </a:rPr>
              <a:t> </a:t>
            </a:r>
            <a:r>
              <a:rPr lang="ru-RU" sz="2400" dirty="0" smtClean="0">
                <a:latin typeface="Tachoma"/>
              </a:rPr>
              <a:t>А. </a:t>
            </a:r>
            <a:endParaRPr lang="ru-RU" sz="2400" dirty="0" smtClean="0">
              <a:latin typeface="Tachoma"/>
            </a:endParaRPr>
          </a:p>
          <a:p>
            <a:endParaRPr lang="en-US" sz="2400" dirty="0" smtClean="0">
              <a:latin typeface="Tachoma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achoma"/>
              </a:rPr>
              <a:t>Интерферон </a:t>
            </a:r>
            <a:r>
              <a:rPr lang="ru-RU" sz="2400" dirty="0">
                <a:latin typeface="Tachoma"/>
              </a:rPr>
              <a:t>(инстилляции до 8 раз в день, </a:t>
            </a:r>
            <a:r>
              <a:rPr lang="ru-RU" sz="2400" dirty="0" err="1">
                <a:latin typeface="Tachoma"/>
              </a:rPr>
              <a:t>субконъюнктивальные</a:t>
            </a:r>
            <a:r>
              <a:rPr lang="ru-RU" sz="2400" dirty="0">
                <a:latin typeface="Tachoma"/>
              </a:rPr>
              <a:t> </a:t>
            </a:r>
            <a:r>
              <a:rPr lang="ru-RU" sz="2400" dirty="0" smtClean="0">
                <a:latin typeface="Tachoma"/>
              </a:rPr>
              <a:t>инъекции).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dirty="0" smtClean="0">
              <a:latin typeface="Tachoma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err="1" smtClean="0">
                <a:latin typeface="Tachoma"/>
              </a:rPr>
              <a:t>Декарис</a:t>
            </a:r>
            <a:r>
              <a:rPr lang="ru-RU" sz="2400" dirty="0" smtClean="0">
                <a:latin typeface="Tachoma"/>
              </a:rPr>
              <a:t> 150 </a:t>
            </a:r>
            <a:r>
              <a:rPr lang="ru-RU" sz="2400" dirty="0">
                <a:latin typeface="Tachoma"/>
              </a:rPr>
              <a:t>мг в день один раз в </a:t>
            </a:r>
            <a:r>
              <a:rPr lang="ru-RU" sz="2400" dirty="0" smtClean="0">
                <a:latin typeface="Tachoma"/>
              </a:rPr>
              <a:t>неделю.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dirty="0" smtClean="0">
              <a:latin typeface="Tachoma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achoma"/>
              </a:rPr>
              <a:t>Сыворотка </a:t>
            </a:r>
            <a:r>
              <a:rPr lang="ru-RU" sz="2400" dirty="0">
                <a:latin typeface="Tachoma"/>
              </a:rPr>
              <a:t>крови ожогового </a:t>
            </a:r>
            <a:r>
              <a:rPr lang="ru-RU" sz="2400" dirty="0" err="1" smtClean="0">
                <a:latin typeface="Tachoma"/>
              </a:rPr>
              <a:t>реконвалесцента</a:t>
            </a:r>
            <a:r>
              <a:rPr lang="ru-RU" sz="2400" dirty="0" smtClean="0">
                <a:latin typeface="Tachoma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achoma"/>
              </a:rPr>
              <a:t>первый </a:t>
            </a:r>
            <a:r>
              <a:rPr lang="ru-RU" sz="2400" dirty="0">
                <a:latin typeface="Tachoma"/>
              </a:rPr>
              <a:t>день 0,5-0,7 мл сыворотки с 0,2 мл 1-2% раствора </a:t>
            </a:r>
            <a:r>
              <a:rPr lang="ru-RU" sz="2400" dirty="0" smtClean="0">
                <a:latin typeface="Tachoma"/>
              </a:rPr>
              <a:t>новокаина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achoma"/>
              </a:rPr>
              <a:t>в </a:t>
            </a:r>
            <a:r>
              <a:rPr lang="ru-RU" sz="2400" dirty="0">
                <a:latin typeface="Tachoma"/>
              </a:rPr>
              <a:t>последующие дни по 0,1 </a:t>
            </a:r>
            <a:r>
              <a:rPr lang="ru-RU" sz="2400" dirty="0" smtClean="0">
                <a:latin typeface="Tachoma"/>
              </a:rPr>
              <a:t>мл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achoma"/>
              </a:rPr>
              <a:t>курс </a:t>
            </a:r>
            <a:r>
              <a:rPr lang="ru-RU" sz="2400" dirty="0">
                <a:latin typeface="Tachoma"/>
              </a:rPr>
              <a:t>6-15 инъекций </a:t>
            </a:r>
            <a:r>
              <a:rPr lang="ru-RU" sz="2400" dirty="0" smtClean="0">
                <a:latin typeface="Tachoma"/>
              </a:rPr>
              <a:t>в </a:t>
            </a:r>
            <a:r>
              <a:rPr lang="ru-RU" sz="2400" dirty="0">
                <a:latin typeface="Tachoma"/>
              </a:rPr>
              <a:t>зависимости от тяжести </a:t>
            </a:r>
            <a:r>
              <a:rPr lang="ru-RU" sz="2400" dirty="0" smtClean="0">
                <a:latin typeface="Tachoma"/>
              </a:rPr>
              <a:t>процесса. </a:t>
            </a:r>
          </a:p>
        </p:txBody>
      </p:sp>
    </p:spTree>
    <p:extLst>
      <p:ext uri="{BB962C8B-B14F-4D97-AF65-F5344CB8AC3E}">
        <p14:creationId xmlns:p14="http://schemas.microsoft.com/office/powerpoint/2010/main" val="407228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1" y="1628800"/>
            <a:ext cx="806489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achoma"/>
              </a:rPr>
              <a:t>Увеличение </a:t>
            </a:r>
            <a:r>
              <a:rPr lang="ru-RU" sz="2200" dirty="0">
                <a:latin typeface="Tachoma"/>
              </a:rPr>
              <a:t>кровенаполнения вследствие применения </a:t>
            </a:r>
            <a:r>
              <a:rPr lang="ru-RU" sz="2200" dirty="0" smtClean="0">
                <a:latin typeface="Tachoma"/>
              </a:rPr>
              <a:t>растворов </a:t>
            </a:r>
            <a:r>
              <a:rPr lang="ru-RU" sz="2200" dirty="0" err="1" smtClean="0">
                <a:latin typeface="Tachoma"/>
              </a:rPr>
              <a:t>винпоцетина</a:t>
            </a:r>
            <a:r>
              <a:rPr lang="ru-RU" sz="2200" dirty="0" smtClean="0">
                <a:latin typeface="Tachoma"/>
              </a:rPr>
              <a:t> </a:t>
            </a:r>
            <a:r>
              <a:rPr lang="ru-RU" sz="2200" dirty="0">
                <a:latin typeface="Tachoma"/>
              </a:rPr>
              <a:t>и </a:t>
            </a:r>
            <a:r>
              <a:rPr lang="ru-RU" sz="2200" dirty="0" err="1">
                <a:latin typeface="Tachoma"/>
              </a:rPr>
              <a:t>реополиглюкина</a:t>
            </a:r>
            <a:r>
              <a:rPr lang="ru-RU" sz="2200" dirty="0">
                <a:latin typeface="Tachoma"/>
              </a:rPr>
              <a:t> оказывает благоприятное действие для купирования воспалительно-деструктивных изменений и ускорение процессов регенерации</a:t>
            </a:r>
            <a:r>
              <a:rPr lang="ru-RU" sz="2200" dirty="0" smtClean="0">
                <a:latin typeface="Tachoma"/>
              </a:rPr>
              <a:t>.</a:t>
            </a:r>
          </a:p>
          <a:p>
            <a:r>
              <a:rPr lang="ru-RU" sz="2200" dirty="0" smtClean="0">
                <a:latin typeface="Tachoma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achoma"/>
              </a:rPr>
              <a:t>Применение </a:t>
            </a:r>
            <a:r>
              <a:rPr lang="ru-RU" sz="2200" dirty="0">
                <a:latin typeface="Tachoma"/>
              </a:rPr>
              <a:t>различных антиоксидантов (токоферол, аскорбиновая кислота, </a:t>
            </a:r>
            <a:r>
              <a:rPr lang="ru-RU" sz="2200" dirty="0" err="1">
                <a:latin typeface="Tachoma"/>
              </a:rPr>
              <a:t>милдронат</a:t>
            </a:r>
            <a:r>
              <a:rPr lang="ru-RU" sz="2200" dirty="0">
                <a:latin typeface="Tachoma"/>
              </a:rPr>
              <a:t> в инстилляциях и </a:t>
            </a:r>
            <a:r>
              <a:rPr lang="ru-RU" sz="2200" dirty="0" err="1">
                <a:latin typeface="Tachoma"/>
              </a:rPr>
              <a:t>субконъюнктивальных</a:t>
            </a:r>
            <a:r>
              <a:rPr lang="ru-RU" sz="2200" dirty="0">
                <a:latin typeface="Tachoma"/>
              </a:rPr>
              <a:t> инъекциях) в комплексном лечении уменьшает процессы деструкции тканей, улучшает регенерацию.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77691" y="260648"/>
            <a:ext cx="61886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achoma"/>
              </a:rPr>
              <a:t>Стимуляция </a:t>
            </a:r>
            <a:r>
              <a:rPr lang="ru-RU" sz="2400" b="1" dirty="0" err="1" smtClean="0">
                <a:latin typeface="Tachoma"/>
              </a:rPr>
              <a:t>репаративных</a:t>
            </a:r>
            <a:r>
              <a:rPr lang="ru-RU" sz="2400" b="1" dirty="0" smtClean="0">
                <a:latin typeface="Tachoma"/>
              </a:rPr>
              <a:t> процессов </a:t>
            </a:r>
          </a:p>
          <a:p>
            <a:pPr algn="ctr"/>
            <a:r>
              <a:rPr lang="ru-RU" sz="2400" b="1" dirty="0" smtClean="0">
                <a:latin typeface="Tachoma"/>
              </a:rPr>
              <a:t>и улучшения трофики</a:t>
            </a:r>
            <a:endParaRPr lang="ru-RU" sz="2400" b="1" dirty="0">
              <a:latin typeface="Tachoma"/>
            </a:endParaRPr>
          </a:p>
        </p:txBody>
      </p:sp>
    </p:spTree>
    <p:extLst>
      <p:ext uri="{BB962C8B-B14F-4D97-AF65-F5344CB8AC3E}">
        <p14:creationId xmlns:p14="http://schemas.microsoft.com/office/powerpoint/2010/main" val="237710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44824"/>
            <a:ext cx="8064896" cy="4023360"/>
          </a:xfrm>
        </p:spPr>
        <p:txBody>
          <a:bodyPr>
            <a:normAutofit fontScale="92500" lnSpcReduction="10000"/>
          </a:bodyPr>
          <a:lstStyle/>
          <a:p>
            <a:pPr marL="0" indent="0" fontAlgn="base" hangingPunct="0">
              <a:buClrTx/>
              <a:buNone/>
            </a:pPr>
            <a:r>
              <a:rPr lang="ru-RU" b="1" dirty="0" smtClean="0">
                <a:latin typeface="Tachoma"/>
              </a:rPr>
              <a:t>Ксероз</a:t>
            </a:r>
            <a:r>
              <a:rPr lang="ru-RU" dirty="0" smtClean="0">
                <a:latin typeface="Tachoma"/>
              </a:rPr>
              <a:t> – сухость глазной поверхности из-за разрушения добавочных слезных желез конъюнктивы и бокаловидных клеток, продуцирующих муцин </a:t>
            </a:r>
          </a:p>
          <a:p>
            <a:pPr fontAlgn="base" hangingPunct="0">
              <a:buClrTx/>
              <a:buFont typeface="Wingdings" panose="05000000000000000000" pitchFamily="2" charset="2"/>
              <a:buChar char="ü"/>
            </a:pPr>
            <a:r>
              <a:rPr lang="ru-RU" sz="2400" b="1" dirty="0">
                <a:latin typeface="Tachoma"/>
              </a:rPr>
              <a:t> </a:t>
            </a:r>
            <a:r>
              <a:rPr lang="ru-RU" dirty="0" smtClean="0">
                <a:latin typeface="Tachoma"/>
              </a:rPr>
              <a:t>Необходимо </a:t>
            </a:r>
            <a:r>
              <a:rPr lang="ru-RU" dirty="0" smtClean="0">
                <a:latin typeface="Tachoma"/>
              </a:rPr>
              <a:t>постоянное увлажнение глазной поверхности различными </a:t>
            </a:r>
            <a:r>
              <a:rPr lang="ru-RU" dirty="0" err="1" smtClean="0">
                <a:latin typeface="Tachoma"/>
              </a:rPr>
              <a:t>слезозаменителями</a:t>
            </a:r>
            <a:r>
              <a:rPr lang="ru-RU" dirty="0" smtClean="0">
                <a:latin typeface="Tachoma"/>
              </a:rPr>
              <a:t> в разных глазных формах (растворы, гели, </a:t>
            </a:r>
            <a:r>
              <a:rPr lang="ru-RU" dirty="0">
                <a:latin typeface="Tachoma"/>
              </a:rPr>
              <a:t>мази) 3-6 раз в сутки </a:t>
            </a:r>
            <a:r>
              <a:rPr lang="ru-RU" dirty="0" smtClean="0">
                <a:latin typeface="Tachoma"/>
              </a:rPr>
              <a:t>:</a:t>
            </a:r>
          </a:p>
          <a:p>
            <a:pPr fontAlgn="base" hangingPunct="0">
              <a:buClrTx/>
              <a:buFontTx/>
              <a:buChar char="-"/>
            </a:pPr>
            <a:r>
              <a:rPr lang="ru-RU" dirty="0" smtClean="0">
                <a:latin typeface="Tachoma"/>
              </a:rPr>
              <a:t>препараты </a:t>
            </a:r>
            <a:r>
              <a:rPr lang="ru-RU" dirty="0" err="1" smtClean="0">
                <a:latin typeface="Tachoma"/>
              </a:rPr>
              <a:t>гиалуроновой</a:t>
            </a:r>
            <a:r>
              <a:rPr lang="ru-RU" dirty="0" smtClean="0">
                <a:latin typeface="Tachoma"/>
              </a:rPr>
              <a:t> кислоты</a:t>
            </a:r>
          </a:p>
          <a:p>
            <a:pPr fontAlgn="base" hangingPunct="0">
              <a:buClrTx/>
              <a:buFontTx/>
              <a:buChar char="-"/>
            </a:pPr>
            <a:r>
              <a:rPr lang="ru-RU" dirty="0" smtClean="0">
                <a:latin typeface="Tachoma"/>
              </a:rPr>
              <a:t> полисахариды (</a:t>
            </a:r>
            <a:r>
              <a:rPr lang="ru-RU" dirty="0" err="1" smtClean="0">
                <a:latin typeface="Tachoma"/>
              </a:rPr>
              <a:t>трегалоза</a:t>
            </a:r>
            <a:r>
              <a:rPr lang="ru-RU" dirty="0" smtClean="0">
                <a:latin typeface="Tachoma"/>
              </a:rPr>
              <a:t>, глюкоза)</a:t>
            </a:r>
          </a:p>
          <a:p>
            <a:pPr fontAlgn="base" hangingPunct="0">
              <a:buClrTx/>
              <a:buFontTx/>
              <a:buChar char="-"/>
            </a:pPr>
            <a:r>
              <a:rPr lang="ru-RU" dirty="0" smtClean="0">
                <a:latin typeface="Tachoma"/>
              </a:rPr>
              <a:t> аминокислоты (таурин)</a:t>
            </a:r>
          </a:p>
          <a:p>
            <a:pPr fontAlgn="base" hangingPunct="0">
              <a:buClrTx/>
              <a:buFontTx/>
              <a:buChar char="-"/>
            </a:pPr>
            <a:r>
              <a:rPr lang="ru-RU" dirty="0" smtClean="0">
                <a:latin typeface="Tachoma"/>
              </a:rPr>
              <a:t> </a:t>
            </a:r>
            <a:r>
              <a:rPr lang="ru-RU" dirty="0" err="1" smtClean="0">
                <a:latin typeface="Tachoma"/>
              </a:rPr>
              <a:t>карбомеры</a:t>
            </a:r>
            <a:endParaRPr lang="ru-RU" dirty="0" smtClean="0">
              <a:latin typeface="Tachoma"/>
            </a:endParaRPr>
          </a:p>
          <a:p>
            <a:pPr fontAlgn="base" hangingPunct="0">
              <a:buClrTx/>
              <a:buFontTx/>
              <a:buChar char="-"/>
            </a:pPr>
            <a:r>
              <a:rPr lang="ru-RU" dirty="0" smtClean="0">
                <a:latin typeface="Tachoma"/>
              </a:rPr>
              <a:t> комбинированные препараты (</a:t>
            </a:r>
            <a:r>
              <a:rPr lang="ru-RU" dirty="0" err="1" smtClean="0"/>
              <a:t>Баларпан</a:t>
            </a:r>
            <a:r>
              <a:rPr lang="ru-RU" dirty="0" smtClean="0"/>
              <a:t>-Н, </a:t>
            </a:r>
            <a:r>
              <a:rPr lang="ru-RU" dirty="0" err="1" smtClean="0"/>
              <a:t>Стиллавит</a:t>
            </a:r>
            <a:r>
              <a:rPr lang="ru-RU" dirty="0" smtClean="0"/>
              <a:t>, </a:t>
            </a:r>
            <a:r>
              <a:rPr lang="ru-RU" dirty="0" err="1" smtClean="0"/>
              <a:t>Гилан</a:t>
            </a:r>
            <a:r>
              <a:rPr lang="ru-RU" dirty="0" smtClean="0"/>
              <a:t> </a:t>
            </a:r>
            <a:r>
              <a:rPr lang="ru-RU" dirty="0" err="1" smtClean="0"/>
              <a:t>Ультрадекс</a:t>
            </a:r>
            <a:r>
              <a:rPr lang="ru-RU" dirty="0" smtClean="0">
                <a:latin typeface="Tachoma"/>
              </a:rPr>
              <a:t>) </a:t>
            </a:r>
          </a:p>
          <a:p>
            <a:pPr fontAlgn="base" hangingPunct="0">
              <a:buClrTx/>
              <a:buFont typeface="Wingdings" panose="05000000000000000000" pitchFamily="2" charset="2"/>
              <a:buChar char="ü"/>
            </a:pPr>
            <a:endParaRPr lang="ru-RU" dirty="0">
              <a:latin typeface="Tachom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620688"/>
            <a:ext cx="6387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achoma"/>
              </a:rPr>
              <a:t>Лечение </a:t>
            </a:r>
            <a:r>
              <a:rPr lang="ru-RU" sz="2400" b="1" dirty="0" smtClean="0">
                <a:latin typeface="Tachoma"/>
              </a:rPr>
              <a:t>последствий тяжелых </a:t>
            </a:r>
            <a:r>
              <a:rPr lang="ru-RU" sz="2400" b="1" dirty="0">
                <a:latin typeface="Tachoma"/>
              </a:rPr>
              <a:t>ожогов </a:t>
            </a:r>
          </a:p>
        </p:txBody>
      </p:sp>
    </p:spTree>
    <p:extLst>
      <p:ext uri="{BB962C8B-B14F-4D97-AF65-F5344CB8AC3E}">
        <p14:creationId xmlns:p14="http://schemas.microsoft.com/office/powerpoint/2010/main" val="287587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700808"/>
            <a:ext cx="8064896" cy="4320480"/>
          </a:xfrm>
        </p:spPr>
        <p:txBody>
          <a:bodyPr>
            <a:normAutofit/>
          </a:bodyPr>
          <a:lstStyle/>
          <a:p>
            <a:pPr marL="0" indent="0" fontAlgn="base" hangingPunct="0">
              <a:lnSpc>
                <a:spcPct val="150000"/>
              </a:lnSpc>
              <a:buClrTx/>
              <a:buNone/>
            </a:pPr>
            <a:r>
              <a:rPr lang="ru-RU" sz="2400" b="1" dirty="0" err="1" smtClean="0">
                <a:latin typeface="Tachoma"/>
              </a:rPr>
              <a:t>Симблефарон</a:t>
            </a:r>
            <a:r>
              <a:rPr lang="ru-RU" sz="2400" b="1" dirty="0" smtClean="0">
                <a:latin typeface="Tachoma"/>
              </a:rPr>
              <a:t> </a:t>
            </a:r>
            <a:r>
              <a:rPr lang="ru-RU" sz="2400" dirty="0" smtClean="0">
                <a:latin typeface="Tachoma"/>
              </a:rPr>
              <a:t> – сращения конъюнктивы век с бульбарной конъюнктивой или/и с роговицей. </a:t>
            </a:r>
          </a:p>
          <a:p>
            <a:pPr fontAlgn="base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achoma"/>
              </a:rPr>
              <a:t>Профилактика - разобщение </a:t>
            </a:r>
            <a:r>
              <a:rPr lang="ru-RU" sz="2400" dirty="0">
                <a:latin typeface="Tachoma"/>
              </a:rPr>
              <a:t>поверхностей конъюнктивы век </a:t>
            </a:r>
            <a:r>
              <a:rPr lang="ru-RU" sz="2400" dirty="0" smtClean="0">
                <a:latin typeface="Tachoma"/>
              </a:rPr>
              <a:t>и конъюнктивы </a:t>
            </a:r>
            <a:r>
              <a:rPr lang="ru-RU" sz="2400" dirty="0">
                <a:latin typeface="Tachoma"/>
              </a:rPr>
              <a:t>глазного </a:t>
            </a:r>
            <a:r>
              <a:rPr lang="ru-RU" sz="2400" dirty="0" smtClean="0">
                <a:latin typeface="Tachoma"/>
              </a:rPr>
              <a:t>яблока</a:t>
            </a:r>
          </a:p>
          <a:p>
            <a:pPr marL="0" indent="0" fontAlgn="base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ru-RU" sz="2400" dirty="0" smtClean="0">
                <a:latin typeface="Tachoma"/>
              </a:rPr>
              <a:t> - </a:t>
            </a:r>
            <a:r>
              <a:rPr lang="ru-RU" sz="2400" dirty="0">
                <a:latin typeface="Tachoma"/>
              </a:rPr>
              <a:t>разделение сращений стеклянной палочкой </a:t>
            </a:r>
          </a:p>
          <a:p>
            <a:pPr fontAlgn="base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ru-RU" sz="2400" dirty="0" smtClean="0">
                <a:latin typeface="Tachoma"/>
              </a:rPr>
              <a:t> закладывание мазей </a:t>
            </a:r>
          </a:p>
          <a:p>
            <a:pPr fontAlgn="base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ru-RU" sz="2400" dirty="0" smtClean="0">
                <a:latin typeface="Tachoma"/>
              </a:rPr>
              <a:t> использование контактных линз-вкладышей</a:t>
            </a:r>
          </a:p>
          <a:p>
            <a:pPr marL="0" indent="0" fontAlgn="base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ru-RU" sz="2400" dirty="0">
              <a:latin typeface="Tachom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620688"/>
            <a:ext cx="734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achoma"/>
              </a:rPr>
              <a:t>Лечение </a:t>
            </a:r>
            <a:r>
              <a:rPr lang="ru-RU" sz="2800" b="1" dirty="0" smtClean="0">
                <a:latin typeface="Tachoma"/>
              </a:rPr>
              <a:t>последствий тяжелых </a:t>
            </a:r>
            <a:r>
              <a:rPr lang="ru-RU" sz="2800" b="1" dirty="0">
                <a:latin typeface="Tachoma"/>
              </a:rPr>
              <a:t>ожогов </a:t>
            </a:r>
          </a:p>
        </p:txBody>
      </p:sp>
    </p:spTree>
    <p:extLst>
      <p:ext uri="{BB962C8B-B14F-4D97-AF65-F5344CB8AC3E}">
        <p14:creationId xmlns:p14="http://schemas.microsoft.com/office/powerpoint/2010/main" val="157050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70671"/>
            <a:ext cx="70602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Тактика при формировании </a:t>
            </a:r>
            <a:r>
              <a:rPr lang="ru-RU" sz="2800" dirty="0" err="1"/>
              <a:t>симблефарона</a:t>
            </a:r>
            <a:r>
              <a:rPr lang="ru-RU" sz="2800" dirty="0"/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1330" y="1412776"/>
            <a:ext cx="830315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Массаж и разделение спаек между веками и глазом стеклянной палочкой </a:t>
            </a:r>
            <a:r>
              <a:rPr lang="ru-RU" sz="2400" dirty="0" smtClean="0"/>
              <a:t>проводится только </a:t>
            </a:r>
            <a:r>
              <a:rPr lang="ru-RU" sz="2400" dirty="0"/>
              <a:t>на фибринозной стадии (первые 3-5 дней после ожога</a:t>
            </a:r>
            <a:r>
              <a:rPr lang="ru-RU" sz="2400" dirty="0" smtClean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 </a:t>
            </a:r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При </a:t>
            </a:r>
            <a:r>
              <a:rPr lang="ru-RU" sz="2400" dirty="0" smtClean="0"/>
              <a:t>сформировавшемся </a:t>
            </a:r>
            <a:r>
              <a:rPr lang="ru-RU" sz="2400" dirty="0" err="1" smtClean="0"/>
              <a:t>симблефароне</a:t>
            </a:r>
            <a:r>
              <a:rPr lang="ru-RU" sz="2400" dirty="0" smtClean="0"/>
              <a:t> выполняется </a:t>
            </a:r>
            <a:r>
              <a:rPr lang="ru-RU" sz="2400" dirty="0" err="1" smtClean="0"/>
              <a:t>конъюнктивопластика</a:t>
            </a:r>
            <a:r>
              <a:rPr lang="ru-RU" sz="2400" dirty="0" smtClean="0"/>
              <a:t> при помощи амниотической мембраны или трансплантатов генерации «</a:t>
            </a:r>
            <a:r>
              <a:rPr lang="ru-RU" sz="2400" dirty="0" err="1" smtClean="0"/>
              <a:t>Аллоплант</a:t>
            </a:r>
            <a:r>
              <a:rPr lang="ru-RU" sz="2400" dirty="0" smtClean="0"/>
              <a:t>».</a:t>
            </a:r>
            <a:endParaRPr lang="ru-R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8" t="69663" r="39242" b="10412"/>
          <a:stretch/>
        </p:blipFill>
        <p:spPr bwMode="auto">
          <a:xfrm>
            <a:off x="1907704" y="2754552"/>
            <a:ext cx="4320480" cy="221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65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44824"/>
            <a:ext cx="8280920" cy="4320480"/>
          </a:xfrm>
        </p:spPr>
        <p:txBody>
          <a:bodyPr>
            <a:normAutofit lnSpcReduction="10000"/>
          </a:bodyPr>
          <a:lstStyle/>
          <a:p>
            <a:pPr marL="0" indent="0" fontAlgn="base" hangingPunct="0">
              <a:lnSpc>
                <a:spcPct val="100000"/>
              </a:lnSpc>
              <a:buClrTx/>
              <a:buNone/>
            </a:pPr>
            <a:r>
              <a:rPr lang="ru-RU" b="1" dirty="0" smtClean="0">
                <a:latin typeface="Tachoma"/>
              </a:rPr>
              <a:t>Вторичная глаукома </a:t>
            </a:r>
            <a:r>
              <a:rPr lang="ru-RU" dirty="0" smtClean="0">
                <a:latin typeface="Tachoma"/>
              </a:rPr>
              <a:t>– подъем внутриглазного давления обусловлен </a:t>
            </a:r>
            <a:r>
              <a:rPr lang="ru-RU" dirty="0" err="1" smtClean="0">
                <a:latin typeface="Tachoma"/>
              </a:rPr>
              <a:t>слипчивым</a:t>
            </a:r>
            <a:r>
              <a:rPr lang="ru-RU" dirty="0" smtClean="0">
                <a:latin typeface="Tachoma"/>
              </a:rPr>
              <a:t> воспалительным процессом в области лимба и дренажной зоны, а также вследствие образования различного вида сращений в углу передней камеры, в области зрачка, в задней камере глаза. </a:t>
            </a:r>
          </a:p>
          <a:p>
            <a:pPr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ü"/>
            </a:pPr>
            <a:r>
              <a:rPr lang="ru-RU" dirty="0">
                <a:latin typeface="Tachoma"/>
              </a:rPr>
              <a:t> </a:t>
            </a:r>
            <a:r>
              <a:rPr lang="ru-RU" dirty="0" smtClean="0">
                <a:latin typeface="Tachoma"/>
              </a:rPr>
              <a:t>Гипотензивная терапия:</a:t>
            </a:r>
            <a:r>
              <a:rPr lang="ru-RU" dirty="0" smtClean="0">
                <a:latin typeface="Tachoma"/>
              </a:rPr>
              <a:t>  </a:t>
            </a:r>
          </a:p>
          <a:p>
            <a:pPr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ru-RU" dirty="0" smtClean="0">
                <a:latin typeface="Tachoma"/>
              </a:rPr>
              <a:t>инстилляции местных ингибиторов карбоангидразы (</a:t>
            </a:r>
            <a:r>
              <a:rPr lang="ru-RU" dirty="0" err="1" smtClean="0">
                <a:latin typeface="Tachoma"/>
              </a:rPr>
              <a:t>дорзоламид</a:t>
            </a:r>
            <a:r>
              <a:rPr lang="ru-RU" dirty="0" smtClean="0">
                <a:latin typeface="Tachoma"/>
              </a:rPr>
              <a:t>, </a:t>
            </a:r>
            <a:r>
              <a:rPr lang="ru-RU" dirty="0" err="1" smtClean="0">
                <a:latin typeface="Tachoma"/>
              </a:rPr>
              <a:t>бринзоламид</a:t>
            </a:r>
            <a:r>
              <a:rPr lang="ru-RU" dirty="0" smtClean="0">
                <a:latin typeface="Tachoma"/>
              </a:rPr>
              <a:t>),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адреноблокаторов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тимолол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), а также их фиксированные комбинации </a:t>
            </a:r>
          </a:p>
          <a:p>
            <a:pPr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перорально ингибитор карбоангидразы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ацетазоламид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диакарб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0" indent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ирургия вторичной глаукомы: </a:t>
            </a:r>
          </a:p>
          <a:p>
            <a:pPr marL="0" indent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Фильтрующие операции с применением синтетических дренажей для  предотвращения рубцевания в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ноых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путях оттока внутриглазной жидкости (клапан Ахмеда)</a:t>
            </a:r>
            <a:endParaRPr lang="ru-RU" dirty="0">
              <a:latin typeface="Tachom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620688"/>
            <a:ext cx="6387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achoma"/>
              </a:rPr>
              <a:t>Лечение </a:t>
            </a:r>
            <a:r>
              <a:rPr lang="ru-RU" sz="2400" b="1" dirty="0" smtClean="0">
                <a:latin typeface="Tachoma"/>
              </a:rPr>
              <a:t>последствий тяжелых </a:t>
            </a:r>
            <a:r>
              <a:rPr lang="ru-RU" sz="2400" b="1" dirty="0">
                <a:latin typeface="Tachoma"/>
              </a:rPr>
              <a:t>ожогов </a:t>
            </a:r>
          </a:p>
        </p:txBody>
      </p:sp>
    </p:spTree>
    <p:extLst>
      <p:ext uri="{BB962C8B-B14F-4D97-AF65-F5344CB8AC3E}">
        <p14:creationId xmlns:p14="http://schemas.microsoft.com/office/powerpoint/2010/main" val="329101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243044"/>
            <a:ext cx="67203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Периоды ожоговой болезни (Волков В.В.)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266236"/>
              </p:ext>
            </p:extLst>
          </p:nvPr>
        </p:nvGraphicFramePr>
        <p:xfrm>
          <a:off x="0" y="836713"/>
          <a:ext cx="9144000" cy="566419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57796"/>
                <a:gridCol w="5386204"/>
              </a:tblGrid>
              <a:tr h="1579843"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effectLst/>
                        </a:rPr>
                        <a:t>I ( </a:t>
                      </a:r>
                      <a:r>
                        <a:rPr lang="ru-RU" sz="2000" b="1" kern="1200" dirty="0" smtClean="0">
                          <a:effectLst/>
                        </a:rPr>
                        <a:t>первичного некроза) 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kern="1200" dirty="0" smtClean="0">
                          <a:effectLst/>
                        </a:rPr>
                        <a:t>результат непосредственного действия повреждающего фактора на те или иные ткани (при химических </a:t>
                      </a:r>
                      <a:r>
                        <a:rPr lang="ru-RU" sz="2000" b="0" u="sng" kern="1200" dirty="0" smtClean="0">
                          <a:effectLst/>
                        </a:rPr>
                        <a:t>ожогах от нескольких минут до нескольких дней</a:t>
                      </a:r>
                      <a:r>
                        <a:rPr lang="ru-RU" sz="2000" b="0" kern="1200" dirty="0" smtClean="0">
                          <a:effectLst/>
                        </a:rPr>
                        <a:t>) </a:t>
                      </a:r>
                      <a:endParaRPr lang="ru-RU" sz="2000" b="0" dirty="0"/>
                    </a:p>
                  </a:txBody>
                  <a:tcPr/>
                </a:tc>
              </a:tr>
              <a:tr h="1281759"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effectLst/>
                        </a:rPr>
                        <a:t>II (</a:t>
                      </a:r>
                      <a:r>
                        <a:rPr lang="ru-RU" sz="2000" b="1" kern="1200" dirty="0" smtClean="0">
                          <a:effectLst/>
                        </a:rPr>
                        <a:t>вторичного некроза)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effectLst/>
                        </a:rPr>
                        <a:t>опосредованный результат нарушения трофики тканей, граничащих с зоной повреждения (</a:t>
                      </a:r>
                      <a:r>
                        <a:rPr lang="ru-RU" sz="2000" u="sng" kern="1200" dirty="0" smtClean="0">
                          <a:effectLst/>
                        </a:rPr>
                        <a:t>с 2-3 дня в течение 2-3 недель</a:t>
                      </a:r>
                      <a:r>
                        <a:rPr lang="ru-RU" sz="2000" kern="1200" dirty="0" smtClean="0">
                          <a:effectLst/>
                        </a:rPr>
                        <a:t>)</a:t>
                      </a:r>
                      <a:endParaRPr lang="ru-RU" sz="2000" dirty="0"/>
                    </a:p>
                  </a:txBody>
                  <a:tcPr/>
                </a:tc>
              </a:tr>
              <a:tr h="1818917"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effectLst/>
                        </a:rPr>
                        <a:t>III (</a:t>
                      </a:r>
                      <a:r>
                        <a:rPr lang="ru-RU" sz="2000" b="1" kern="1200" dirty="0" smtClean="0">
                          <a:effectLst/>
                        </a:rPr>
                        <a:t>защитно- восстановительных реакций)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effectLst/>
                        </a:rPr>
                        <a:t>результат асептического и септического воспаления тканей, сохранившихся в зоне повреждения, </a:t>
                      </a:r>
                      <a:r>
                        <a:rPr lang="ru-RU" sz="2000" kern="1200" dirty="0" err="1" smtClean="0">
                          <a:effectLst/>
                        </a:rPr>
                        <a:t>протеолиза</a:t>
                      </a:r>
                      <a:r>
                        <a:rPr lang="ru-RU" sz="2000" kern="1200" dirty="0" smtClean="0">
                          <a:effectLst/>
                        </a:rPr>
                        <a:t> погибших тканей и иммунобиологической перестройки (</a:t>
                      </a:r>
                      <a:r>
                        <a:rPr lang="ru-RU" sz="2000" u="sng" kern="1200" dirty="0" smtClean="0">
                          <a:effectLst/>
                        </a:rPr>
                        <a:t>с 2-3 недели на протяжении нескольких месяцев</a:t>
                      </a:r>
                      <a:r>
                        <a:rPr lang="ru-RU" sz="2000" kern="1200" dirty="0" smtClean="0">
                          <a:effectLst/>
                        </a:rPr>
                        <a:t>)</a:t>
                      </a:r>
                      <a:endParaRPr lang="ru-RU" sz="2000" dirty="0"/>
                    </a:p>
                  </a:txBody>
                  <a:tcPr/>
                </a:tc>
              </a:tr>
              <a:tr h="983676"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effectLst/>
                        </a:rPr>
                        <a:t>IV (</a:t>
                      </a:r>
                      <a:r>
                        <a:rPr lang="ru-RU" sz="2000" b="1" kern="1200" dirty="0" smtClean="0">
                          <a:effectLst/>
                        </a:rPr>
                        <a:t>рубцевания и развития</a:t>
                      </a:r>
                      <a:r>
                        <a:rPr lang="en-US" sz="2000" b="1" kern="1200" dirty="0" smtClean="0">
                          <a:effectLst/>
                        </a:rPr>
                        <a:t> </a:t>
                      </a:r>
                      <a:r>
                        <a:rPr lang="ru-RU" sz="2000" b="1" kern="1200" dirty="0" smtClean="0">
                          <a:effectLst/>
                        </a:rPr>
                        <a:t>поздних</a:t>
                      </a:r>
                      <a:r>
                        <a:rPr lang="ru-RU" sz="2000" b="1" kern="1200" baseline="0" dirty="0" smtClean="0">
                          <a:effectLst/>
                        </a:rPr>
                        <a:t> дистрофий)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u="sng" kern="1200" dirty="0" smtClean="0">
                          <a:effectLst/>
                        </a:rPr>
                        <a:t>от нескольких месяцев до нескольких лет</a:t>
                      </a:r>
                      <a:endParaRPr lang="ru-RU" sz="2000" u="sng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035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88760"/>
            <a:ext cx="796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achoma"/>
              </a:rPr>
              <a:t>Исходы </a:t>
            </a:r>
            <a:r>
              <a:rPr lang="ru-RU" sz="2400" dirty="0" smtClean="0">
                <a:latin typeface="Tachoma"/>
              </a:rPr>
              <a:t>тяжелых ожогов </a:t>
            </a:r>
            <a:r>
              <a:rPr lang="ru-RU" sz="2400" dirty="0" smtClean="0">
                <a:latin typeface="Tachoma"/>
              </a:rPr>
              <a:t>переднего отрезка глаза</a:t>
            </a:r>
            <a:endParaRPr lang="ru-RU" sz="2400" dirty="0">
              <a:latin typeface="Tachom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t="17978" r="62125" b="53258"/>
          <a:stretch/>
        </p:blipFill>
        <p:spPr bwMode="auto">
          <a:xfrm>
            <a:off x="409293" y="708374"/>
            <a:ext cx="1778306" cy="270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7" t="23731" r="47062" b="59190"/>
          <a:stretch/>
        </p:blipFill>
        <p:spPr bwMode="auto">
          <a:xfrm>
            <a:off x="2358021" y="736366"/>
            <a:ext cx="2981863" cy="201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5" t="19176" r="26349" b="54906"/>
          <a:stretch/>
        </p:blipFill>
        <p:spPr bwMode="auto">
          <a:xfrm>
            <a:off x="5510307" y="1052736"/>
            <a:ext cx="3502529" cy="254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6" t="59229" r="26657" b="23146"/>
          <a:stretch/>
        </p:blipFill>
        <p:spPr bwMode="auto">
          <a:xfrm>
            <a:off x="2482791" y="3972740"/>
            <a:ext cx="2840828" cy="171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3550389"/>
            <a:ext cx="2228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achoma"/>
              </a:rPr>
              <a:t>Бельмо роговицы </a:t>
            </a:r>
          </a:p>
          <a:p>
            <a:r>
              <a:rPr lang="ru-RU" sz="2000" dirty="0" smtClean="0">
                <a:latin typeface="Tachoma"/>
              </a:rPr>
              <a:t>левого глаза </a:t>
            </a:r>
            <a:endParaRPr lang="ru-RU" sz="2000" dirty="0" smtClean="0">
              <a:latin typeface="Tachom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58831" y="3640977"/>
            <a:ext cx="34851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atin typeface="Tachoma"/>
                <a:ea typeface="Calibri" panose="020F0502020204030204" pitchFamily="34" charset="0"/>
              </a:rPr>
              <a:t>Субатрофия</a:t>
            </a:r>
            <a:r>
              <a:rPr lang="ru-RU" dirty="0" smtClean="0">
                <a:latin typeface="Tachoma"/>
                <a:ea typeface="Calibri" panose="020F0502020204030204" pitchFamily="34" charset="0"/>
              </a:rPr>
              <a:t> глазного яблока,  </a:t>
            </a:r>
            <a:r>
              <a:rPr lang="ru-RU" dirty="0">
                <a:latin typeface="Tachoma"/>
                <a:ea typeface="Calibri" panose="020F0502020204030204" pitchFamily="34" charset="0"/>
              </a:rPr>
              <a:t>частичный </a:t>
            </a:r>
            <a:r>
              <a:rPr lang="ru-RU" dirty="0" err="1">
                <a:latin typeface="Tachoma"/>
                <a:ea typeface="Calibri" panose="020F0502020204030204" pitchFamily="34" charset="0"/>
              </a:rPr>
              <a:t>анкилоблефарон</a:t>
            </a:r>
            <a:r>
              <a:rPr lang="ru-RU" dirty="0">
                <a:latin typeface="Tachoma"/>
                <a:ea typeface="Calibri" panose="020F0502020204030204" pitchFamily="34" charset="0"/>
              </a:rPr>
              <a:t> </a:t>
            </a:r>
            <a:endParaRPr lang="ru-RU" dirty="0" smtClean="0">
              <a:latin typeface="Tachoma"/>
              <a:ea typeface="Calibri" panose="020F0502020204030204" pitchFamily="34" charset="0"/>
            </a:endParaRPr>
          </a:p>
          <a:p>
            <a:r>
              <a:rPr lang="ru-RU" dirty="0" smtClean="0">
                <a:latin typeface="Tachoma"/>
                <a:ea typeface="Calibri" panose="020F0502020204030204" pitchFamily="34" charset="0"/>
              </a:rPr>
              <a:t>правого </a:t>
            </a:r>
            <a:r>
              <a:rPr lang="ru-RU" dirty="0">
                <a:latin typeface="Tachoma"/>
                <a:ea typeface="Calibri" panose="020F0502020204030204" pitchFamily="34" charset="0"/>
              </a:rPr>
              <a:t>глаза. </a:t>
            </a:r>
            <a:r>
              <a:rPr lang="ru-RU" dirty="0" err="1">
                <a:latin typeface="Tachoma"/>
                <a:ea typeface="Calibri" panose="020F0502020204030204" pitchFamily="34" charset="0"/>
              </a:rPr>
              <a:t>Анкилоблефарон</a:t>
            </a:r>
            <a:r>
              <a:rPr lang="ru-RU" dirty="0">
                <a:latin typeface="Tachoma"/>
                <a:ea typeface="Calibri" panose="020F0502020204030204" pitchFamily="34" charset="0"/>
              </a:rPr>
              <a:t>, анофтальм левого глаза.</a:t>
            </a:r>
            <a:endParaRPr lang="ru-RU" dirty="0">
              <a:latin typeface="Tachoma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89485" y="2747800"/>
            <a:ext cx="2859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Tachoma"/>
                <a:ea typeface="Calibri" panose="020F0502020204030204" pitchFamily="34" charset="0"/>
              </a:rPr>
              <a:t>Симблеферон</a:t>
            </a:r>
            <a:r>
              <a:rPr lang="ru-RU" dirty="0">
                <a:latin typeface="Tachoma"/>
                <a:ea typeface="Calibri" panose="020F0502020204030204" pitchFamily="34" charset="0"/>
              </a:rPr>
              <a:t>, заворот нижнего </a:t>
            </a:r>
            <a:r>
              <a:rPr lang="ru-RU" dirty="0" err="1">
                <a:latin typeface="Tachoma"/>
                <a:ea typeface="Calibri" panose="020F0502020204030204" pitchFamily="34" charset="0"/>
              </a:rPr>
              <a:t>века,трихиаз</a:t>
            </a:r>
            <a:r>
              <a:rPr lang="ru-RU" dirty="0">
                <a:latin typeface="Tachoma"/>
                <a:ea typeface="Calibri" panose="020F0502020204030204" pitchFamily="34" charset="0"/>
              </a:rPr>
              <a:t>, помутнение </a:t>
            </a:r>
            <a:endParaRPr lang="ru-RU" dirty="0" smtClean="0">
              <a:latin typeface="Tachoma"/>
              <a:ea typeface="Calibri" panose="020F0502020204030204" pitchFamily="34" charset="0"/>
            </a:endParaRPr>
          </a:p>
          <a:p>
            <a:r>
              <a:rPr lang="ru-RU" dirty="0" smtClean="0">
                <a:latin typeface="Tachoma"/>
                <a:ea typeface="Calibri" panose="020F0502020204030204" pitchFamily="34" charset="0"/>
              </a:rPr>
              <a:t>роговицы </a:t>
            </a:r>
            <a:r>
              <a:rPr lang="ru-RU" dirty="0">
                <a:latin typeface="Tachoma"/>
                <a:ea typeface="Calibri" panose="020F0502020204030204" pitchFamily="34" charset="0"/>
              </a:rPr>
              <a:t>левого глаза.</a:t>
            </a:r>
            <a:endParaRPr lang="ru-RU" dirty="0">
              <a:latin typeface="Tachoma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32388" y="5770273"/>
            <a:ext cx="26017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achoma"/>
                <a:ea typeface="Calibri" panose="020F0502020204030204" pitchFamily="34" charset="0"/>
              </a:rPr>
              <a:t>Тот же пациент </a:t>
            </a:r>
            <a:endParaRPr lang="ru-RU" dirty="0" smtClean="0">
              <a:latin typeface="Tachoma"/>
              <a:ea typeface="Calibri" panose="020F0502020204030204" pitchFamily="34" charset="0"/>
            </a:endParaRPr>
          </a:p>
          <a:p>
            <a:r>
              <a:rPr lang="ru-RU" dirty="0" smtClean="0">
                <a:latin typeface="Tachoma"/>
                <a:ea typeface="Calibri" panose="020F0502020204030204" pitchFamily="34" charset="0"/>
              </a:rPr>
              <a:t>(</a:t>
            </a:r>
            <a:r>
              <a:rPr lang="ru-RU" dirty="0">
                <a:latin typeface="Tachoma"/>
                <a:ea typeface="Calibri" panose="020F0502020204030204" pitchFamily="34" charset="0"/>
              </a:rPr>
              <a:t>фото с увеличением).</a:t>
            </a:r>
            <a:endParaRPr lang="ru-RU" dirty="0">
              <a:latin typeface="Tachoma"/>
            </a:endParaRPr>
          </a:p>
        </p:txBody>
      </p:sp>
    </p:spTree>
    <p:extLst>
      <p:ext uri="{BB962C8B-B14F-4D97-AF65-F5344CB8AC3E}">
        <p14:creationId xmlns:p14="http://schemas.microsoft.com/office/powerpoint/2010/main" val="260535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773113"/>
            <a:ext cx="7543800" cy="6396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000" dirty="0" err="1" smtClean="0">
                <a:solidFill>
                  <a:schemeClr val="tx1"/>
                </a:solidFill>
                <a:latin typeface="Tachoma"/>
              </a:rPr>
              <a:t>Симблефарон</a:t>
            </a:r>
            <a:endParaRPr lang="ru-RU" sz="3000" dirty="0" smtClean="0">
              <a:solidFill>
                <a:schemeClr val="tx1"/>
              </a:solidFill>
              <a:latin typeface="Tachoma"/>
            </a:endParaRPr>
          </a:p>
        </p:txBody>
      </p:sp>
      <p:pic>
        <p:nvPicPr>
          <p:cNvPr id="74755" name="Picture 5" descr="Без имени-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8221" r="4710" b="6821"/>
          <a:stretch>
            <a:fillRect/>
          </a:stretch>
        </p:blipFill>
        <p:spPr bwMode="auto">
          <a:xfrm>
            <a:off x="1143000" y="2357438"/>
            <a:ext cx="35718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6" descr="Без имени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6" t="6332" r="4753" b="8710"/>
          <a:stretch>
            <a:fillRect/>
          </a:stretch>
        </p:blipFill>
        <p:spPr bwMode="auto">
          <a:xfrm>
            <a:off x="5143500" y="2357439"/>
            <a:ext cx="37147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81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Без имени-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" t="10638" r="5620" b="6265"/>
          <a:stretch>
            <a:fillRect/>
          </a:stretch>
        </p:blipFill>
        <p:spPr bwMode="auto">
          <a:xfrm>
            <a:off x="623393" y="908721"/>
            <a:ext cx="3444552" cy="22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Без имени-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" t="5174" r="4489" b="9430"/>
          <a:stretch>
            <a:fillRect/>
          </a:stretch>
        </p:blipFill>
        <p:spPr bwMode="auto">
          <a:xfrm>
            <a:off x="4994452" y="897159"/>
            <a:ext cx="3571875" cy="224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Без имени-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" t="8643" r="3664" b="7829"/>
          <a:stretch>
            <a:fillRect/>
          </a:stretch>
        </p:blipFill>
        <p:spPr bwMode="auto">
          <a:xfrm>
            <a:off x="2393678" y="3751523"/>
            <a:ext cx="3571875" cy="226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822960" y="286605"/>
            <a:ext cx="7543800" cy="6221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000" smtClean="0">
                <a:solidFill>
                  <a:schemeClr val="tx1"/>
                </a:solidFill>
                <a:latin typeface="Tachoma"/>
              </a:rPr>
              <a:t>Последствия тяжелых ожогов</a:t>
            </a:r>
            <a:endParaRPr lang="ru-RU" sz="3000" dirty="0" smtClean="0">
              <a:solidFill>
                <a:schemeClr val="tx1"/>
              </a:solidFill>
              <a:latin typeface="Tachom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2960" y="3159801"/>
            <a:ext cx="3141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Tachoma"/>
              </a:rPr>
              <a:t>Анкилоблефарон</a:t>
            </a:r>
            <a:r>
              <a:rPr lang="ru-RU" dirty="0" smtClean="0">
                <a:latin typeface="Tachoma"/>
              </a:rPr>
              <a:t>, трихиаз  </a:t>
            </a:r>
            <a:endParaRPr lang="ru-RU" dirty="0">
              <a:latin typeface="Tacho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6840" y="3140968"/>
            <a:ext cx="3699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achoma"/>
              </a:rPr>
              <a:t>Анкилоблефарон</a:t>
            </a:r>
            <a:r>
              <a:rPr lang="ru-RU" dirty="0" smtClean="0">
                <a:latin typeface="Tachoma"/>
              </a:rPr>
              <a:t>, </a:t>
            </a:r>
            <a:r>
              <a:rPr lang="ru-RU" dirty="0" err="1" smtClean="0">
                <a:latin typeface="Tachoma"/>
              </a:rPr>
              <a:t>симблефарон</a:t>
            </a:r>
            <a:r>
              <a:rPr lang="ru-RU" dirty="0" smtClean="0">
                <a:latin typeface="Tachoma"/>
              </a:rPr>
              <a:t>, рубцовая деформация век    </a:t>
            </a:r>
            <a:endParaRPr lang="ru-RU" dirty="0">
              <a:latin typeface="Tachom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8070" y="5928546"/>
            <a:ext cx="6753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Tachoma"/>
              </a:rPr>
              <a:t>Анкилоблефарон</a:t>
            </a:r>
            <a:r>
              <a:rPr lang="ru-RU" dirty="0" smtClean="0">
                <a:latin typeface="Tachoma"/>
              </a:rPr>
              <a:t>, трихиаз, </a:t>
            </a:r>
            <a:r>
              <a:rPr lang="ru-RU" dirty="0" err="1" smtClean="0">
                <a:latin typeface="Tachoma"/>
              </a:rPr>
              <a:t>симблефарон</a:t>
            </a:r>
            <a:r>
              <a:rPr lang="ru-RU" dirty="0" smtClean="0">
                <a:latin typeface="Tachoma"/>
              </a:rPr>
              <a:t>, бельмо роговицы   </a:t>
            </a:r>
            <a:endParaRPr lang="ru-RU" dirty="0">
              <a:latin typeface="Tachoma"/>
            </a:endParaRPr>
          </a:p>
        </p:txBody>
      </p:sp>
    </p:spTree>
    <p:extLst>
      <p:ext uri="{BB962C8B-B14F-4D97-AF65-F5344CB8AC3E}">
        <p14:creationId xmlns:p14="http://schemas.microsoft.com/office/powerpoint/2010/main" val="36391181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701675"/>
            <a:ext cx="7543800" cy="711101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000" dirty="0" smtClean="0">
                <a:solidFill>
                  <a:schemeClr val="tx1"/>
                </a:solidFill>
                <a:latin typeface="Tachoma"/>
              </a:rPr>
              <a:t>Последствия ожога </a:t>
            </a:r>
            <a:r>
              <a:rPr lang="en-US" sz="3000" dirty="0" smtClean="0">
                <a:solidFill>
                  <a:schemeClr val="tx1"/>
                </a:solidFill>
                <a:latin typeface="Tachoma"/>
              </a:rPr>
              <a:t>III-IV </a:t>
            </a:r>
            <a:r>
              <a:rPr lang="ru-RU" sz="3000" dirty="0" smtClean="0">
                <a:solidFill>
                  <a:schemeClr val="tx1"/>
                </a:solidFill>
                <a:latin typeface="Tachoma"/>
              </a:rPr>
              <a:t>ст.</a:t>
            </a:r>
          </a:p>
        </p:txBody>
      </p:sp>
      <p:pic>
        <p:nvPicPr>
          <p:cNvPr id="75779" name="Picture 5" descr="Без имени-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t="3008" r="1714" b="2219"/>
          <a:stretch>
            <a:fillRect/>
          </a:stretch>
        </p:blipFill>
        <p:spPr bwMode="auto">
          <a:xfrm>
            <a:off x="1835696" y="1916832"/>
            <a:ext cx="5643563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91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772816"/>
            <a:ext cx="842493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choma"/>
              </a:rPr>
              <a:t>В комплекс неотложной специализированной офтальмологической  помощи включается срочное иссечение некротических участков роговицы и замена их донорской тканью, т.е. </a:t>
            </a:r>
            <a:r>
              <a:rPr lang="ru-RU" sz="2400" b="1" dirty="0" err="1" smtClean="0">
                <a:latin typeface="Tachoma"/>
              </a:rPr>
              <a:t>некрэктомия</a:t>
            </a:r>
            <a:r>
              <a:rPr lang="ru-RU" sz="2400" b="1" dirty="0" smtClean="0">
                <a:latin typeface="Tachoma"/>
              </a:rPr>
              <a:t> с послойной кератопластикой и </a:t>
            </a:r>
            <a:r>
              <a:rPr lang="ru-RU" sz="2400" b="1" dirty="0" err="1" smtClean="0">
                <a:latin typeface="Tachoma"/>
              </a:rPr>
              <a:t>блефароррафией</a:t>
            </a:r>
            <a:r>
              <a:rPr lang="ru-RU" sz="2400" b="1" dirty="0" smtClean="0">
                <a:latin typeface="Tachoma"/>
              </a:rPr>
              <a:t>. </a:t>
            </a:r>
            <a:endParaRPr lang="ru-RU" sz="2400" b="1" dirty="0">
              <a:latin typeface="Tachom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807" y="188640"/>
            <a:ext cx="63306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Tachoma"/>
              </a:rPr>
              <a:t>Хирургические </a:t>
            </a:r>
            <a:r>
              <a:rPr lang="ru-RU" sz="2400" b="1" dirty="0" smtClean="0">
                <a:latin typeface="Tachoma"/>
              </a:rPr>
              <a:t>операции </a:t>
            </a:r>
          </a:p>
          <a:p>
            <a:pPr algn="ctr"/>
            <a:r>
              <a:rPr lang="ru-RU" sz="2400" b="1" dirty="0" smtClean="0">
                <a:latin typeface="Tachoma"/>
              </a:rPr>
              <a:t>при значительных разрушениях тканей </a:t>
            </a:r>
          </a:p>
          <a:p>
            <a:pPr algn="ctr"/>
            <a:r>
              <a:rPr lang="ru-RU" sz="2400" b="1" dirty="0" smtClean="0">
                <a:latin typeface="Tachoma"/>
              </a:rPr>
              <a:t>фиброзной оболочки 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0562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1573" y="33603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achoma"/>
              </a:rPr>
              <a:t>Кератопластика </a:t>
            </a:r>
            <a:r>
              <a:rPr lang="ru-RU" sz="2800" b="1" dirty="0">
                <a:latin typeface="Tachoma"/>
              </a:rPr>
              <a:t>в хирургическом лечении ожоговой травмы глаз и ее осложнений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987710"/>
            <a:ext cx="813690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achoma"/>
              </a:rPr>
              <a:t>Кератопластика - пересадка </a:t>
            </a:r>
            <a:r>
              <a:rPr lang="ru-RU" sz="2400" dirty="0">
                <a:latin typeface="Tachoma"/>
              </a:rPr>
              <a:t>роговицы </a:t>
            </a:r>
            <a:r>
              <a:rPr lang="ru-RU" sz="2400" dirty="0" smtClean="0">
                <a:latin typeface="Tachoma"/>
              </a:rPr>
              <a:t>-</a:t>
            </a:r>
            <a:r>
              <a:rPr lang="ru-RU" sz="2400" dirty="0" smtClean="0">
                <a:solidFill>
                  <a:srgbClr val="FF0000"/>
                </a:solidFill>
                <a:latin typeface="Tachoma"/>
              </a:rPr>
              <a:t> </a:t>
            </a:r>
            <a:r>
              <a:rPr lang="ru-RU" sz="2400" dirty="0" smtClean="0">
                <a:latin typeface="Tachoma"/>
              </a:rPr>
              <a:t> </a:t>
            </a:r>
            <a:r>
              <a:rPr lang="ru-RU" sz="2400" dirty="0">
                <a:latin typeface="Tachoma"/>
              </a:rPr>
              <a:t>эффективный способ лечения тяжелых и особо тяжелых ожоговых поражений </a:t>
            </a:r>
            <a:r>
              <a:rPr lang="ru-RU" sz="2400" dirty="0" smtClean="0">
                <a:latin typeface="Tachoma"/>
              </a:rPr>
              <a:t>глаз</a:t>
            </a:r>
          </a:p>
          <a:p>
            <a:r>
              <a:rPr lang="ru-RU" dirty="0" smtClean="0">
                <a:latin typeface="Tachoma"/>
              </a:rPr>
              <a:t>(</a:t>
            </a:r>
            <a:r>
              <a:rPr lang="ru-RU" dirty="0" err="1">
                <a:latin typeface="Tachoma"/>
              </a:rPr>
              <a:t>Пучковская</a:t>
            </a:r>
            <a:r>
              <a:rPr lang="ru-RU" dirty="0">
                <a:latin typeface="Tachoma"/>
              </a:rPr>
              <a:t> Н.А</a:t>
            </a:r>
            <a:r>
              <a:rPr lang="ru-RU" dirty="0" smtClean="0">
                <a:latin typeface="Tachoma"/>
              </a:rPr>
              <a:t>.; </a:t>
            </a:r>
            <a:r>
              <a:rPr lang="ru-RU" dirty="0">
                <a:latin typeface="Tachoma"/>
              </a:rPr>
              <a:t>Якименко С.А</a:t>
            </a:r>
            <a:r>
              <a:rPr lang="ru-RU" dirty="0" smtClean="0">
                <a:latin typeface="Tachoma"/>
              </a:rPr>
              <a:t>.; </a:t>
            </a:r>
            <a:r>
              <a:rPr lang="ru-RU" dirty="0" err="1">
                <a:latin typeface="Tachoma"/>
              </a:rPr>
              <a:t>Непомящая</a:t>
            </a:r>
            <a:r>
              <a:rPr lang="ru-RU" dirty="0">
                <a:latin typeface="Tachoma"/>
              </a:rPr>
              <a:t> В.М</a:t>
            </a:r>
            <a:r>
              <a:rPr lang="ru-RU" dirty="0" smtClean="0">
                <a:latin typeface="Tachoma"/>
              </a:rPr>
              <a:t>.; </a:t>
            </a:r>
            <a:r>
              <a:rPr lang="ru-RU" dirty="0" err="1">
                <a:latin typeface="Tachoma"/>
              </a:rPr>
              <a:t>Kuckelkorn</a:t>
            </a:r>
            <a:r>
              <a:rPr lang="ru-RU" dirty="0">
                <a:latin typeface="Tachoma"/>
              </a:rPr>
              <a:t> R</a:t>
            </a:r>
            <a:r>
              <a:rPr lang="ru-RU" dirty="0" smtClean="0">
                <a:latin typeface="Tachoma"/>
              </a:rPr>
              <a:t>.; </a:t>
            </a:r>
            <a:r>
              <a:rPr lang="ru-RU" dirty="0" err="1">
                <a:latin typeface="Tachoma"/>
              </a:rPr>
              <a:t>Redbrake</a:t>
            </a:r>
            <a:r>
              <a:rPr lang="ru-RU" dirty="0">
                <a:latin typeface="Tachoma"/>
              </a:rPr>
              <a:t> C</a:t>
            </a:r>
            <a:r>
              <a:rPr lang="ru-RU" dirty="0" smtClean="0">
                <a:latin typeface="Tachoma"/>
              </a:rPr>
              <a:t>.; </a:t>
            </a:r>
            <a:r>
              <a:rPr lang="ru-RU" dirty="0" err="1">
                <a:latin typeface="Tachoma"/>
              </a:rPr>
              <a:t>Kottek</a:t>
            </a:r>
            <a:r>
              <a:rPr lang="ru-RU" dirty="0">
                <a:latin typeface="Tachoma"/>
              </a:rPr>
              <a:t> A. </a:t>
            </a:r>
            <a:r>
              <a:rPr lang="ru-RU" dirty="0" err="1">
                <a:latin typeface="Tachoma"/>
              </a:rPr>
              <a:t>et</a:t>
            </a:r>
            <a:r>
              <a:rPr lang="ru-RU" dirty="0">
                <a:latin typeface="Tachoma"/>
              </a:rPr>
              <a:t>). </a:t>
            </a:r>
            <a:endParaRPr lang="ru-RU" dirty="0" smtClean="0">
              <a:latin typeface="Tachoma"/>
            </a:endParaRPr>
          </a:p>
          <a:p>
            <a:endParaRPr lang="ru-RU" sz="2400" dirty="0">
              <a:latin typeface="Tachoma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achoma"/>
              </a:rPr>
              <a:t>Выполняется </a:t>
            </a:r>
            <a:r>
              <a:rPr lang="ru-RU" sz="2400" dirty="0">
                <a:latin typeface="Tachoma"/>
              </a:rPr>
              <a:t>с </a:t>
            </a:r>
            <a:r>
              <a:rPr lang="ru-RU" sz="2400" dirty="0" smtClean="0">
                <a:latin typeface="Tachoma"/>
              </a:rPr>
              <a:t>различными целями: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achoma"/>
              </a:rPr>
              <a:t>тектонической – для улучшения трофики;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achoma"/>
              </a:rPr>
              <a:t>лечебной – для закрытия дефектов;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achoma"/>
              </a:rPr>
              <a:t>оптическая – для улучшения зрения.</a:t>
            </a:r>
            <a:endParaRPr lang="ru-RU" sz="2400" dirty="0">
              <a:latin typeface="Tachoma"/>
            </a:endParaRPr>
          </a:p>
          <a:p>
            <a:endParaRPr lang="ru-RU" sz="2400" dirty="0" smtClean="0">
              <a:latin typeface="Tachoma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achoma"/>
              </a:rPr>
              <a:t>Виды кератопластики: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achoma"/>
              </a:rPr>
              <a:t>послойная; 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achoma"/>
              </a:rPr>
              <a:t>сквозная; 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latin typeface="Tachoma"/>
              </a:rPr>
              <a:t>т</a:t>
            </a:r>
            <a:r>
              <a:rPr lang="ru-RU" sz="2400" dirty="0" smtClean="0">
                <a:latin typeface="Tachoma"/>
              </a:rPr>
              <a:t>рансплантация лимба.</a:t>
            </a:r>
          </a:p>
        </p:txBody>
      </p:sp>
    </p:spTree>
    <p:extLst>
      <p:ext uri="{BB962C8B-B14F-4D97-AF65-F5344CB8AC3E}">
        <p14:creationId xmlns:p14="http://schemas.microsoft.com/office/powerpoint/2010/main" val="199927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4723" y="192746"/>
            <a:ext cx="67205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achoma"/>
              </a:rPr>
              <a:t>Показания</a:t>
            </a:r>
            <a:r>
              <a:rPr lang="ru-RU" sz="2400" b="1" dirty="0">
                <a:latin typeface="Tachoma"/>
              </a:rPr>
              <a:t> для послойной </a:t>
            </a:r>
            <a:r>
              <a:rPr lang="ru-RU" sz="2400" b="1" dirty="0" smtClean="0">
                <a:latin typeface="Tachoma"/>
              </a:rPr>
              <a:t>кератопластики</a:t>
            </a:r>
          </a:p>
          <a:p>
            <a:pPr algn="ctr"/>
            <a:r>
              <a:rPr lang="ru-RU" sz="2400" b="1" dirty="0" smtClean="0">
                <a:latin typeface="Tachoma"/>
              </a:rPr>
              <a:t>в </a:t>
            </a:r>
            <a:r>
              <a:rPr lang="ru-RU" sz="2400" b="1" dirty="0">
                <a:latin typeface="Tachoma"/>
              </a:rPr>
              <a:t>ранние сроки после ожога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5409" y="4630249"/>
            <a:ext cx="43204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achoma"/>
              </a:rPr>
              <a:t>отсутствие </a:t>
            </a:r>
            <a:r>
              <a:rPr lang="ru-RU" sz="2000" dirty="0">
                <a:latin typeface="Tachoma"/>
              </a:rPr>
              <a:t>положительной динамики консервативного лечения </a:t>
            </a:r>
            <a:r>
              <a:rPr lang="ru-RU" sz="2000" dirty="0" smtClean="0">
                <a:latin typeface="Tachoma"/>
              </a:rPr>
              <a:t>с прогрессивным некрозом </a:t>
            </a:r>
            <a:r>
              <a:rPr lang="ru-RU" sz="2000" dirty="0">
                <a:latin typeface="Tachoma"/>
              </a:rPr>
              <a:t>стромы </a:t>
            </a:r>
            <a:r>
              <a:rPr lang="ru-RU" sz="2000" dirty="0" smtClean="0">
                <a:latin typeface="Tachoma"/>
              </a:rPr>
              <a:t>и перфорацией роговицы</a:t>
            </a:r>
            <a:endParaRPr lang="ru-RU" sz="2000" dirty="0">
              <a:latin typeface="Tachom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0" t="65768" r="31826" b="15056"/>
          <a:stretch/>
        </p:blipFill>
        <p:spPr bwMode="auto">
          <a:xfrm>
            <a:off x="4350651" y="1196752"/>
            <a:ext cx="3307745" cy="204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7262" y="1262654"/>
            <a:ext cx="35253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achoma"/>
              </a:rPr>
              <a:t>наличие твердых частиц </a:t>
            </a:r>
            <a:endParaRPr lang="ru-RU" sz="2000" dirty="0" smtClean="0">
              <a:latin typeface="Tachoma"/>
            </a:endParaRPr>
          </a:p>
          <a:p>
            <a:r>
              <a:rPr lang="ru-RU" sz="2000" dirty="0" smtClean="0">
                <a:latin typeface="Tachoma"/>
              </a:rPr>
              <a:t>химического </a:t>
            </a:r>
            <a:r>
              <a:rPr lang="ru-RU" sz="2000" dirty="0">
                <a:latin typeface="Tachoma"/>
              </a:rPr>
              <a:t>ожогового агента </a:t>
            </a:r>
            <a:r>
              <a:rPr lang="ru-RU" sz="2000" dirty="0" smtClean="0">
                <a:latin typeface="Tachoma"/>
              </a:rPr>
              <a:t>в роговице </a:t>
            </a:r>
            <a:endParaRPr lang="ru-RU" sz="2000" dirty="0">
              <a:latin typeface="Tachom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0095" y="3614586"/>
            <a:ext cx="31016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achoma"/>
              </a:rPr>
              <a:t>глубокий дефект роговицы при термическом ожоге</a:t>
            </a:r>
          </a:p>
        </p:txBody>
      </p:sp>
      <p:pic>
        <p:nvPicPr>
          <p:cNvPr id="7" name="Picture 2" descr="https://cf.ppt-online.org/files/slide/e/el0PJ4pDaVI69FbUrtk35SuAhqosGLcdgZjM7C/slide-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0" t="41269" r="9686" b="26015"/>
          <a:stretch/>
        </p:blipFill>
        <p:spPr bwMode="auto">
          <a:xfrm>
            <a:off x="4350651" y="3375675"/>
            <a:ext cx="3307745" cy="281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58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7397" y="1700808"/>
            <a:ext cx="839660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achoma"/>
              </a:rPr>
              <a:t>Цель – восстановление зрения.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choma"/>
              </a:rPr>
              <a:t>Сквозная </a:t>
            </a:r>
            <a:r>
              <a:rPr lang="ru-RU" sz="2400" dirty="0">
                <a:latin typeface="Tachoma"/>
              </a:rPr>
              <a:t>кератопластика после ожога роговицы показана не ранее чем через 12 </a:t>
            </a:r>
            <a:r>
              <a:rPr lang="ru-RU" sz="2400" dirty="0" smtClean="0">
                <a:latin typeface="Tachoma"/>
              </a:rPr>
              <a:t>месяцев  </a:t>
            </a:r>
            <a:r>
              <a:rPr lang="ru-RU" sz="2400" dirty="0">
                <a:latin typeface="Tachoma"/>
              </a:rPr>
              <a:t>после </a:t>
            </a:r>
            <a:r>
              <a:rPr lang="ru-RU" sz="2400" dirty="0" smtClean="0">
                <a:latin typeface="Tachoma"/>
              </a:rPr>
              <a:t>травмы.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choma"/>
              </a:rPr>
              <a:t>При </a:t>
            </a:r>
            <a:r>
              <a:rPr lang="ru-RU" sz="2400" dirty="0">
                <a:latin typeface="Tachoma"/>
              </a:rPr>
              <a:t>наличии </a:t>
            </a:r>
            <a:r>
              <a:rPr lang="ru-RU" sz="2400" dirty="0" smtClean="0">
                <a:latin typeface="Tachoma"/>
              </a:rPr>
              <a:t>грубого </a:t>
            </a:r>
            <a:r>
              <a:rPr lang="ru-RU" sz="2400" dirty="0" err="1" smtClean="0">
                <a:latin typeface="Tachoma"/>
              </a:rPr>
              <a:t>симблефарона</a:t>
            </a:r>
            <a:r>
              <a:rPr lang="ru-RU" sz="2400" dirty="0" smtClean="0">
                <a:latin typeface="Tachoma"/>
              </a:rPr>
              <a:t>  </a:t>
            </a:r>
            <a:r>
              <a:rPr lang="ru-RU" sz="2400" dirty="0">
                <a:latin typeface="Tachoma"/>
              </a:rPr>
              <a:t>– 1 этапом </a:t>
            </a:r>
            <a:r>
              <a:rPr lang="ru-RU" sz="2400" dirty="0" smtClean="0">
                <a:latin typeface="Tachoma"/>
              </a:rPr>
              <a:t>проводится устранение </a:t>
            </a:r>
            <a:r>
              <a:rPr lang="ru-RU" sz="2400" dirty="0" smtClean="0">
                <a:latin typeface="Tachoma"/>
              </a:rPr>
              <a:t>его </a:t>
            </a:r>
            <a:r>
              <a:rPr lang="ru-RU" sz="2400" dirty="0" err="1" smtClean="0">
                <a:latin typeface="Tachoma"/>
              </a:rPr>
              <a:t>симблефарона</a:t>
            </a:r>
            <a:r>
              <a:rPr lang="ru-RU" sz="2400" dirty="0" smtClean="0">
                <a:latin typeface="Tachoma"/>
              </a:rPr>
              <a:t>, затем кератопластика. </a:t>
            </a:r>
            <a:endParaRPr lang="ru-RU" sz="2400" dirty="0" smtClean="0">
              <a:latin typeface="Tachom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choma"/>
              </a:rPr>
              <a:t>При </a:t>
            </a:r>
            <a:r>
              <a:rPr lang="ru-RU" sz="2400" dirty="0">
                <a:latin typeface="Tachoma"/>
              </a:rPr>
              <a:t>частичном </a:t>
            </a:r>
            <a:r>
              <a:rPr lang="ru-RU" sz="2400" dirty="0" err="1">
                <a:latin typeface="Tachoma"/>
              </a:rPr>
              <a:t>симблефароне</a:t>
            </a:r>
            <a:r>
              <a:rPr lang="ru-RU" sz="2400" dirty="0">
                <a:latin typeface="Tachoma"/>
              </a:rPr>
              <a:t> </a:t>
            </a:r>
            <a:r>
              <a:rPr lang="ru-RU" sz="2400" dirty="0" smtClean="0">
                <a:latin typeface="Tachoma"/>
              </a:rPr>
              <a:t> </a:t>
            </a:r>
            <a:r>
              <a:rPr lang="ru-RU" sz="2400" dirty="0" smtClean="0">
                <a:latin typeface="Tachoma"/>
              </a:rPr>
              <a:t> </a:t>
            </a:r>
            <a:r>
              <a:rPr lang="ru-RU" sz="2400" dirty="0">
                <a:latin typeface="Tachoma"/>
              </a:rPr>
              <a:t>– возможно одномоментное удаление </a:t>
            </a:r>
            <a:r>
              <a:rPr lang="ru-RU" sz="2400" dirty="0" err="1" smtClean="0">
                <a:latin typeface="Tachoma"/>
              </a:rPr>
              <a:t>симблефарона</a:t>
            </a:r>
            <a:r>
              <a:rPr lang="ru-RU" sz="2400" dirty="0" smtClean="0">
                <a:latin typeface="Tachoma"/>
              </a:rPr>
              <a:t> </a:t>
            </a:r>
            <a:r>
              <a:rPr lang="ru-RU" sz="2400" dirty="0" smtClean="0">
                <a:latin typeface="Tachoma"/>
              </a:rPr>
              <a:t>и выполнение кератопластики  </a:t>
            </a:r>
            <a:r>
              <a:rPr lang="ru-RU" sz="2400" dirty="0">
                <a:latin typeface="Tachoma"/>
              </a:rPr>
              <a:t>с оптической </a:t>
            </a:r>
            <a:r>
              <a:rPr lang="ru-RU" sz="2400" dirty="0" smtClean="0">
                <a:latin typeface="Tachoma"/>
              </a:rPr>
              <a:t>целью.</a:t>
            </a:r>
            <a:endParaRPr lang="ru-RU" sz="2400" dirty="0">
              <a:latin typeface="Tachom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808" y="332656"/>
            <a:ext cx="82945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achoma"/>
              </a:rPr>
              <a:t>Показания </a:t>
            </a:r>
            <a:endParaRPr lang="ru-RU" sz="2800" b="1" dirty="0" smtClean="0">
              <a:latin typeface="Tachoma"/>
            </a:endParaRPr>
          </a:p>
          <a:p>
            <a:pPr algn="ctr"/>
            <a:r>
              <a:rPr lang="ru-RU" sz="2800" b="1" dirty="0" smtClean="0">
                <a:latin typeface="Tachoma"/>
              </a:rPr>
              <a:t>для </a:t>
            </a:r>
            <a:r>
              <a:rPr lang="ru-RU" sz="2800" b="1" dirty="0" smtClean="0">
                <a:latin typeface="Tachoma"/>
              </a:rPr>
              <a:t>сквозной  </a:t>
            </a:r>
            <a:r>
              <a:rPr lang="ru-RU" sz="2800" b="1" dirty="0" smtClean="0">
                <a:latin typeface="Tachoma"/>
              </a:rPr>
              <a:t>оптической кератопластики</a:t>
            </a:r>
            <a:endParaRPr lang="ru-RU" sz="2800" b="1" dirty="0" smtClean="0">
              <a:latin typeface="Tachoma"/>
            </a:endParaRPr>
          </a:p>
          <a:p>
            <a:pPr algn="ctr"/>
            <a:r>
              <a:rPr lang="ru-RU" sz="2800" b="1" dirty="0" smtClean="0">
                <a:latin typeface="Tachoma"/>
              </a:rPr>
              <a:t> </a:t>
            </a:r>
            <a:r>
              <a:rPr lang="ru-RU" sz="2800" b="1" dirty="0">
                <a:latin typeface="Tachoma"/>
              </a:rPr>
              <a:t>после ожога</a:t>
            </a:r>
          </a:p>
        </p:txBody>
      </p:sp>
    </p:spTree>
    <p:extLst>
      <p:ext uri="{BB962C8B-B14F-4D97-AF65-F5344CB8AC3E}">
        <p14:creationId xmlns:p14="http://schemas.microsoft.com/office/powerpoint/2010/main" val="410543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82045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achoma"/>
              </a:rPr>
              <a:t>Трансплантация </a:t>
            </a:r>
            <a:r>
              <a:rPr lang="ru-RU" sz="2800" b="1" dirty="0" smtClean="0">
                <a:latin typeface="Tachoma"/>
              </a:rPr>
              <a:t>лимба при тяжелых ожогах </a:t>
            </a:r>
            <a:endParaRPr lang="ru-RU" sz="2800" b="1" dirty="0">
              <a:latin typeface="Tachom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412776"/>
            <a:ext cx="813690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smtClean="0"/>
              <a:t>Для трансплантации может использоваться:</a:t>
            </a:r>
          </a:p>
          <a:p>
            <a:pPr marL="457200" indent="-457200">
              <a:buFontTx/>
              <a:buChar char="-"/>
            </a:pPr>
            <a:r>
              <a:rPr lang="ru-RU" sz="2800" dirty="0" smtClean="0"/>
              <a:t>участок неповрежденного лимба с парного глаза</a:t>
            </a:r>
          </a:p>
          <a:p>
            <a:r>
              <a:rPr lang="ru-RU" sz="2800" dirty="0" smtClean="0"/>
              <a:t>пациента или его родственника;  </a:t>
            </a:r>
            <a:endParaRPr lang="ru-RU" sz="2800" dirty="0"/>
          </a:p>
          <a:p>
            <a:r>
              <a:rPr lang="ru-RU" sz="2800" dirty="0" smtClean="0"/>
              <a:t>- </a:t>
            </a:r>
            <a:r>
              <a:rPr lang="ru-RU" sz="2800" dirty="0" err="1"/>
              <a:t>лимбальные</a:t>
            </a:r>
            <a:r>
              <a:rPr lang="ru-RU" sz="2800" dirty="0"/>
              <a:t> стволовые </a:t>
            </a:r>
            <a:r>
              <a:rPr lang="ru-RU" sz="2800" dirty="0" smtClean="0"/>
              <a:t>клетки, воспроизведенные  </a:t>
            </a:r>
            <a:r>
              <a:rPr lang="ru-RU" sz="2800" dirty="0"/>
              <a:t>в лабораторных условиях</a:t>
            </a:r>
            <a:r>
              <a:rPr lang="ru-RU" sz="2800" dirty="0" smtClean="0"/>
              <a:t>.</a:t>
            </a:r>
            <a:endParaRPr lang="ru-RU" sz="2800" dirty="0"/>
          </a:p>
          <a:p>
            <a:endParaRPr lang="ru-RU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smtClean="0"/>
              <a:t>Механизм действия: </a:t>
            </a:r>
          </a:p>
          <a:p>
            <a:r>
              <a:rPr lang="ru-RU" sz="2800" dirty="0" smtClean="0"/>
              <a:t>- усиление </a:t>
            </a:r>
            <a:r>
              <a:rPr lang="ru-RU" sz="2800" dirty="0"/>
              <a:t>процессов регенерации за счет </a:t>
            </a:r>
            <a:r>
              <a:rPr lang="ru-RU" sz="2800" dirty="0" smtClean="0"/>
              <a:t>  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 пересадки </a:t>
            </a:r>
            <a:r>
              <a:rPr lang="ru-RU" sz="2800" dirty="0"/>
              <a:t>зоны активного роста клеток эпителия </a:t>
            </a:r>
            <a:endParaRPr lang="ru-RU" sz="2800" dirty="0" smtClean="0"/>
          </a:p>
          <a:p>
            <a:r>
              <a:rPr lang="ru-RU" sz="2800" dirty="0"/>
              <a:t> </a:t>
            </a:r>
            <a:r>
              <a:rPr lang="ru-RU" sz="2800" dirty="0" smtClean="0"/>
              <a:t> неповрежденной </a:t>
            </a:r>
            <a:r>
              <a:rPr lang="ru-RU" sz="2800" dirty="0"/>
              <a:t>роговицы </a:t>
            </a:r>
            <a:r>
              <a:rPr lang="ru-RU" sz="2800" dirty="0" smtClean="0"/>
              <a:t>- зоны лимба со 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 стволовыми клетками.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2851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Ожоги глаз и их придатков презентация, докла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" t="22797" r="54345" b="41788"/>
          <a:stretch/>
        </p:blipFill>
        <p:spPr bwMode="auto">
          <a:xfrm>
            <a:off x="971601" y="1772816"/>
            <a:ext cx="360040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Ожоги глаз и их придатков презентация, докла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9" t="25512" r="4783" b="38280"/>
          <a:stretch/>
        </p:blipFill>
        <p:spPr bwMode="auto">
          <a:xfrm>
            <a:off x="5004048" y="1772816"/>
            <a:ext cx="3602260" cy="254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120" y="476672"/>
            <a:ext cx="8208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achoma"/>
              </a:rPr>
              <a:t>Пересадка роговицы и стволовых клеток лимба</a:t>
            </a:r>
          </a:p>
          <a:p>
            <a:pPr algn="ctr"/>
            <a:r>
              <a:rPr lang="ru-RU" sz="2800" dirty="0">
                <a:latin typeface="Tachoma"/>
              </a:rPr>
              <a:t>п</a:t>
            </a:r>
            <a:r>
              <a:rPr lang="ru-RU" sz="2800" dirty="0" smtClean="0">
                <a:latin typeface="Tachoma"/>
              </a:rPr>
              <a:t>ри тяжелых ожогах</a:t>
            </a:r>
            <a:endParaRPr lang="ru-RU" sz="2800" dirty="0">
              <a:latin typeface="Tac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4169" y="4693205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achoma"/>
              </a:rPr>
              <a:t>Бельмо у пациента после щелочного ожога</a:t>
            </a:r>
            <a:endParaRPr lang="ru-RU" sz="2400" dirty="0">
              <a:latin typeface="Tachom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4048" y="4369498"/>
            <a:ext cx="3960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achoma"/>
              </a:rPr>
              <a:t>Тот же глаз после сквозной кератопластики и трансплантации </a:t>
            </a:r>
            <a:r>
              <a:rPr lang="ru-RU" sz="2400" dirty="0" err="1" smtClean="0">
                <a:latin typeface="Tachoma"/>
              </a:rPr>
              <a:t>лимбальных</a:t>
            </a:r>
            <a:r>
              <a:rPr lang="ru-RU" sz="2400" dirty="0" smtClean="0">
                <a:latin typeface="Tachoma"/>
              </a:rPr>
              <a:t> стволовых клеток</a:t>
            </a:r>
            <a:endParaRPr lang="ru-RU" sz="2400" dirty="0">
              <a:latin typeface="Tachoma"/>
            </a:endParaRPr>
          </a:p>
        </p:txBody>
      </p:sp>
    </p:spTree>
    <p:extLst>
      <p:ext uri="{BB962C8B-B14F-4D97-AF65-F5344CB8AC3E}">
        <p14:creationId xmlns:p14="http://schemas.microsoft.com/office/powerpoint/2010/main" val="61905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262" y="692696"/>
            <a:ext cx="874846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dirty="0" smtClean="0"/>
              <a:t>          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последнее время  стали применяться классификации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химических ожогов, в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которых определение тяжести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ожогового поражения строится на преимущественной оценке степени повреждения или гибели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популяции </a:t>
            </a:r>
            <a:r>
              <a:rPr lang="ru-RU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лимбальных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эпителиальных 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стволовых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клеток (ЛЭСК). </a:t>
            </a:r>
          </a:p>
          <a:p>
            <a:pPr algn="just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В качестве диагностических признаков в рамках классификации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ЛЭСК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используются термины и феномены «ишемия» и «глубокая ишемия» лимба. </a:t>
            </a:r>
          </a:p>
          <a:p>
            <a:pPr algn="just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 есть: степень тяжести ожога определяется  по выраженности </a:t>
            </a:r>
            <a:r>
              <a:rPr lang="ru-RU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лимбальной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ишемии и оценке чувствительности лимба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(M.D. </a:t>
            </a:r>
            <a:r>
              <a:rPr lang="ru-RU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Wagoner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1997; H.S.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Dua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соавт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2001; Куликов А.Н., Черныш В.Ф.,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Чурашов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С.В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.,1998). </a:t>
            </a:r>
          </a:p>
          <a:p>
            <a:pPr algn="just"/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57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5222" y="476672"/>
            <a:ext cx="4431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latin typeface="Tachoma"/>
              </a:rPr>
              <a:t>Кератопротезирование</a:t>
            </a:r>
            <a:r>
              <a:rPr lang="ru-RU" sz="2800" b="1" dirty="0" smtClean="0">
                <a:latin typeface="Tachoma"/>
              </a:rPr>
              <a:t> </a:t>
            </a:r>
            <a:endParaRPr lang="ru-RU" sz="2800" b="1" dirty="0">
              <a:latin typeface="Tac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6126" y="999892"/>
            <a:ext cx="725762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dirty="0" smtClean="0">
                <a:latin typeface="Tachoma"/>
              </a:rPr>
              <a:t>Установка </a:t>
            </a:r>
            <a:r>
              <a:rPr lang="ru-RU" sz="2300" dirty="0" err="1" smtClean="0">
                <a:latin typeface="Tachoma"/>
              </a:rPr>
              <a:t>кератопротеза</a:t>
            </a:r>
            <a:r>
              <a:rPr lang="ru-RU" sz="2300" dirty="0" smtClean="0">
                <a:latin typeface="Tachoma"/>
              </a:rPr>
              <a:t> является альтернативой </a:t>
            </a:r>
          </a:p>
          <a:p>
            <a:r>
              <a:rPr lang="ru-RU" sz="2300" dirty="0" smtClean="0">
                <a:latin typeface="Tachoma"/>
              </a:rPr>
              <a:t>кератопластике при ожоговых бельмах роговицы, </a:t>
            </a:r>
          </a:p>
          <a:p>
            <a:r>
              <a:rPr lang="ru-RU" sz="2300" dirty="0" smtClean="0">
                <a:latin typeface="Tachoma"/>
              </a:rPr>
              <a:t>поскольку донорская роговица у ожогового </a:t>
            </a:r>
          </a:p>
          <a:p>
            <a:r>
              <a:rPr lang="ru-RU" sz="2300" dirty="0" smtClean="0">
                <a:latin typeface="Tachoma"/>
              </a:rPr>
              <a:t>реципиента часто вновь подвергается рубцеванию </a:t>
            </a:r>
          </a:p>
          <a:p>
            <a:r>
              <a:rPr lang="ru-RU" sz="2300" dirty="0" smtClean="0">
                <a:latin typeface="Tachoma"/>
              </a:rPr>
              <a:t>и зарастает сосудами. </a:t>
            </a:r>
            <a:endParaRPr lang="ru-RU" sz="2300" dirty="0">
              <a:latin typeface="Tachoma"/>
            </a:endParaRPr>
          </a:p>
        </p:txBody>
      </p:sp>
      <p:pic>
        <p:nvPicPr>
          <p:cNvPr id="4" name="Picture 4" descr="Без имени-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t="5853" r="5660" b="4481"/>
          <a:stretch/>
        </p:blipFill>
        <p:spPr bwMode="auto">
          <a:xfrm>
            <a:off x="922445" y="3270226"/>
            <a:ext cx="3384376" cy="309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Без имени-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5595" r="7843" b="3021"/>
          <a:stretch/>
        </p:blipFill>
        <p:spPr bwMode="auto">
          <a:xfrm>
            <a:off x="5007410" y="3270227"/>
            <a:ext cx="309634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8133" y="2835251"/>
            <a:ext cx="652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achoma"/>
              </a:rPr>
              <a:t>До </a:t>
            </a:r>
            <a:endParaRPr lang="ru-RU" sz="2400" dirty="0">
              <a:latin typeface="Tacho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4168" y="2835251"/>
            <a:ext cx="1167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achoma"/>
              </a:rPr>
              <a:t>После </a:t>
            </a:r>
            <a:endParaRPr lang="ru-RU" sz="2400" dirty="0">
              <a:latin typeface="Tachoma"/>
            </a:endParaRPr>
          </a:p>
        </p:txBody>
      </p:sp>
    </p:spTree>
    <p:extLst>
      <p:ext uri="{BB962C8B-B14F-4D97-AF65-F5344CB8AC3E}">
        <p14:creationId xmlns:p14="http://schemas.microsoft.com/office/powerpoint/2010/main" val="9640091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4"/>
          <p:cNvSpPr>
            <a:spLocks noGrp="1" noChangeArrowheads="1"/>
          </p:cNvSpPr>
          <p:nvPr>
            <p:ph type="title"/>
          </p:nvPr>
        </p:nvSpPr>
        <p:spPr>
          <a:xfrm>
            <a:off x="822325" y="557213"/>
            <a:ext cx="7926388" cy="855563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000" dirty="0" err="1" smtClean="0">
                <a:solidFill>
                  <a:schemeClr val="tx1"/>
                </a:solidFill>
                <a:latin typeface="Tachoma"/>
              </a:rPr>
              <a:t>Кератопротезирование</a:t>
            </a:r>
            <a:r>
              <a:rPr lang="ru-RU" sz="3000" dirty="0" smtClean="0">
                <a:solidFill>
                  <a:schemeClr val="tx1"/>
                </a:solidFill>
                <a:latin typeface="Tachoma"/>
              </a:rPr>
              <a:t> с пластикой конъюнктивы и век при ожоге </a:t>
            </a:r>
            <a:r>
              <a:rPr lang="en-US" sz="3000" dirty="0" smtClean="0">
                <a:solidFill>
                  <a:schemeClr val="tx1"/>
                </a:solidFill>
                <a:latin typeface="Tachoma"/>
              </a:rPr>
              <a:t>III</a:t>
            </a:r>
            <a:r>
              <a:rPr lang="ru-RU" sz="3000" dirty="0" smtClean="0">
                <a:solidFill>
                  <a:schemeClr val="tx1"/>
                </a:solidFill>
                <a:latin typeface="Tachoma"/>
              </a:rPr>
              <a:t> ст.</a:t>
            </a:r>
          </a:p>
        </p:txBody>
      </p:sp>
      <p:pic>
        <p:nvPicPr>
          <p:cNvPr id="78851" name="Picture 5" descr="Без имени-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" t="7364" r="4179" b="7417"/>
          <a:stretch>
            <a:fillRect/>
          </a:stretch>
        </p:blipFill>
        <p:spPr bwMode="auto">
          <a:xfrm>
            <a:off x="4857750" y="2643188"/>
            <a:ext cx="38576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6" descr="Без имени-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t="7249" r="3308" b="6525"/>
          <a:stretch>
            <a:fillRect/>
          </a:stretch>
        </p:blipFill>
        <p:spPr bwMode="auto">
          <a:xfrm>
            <a:off x="428625" y="2643188"/>
            <a:ext cx="3929063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69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19256" cy="129614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Диспансерное </a:t>
            </a:r>
            <a:r>
              <a:rPr lang="ru-RU" sz="2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наблюдение пациентов </a:t>
            </a:r>
            <a:br>
              <a:rPr lang="ru-RU" sz="2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ожогами глаз </a:t>
            </a:r>
            <a:endParaRPr lang="ru-RU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844824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Пациенты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перенесшие ожоговую травму нуждаются в постоянном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диспансерном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наблюдении. </a:t>
            </a:r>
            <a:endPara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Необходим   динамический 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контроль ВГД, в том числе  самостоятельный, для чего  пациента необходимо обучить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пальпаторному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способу  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определения давления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Необходимо 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пожизненное использование  заменителей слезной жидкости.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Многоэтапность 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лечения и реабилитации требует  детального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разъяснения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пациенту   последовательности    этапов лечения, вероятности развития  и характера возможных осложнений.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48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ФГБВОУ ВПО «ВОЕННО-МЕДИЦИНСКАЯ АКАДЕМИЯ ИМЕНИ С. М. КИРОВА» МО РФ На п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6"/>
            <a:ext cx="4536503" cy="289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160710"/>
            <a:ext cx="3960440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 </a:t>
            </a:r>
            <a:r>
              <a:rPr lang="ru-RU" sz="2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Ожоги глаз - одна </a:t>
            </a:r>
            <a:r>
              <a:rPr lang="ru-RU" sz="2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причин </a:t>
            </a:r>
            <a:r>
              <a:rPr lang="ru-RU" sz="23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лимбальной</a:t>
            </a:r>
            <a:endParaRPr lang="ru-RU" sz="23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недостаточности</a:t>
            </a:r>
            <a:r>
              <a:rPr lang="ru-RU" sz="2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ru-RU" sz="23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Полная </a:t>
            </a:r>
            <a:r>
              <a:rPr lang="ru-RU" sz="2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гибель популяции </a:t>
            </a:r>
            <a:r>
              <a:rPr lang="ru-RU" sz="2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ЛЭСК может быть следствием тяжелых ожогов с выраженным рубцеванием. </a:t>
            </a:r>
            <a:endParaRPr lang="ru-RU" sz="2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4339" y="3356992"/>
            <a:ext cx="83273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Краевая петлистая сосудистая сеть в составе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перилимбальной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конъюнктивы обеспечивает трофику тканей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лимбальной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зоны. Если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перилимбальное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кровоснабжение повреждено, может наступить стерильный некроз периферической роговицы. При этом повреждение глубоких структур в лимбе может уничтожить нормальный источник (стволовые клетки) </a:t>
            </a:r>
            <a:r>
              <a:rPr lang="ru-RU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реэпителизации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ru-RU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Trudo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E.W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</a:t>
            </a:r>
            <a:r>
              <a:rPr lang="ru-RU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Rimm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W., 2003).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17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60648"/>
            <a:ext cx="813690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Характер </a:t>
            </a:r>
            <a:r>
              <a:rPr lang="ru-RU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эпителизации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обожженной роговицы, 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также функциональный исход ее заживления напрямую зависят от степени повреждения ЛЭСК.</a:t>
            </a:r>
          </a:p>
          <a:p>
            <a:endPara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Тяжелые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ожоги обусловливают  нарастание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</a:t>
            </a:r>
          </a:p>
          <a:p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роговицу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конъюнктивального эпителия с формированием тотального сосудистого бельма. </a:t>
            </a:r>
            <a:endPara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случае неполной утраты ЛЭСК в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секторе</a:t>
            </a:r>
          </a:p>
          <a:p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повреждения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лимбальной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зоны формируется частичное сосудистое помутнение роговицы. Это оценивается опосредованно по выраженности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лимбальной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ишемии. </a:t>
            </a:r>
            <a:endPara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Клиническое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применение концепции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ЛЭСК</a:t>
            </a:r>
          </a:p>
          <a:p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значительно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улучшило исходы лечения пациентов с ожогами глазной поверхности</a:t>
            </a:r>
            <a:b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757314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4435</TotalTime>
  <Words>4189</Words>
  <Application>Microsoft Office PowerPoint</Application>
  <PresentationFormat>Экран (4:3)</PresentationFormat>
  <Paragraphs>515</Paragraphs>
  <Slides>72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80" baseType="lpstr">
      <vt:lpstr>Arial</vt:lpstr>
      <vt:lpstr>Calibri</vt:lpstr>
      <vt:lpstr>Calibri Light</vt:lpstr>
      <vt:lpstr>Tachoma</vt:lpstr>
      <vt:lpstr>Tahoma</vt:lpstr>
      <vt:lpstr>Times New Roman</vt:lpstr>
      <vt:lpstr>Wingdings</vt:lpstr>
      <vt:lpstr>Ретро</vt:lpstr>
      <vt:lpstr>ОЖОГИ ОРГАНА ЗРЕНИЯ</vt:lpstr>
      <vt:lpstr>Ожоги органа зрения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Классификация ожогов органа зрения   по  степени тяжести поражения</vt:lpstr>
      <vt:lpstr>Презентация PowerPoint</vt:lpstr>
      <vt:lpstr>Презентация PowerPoint</vt:lpstr>
      <vt:lpstr>Двусторонние химические ожоги – частый вариант поражения глаз при бытовой, производственной и боевой травме.  </vt:lpstr>
      <vt:lpstr>Презентация PowerPoint</vt:lpstr>
      <vt:lpstr>Течение ожоговой болезни:  классификации по стадиям </vt:lpstr>
      <vt:lpstr>Классификация ожогов глаза по этиологии </vt:lpstr>
      <vt:lpstr>Особенности патогенеза химических ожогов</vt:lpstr>
      <vt:lpstr>Ожоги кислотой</vt:lpstr>
      <vt:lpstr>Кислотные ожоги глаз: общие проявления и особенности </vt:lpstr>
      <vt:lpstr>Ожоги щёлочами</vt:lpstr>
      <vt:lpstr>Ожоги щёлочью: общие проявления и особенности </vt:lpstr>
      <vt:lpstr>Презентация PowerPoint</vt:lpstr>
      <vt:lpstr>Термические ожоги </vt:lpstr>
      <vt:lpstr>Термические ожоги: общие проявления и особенности </vt:lpstr>
      <vt:lpstr>Термические ожоги:  особенности оказания первой помощи  </vt:lpstr>
      <vt:lpstr>Презентация PowerPoint</vt:lpstr>
      <vt:lpstr>Последствия тяжелого сочетанного термического ожога: поражение мягких тканей лица, век и глаз</vt:lpstr>
      <vt:lpstr>Презентация PowerPoint</vt:lpstr>
      <vt:lpstr>Презентация PowerPoint</vt:lpstr>
      <vt:lpstr>Презентация PowerPoint</vt:lpstr>
      <vt:lpstr>Сочетанные повреждения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Симблефарон</vt:lpstr>
      <vt:lpstr>Презентация PowerPoint</vt:lpstr>
      <vt:lpstr>Последствия ожога III-IV ст.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Кератопротезирование с пластикой конъюнктивы и век при ожоге III ст.</vt:lpstr>
      <vt:lpstr>Диспансерное наблюдение пациентов  с ожогами глаз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Вера</dc:creator>
  <cp:lastModifiedBy>Учетная запись Майкрософт</cp:lastModifiedBy>
  <cp:revision>180</cp:revision>
  <dcterms:created xsi:type="dcterms:W3CDTF">2021-03-20T21:28:17Z</dcterms:created>
  <dcterms:modified xsi:type="dcterms:W3CDTF">2025-09-13T20:40:04Z</dcterms:modified>
</cp:coreProperties>
</file>