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4" r:id="rId2"/>
  </p:sldMasterIdLst>
  <p:notesMasterIdLst>
    <p:notesMasterId r:id="rId65"/>
  </p:notesMasterIdLst>
  <p:sldIdLst>
    <p:sldId id="467" r:id="rId3"/>
    <p:sldId id="335" r:id="rId4"/>
    <p:sldId id="497" r:id="rId5"/>
    <p:sldId id="498" r:id="rId6"/>
    <p:sldId id="499" r:id="rId7"/>
    <p:sldId id="500" r:id="rId8"/>
    <p:sldId id="502" r:id="rId9"/>
    <p:sldId id="503" r:id="rId10"/>
    <p:sldId id="501" r:id="rId11"/>
    <p:sldId id="504" r:id="rId12"/>
    <p:sldId id="505" r:id="rId13"/>
    <p:sldId id="506" r:id="rId14"/>
    <p:sldId id="507" r:id="rId15"/>
    <p:sldId id="508" r:id="rId16"/>
    <p:sldId id="509" r:id="rId17"/>
    <p:sldId id="510" r:id="rId18"/>
    <p:sldId id="511" r:id="rId19"/>
    <p:sldId id="512" r:id="rId20"/>
    <p:sldId id="513" r:id="rId21"/>
    <p:sldId id="514" r:id="rId22"/>
    <p:sldId id="515" r:id="rId23"/>
    <p:sldId id="516" r:id="rId24"/>
    <p:sldId id="517" r:id="rId25"/>
    <p:sldId id="518" r:id="rId26"/>
    <p:sldId id="519" r:id="rId27"/>
    <p:sldId id="520" r:id="rId28"/>
    <p:sldId id="521" r:id="rId29"/>
    <p:sldId id="522" r:id="rId30"/>
    <p:sldId id="523" r:id="rId31"/>
    <p:sldId id="524" r:id="rId32"/>
    <p:sldId id="525" r:id="rId33"/>
    <p:sldId id="526" r:id="rId34"/>
    <p:sldId id="527" r:id="rId35"/>
    <p:sldId id="528" r:id="rId36"/>
    <p:sldId id="529" r:id="rId37"/>
    <p:sldId id="530" r:id="rId38"/>
    <p:sldId id="531" r:id="rId39"/>
    <p:sldId id="532" r:id="rId40"/>
    <p:sldId id="533" r:id="rId41"/>
    <p:sldId id="534" r:id="rId42"/>
    <p:sldId id="535" r:id="rId43"/>
    <p:sldId id="536" r:id="rId44"/>
    <p:sldId id="537" r:id="rId45"/>
    <p:sldId id="538" r:id="rId46"/>
    <p:sldId id="539" r:id="rId47"/>
    <p:sldId id="540" r:id="rId48"/>
    <p:sldId id="541" r:id="rId49"/>
    <p:sldId id="542" r:id="rId50"/>
    <p:sldId id="544" r:id="rId51"/>
    <p:sldId id="543" r:id="rId52"/>
    <p:sldId id="545" r:id="rId53"/>
    <p:sldId id="546" r:id="rId54"/>
    <p:sldId id="547" r:id="rId55"/>
    <p:sldId id="548" r:id="rId56"/>
    <p:sldId id="549" r:id="rId57"/>
    <p:sldId id="550" r:id="rId58"/>
    <p:sldId id="551" r:id="rId59"/>
    <p:sldId id="552" r:id="rId60"/>
    <p:sldId id="553" r:id="rId61"/>
    <p:sldId id="554" r:id="rId62"/>
    <p:sldId id="555" r:id="rId63"/>
    <p:sldId id="474" r:id="rId64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я Александров" initials="ВА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163A2B"/>
    <a:srgbClr val="0D5342"/>
    <a:srgbClr val="164A22"/>
    <a:srgbClr val="006666"/>
    <a:srgbClr val="078877"/>
    <a:srgbClr val="E5C78C"/>
    <a:srgbClr val="007366"/>
    <a:srgbClr val="947848"/>
    <a:srgbClr val="8C714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04" autoAdjust="0"/>
    <p:restoredTop sz="95256" autoAdjust="0"/>
  </p:normalViewPr>
  <p:slideViewPr>
    <p:cSldViewPr snapToGrid="0">
      <p:cViewPr varScale="1">
        <p:scale>
          <a:sx n="71" d="100"/>
          <a:sy n="71" d="100"/>
        </p:scale>
        <p:origin x="-96" y="-570"/>
      </p:cViewPr>
      <p:guideLst>
        <p:guide orient="horz" pos="2381"/>
        <p:guide pos="3367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A1352-B009-4092-B113-515F602B4406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A802B-D37A-4059-83CA-A612795698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3451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A802B-D37A-4059-83CA-A612795698A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0825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8247-7A0E-475E-935F-F60317B016CC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BDAE7-0887-4F9D-B8C3-6969604FC3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0833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8247-7A0E-475E-935F-F60317B016CC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BDAE7-0887-4F9D-B8C3-6969604FC3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3470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5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08247-7A0E-475E-935F-F60317B016CC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BDAE7-0887-4F9D-B8C3-6969604FC3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8511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5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08247-7A0E-475E-935F-F60317B016CC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BDAE7-0887-4F9D-B8C3-6969604FC3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4594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5" Type="http://schemas.microsoft.com/office/2007/relationships/hdphoto" Target="../../word/media/hdphoto1.wdp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73" Type="http://schemas.microsoft.com/office/2007/relationships/hdphoto" Target="../../word/media/hdphoto3.wdp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54.png"/><Relationship Id="rId5" Type="http://schemas.microsoft.com/office/2007/relationships/media" Target="../media/media1.MP4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-2000" contrast="23000"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11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4298"/>
            <a:ext cx="10691515" cy="7555377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="" xmlns:a16="http://schemas.microsoft.com/office/drawing/2014/main" id="{8335ABAF-6E49-4430-A980-28392B80CE90}"/>
              </a:ext>
            </a:extLst>
          </p:cNvPr>
          <p:cNvSpPr txBox="1">
            <a:spLocks/>
          </p:cNvSpPr>
          <p:nvPr/>
        </p:nvSpPr>
        <p:spPr>
          <a:xfrm>
            <a:off x="164608" y="7073153"/>
            <a:ext cx="3830150" cy="486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07943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5C78C"/>
                </a:solidFill>
                <a:effectLst/>
                <a:uLnTx/>
                <a:uFillTx/>
                <a:latin typeface="Alegreya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5C78C"/>
                </a:solidFill>
                <a:effectLst/>
                <a:uLnTx/>
                <a:uFillTx/>
                <a:latin typeface="Alegreya Sans" panose="00000500000000000000" pitchFamily="2" charset="0"/>
                <a:ea typeface="+mn-ea"/>
                <a:cs typeface="+mn-cs"/>
              </a:rPr>
              <a:t>volgmed.ru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5C78C"/>
                </a:solidFill>
                <a:effectLst/>
                <a:uLnTx/>
                <a:uFillTx/>
                <a:latin typeface="Alegreya Sans" panose="00000500000000000000" pitchFamily="2" charset="0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E5C78C"/>
              </a:solidFill>
              <a:effectLst/>
              <a:uLnTx/>
              <a:uFillTx/>
              <a:latin typeface="Alegreya Sans" panose="00000500000000000000" pitchFamily="2" charset="0"/>
              <a:ea typeface="+mn-ea"/>
              <a:cs typeface="+mn-cs"/>
            </a:endParaRPr>
          </a:p>
        </p:txBody>
      </p:sp>
      <p:sp>
        <p:nvSpPr>
          <p:cNvPr id="9" name="Подзаголовок 2">
            <a:extLst>
              <a:ext uri="{FF2B5EF4-FFF2-40B4-BE49-F238E27FC236}">
                <a16:creationId xmlns="" xmlns:a16="http://schemas.microsoft.com/office/drawing/2014/main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210060" y="6825828"/>
            <a:ext cx="3865381" cy="629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lang="ru-RU" sz="1800" dirty="0" smtClean="0">
                <a:solidFill>
                  <a:srgbClr val="E5C78C"/>
                </a:solidFill>
                <a:latin typeface="Alegreya Sans" panose="00000500000000000000" pitchFamily="2" charset="0"/>
              </a:rPr>
              <a:t>202</a:t>
            </a:r>
            <a:r>
              <a:rPr lang="en-US" sz="1800" dirty="0" smtClean="0">
                <a:solidFill>
                  <a:srgbClr val="E5C78C"/>
                </a:solidFill>
                <a:latin typeface="Alegreya Sans" panose="00000500000000000000" pitchFamily="2" charset="0"/>
              </a:rPr>
              <a:t>4</a:t>
            </a:r>
            <a:r>
              <a:rPr lang="ru-RU" sz="1800" dirty="0" smtClean="0">
                <a:solidFill>
                  <a:srgbClr val="E5C78C"/>
                </a:solidFill>
                <a:latin typeface="Alegreya Sans" panose="00000500000000000000" pitchFamily="2" charset="0"/>
              </a:rPr>
              <a:t> год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E5C78C"/>
              </a:solidFill>
              <a:effectLst/>
              <a:uLnTx/>
              <a:uFillTx/>
              <a:latin typeface="Alegreya Sans" panose="00000500000000000000" pitchFamily="2" charset="0"/>
              <a:ea typeface="+mn-ea"/>
              <a:cs typeface="+mn-cs"/>
            </a:endParaRPr>
          </a:p>
        </p:txBody>
      </p:sp>
      <p:sp>
        <p:nvSpPr>
          <p:cNvPr id="13" name="Подзаголовок 2">
            <a:extLst>
              <a:ext uri="{FF2B5EF4-FFF2-40B4-BE49-F238E27FC236}">
                <a16:creationId xmlns="" xmlns:a16="http://schemas.microsoft.com/office/drawing/2014/main" id="{DA59ABD6-35D0-4BDE-9DED-9CC126BAF6D6}"/>
              </a:ext>
            </a:extLst>
          </p:cNvPr>
          <p:cNvSpPr txBox="1">
            <a:spLocks/>
          </p:cNvSpPr>
          <p:nvPr/>
        </p:nvSpPr>
        <p:spPr>
          <a:xfrm>
            <a:off x="4417906" y="5752101"/>
            <a:ext cx="6273538" cy="1724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07943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E5C78C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="" xmlns:a16="http://schemas.microsoft.com/office/drawing/2014/main" id="{48C964C6-6B35-48A6-AE58-C61A194F9E6B}"/>
              </a:ext>
            </a:extLst>
          </p:cNvPr>
          <p:cNvSpPr>
            <a:spLocks/>
          </p:cNvSpPr>
          <p:nvPr/>
        </p:nvSpPr>
        <p:spPr bwMode="auto">
          <a:xfrm>
            <a:off x="0" y="1154834"/>
            <a:ext cx="10691514" cy="2155294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63C1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17" name="Picture 4" descr="_mg_023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6500"/>
          <a:stretch>
            <a:fillRect/>
          </a:stretch>
        </p:blipFill>
        <p:spPr bwMode="auto">
          <a:xfrm>
            <a:off x="174812" y="96446"/>
            <a:ext cx="2198866" cy="1214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1365770180_mzrf"/>
          <p:cNvPicPr>
            <a:picLocks noChangeAspect="1" noChangeArrowheads="1"/>
          </p:cNvPicPr>
          <p:nvPr/>
        </p:nvPicPr>
        <p:blipFill>
          <a:blip r:embed="rId6" cstate="print">
            <a:lum bright="-22000" contrast="4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541" b="15541"/>
          <a:stretch>
            <a:fillRect/>
          </a:stretch>
        </p:blipFill>
        <p:spPr bwMode="auto">
          <a:xfrm>
            <a:off x="2487720" y="170225"/>
            <a:ext cx="1465715" cy="1011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1953709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4069401" y="69805"/>
            <a:ext cx="2277989" cy="12125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DFF_2199_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128" y="66311"/>
            <a:ext cx="2044010" cy="1238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EA2ADDBC-3453-4C9B-86E5-95C00E7E2F3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70643" y="183670"/>
            <a:ext cx="2609123" cy="1011530"/>
          </a:xfrm>
          <a:prstGeom prst="rect">
            <a:avLst/>
          </a:prstGeom>
        </p:spPr>
      </p:pic>
      <p:sp>
        <p:nvSpPr>
          <p:cNvPr id="23" name="Subtitle 2"/>
          <p:cNvSpPr>
            <a:spLocks/>
          </p:cNvSpPr>
          <p:nvPr/>
        </p:nvSpPr>
        <p:spPr bwMode="auto">
          <a:xfrm>
            <a:off x="0" y="1359086"/>
            <a:ext cx="10691813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 eaLnBrk="0" hangingPunct="0">
              <a:spcBef>
                <a:spcPct val="20000"/>
              </a:spcBef>
              <a:buClr>
                <a:schemeClr val="tx1"/>
              </a:buCl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 eaLnBrk="0" hangingPunct="0">
              <a:spcBef>
                <a:spcPct val="20000"/>
              </a:spcBef>
              <a:buClr>
                <a:schemeClr val="tx1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ФЕДЕРАЛЬНОЕ </a:t>
            </a:r>
            <a:r>
              <a:rPr lang="ru-RU" alt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ГОСУДАРСТВЕННОЕ </a:t>
            </a:r>
            <a:r>
              <a:rPr lang="ru-RU" altLang="ru-RU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БЮДЖЕТНОЕ </a:t>
            </a:r>
            <a:r>
              <a:rPr lang="ru-RU" alt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ОБРАЗОВАТЕЛЬНОЕ </a:t>
            </a:r>
            <a:r>
              <a:rPr lang="ru-RU" altLang="ru-RU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УЧРЕЖДЕНИЕ ВЫСШЕГО </a:t>
            </a:r>
            <a:r>
              <a:rPr lang="ru-RU" alt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ОБРАЗОВАНИЯ «ВОЛГОГРАДСКИЙ ГОСУДАРСТВЕННЫЙ </a:t>
            </a:r>
            <a:r>
              <a:rPr lang="ru-RU" altLang="ru-RU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МЕДИЦИНСКИЙ </a:t>
            </a:r>
            <a:r>
              <a:rPr lang="ru-RU" alt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УНИВЕРСИТЕТ»</a:t>
            </a:r>
            <a:r>
              <a:rPr lang="ru-RU" altLang="ru-RU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МИНИСТЕРСТВА ЗДРАВООХРАНЕНИЯ РОССИЙСКОЙ ФЕДЕРАЦИИ</a:t>
            </a:r>
            <a:r>
              <a:rPr lang="ru-RU" altLang="ru-RU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ru-RU" altLang="ru-RU" sz="1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endParaRPr lang="ru-RU" altLang="ru-RU" sz="1600" b="1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РЕКТОР  Д.М.Н</a:t>
            </a: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., ДОЦЕНТ  </a:t>
            </a:r>
            <a:r>
              <a:rPr lang="ru-RU" altLang="ru-RU" sz="1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В.В. ШКАРИН</a:t>
            </a:r>
          </a:p>
          <a:p>
            <a:endParaRPr lang="en-US" altLang="ru-RU" sz="1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r>
              <a:rPr lang="ru-RU" altLang="ru-RU" sz="1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КАФЕДРА ГОСПИТАЛЬНОЙ ХИРУРГИИ                                                                                                                                                                                                                        ЗАВЕДУЮЩИЙ КАФЕДРОЙ, </a:t>
            </a:r>
            <a:r>
              <a:rPr lang="en-US" altLang="ru-RU" sz="1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Д. М. Н.,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ПРОФЕССОР</a:t>
            </a:r>
            <a:r>
              <a:rPr lang="ru-RU" altLang="ru-RU" sz="1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МАСКИН С. С.  </a:t>
            </a:r>
            <a:endParaRPr lang="en-US" altLang="ru-RU" sz="1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r>
              <a:rPr lang="ru-RU" altLang="ru-RU" sz="1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ЛЕКТОР  ДОЦЕНТ КАФЕДРЫ, К. М. Н., ДОЦЕНТ </a:t>
            </a: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АЛЕКСАНДРОВ </a:t>
            </a:r>
            <a:r>
              <a:rPr lang="ru-RU" altLang="ru-RU" sz="1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В.В.</a:t>
            </a:r>
            <a:endParaRPr lang="en-US" altLang="ru-RU" sz="1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0" y="4675434"/>
            <a:ext cx="10691813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63500"/>
          </a:effec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ОСТРАЯ МЕЗЕНТЕРИАЛЬНАЯ ИШЕМИЯ</a:t>
            </a:r>
            <a:endParaRPr lang="ru-RU" alt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874058" y="5688666"/>
            <a:ext cx="9144000" cy="53367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alt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altLang="ru-RU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Лекция</a:t>
            </a:r>
            <a:r>
              <a:rPr lang="en-US" altLang="ru-RU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</a:t>
            </a:r>
            <a:r>
              <a:rPr lang="ru-RU" altLang="ru-RU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для студентов 6 курса лечебного факультета</a:t>
            </a:r>
          </a:p>
        </p:txBody>
      </p:sp>
    </p:spTree>
    <p:extLst>
      <p:ext uri="{BB962C8B-B14F-4D97-AF65-F5344CB8AC3E}">
        <p14:creationId xmlns="" xmlns:p14="http://schemas.microsoft.com/office/powerpoint/2010/main" val="17982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413" y="1479176"/>
            <a:ext cx="10293845" cy="5731143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b="1" i="1" dirty="0" smtClean="0">
                <a:latin typeface="Georgia" pitchFamily="18" charset="0"/>
              </a:rPr>
              <a:t>Механизм развития</a:t>
            </a:r>
            <a:r>
              <a:rPr lang="ru-RU" sz="2000" i="1" dirty="0" smtClean="0">
                <a:latin typeface="Georgia" pitchFamily="18" charset="0"/>
              </a:rPr>
              <a:t>:</a:t>
            </a:r>
            <a:endParaRPr lang="ru-RU" sz="2000" dirty="0" smtClean="0">
              <a:latin typeface="Georgia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eorgia" pitchFamily="18" charset="0"/>
              </a:rPr>
              <a:t>а)</a:t>
            </a:r>
            <a:r>
              <a:rPr lang="ru-RU" sz="2000" i="1" dirty="0" smtClean="0">
                <a:latin typeface="Georgia" pitchFamily="18" charset="0"/>
              </a:rPr>
              <a:t> </a:t>
            </a:r>
            <a:r>
              <a:rPr lang="ru-RU" sz="2000" i="1" dirty="0" err="1" smtClean="0">
                <a:solidFill>
                  <a:srgbClr val="FFFF00"/>
                </a:solidFill>
                <a:latin typeface="Georgia" pitchFamily="18" charset="0"/>
              </a:rPr>
              <a:t>Окклюзионные</a:t>
            </a:r>
            <a:r>
              <a:rPr lang="ru-RU" sz="2000" i="1" dirty="0" smtClean="0">
                <a:solidFill>
                  <a:srgbClr val="FFFF00"/>
                </a:solidFill>
                <a:latin typeface="Georgia" pitchFamily="18" charset="0"/>
              </a:rPr>
              <a:t> формы:</a:t>
            </a:r>
            <a:endParaRPr lang="ru-RU" sz="2000" dirty="0" smtClean="0">
              <a:solidFill>
                <a:srgbClr val="FFFF00"/>
              </a:solidFill>
              <a:latin typeface="Georgia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eorgia" pitchFamily="18" charset="0"/>
              </a:rPr>
              <a:t>• </a:t>
            </a:r>
            <a:r>
              <a:rPr lang="ru-RU" sz="2000" dirty="0" err="1" smtClean="0">
                <a:latin typeface="Georgia" pitchFamily="18" charset="0"/>
              </a:rPr>
              <a:t>интравазальная</a:t>
            </a:r>
            <a:r>
              <a:rPr lang="ru-RU" sz="2000" dirty="0" smtClean="0">
                <a:latin typeface="Georgia" pitchFamily="18" charset="0"/>
              </a:rPr>
              <a:t> окклюзия артерии в результате эмболии или тромбоза, расслоение стенок аорты или </a:t>
            </a:r>
            <a:r>
              <a:rPr lang="ru-RU" sz="2000" dirty="0" err="1" smtClean="0">
                <a:latin typeface="Georgia" pitchFamily="18" charset="0"/>
              </a:rPr>
              <a:t>мезентериальных</a:t>
            </a:r>
            <a:r>
              <a:rPr lang="ru-RU" sz="2000" dirty="0" smtClean="0">
                <a:latin typeface="Georgia" pitchFamily="18" charset="0"/>
              </a:rPr>
              <a:t> артерий;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eorgia" pitchFamily="18" charset="0"/>
              </a:rPr>
              <a:t>• </a:t>
            </a:r>
            <a:r>
              <a:rPr lang="ru-RU" sz="2000" dirty="0" err="1" smtClean="0">
                <a:latin typeface="Georgia" pitchFamily="18" charset="0"/>
              </a:rPr>
              <a:t>интравазальная</a:t>
            </a:r>
            <a:r>
              <a:rPr lang="ru-RU" sz="2000" dirty="0" smtClean="0">
                <a:latin typeface="Georgia" pitchFamily="18" charset="0"/>
              </a:rPr>
              <a:t> окклюзия вен (тромбоз): различают восходящий тромбоз – изначально </a:t>
            </a:r>
            <a:r>
              <a:rPr lang="ru-RU" sz="2000" dirty="0" err="1" smtClean="0">
                <a:latin typeface="Georgia" pitchFamily="18" charset="0"/>
              </a:rPr>
              <a:t>тромбируются</a:t>
            </a:r>
            <a:r>
              <a:rPr lang="ru-RU" sz="2000" dirty="0" smtClean="0">
                <a:latin typeface="Georgia" pitchFamily="18" charset="0"/>
              </a:rPr>
              <a:t> </a:t>
            </a:r>
            <a:r>
              <a:rPr lang="ru-RU" sz="2000" dirty="0" err="1" smtClean="0">
                <a:latin typeface="Georgia" pitchFamily="18" charset="0"/>
              </a:rPr>
              <a:t>интестинальные</a:t>
            </a:r>
            <a:r>
              <a:rPr lang="ru-RU" sz="2000" dirty="0" smtClean="0">
                <a:latin typeface="Georgia" pitchFamily="18" charset="0"/>
              </a:rPr>
              <a:t> вены, а затем тромбоз распространяется на более крупные стволы (гнойно-септические заболевания брюшной полости, системные нарушения гемостаза) и нисходящий – тромбоз воротной или селезеночной вен распространяется на </a:t>
            </a:r>
            <a:r>
              <a:rPr lang="ru-RU" sz="2000" dirty="0" err="1" smtClean="0">
                <a:latin typeface="Georgia" pitchFamily="18" charset="0"/>
              </a:rPr>
              <a:t>интестинальные</a:t>
            </a:r>
            <a:r>
              <a:rPr lang="ru-RU" sz="2000" dirty="0" smtClean="0">
                <a:latin typeface="Georgia" pitchFamily="18" charset="0"/>
              </a:rPr>
              <a:t> вены (заболевания печени, злокачественные опухоли, </a:t>
            </a:r>
            <a:r>
              <a:rPr lang="ru-RU" sz="2000" dirty="0" err="1" smtClean="0">
                <a:latin typeface="Georgia" pitchFamily="18" charset="0"/>
              </a:rPr>
              <a:t>спленомегалия</a:t>
            </a:r>
            <a:r>
              <a:rPr lang="ru-RU" sz="2000" dirty="0" smtClean="0">
                <a:latin typeface="Georgia" pitchFamily="18" charset="0"/>
              </a:rPr>
              <a:t>, сердечная декомпенсация </a:t>
            </a:r>
            <a:r>
              <a:rPr lang="en-US" sz="2000" dirty="0" smtClean="0">
                <a:latin typeface="Georgia" pitchFamily="18" charset="0"/>
              </a:rPr>
              <a:t>c </a:t>
            </a:r>
            <a:r>
              <a:rPr lang="ru-RU" sz="2000" dirty="0" smtClean="0">
                <a:latin typeface="Georgia" pitchFamily="18" charset="0"/>
              </a:rPr>
              <a:t>длительной артериальной гипотензией, повышенная свертываемость крови);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eorgia" pitchFamily="18" charset="0"/>
              </a:rPr>
              <a:t>• </a:t>
            </a:r>
            <a:r>
              <a:rPr lang="ru-RU" sz="2000" dirty="0" err="1" smtClean="0">
                <a:latin typeface="Georgia" pitchFamily="18" charset="0"/>
              </a:rPr>
              <a:t>экстравазальная</a:t>
            </a:r>
            <a:r>
              <a:rPr lang="ru-RU" sz="2000" dirty="0" smtClean="0">
                <a:latin typeface="Georgia" pitchFamily="18" charset="0"/>
              </a:rPr>
              <a:t> окклюзия в результате </a:t>
            </a:r>
            <a:r>
              <a:rPr lang="ru-RU" sz="2000" dirty="0" err="1" smtClean="0">
                <a:latin typeface="Georgia" pitchFamily="18" charset="0"/>
              </a:rPr>
              <a:t>сдавления</a:t>
            </a:r>
            <a:r>
              <a:rPr lang="ru-RU" sz="2000" dirty="0" smtClean="0">
                <a:latin typeface="Georgia" pitchFamily="18" charset="0"/>
              </a:rPr>
              <a:t> (прорастания) опухолью сосудов, перевязки сосудов</a:t>
            </a:r>
            <a:r>
              <a:rPr lang="ru-RU" sz="2000" dirty="0" smtClean="0">
                <a:latin typeface="Georgia" pitchFamily="18" charset="0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2000" dirty="0" smtClean="0">
              <a:latin typeface="Georgia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eorgia" pitchFamily="18" charset="0"/>
              </a:rPr>
              <a:t>б) </a:t>
            </a:r>
            <a:r>
              <a:rPr lang="ru-RU" sz="2000" i="1" dirty="0" err="1" smtClean="0">
                <a:solidFill>
                  <a:srgbClr val="FFFF00"/>
                </a:solidFill>
                <a:latin typeface="Georgia" pitchFamily="18" charset="0"/>
              </a:rPr>
              <a:t>неокклюзионные</a:t>
            </a:r>
            <a:r>
              <a:rPr lang="ru-RU" sz="2000" i="1" dirty="0" smtClean="0">
                <a:solidFill>
                  <a:srgbClr val="FFFF00"/>
                </a:solidFill>
                <a:latin typeface="Georgia" pitchFamily="18" charset="0"/>
              </a:rPr>
              <a:t> формы:</a:t>
            </a:r>
            <a:endParaRPr lang="ru-RU" sz="2000" dirty="0" smtClean="0">
              <a:solidFill>
                <a:srgbClr val="FFFF00"/>
              </a:solidFill>
              <a:latin typeface="Georgia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eorgia" pitchFamily="18" charset="0"/>
              </a:rPr>
              <a:t>• с неполной окклюзией артерий;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eorgia" pitchFamily="18" charset="0"/>
              </a:rPr>
              <a:t>• </a:t>
            </a:r>
            <a:r>
              <a:rPr lang="ru-RU" sz="2000" dirty="0" err="1" smtClean="0">
                <a:latin typeface="Georgia" pitchFamily="18" charset="0"/>
              </a:rPr>
              <a:t>ангиоспатическая</a:t>
            </a:r>
            <a:r>
              <a:rPr lang="ru-RU" sz="2000" dirty="0" smtClean="0">
                <a:latin typeface="Georgia" pitchFamily="18" charset="0"/>
              </a:rPr>
              <a:t>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eorgia" pitchFamily="18" charset="0"/>
              </a:rPr>
              <a:t>• связанная с централизацией гемодинамики.</a:t>
            </a:r>
            <a:endParaRPr lang="ru-RU" sz="2000" dirty="0">
              <a:latin typeface="Georgia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22400" y="0"/>
            <a:ext cx="7258530" cy="112955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КЛАССИФИКАЦИЯ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ОМИ</a:t>
            </a:r>
          </a:p>
          <a:p>
            <a:r>
              <a:rPr lang="ru-RU" sz="2000" dirty="0" smtClean="0">
                <a:latin typeface="Georgia" pitchFamily="18" charset="0"/>
              </a:rPr>
              <a:t>(</a:t>
            </a:r>
            <a:r>
              <a:rPr lang="ru-RU" sz="2000" dirty="0" smtClean="0">
                <a:latin typeface="Georgia" pitchFamily="18" charset="0"/>
              </a:rPr>
              <a:t>по B. C. Савельеву и др., 2014, с дополнениями)</a:t>
            </a:r>
            <a:endParaRPr lang="ru-RU" sz="2000" dirty="0">
              <a:latin typeface="Georgia" pitchFamily="18" charset="0"/>
            </a:endParaRPr>
          </a:p>
          <a:p>
            <a:pPr algn="just"/>
            <a:endParaRPr lang="ru-RU" sz="23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413" y="1479176"/>
            <a:ext cx="10293845" cy="5731143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b="1" i="1" dirty="0" smtClean="0">
                <a:solidFill>
                  <a:srgbClr val="FFFF00"/>
                </a:solidFill>
                <a:latin typeface="Georgia" pitchFamily="18" charset="0"/>
              </a:rPr>
              <a:t>Этиология тромбоза:</a:t>
            </a:r>
            <a:endParaRPr lang="ru-RU" sz="2000" dirty="0" smtClean="0">
              <a:solidFill>
                <a:srgbClr val="FFFF00"/>
              </a:solidFill>
              <a:latin typeface="Georgia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i="1" dirty="0" smtClean="0">
                <a:latin typeface="Georgia" pitchFamily="18" charset="0"/>
              </a:rPr>
              <a:t>• первичный </a:t>
            </a:r>
            <a:r>
              <a:rPr lang="ru-RU" sz="2000" dirty="0" smtClean="0">
                <a:latin typeface="Georgia" pitchFamily="18" charset="0"/>
              </a:rPr>
              <a:t>–</a:t>
            </a:r>
            <a:r>
              <a:rPr lang="ru-RU" sz="2000" i="1" dirty="0" smtClean="0">
                <a:latin typeface="Georgia" pitchFamily="18" charset="0"/>
              </a:rPr>
              <a:t> </a:t>
            </a:r>
            <a:r>
              <a:rPr lang="ru-RU" sz="2000" dirty="0" smtClean="0">
                <a:latin typeface="Georgia" pitchFamily="18" charset="0"/>
              </a:rPr>
              <a:t>в результате генетических нарушений;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eorgia" pitchFamily="18" charset="0"/>
              </a:rPr>
              <a:t>• </a:t>
            </a:r>
            <a:r>
              <a:rPr lang="ru-RU" sz="2000" i="1" dirty="0" smtClean="0">
                <a:latin typeface="Georgia" pitchFamily="18" charset="0"/>
              </a:rPr>
              <a:t>вторичный </a:t>
            </a:r>
            <a:r>
              <a:rPr lang="ru-RU" sz="2000" dirty="0" smtClean="0">
                <a:latin typeface="Georgia" pitchFamily="18" charset="0"/>
              </a:rPr>
              <a:t>– в результате приобретенных заболеваний: атеросклероза, ревматических пороков сердца, сердечной недостаточности, мерцательной аритмии, различных онкологических и воспалительных заболеваний, тромбоэмболических осложнений в послеоперационном периоде, после травмы, при циррозе печени, портальной гипертензии, после эндоскопической </a:t>
            </a:r>
            <a:r>
              <a:rPr lang="ru-RU" sz="2000" dirty="0" err="1" smtClean="0">
                <a:latin typeface="Georgia" pitchFamily="18" charset="0"/>
              </a:rPr>
              <a:t>склеротерапии</a:t>
            </a:r>
            <a:r>
              <a:rPr lang="ru-RU" sz="2000" dirty="0" smtClean="0">
                <a:latin typeface="Georgia" pitchFamily="18" charset="0"/>
              </a:rPr>
              <a:t>, при использовании оральных </a:t>
            </a:r>
            <a:r>
              <a:rPr lang="ru-RU" sz="2000" dirty="0" err="1" smtClean="0">
                <a:latin typeface="Georgia" pitchFamily="18" charset="0"/>
              </a:rPr>
              <a:t>контрацептивов</a:t>
            </a:r>
            <a:r>
              <a:rPr lang="ru-RU" sz="2000" dirty="0" smtClean="0">
                <a:latin typeface="Georgia" pitchFamily="18" charset="0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2000" b="1" i="1" dirty="0" smtClean="0">
              <a:solidFill>
                <a:srgbClr val="FFFF00"/>
              </a:solidFill>
              <a:latin typeface="Georgia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b="1" i="1" dirty="0" smtClean="0">
                <a:solidFill>
                  <a:srgbClr val="FFFF00"/>
                </a:solidFill>
                <a:latin typeface="Georgia" pitchFamily="18" charset="0"/>
              </a:rPr>
              <a:t>Состояние кровообращения:</a:t>
            </a:r>
            <a:endParaRPr lang="ru-RU" sz="2000" dirty="0" smtClean="0">
              <a:solidFill>
                <a:srgbClr val="FFFF00"/>
              </a:solidFill>
              <a:latin typeface="Georgia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eorgia" pitchFamily="18" charset="0"/>
              </a:rPr>
              <a:t>• </a:t>
            </a:r>
            <a:r>
              <a:rPr lang="ru-RU" sz="2000" i="1" dirty="0" smtClean="0">
                <a:latin typeface="Georgia" pitchFamily="18" charset="0"/>
              </a:rPr>
              <a:t>компенсация</a:t>
            </a:r>
            <a:r>
              <a:rPr lang="ru-RU" sz="2000" dirty="0" smtClean="0">
                <a:latin typeface="Georgia" pitchFamily="18" charset="0"/>
              </a:rPr>
              <a:t> </a:t>
            </a:r>
            <a:r>
              <a:rPr lang="ru-RU" sz="2000" dirty="0" err="1" smtClean="0">
                <a:latin typeface="Georgia" pitchFamily="18" charset="0"/>
              </a:rPr>
              <a:t>мезентериального</a:t>
            </a:r>
            <a:r>
              <a:rPr lang="ru-RU" sz="2000" dirty="0" smtClean="0">
                <a:latin typeface="Georgia" pitchFamily="18" charset="0"/>
              </a:rPr>
              <a:t> кровотока с полным восстановлением всех функций кишечника;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eorgia" pitchFamily="18" charset="0"/>
              </a:rPr>
              <a:t>• </a:t>
            </a:r>
            <a:r>
              <a:rPr lang="ru-RU" sz="2000" i="1" dirty="0" err="1" smtClean="0">
                <a:latin typeface="Georgia" pitchFamily="18" charset="0"/>
              </a:rPr>
              <a:t>субкомпенсация</a:t>
            </a:r>
            <a:r>
              <a:rPr lang="ru-RU" sz="2000" dirty="0" smtClean="0">
                <a:latin typeface="Georgia" pitchFamily="18" charset="0"/>
              </a:rPr>
              <a:t> с развитием язв кишечника, энтеритов,  колитов, В последующем у больных могут возникать различные осложнения: кровотечение, перфорация, флегмона кишечной стенки, стеноз кишки;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eorgia" pitchFamily="18" charset="0"/>
              </a:rPr>
              <a:t>• </a:t>
            </a:r>
            <a:r>
              <a:rPr lang="ru-RU" sz="2000" i="1" dirty="0" smtClean="0">
                <a:latin typeface="Georgia" pitchFamily="18" charset="0"/>
              </a:rPr>
              <a:t>декомпенсация</a:t>
            </a:r>
            <a:r>
              <a:rPr lang="ru-RU" sz="2000" dirty="0" smtClean="0">
                <a:latin typeface="Georgia" pitchFamily="18" charset="0"/>
              </a:rPr>
              <a:t> (быстро- или медленно прогрессирующая) с формированием инфаркта кишечника, распространенного гнойного перитонита, тяжелого абдоминального сепсиса.</a:t>
            </a:r>
            <a:endParaRPr lang="ru-RU" sz="2000" dirty="0">
              <a:latin typeface="Georgia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22400" y="0"/>
            <a:ext cx="7258530" cy="112955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КЛАССИФИКАЦИЯ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ОМИ</a:t>
            </a:r>
          </a:p>
          <a:p>
            <a:r>
              <a:rPr lang="ru-RU" sz="2000" dirty="0" smtClean="0">
                <a:latin typeface="Georgia" pitchFamily="18" charset="0"/>
              </a:rPr>
              <a:t>(</a:t>
            </a:r>
            <a:r>
              <a:rPr lang="ru-RU" sz="2000" dirty="0" smtClean="0">
                <a:latin typeface="Georgia" pitchFamily="18" charset="0"/>
              </a:rPr>
              <a:t>по B. C. Савельеву и др., 2014, с дополнениями)</a:t>
            </a:r>
            <a:endParaRPr lang="ru-RU" sz="2000" dirty="0">
              <a:latin typeface="Georgia" pitchFamily="18" charset="0"/>
            </a:endParaRPr>
          </a:p>
          <a:p>
            <a:pPr algn="just"/>
            <a:endParaRPr lang="ru-RU" sz="23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413" y="1479176"/>
            <a:ext cx="10293845" cy="5903259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200" b="1" i="1" dirty="0" smtClean="0">
                <a:solidFill>
                  <a:srgbClr val="FFFF00"/>
                </a:solidFill>
                <a:latin typeface="Georgia" pitchFamily="18" charset="0"/>
              </a:rPr>
              <a:t>Стадия заболевания:</a:t>
            </a:r>
            <a:endParaRPr lang="ru-RU" sz="2200" dirty="0" smtClean="0">
              <a:solidFill>
                <a:srgbClr val="FFFF00"/>
              </a:solidFill>
              <a:latin typeface="Georgia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Georgia" pitchFamily="18" charset="0"/>
              </a:rPr>
              <a:t>• </a:t>
            </a:r>
            <a:r>
              <a:rPr lang="ru-RU" sz="2200" i="1" dirty="0" smtClean="0">
                <a:latin typeface="Georgia" pitchFamily="18" charset="0"/>
              </a:rPr>
              <a:t>стадия ишемии кишки </a:t>
            </a:r>
            <a:r>
              <a:rPr lang="ru-RU" sz="2200" dirty="0" smtClean="0">
                <a:latin typeface="Georgia" pitchFamily="18" charset="0"/>
              </a:rPr>
              <a:t>(геморрагическое пропитывание при венозном тромбозе; образование продуктов анаэробного метаболизма, болевой синдром, </a:t>
            </a:r>
            <a:r>
              <a:rPr lang="ru-RU" sz="2200" dirty="0" err="1" smtClean="0">
                <a:latin typeface="Georgia" pitchFamily="18" charset="0"/>
              </a:rPr>
              <a:t>транслокация</a:t>
            </a:r>
            <a:r>
              <a:rPr lang="ru-RU" sz="2200" dirty="0" smtClean="0">
                <a:latin typeface="Georgia" pitchFamily="18" charset="0"/>
              </a:rPr>
              <a:t> микрофлоры отсутствует): начинается сразу же после возникновения окклюзии и продолжается в зависимости от уровня, вида окклюзии (эмболия или тромбоз) и выраженности коллатерального кровотока до 6 ч – обратимая, характеризуется рефлекторными и гемодинамическими нарушениями</a:t>
            </a:r>
            <a:r>
              <a:rPr lang="ru-RU" sz="2200" dirty="0" smtClean="0">
                <a:latin typeface="Georgia" pitchFamily="18" charset="0"/>
              </a:rPr>
              <a:t>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2200" dirty="0" smtClean="0">
              <a:latin typeface="Georgia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Georgia" pitchFamily="18" charset="0"/>
              </a:rPr>
              <a:t>• </a:t>
            </a:r>
            <a:r>
              <a:rPr lang="ru-RU" sz="2200" i="1" dirty="0" smtClean="0">
                <a:latin typeface="Georgia" pitchFamily="18" charset="0"/>
              </a:rPr>
              <a:t>стадия инфаркта кишки </a:t>
            </a:r>
            <a:r>
              <a:rPr lang="ru-RU" sz="2200" dirty="0" smtClean="0">
                <a:latin typeface="Georgia" pitchFamily="18" charset="0"/>
              </a:rPr>
              <a:t>(</a:t>
            </a:r>
            <a:r>
              <a:rPr lang="ru-RU" sz="2200" i="1" dirty="0" smtClean="0">
                <a:latin typeface="Georgia" pitchFamily="18" charset="0"/>
              </a:rPr>
              <a:t>анемический </a:t>
            </a:r>
            <a:r>
              <a:rPr lang="ru-RU" sz="2200" dirty="0" smtClean="0">
                <a:latin typeface="Georgia" pitchFamily="18" charset="0"/>
              </a:rPr>
              <a:t>/ </a:t>
            </a:r>
            <a:r>
              <a:rPr lang="ru-RU" sz="2200" i="1" dirty="0" smtClean="0">
                <a:latin typeface="Georgia" pitchFamily="18" charset="0"/>
              </a:rPr>
              <a:t>геморрагический инфаркт</a:t>
            </a:r>
            <a:r>
              <a:rPr lang="ru-RU" sz="2200" dirty="0" smtClean="0">
                <a:latin typeface="Georgia" pitchFamily="18" charset="0"/>
              </a:rPr>
              <a:t>: кровь в просвете кишки, геморрагический выпот в брюшной полости, интоксикация, деструкция кишечной стенки): через 7–12 ч</a:t>
            </a:r>
            <a:r>
              <a:rPr lang="ru-RU" sz="2200" dirty="0" smtClean="0">
                <a:latin typeface="Georgia" pitchFamily="18" charset="0"/>
              </a:rPr>
              <a:t>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2200" dirty="0" smtClean="0">
              <a:latin typeface="Georgia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Georgia" pitchFamily="18" charset="0"/>
              </a:rPr>
              <a:t>• </a:t>
            </a:r>
            <a:r>
              <a:rPr lang="ru-RU" sz="2200" i="1" dirty="0" smtClean="0">
                <a:latin typeface="Georgia" pitchFamily="18" charset="0"/>
              </a:rPr>
              <a:t>стадия некроза кишки и перитонита </a:t>
            </a:r>
            <a:r>
              <a:rPr lang="ru-RU" sz="2200" dirty="0" smtClean="0">
                <a:latin typeface="Georgia" pitchFamily="18" charset="0"/>
              </a:rPr>
              <a:t>(</a:t>
            </a:r>
            <a:r>
              <a:rPr lang="ru-RU" sz="2200" dirty="0" err="1" smtClean="0">
                <a:latin typeface="Georgia" pitchFamily="18" charset="0"/>
              </a:rPr>
              <a:t>трансмуральная</a:t>
            </a:r>
            <a:r>
              <a:rPr lang="ru-RU" sz="2200" dirty="0" smtClean="0">
                <a:latin typeface="Georgia" pitchFamily="18" charset="0"/>
              </a:rPr>
              <a:t> деструкция кишечной стенки, инфицирование транссудата): после 12 ч с момента заболевания  – отмечаются выраженная интоксикация, гемодинамические расстройства и </a:t>
            </a:r>
            <a:r>
              <a:rPr lang="ru-RU" sz="2200" dirty="0" err="1" smtClean="0">
                <a:latin typeface="Georgia" pitchFamily="18" charset="0"/>
              </a:rPr>
              <a:t>перитонеальные</a:t>
            </a:r>
            <a:r>
              <a:rPr lang="ru-RU" sz="2200" dirty="0" smtClean="0">
                <a:latin typeface="Georgia" pitchFamily="18" charset="0"/>
              </a:rPr>
              <a:t> явления</a:t>
            </a:r>
            <a:r>
              <a:rPr lang="ru-RU" sz="2200" i="1" dirty="0" smtClean="0">
                <a:latin typeface="Georgia" pitchFamily="18" charset="0"/>
              </a:rPr>
              <a:t>.</a:t>
            </a:r>
            <a:endParaRPr lang="ru-RU" sz="2200" dirty="0">
              <a:latin typeface="Georgia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22400" y="0"/>
            <a:ext cx="7258530" cy="112955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КЛАССИФИКАЦИЯ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ОМИ</a:t>
            </a:r>
          </a:p>
          <a:p>
            <a:r>
              <a:rPr lang="ru-RU" sz="2000" dirty="0" smtClean="0">
                <a:latin typeface="Georgia" pitchFamily="18" charset="0"/>
              </a:rPr>
              <a:t>(</a:t>
            </a:r>
            <a:r>
              <a:rPr lang="ru-RU" sz="2000" dirty="0" smtClean="0">
                <a:latin typeface="Georgia" pitchFamily="18" charset="0"/>
              </a:rPr>
              <a:t>по B. C. Савельеву и др., 2014, с дополнениями)</a:t>
            </a:r>
            <a:endParaRPr lang="ru-RU" sz="2000" dirty="0">
              <a:latin typeface="Georgia" pitchFamily="18" charset="0"/>
            </a:endParaRPr>
          </a:p>
          <a:p>
            <a:pPr algn="just"/>
            <a:endParaRPr lang="ru-RU" sz="23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413" y="1479176"/>
            <a:ext cx="10293845" cy="5903259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400" b="1" i="1" dirty="0" smtClean="0">
                <a:solidFill>
                  <a:srgbClr val="FFFF00"/>
                </a:solidFill>
                <a:latin typeface="Georgia" pitchFamily="18" charset="0"/>
              </a:rPr>
              <a:t>Осложнения:</a:t>
            </a:r>
            <a:endParaRPr lang="ru-RU" sz="2400" dirty="0" smtClean="0">
              <a:solidFill>
                <a:srgbClr val="FFFF00"/>
              </a:solidFill>
              <a:latin typeface="Georgia" pitchFamily="18" charset="0"/>
            </a:endParaRPr>
          </a:p>
          <a:p>
            <a:pPr algn="just"/>
            <a:r>
              <a:rPr lang="ru-RU" sz="2400" dirty="0" smtClean="0">
                <a:latin typeface="Georgia" pitchFamily="18" charset="0"/>
              </a:rPr>
              <a:t>• </a:t>
            </a:r>
            <a:r>
              <a:rPr lang="ru-RU" sz="2400" i="1" dirty="0" smtClean="0">
                <a:latin typeface="Georgia" pitchFamily="18" charset="0"/>
              </a:rPr>
              <a:t>острого периода </a:t>
            </a:r>
            <a:r>
              <a:rPr lang="ru-RU" sz="2400" dirty="0" smtClean="0">
                <a:latin typeface="Georgia" pitchFamily="18" charset="0"/>
              </a:rPr>
              <a:t>заболевания: перфорация кишки, перитонит, абдоминальный сепсис, септический шок;</a:t>
            </a:r>
          </a:p>
          <a:p>
            <a:pPr algn="just"/>
            <a:r>
              <a:rPr lang="ru-RU" sz="2400" dirty="0" smtClean="0">
                <a:latin typeface="Georgia" pitchFamily="18" charset="0"/>
              </a:rPr>
              <a:t>• </a:t>
            </a:r>
            <a:r>
              <a:rPr lang="ru-RU" sz="2400" i="1" dirty="0" smtClean="0">
                <a:latin typeface="Georgia" pitchFamily="18" charset="0"/>
              </a:rPr>
              <a:t>отдаленные: </a:t>
            </a:r>
            <a:r>
              <a:rPr lang="ru-RU" sz="2400" dirty="0" smtClean="0">
                <a:latin typeface="Georgia" pitchFamily="18" charset="0"/>
              </a:rPr>
              <a:t>стриктура кишечника и кишечная непроходимость, хроническая ишемия кишечника, синдром короткой кишки.</a:t>
            </a:r>
            <a:endParaRPr lang="ru-RU" sz="2400" dirty="0">
              <a:latin typeface="Georgia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22400" y="0"/>
            <a:ext cx="7258530" cy="112955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КЛАССИФИКАЦИЯ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ОМИ</a:t>
            </a:r>
          </a:p>
          <a:p>
            <a:r>
              <a:rPr lang="ru-RU" sz="2000" dirty="0" smtClean="0">
                <a:latin typeface="Georgia" pitchFamily="18" charset="0"/>
              </a:rPr>
              <a:t>(</a:t>
            </a:r>
            <a:r>
              <a:rPr lang="ru-RU" sz="2000" dirty="0" smtClean="0">
                <a:latin typeface="Georgia" pitchFamily="18" charset="0"/>
              </a:rPr>
              <a:t>по B. C. Савельеву и др., 2014, с дополнениями)</a:t>
            </a:r>
            <a:endParaRPr lang="ru-RU" sz="2000" dirty="0">
              <a:latin typeface="Georgia" pitchFamily="18" charset="0"/>
            </a:endParaRPr>
          </a:p>
          <a:p>
            <a:pPr algn="just"/>
            <a:endParaRPr lang="ru-RU" sz="23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413" y="1613647"/>
            <a:ext cx="10293845" cy="5768788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r"/>
            <a:r>
              <a:rPr lang="ru-RU" sz="2000" dirty="0" smtClean="0">
                <a:latin typeface="Georgia" pitchFamily="18" charset="0"/>
              </a:rPr>
              <a:t>...не все знают, что резкая боль в животе, симптомы </a:t>
            </a:r>
            <a:r>
              <a:rPr lang="ru-RU" sz="2000" dirty="0" err="1" smtClean="0">
                <a:latin typeface="Georgia" pitchFamily="18" charset="0"/>
              </a:rPr>
              <a:t>илеуса</a:t>
            </a:r>
            <a:r>
              <a:rPr lang="ru-RU" sz="2000" dirty="0" smtClean="0">
                <a:latin typeface="Georgia" pitchFamily="18" charset="0"/>
              </a:rPr>
              <a:t> </a:t>
            </a:r>
          </a:p>
          <a:p>
            <a:pPr algn="r"/>
            <a:r>
              <a:rPr lang="ru-RU" sz="2000" dirty="0" smtClean="0">
                <a:latin typeface="Georgia" pitchFamily="18" charset="0"/>
              </a:rPr>
              <a:t>и коллапс могут означать окклюзию брыжеечных сосудов... </a:t>
            </a:r>
          </a:p>
          <a:p>
            <a:pPr algn="r"/>
            <a:r>
              <a:rPr lang="en-US" sz="2000" i="1" dirty="0" smtClean="0">
                <a:latin typeface="Georgia" pitchFamily="18" charset="0"/>
              </a:rPr>
              <a:t>S. Warren </a:t>
            </a:r>
            <a:r>
              <a:rPr lang="ru-RU" sz="2000" i="1" dirty="0" smtClean="0">
                <a:latin typeface="Georgia" pitchFamily="18" charset="0"/>
              </a:rPr>
              <a:t>и</a:t>
            </a:r>
            <a:r>
              <a:rPr lang="en-US" sz="2000" i="1" dirty="0" smtClean="0">
                <a:latin typeface="Georgia" pitchFamily="18" charset="0"/>
              </a:rPr>
              <a:t> T. </a:t>
            </a:r>
            <a:r>
              <a:rPr lang="en-US" sz="2000" i="1" dirty="0" err="1" smtClean="0">
                <a:latin typeface="Georgia" pitchFamily="18" charset="0"/>
              </a:rPr>
              <a:t>Eberhardt</a:t>
            </a:r>
            <a:r>
              <a:rPr lang="en-US" sz="2000" i="1" dirty="0" smtClean="0">
                <a:latin typeface="Georgia" pitchFamily="18" charset="0"/>
              </a:rPr>
              <a:t>, 1935</a:t>
            </a:r>
            <a:endParaRPr lang="ru-RU" sz="2000" dirty="0">
              <a:latin typeface="Georgia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22400" y="0"/>
            <a:ext cx="7258530" cy="112955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pPr lvl="0"/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КЛИНИЧЕСКАЯ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КАРТИНА </a:t>
            </a:r>
            <a:endParaRPr lang="ru-RU" sz="2400" dirty="0" smtClean="0">
              <a:solidFill>
                <a:srgbClr val="FFFF00"/>
              </a:solidFill>
              <a:latin typeface="Georgia" pitchFamily="18" charset="0"/>
            </a:endParaRPr>
          </a:p>
          <a:p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И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ДАННЫЕ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ОБЪЕКТИВНОГО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ОСМОТРА</a:t>
            </a:r>
            <a:endParaRPr lang="ru-RU" sz="2400" dirty="0" smtClean="0">
              <a:solidFill>
                <a:srgbClr val="FFFF00"/>
              </a:solidFill>
              <a:latin typeface="Georgia" pitchFamily="18" charset="0"/>
            </a:endParaRPr>
          </a:p>
          <a:p>
            <a:pPr algn="just"/>
            <a:endParaRPr lang="ru-RU" sz="2300" dirty="0">
              <a:latin typeface="Georgia" pitchFamily="18" charset="0"/>
            </a:endParaRPr>
          </a:p>
        </p:txBody>
      </p:sp>
      <p:sp>
        <p:nvSpPr>
          <p:cNvPr id="6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 txBox="1">
            <a:spLocks/>
          </p:cNvSpPr>
          <p:nvPr/>
        </p:nvSpPr>
        <p:spPr>
          <a:xfrm>
            <a:off x="215154" y="3056965"/>
            <a:ext cx="10219764" cy="3384176"/>
          </a:xfrm>
          <a:prstGeom prst="rect">
            <a:avLst/>
          </a:prstGeo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ru-RU" sz="2400" dirty="0" smtClean="0">
                <a:latin typeface="Georgia" pitchFamily="18" charset="0"/>
              </a:rPr>
              <a:t>ОМИ не имеет </a:t>
            </a:r>
            <a:r>
              <a:rPr lang="ru-RU" sz="2400" dirty="0" err="1" smtClean="0">
                <a:latin typeface="Georgia" pitchFamily="18" charset="0"/>
              </a:rPr>
              <a:t>патогномоничной</a:t>
            </a:r>
            <a:r>
              <a:rPr lang="ru-RU" sz="2400" dirty="0" smtClean="0">
                <a:latin typeface="Georgia" pitchFamily="18" charset="0"/>
              </a:rPr>
              <a:t> клинической симптоматики на ранних стадиях (</a:t>
            </a:r>
            <a:r>
              <a:rPr lang="ru-RU" sz="2400" b="1" dirty="0" smtClean="0">
                <a:latin typeface="Georgia" pitchFamily="18" charset="0"/>
              </a:rPr>
              <a:t>В2</a:t>
            </a:r>
            <a:r>
              <a:rPr lang="ru-RU" sz="2400" dirty="0" smtClean="0">
                <a:latin typeface="Georgia" pitchFamily="18" charset="0"/>
              </a:rPr>
              <a:t>), что служит одной из основных причин поздней диагностики заболевания, уже при развитии некроза кишечника. Верный дооперационный диагноз устанавливается лишь в 16,7–47,8% наблюдений. </a:t>
            </a:r>
            <a:endParaRPr lang="ru-RU" sz="2400" dirty="0" smtClean="0">
              <a:latin typeface="Georgia" pitchFamily="18" charset="0"/>
            </a:endParaRPr>
          </a:p>
          <a:p>
            <a:pPr algn="just"/>
            <a:endParaRPr lang="ru-RU" sz="2400" dirty="0" smtClean="0">
              <a:latin typeface="Georgia" pitchFamily="18" charset="0"/>
            </a:endParaRPr>
          </a:p>
          <a:p>
            <a:pPr algn="just"/>
            <a:r>
              <a:rPr lang="ru-RU" sz="2400" dirty="0" smtClean="0">
                <a:latin typeface="Georgia" pitchFamily="18" charset="0"/>
              </a:rPr>
              <a:t>Сильная </a:t>
            </a:r>
            <a:r>
              <a:rPr lang="ru-RU" sz="2400" dirty="0" smtClean="0">
                <a:latin typeface="Georgia" pitchFamily="18" charset="0"/>
              </a:rPr>
              <a:t>боль в животе, не находящая другого объяснения при </a:t>
            </a:r>
            <a:r>
              <a:rPr lang="ru-RU" sz="2400" dirty="0" err="1" smtClean="0">
                <a:latin typeface="Georgia" pitchFamily="18" charset="0"/>
              </a:rPr>
              <a:t>физикальном</a:t>
            </a:r>
            <a:r>
              <a:rPr lang="ru-RU" sz="2400" dirty="0" smtClean="0">
                <a:latin typeface="Georgia" pitchFamily="18" charset="0"/>
              </a:rPr>
              <a:t> обследовании, предполагает ОМИ (</a:t>
            </a:r>
            <a:r>
              <a:rPr lang="ru-RU" sz="2400" b="1" dirty="0" smtClean="0">
                <a:latin typeface="Georgia" pitchFamily="18" charset="0"/>
              </a:rPr>
              <a:t>В1</a:t>
            </a:r>
            <a:r>
              <a:rPr lang="ru-RU" sz="2400" dirty="0" smtClean="0">
                <a:latin typeface="Georgia" pitchFamily="18" charset="0"/>
              </a:rPr>
              <a:t>).</a:t>
            </a:r>
            <a:endParaRPr lang="ru-RU" sz="24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22400" y="0"/>
            <a:ext cx="7258530" cy="112955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pPr lvl="0"/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КЛИНИЧЕСКАЯ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КАРТИНА </a:t>
            </a:r>
            <a:endParaRPr lang="ru-RU" sz="2400" dirty="0" smtClean="0">
              <a:solidFill>
                <a:srgbClr val="FFFF00"/>
              </a:solidFill>
              <a:latin typeface="Georgia" pitchFamily="18" charset="0"/>
            </a:endParaRPr>
          </a:p>
          <a:p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И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ДАННЫЕ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ОБЪЕКТИВНОГО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ОСМОТРА</a:t>
            </a:r>
            <a:endParaRPr lang="ru-RU" sz="2400" dirty="0" smtClean="0">
              <a:solidFill>
                <a:srgbClr val="FFFF00"/>
              </a:solidFill>
              <a:latin typeface="Georgia" pitchFamily="18" charset="0"/>
            </a:endParaRPr>
          </a:p>
          <a:p>
            <a:pPr algn="just"/>
            <a:endParaRPr lang="ru-RU" sz="2300" dirty="0">
              <a:latin typeface="Georgia" pitchFamily="18" charset="0"/>
            </a:endParaRPr>
          </a:p>
        </p:txBody>
      </p:sp>
      <p:sp>
        <p:nvSpPr>
          <p:cNvPr id="6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 txBox="1">
            <a:spLocks/>
          </p:cNvSpPr>
          <p:nvPr/>
        </p:nvSpPr>
        <p:spPr>
          <a:xfrm>
            <a:off x="215154" y="1532965"/>
            <a:ext cx="10219764" cy="5849470"/>
          </a:xfrm>
          <a:prstGeom prst="rect">
            <a:avLst/>
          </a:prstGeo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ru-RU" sz="2000" dirty="0" smtClean="0">
                <a:latin typeface="Georgia" pitchFamily="18" charset="0"/>
              </a:rPr>
              <a:t>При тромбоэмболиях </a:t>
            </a:r>
            <a:r>
              <a:rPr lang="ru-RU" sz="2000" dirty="0" err="1" smtClean="0">
                <a:latin typeface="Georgia" pitchFamily="18" charset="0"/>
              </a:rPr>
              <a:t>мезентериальных</a:t>
            </a:r>
            <a:r>
              <a:rPr lang="ru-RU" sz="2000" dirty="0" smtClean="0">
                <a:latin typeface="Georgia" pitchFamily="18" charset="0"/>
              </a:rPr>
              <a:t> сосудов, в зависимости от преобладания тех или иных симптомов, выделяют следующие клинические формы (по К. К. </a:t>
            </a:r>
            <a:r>
              <a:rPr lang="ru-RU" sz="2000" dirty="0" err="1" smtClean="0">
                <a:latin typeface="Georgia" pitchFamily="18" charset="0"/>
              </a:rPr>
              <a:t>Гольдгаммеру</a:t>
            </a:r>
            <a:r>
              <a:rPr lang="ru-RU" sz="2000" dirty="0" smtClean="0">
                <a:latin typeface="Georgia" pitchFamily="18" charset="0"/>
              </a:rPr>
              <a:t>, 1966):</a:t>
            </a:r>
          </a:p>
          <a:p>
            <a:pPr algn="just"/>
            <a:r>
              <a:rPr lang="ru-RU" sz="2000" dirty="0" smtClean="0">
                <a:latin typeface="Georgia" pitchFamily="18" charset="0"/>
              </a:rPr>
              <a:t>1) </a:t>
            </a:r>
            <a:r>
              <a:rPr lang="ru-RU" sz="2000" i="1" dirty="0" err="1" smtClean="0">
                <a:solidFill>
                  <a:srgbClr val="FFFF00"/>
                </a:solidFill>
                <a:latin typeface="Georgia" pitchFamily="18" charset="0"/>
              </a:rPr>
              <a:t>ангиоспастическая</a:t>
            </a:r>
            <a:r>
              <a:rPr lang="ru-RU" sz="2000" dirty="0" smtClean="0">
                <a:latin typeface="Georgia" pitchFamily="18" charset="0"/>
              </a:rPr>
              <a:t>, связанная с повторными ангиоспазмами в течение нескольких лет – кратковременные боли в животе;</a:t>
            </a:r>
          </a:p>
          <a:p>
            <a:pPr algn="just"/>
            <a:r>
              <a:rPr lang="ru-RU" sz="2000" dirty="0" smtClean="0">
                <a:latin typeface="Georgia" pitchFamily="18" charset="0"/>
              </a:rPr>
              <a:t>2) </a:t>
            </a:r>
            <a:r>
              <a:rPr lang="ru-RU" sz="2000" i="1" dirty="0" smtClean="0">
                <a:solidFill>
                  <a:srgbClr val="FFFF00"/>
                </a:solidFill>
                <a:latin typeface="Georgia" pitchFamily="18" charset="0"/>
              </a:rPr>
              <a:t>с клинической картиной кишечной непроходимости </a:t>
            </a:r>
            <a:r>
              <a:rPr lang="ru-RU" sz="2000" dirty="0" smtClean="0">
                <a:latin typeface="Georgia" pitchFamily="18" charset="0"/>
              </a:rPr>
              <a:t>– отмечается у 1/3 больных – схваткообразные боли в животе, вздутие живота, тошнота, рвота, задержка стула, газов, исчезновение кишечных шумов при аускультации;</a:t>
            </a:r>
          </a:p>
          <a:p>
            <a:pPr algn="just"/>
            <a:r>
              <a:rPr lang="ru-RU" sz="2000" dirty="0" smtClean="0">
                <a:latin typeface="Georgia" pitchFamily="18" charset="0"/>
              </a:rPr>
              <a:t>3) </a:t>
            </a:r>
            <a:r>
              <a:rPr lang="ru-RU" sz="2000" i="1" dirty="0" smtClean="0">
                <a:solidFill>
                  <a:srgbClr val="FFFF00"/>
                </a:solidFill>
                <a:latin typeface="Georgia" pitchFamily="18" charset="0"/>
              </a:rPr>
              <a:t>с клинической картиной диареи </a:t>
            </a:r>
            <a:r>
              <a:rPr lang="ru-RU" sz="2000" dirty="0" smtClean="0">
                <a:latin typeface="Georgia" pitchFamily="18" charset="0"/>
              </a:rPr>
              <a:t>– отмечается у 1/5 больных – из-за рефлекторного усиления перистальтики в ответ на закупорку артерии, у половины из них отмечается стул с кровью;</a:t>
            </a:r>
          </a:p>
          <a:p>
            <a:pPr algn="just"/>
            <a:r>
              <a:rPr lang="ru-RU" sz="2000" dirty="0" smtClean="0">
                <a:latin typeface="Georgia" pitchFamily="18" charset="0"/>
              </a:rPr>
              <a:t>4) </a:t>
            </a:r>
            <a:r>
              <a:rPr lang="ru-RU" sz="2000" i="1" dirty="0" smtClean="0">
                <a:solidFill>
                  <a:srgbClr val="FFFF00"/>
                </a:solidFill>
                <a:latin typeface="Georgia" pitchFamily="18" charset="0"/>
              </a:rPr>
              <a:t>с клинической картиной острого аппендицита, </a:t>
            </a:r>
            <a:r>
              <a:rPr lang="ru-RU" sz="2000" i="1" dirty="0" err="1" smtClean="0">
                <a:solidFill>
                  <a:srgbClr val="FFFF00"/>
                </a:solidFill>
                <a:latin typeface="Georgia" pitchFamily="18" charset="0"/>
              </a:rPr>
              <a:t>аппендикулярного</a:t>
            </a:r>
            <a:r>
              <a:rPr lang="ru-RU" sz="2000" i="1" dirty="0" smtClean="0">
                <a:solidFill>
                  <a:srgbClr val="FFFF00"/>
                </a:solidFill>
                <a:latin typeface="Georgia" pitchFamily="18" charset="0"/>
              </a:rPr>
              <a:t> инфильтрата или перитонита </a:t>
            </a:r>
            <a:r>
              <a:rPr lang="ru-RU" sz="2000" i="1" dirty="0" err="1" smtClean="0">
                <a:solidFill>
                  <a:srgbClr val="FFFF00"/>
                </a:solidFill>
                <a:latin typeface="Georgia" pitchFamily="18" charset="0"/>
              </a:rPr>
              <a:t>аппендикулярного</a:t>
            </a:r>
            <a:r>
              <a:rPr lang="ru-RU" sz="2000" i="1" dirty="0" smtClean="0">
                <a:solidFill>
                  <a:srgbClr val="FFFF00"/>
                </a:solidFill>
                <a:latin typeface="Georgia" pitchFamily="18" charset="0"/>
              </a:rPr>
              <a:t> происхождения </a:t>
            </a:r>
            <a:r>
              <a:rPr lang="ru-RU" sz="2000" dirty="0" smtClean="0">
                <a:latin typeface="Georgia" pitchFamily="18" charset="0"/>
              </a:rPr>
              <a:t>– отмечается у 1/4 больных – при тромбоэмболиях в сосудах терминального отдела подвздошной кишки и правой половины ободочной – боли в правой подвздошной области, локальное напряжение мышц, затем они распространяются на весь живот;</a:t>
            </a:r>
          </a:p>
          <a:p>
            <a:pPr algn="just"/>
            <a:r>
              <a:rPr lang="ru-RU" sz="2000" dirty="0" smtClean="0">
                <a:latin typeface="Georgia" pitchFamily="18" charset="0"/>
              </a:rPr>
              <a:t>5) </a:t>
            </a:r>
            <a:r>
              <a:rPr lang="ru-RU" sz="2000" i="1" dirty="0" err="1" smtClean="0">
                <a:solidFill>
                  <a:srgbClr val="FFFF00"/>
                </a:solidFill>
                <a:latin typeface="Georgia" pitchFamily="18" charset="0"/>
              </a:rPr>
              <a:t>атипичные</a:t>
            </a:r>
            <a:r>
              <a:rPr lang="ru-RU" sz="2000" i="1" dirty="0" smtClean="0">
                <a:solidFill>
                  <a:srgbClr val="FFFF00"/>
                </a:solidFill>
                <a:latin typeface="Georgia" pitchFamily="18" charset="0"/>
              </a:rPr>
              <a:t> формы</a:t>
            </a:r>
            <a:r>
              <a:rPr lang="ru-RU" sz="2000" dirty="0" smtClean="0">
                <a:latin typeface="Georgia" pitchFamily="18" charset="0"/>
              </a:rPr>
              <a:t>, связанные с закупоркой мелких сосудов и протекающие с клинической картиной язв кишечника (с перфорацией или без) или его стеноза на фоне рубцевания.</a:t>
            </a:r>
            <a:endParaRPr lang="ru-RU" sz="20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414" y="1317812"/>
            <a:ext cx="5573927" cy="6067319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100" dirty="0" smtClean="0">
                <a:solidFill>
                  <a:srgbClr val="FFFF00"/>
                </a:solidFill>
                <a:latin typeface="Georgia" pitchFamily="18" charset="0"/>
              </a:rPr>
              <a:t>Классическая триада симптомов эмболии ВБА</a:t>
            </a:r>
            <a:r>
              <a:rPr lang="ru-RU" sz="2100" dirty="0" smtClean="0">
                <a:latin typeface="Georgia" pitchFamily="18" charset="0"/>
              </a:rPr>
              <a:t> (</a:t>
            </a:r>
            <a:r>
              <a:rPr lang="ru-RU" sz="2100" dirty="0" smtClean="0">
                <a:latin typeface="Georgia" pitchFamily="18" charset="0"/>
              </a:rPr>
              <a:t>по </a:t>
            </a:r>
            <a:r>
              <a:rPr lang="en-US" sz="2100" i="1" dirty="0" smtClean="0">
                <a:latin typeface="Georgia" pitchFamily="18" charset="0"/>
              </a:rPr>
              <a:t>A</a:t>
            </a:r>
            <a:r>
              <a:rPr lang="ru-RU" sz="2100" i="1" dirty="0" smtClean="0">
                <a:latin typeface="Georgia" pitchFamily="18" charset="0"/>
              </a:rPr>
              <a:t>. </a:t>
            </a:r>
            <a:r>
              <a:rPr lang="en-US" sz="2100" i="1" dirty="0" err="1" smtClean="0">
                <a:latin typeface="Georgia" pitchFamily="18" charset="0"/>
              </a:rPr>
              <a:t>Klass</a:t>
            </a:r>
            <a:r>
              <a:rPr lang="ru-RU" sz="2100" dirty="0" smtClean="0">
                <a:latin typeface="Georgia" pitchFamily="18" charset="0"/>
              </a:rPr>
              <a:t>, 1957) – </a:t>
            </a:r>
            <a:endParaRPr lang="ru-RU" sz="2100" dirty="0" smtClean="0">
              <a:latin typeface="Georgia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sz="2100" dirty="0" smtClean="0">
                <a:latin typeface="Georgia" pitchFamily="18" charset="0"/>
              </a:rPr>
              <a:t>резкая </a:t>
            </a:r>
            <a:r>
              <a:rPr lang="ru-RU" sz="2100" dirty="0" smtClean="0">
                <a:latin typeface="Georgia" pitchFamily="18" charset="0"/>
              </a:rPr>
              <a:t>и внезапная боль в животе без </a:t>
            </a:r>
            <a:r>
              <a:rPr lang="ru-RU" sz="2100" dirty="0" err="1" smtClean="0">
                <a:latin typeface="Georgia" pitchFamily="18" charset="0"/>
              </a:rPr>
              <a:t>перитонеальной</a:t>
            </a:r>
            <a:r>
              <a:rPr lang="ru-RU" sz="2100" dirty="0" smtClean="0">
                <a:latin typeface="Georgia" pitchFamily="18" charset="0"/>
              </a:rPr>
              <a:t> </a:t>
            </a:r>
            <a:r>
              <a:rPr lang="ru-RU" sz="2100" dirty="0" smtClean="0">
                <a:latin typeface="Georgia" pitchFamily="18" charset="0"/>
              </a:rPr>
              <a:t>симптоматики (пациент может </a:t>
            </a:r>
            <a:r>
              <a:rPr lang="ru-RU" sz="2100" dirty="0" smtClean="0">
                <a:latin typeface="Georgia" pitchFamily="18" charset="0"/>
              </a:rPr>
              <a:t>метаться, менять положение тела, стонет и даже кричит от болей</a:t>
            </a:r>
            <a:r>
              <a:rPr lang="ru-RU" sz="2100" dirty="0" smtClean="0">
                <a:latin typeface="Georgia" pitchFamily="18" charset="0"/>
              </a:rPr>
              <a:t>),</a:t>
            </a:r>
          </a:p>
          <a:p>
            <a:pPr algn="just">
              <a:lnSpc>
                <a:spcPct val="100000"/>
              </a:lnSpc>
            </a:pPr>
            <a:r>
              <a:rPr lang="ru-RU" sz="2100" dirty="0" smtClean="0">
                <a:latin typeface="Georgia" pitchFamily="18" charset="0"/>
              </a:rPr>
              <a:t> </a:t>
            </a:r>
            <a:r>
              <a:rPr lang="ru-RU" sz="2100" dirty="0" smtClean="0">
                <a:latin typeface="Georgia" pitchFamily="18" charset="0"/>
              </a:rPr>
              <a:t>«ишемическое опорожнение кишечника» (по В. С. Савельеву, И. В. Спиридонову: жидкий стул (50%), иногда с примесью крови и слизи, тошнота (45%) и рвота (35</a:t>
            </a:r>
            <a:r>
              <a:rPr lang="ru-RU" sz="2100" dirty="0" smtClean="0">
                <a:latin typeface="Georgia" pitchFamily="18" charset="0"/>
              </a:rPr>
              <a:t>%) – сначала рефлекторная, затем постоянная) </a:t>
            </a:r>
            <a:endParaRPr lang="ru-RU" sz="2100" dirty="0" smtClean="0">
              <a:latin typeface="Georgia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sz="2100" dirty="0" smtClean="0">
                <a:latin typeface="Georgia" pitchFamily="18" charset="0"/>
              </a:rPr>
              <a:t>и </a:t>
            </a:r>
            <a:r>
              <a:rPr lang="ru-RU" sz="2100" dirty="0" smtClean="0">
                <a:latin typeface="Georgia" pitchFamily="18" charset="0"/>
              </a:rPr>
              <a:t>наличие возможного источника тромбоэмболии (постинфарктная аневризма левого желудочка, нарушения сердечного ритма и другие)/шока – встречается у 80% больных (</a:t>
            </a:r>
            <a:r>
              <a:rPr lang="ru-RU" sz="2100" b="1" dirty="0" smtClean="0">
                <a:latin typeface="Georgia" pitchFamily="18" charset="0"/>
              </a:rPr>
              <a:t>В1</a:t>
            </a:r>
            <a:r>
              <a:rPr lang="ru-RU" sz="2100" dirty="0" smtClean="0">
                <a:latin typeface="Georgia" pitchFamily="18" charset="0"/>
              </a:rPr>
              <a:t>).</a:t>
            </a:r>
            <a:endParaRPr lang="ru-RU" sz="21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34298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СТАДИЯ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ИШЕМИИ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 КИШКИ</a:t>
            </a:r>
            <a:endParaRPr lang="ru-RU" sz="2000" dirty="0">
              <a:latin typeface="Georgia" pitchFamily="18" charset="0"/>
            </a:endParaRPr>
          </a:p>
          <a:p>
            <a:pPr algn="just"/>
            <a:endParaRPr lang="ru-RU" sz="2300" dirty="0"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6158753" y="4758222"/>
            <a:ext cx="42775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Вид тонкой кишки в стадию ишемии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 descr="Рисунок5.jpg"/>
          <p:cNvPicPr/>
          <p:nvPr/>
        </p:nvPicPr>
        <p:blipFill>
          <a:blip r:embed="rId4" cstate="print"/>
          <a:srcRect l="11124" t="16963" r="9452"/>
          <a:stretch>
            <a:fillRect/>
          </a:stretch>
        </p:blipFill>
        <p:spPr>
          <a:xfrm>
            <a:off x="5943601" y="1315868"/>
            <a:ext cx="4576214" cy="33637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414" y="1317812"/>
            <a:ext cx="5573927" cy="6067319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200" dirty="0" smtClean="0">
                <a:latin typeface="Georgia" pitchFamily="18" charset="0"/>
              </a:rPr>
              <a:t>Боли не имеют четкой локализации, носят постоянный характер и имеют различную интенсивность (от умеренных до нестерпимых). Наиболее интенсивна боль при поражениях I сегмента ВБА. </a:t>
            </a:r>
            <a:r>
              <a:rPr lang="ru-RU" sz="2200" dirty="0" smtClean="0">
                <a:solidFill>
                  <a:srgbClr val="FFFF00"/>
                </a:solidFill>
                <a:latin typeface="Georgia" pitchFamily="18" charset="0"/>
              </a:rPr>
              <a:t>При тромбозе I сегмента ВБА наступает некроз всей тонкой  и правой половины ободочной кишки</a:t>
            </a:r>
            <a:r>
              <a:rPr lang="ru-RU" sz="2200" dirty="0" smtClean="0">
                <a:latin typeface="Georgia" pitchFamily="18" charset="0"/>
              </a:rPr>
              <a:t>, боль обычно не имеет четкой локализации и распространяется по всему животу у 1/3 больных или концентрируется в </a:t>
            </a:r>
            <a:r>
              <a:rPr lang="ru-RU" sz="2200" dirty="0" err="1" smtClean="0">
                <a:latin typeface="Georgia" pitchFamily="18" charset="0"/>
              </a:rPr>
              <a:t>эпигастральной</a:t>
            </a:r>
            <a:r>
              <a:rPr lang="ru-RU" sz="2200" dirty="0" smtClean="0">
                <a:latin typeface="Georgia" pitchFamily="18" charset="0"/>
              </a:rPr>
              <a:t> области у 37–40% больных, что обусловлено раздражением </a:t>
            </a:r>
            <a:r>
              <a:rPr lang="ru-RU" sz="2200" dirty="0" err="1" smtClean="0">
                <a:latin typeface="Georgia" pitchFamily="18" charset="0"/>
              </a:rPr>
              <a:t>верхнебрыжеечного</a:t>
            </a:r>
            <a:r>
              <a:rPr lang="ru-RU" sz="2200" dirty="0" smtClean="0">
                <a:latin typeface="Georgia" pitchFamily="18" charset="0"/>
              </a:rPr>
              <a:t> и солнечного сплетений.</a:t>
            </a:r>
            <a:r>
              <a:rPr lang="ru-RU" sz="2200" b="1" dirty="0" smtClean="0">
                <a:latin typeface="Georgia" pitchFamily="18" charset="0"/>
              </a:rPr>
              <a:t> </a:t>
            </a:r>
            <a:r>
              <a:rPr lang="ru-RU" sz="2200" dirty="0" smtClean="0">
                <a:latin typeface="Georgia" pitchFamily="18" charset="0"/>
              </a:rPr>
              <a:t>В 25% случаев она локализуется в правой подвздошной области и длится от нескольких часов до суток. </a:t>
            </a:r>
            <a:endParaRPr lang="ru-RU" sz="2200" dirty="0">
              <a:latin typeface="Georgia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34298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СТАДИЯ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ИШЕМИИ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КИШКИ</a:t>
            </a:r>
            <a:endParaRPr lang="ru-RU" sz="2000" dirty="0">
              <a:latin typeface="Georgia" pitchFamily="18" charset="0"/>
            </a:endParaRPr>
          </a:p>
          <a:p>
            <a:pPr algn="just"/>
            <a:endParaRPr lang="ru-RU" sz="2300" dirty="0"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ris-50-1.jpg"/>
          <p:cNvPicPr/>
          <p:nvPr/>
        </p:nvPicPr>
        <p:blipFill>
          <a:blip r:embed="rId4" cstate="print">
            <a:lum bright="-4000" contrast="24000"/>
          </a:blip>
          <a:stretch>
            <a:fillRect/>
          </a:stretch>
        </p:blipFill>
        <p:spPr>
          <a:xfrm>
            <a:off x="7857520" y="1296225"/>
            <a:ext cx="2668491" cy="32997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5701553" y="1289805"/>
            <a:ext cx="208429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Варианты эмболической окклюзии ствола ВБА, А – средняя ободочная артерия, Б – подвздошно-ободочная артерия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5" cstate="print"/>
          <a:srcRect l="19100" t="48533" r="14926" b="7901"/>
          <a:stretch>
            <a:fillRect/>
          </a:stretch>
        </p:blipFill>
        <p:spPr bwMode="auto">
          <a:xfrm>
            <a:off x="5943600" y="4705639"/>
            <a:ext cx="4555115" cy="1762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5889813" y="6504253"/>
            <a:ext cx="45868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Локализация ишемических изменений кишечника при окклюзии I сегмента ВБА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414" y="1317813"/>
            <a:ext cx="5573927" cy="2218764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200" dirty="0" smtClean="0">
                <a:latin typeface="Georgia" pitchFamily="18" charset="0"/>
              </a:rPr>
              <a:t>При </a:t>
            </a:r>
            <a:r>
              <a:rPr lang="ru-RU" sz="2200" dirty="0" smtClean="0">
                <a:latin typeface="Georgia" pitchFamily="18" charset="0"/>
              </a:rPr>
              <a:t>поражении II сегмента в 75% боли локализуются в эпи– и </a:t>
            </a:r>
            <a:r>
              <a:rPr lang="ru-RU" sz="2200" dirty="0" err="1" smtClean="0">
                <a:latin typeface="Georgia" pitchFamily="18" charset="0"/>
              </a:rPr>
              <a:t>мезогастрии</a:t>
            </a:r>
            <a:r>
              <a:rPr lang="ru-RU" sz="2200" dirty="0" smtClean="0">
                <a:latin typeface="Georgia" pitchFamily="18" charset="0"/>
              </a:rPr>
              <a:t> справа и в правой подвздошной области. При поражении III сегмента боли локализуются в правой подвздошной области в 60% случаях, в 30% в нижних отделах живота.</a:t>
            </a:r>
            <a:endParaRPr lang="ru-RU" sz="2200" dirty="0">
              <a:latin typeface="Georgia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34298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СТАДИЯ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ИШЕМИИ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КИШКИ</a:t>
            </a:r>
            <a:endParaRPr lang="ru-RU" sz="2000" dirty="0">
              <a:latin typeface="Georgia" pitchFamily="18" charset="0"/>
            </a:endParaRPr>
          </a:p>
          <a:p>
            <a:pPr algn="just"/>
            <a:endParaRPr lang="ru-RU" sz="2300" dirty="0"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ris-50-1.jpg"/>
          <p:cNvPicPr/>
          <p:nvPr/>
        </p:nvPicPr>
        <p:blipFill>
          <a:blip r:embed="rId4" cstate="print">
            <a:lum bright="-4000" contrast="24000"/>
          </a:blip>
          <a:stretch>
            <a:fillRect/>
          </a:stretch>
        </p:blipFill>
        <p:spPr>
          <a:xfrm>
            <a:off x="7857520" y="1296225"/>
            <a:ext cx="2668491" cy="32997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5701553" y="1289805"/>
            <a:ext cx="208429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Варианты эмболической окклюзии ствола ВБА, А – средняя ободочная артерия, Б – подвздошно-ободочная артерия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5" cstate="print"/>
          <a:srcRect l="16687" t="46275" r="12773" b="8331"/>
          <a:stretch>
            <a:fillRect/>
          </a:stretch>
        </p:blipFill>
        <p:spPr bwMode="auto">
          <a:xfrm>
            <a:off x="222635" y="3635169"/>
            <a:ext cx="5701436" cy="2064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739589" y="5764665"/>
            <a:ext cx="45868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Локализация ишемических изменений кишечника при окклюзии II сегмента ВБА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6" cstate="print"/>
          <a:srcRect l="47168" t="11287" r="25844" b="27043"/>
          <a:stretch>
            <a:fillRect/>
          </a:stretch>
        </p:blipFill>
        <p:spPr bwMode="auto">
          <a:xfrm>
            <a:off x="6183369" y="4619687"/>
            <a:ext cx="2144039" cy="2757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8498540" y="5317046"/>
            <a:ext cx="201705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Локализация ишемических изменений кишечника при окклюзии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II</a:t>
            </a:r>
            <a:r>
              <a:rPr lang="en-US" sz="1600" dirty="0" smtClean="0">
                <a:solidFill>
                  <a:schemeClr val="bg1"/>
                </a:solidFill>
                <a:latin typeface="Georgia" pitchFamily="18" charset="0"/>
              </a:rPr>
              <a:t>I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сегмента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ВБА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414" y="1317812"/>
            <a:ext cx="5573927" cy="6067319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000" dirty="0" smtClean="0">
                <a:latin typeface="Georgia" pitchFamily="18" charset="0"/>
              </a:rPr>
              <a:t>У ряда пациентов в результате острой окклюзии ВБА одновременно с появлением болей в животе резко повышается системное артериальное давление на 60–80 мм </a:t>
            </a:r>
            <a:r>
              <a:rPr lang="ru-RU" sz="2000" dirty="0" err="1" smtClean="0">
                <a:latin typeface="Georgia" pitchFamily="18" charset="0"/>
              </a:rPr>
              <a:t>рт</a:t>
            </a:r>
            <a:r>
              <a:rPr lang="ru-RU" sz="2000" dirty="0" smtClean="0">
                <a:latin typeface="Georgia" pitchFamily="18" charset="0"/>
              </a:rPr>
              <a:t>. ст. (симптом </a:t>
            </a:r>
            <a:r>
              <a:rPr lang="ru-RU" sz="2000" dirty="0" err="1" smtClean="0">
                <a:latin typeface="Georgia" pitchFamily="18" charset="0"/>
              </a:rPr>
              <a:t>Блинова</a:t>
            </a:r>
            <a:r>
              <a:rPr lang="ru-RU" sz="2000" dirty="0" smtClean="0">
                <a:latin typeface="Georgia" pitchFamily="18" charset="0"/>
              </a:rPr>
              <a:t>). Повышение артериального давления объясняется спазмом сосудов кишечника, который рефлекторным путем распространяется на всю артериальную систему.</a:t>
            </a:r>
          </a:p>
          <a:p>
            <a:pPr algn="just"/>
            <a:r>
              <a:rPr lang="ru-RU" sz="2000" dirty="0" smtClean="0">
                <a:latin typeface="Georgia" pitchFamily="18" charset="0"/>
              </a:rPr>
              <a:t>В начальном периоде конфигурация живота обычно не изменена, в дыхании участвует.</a:t>
            </a:r>
            <a:r>
              <a:rPr lang="ru-RU" sz="2000" b="1" dirty="0" smtClean="0">
                <a:latin typeface="Georgia" pitchFamily="18" charset="0"/>
              </a:rPr>
              <a:t> </a:t>
            </a:r>
            <a:r>
              <a:rPr lang="ru-RU" sz="2000" dirty="0" smtClean="0">
                <a:latin typeface="Georgia" pitchFamily="18" charset="0"/>
              </a:rPr>
              <a:t>«</a:t>
            </a:r>
            <a:r>
              <a:rPr lang="en-US" sz="2000" i="1" dirty="0" smtClean="0">
                <a:latin typeface="Georgia" pitchFamily="18" charset="0"/>
              </a:rPr>
              <a:t>Pain out of proportion</a:t>
            </a:r>
            <a:r>
              <a:rPr lang="ru-RU" sz="2000" dirty="0" smtClean="0">
                <a:latin typeface="Georgia" pitchFamily="18" charset="0"/>
              </a:rPr>
              <a:t>»</a:t>
            </a:r>
            <a:r>
              <a:rPr lang="ru-RU" sz="2000" b="1" dirty="0" smtClean="0">
                <a:latin typeface="Georgia" pitchFamily="18" charset="0"/>
              </a:rPr>
              <a:t> </a:t>
            </a:r>
            <a:r>
              <a:rPr lang="ru-RU" sz="2000" dirty="0" smtClean="0">
                <a:latin typeface="Georgia" pitchFamily="18" charset="0"/>
              </a:rPr>
              <a:t>– несоответствие интенсивности боли </a:t>
            </a:r>
            <a:r>
              <a:rPr lang="ru-RU" sz="2000" dirty="0" err="1" smtClean="0">
                <a:latin typeface="Georgia" pitchFamily="18" charset="0"/>
              </a:rPr>
              <a:t>физикальным</a:t>
            </a:r>
            <a:r>
              <a:rPr lang="ru-RU" sz="2000" dirty="0" smtClean="0">
                <a:latin typeface="Georgia" pitchFamily="18" charset="0"/>
              </a:rPr>
              <a:t> данным при осмотре живота (сильная боль в животе с незначительным или отсутствующим напряжением брюшной стенки при обследовании, отсутствие болезненности при глубокой пальпации живота).</a:t>
            </a:r>
          </a:p>
          <a:p>
            <a:pPr algn="just"/>
            <a:r>
              <a:rPr lang="ru-RU" sz="2000" dirty="0" smtClean="0">
                <a:latin typeface="Georgia" pitchFamily="18" charset="0"/>
              </a:rPr>
              <a:t>Лейкоцитоз незначительный 10–12</a:t>
            </a:r>
            <a:r>
              <a:rPr lang="ru-RU" sz="2000" baseline="30000" dirty="0" smtClean="0">
                <a:latin typeface="Georgia" pitchFamily="18" charset="0"/>
              </a:rPr>
              <a:t>х</a:t>
            </a:r>
            <a:r>
              <a:rPr lang="ru-RU" sz="2000" dirty="0" smtClean="0">
                <a:latin typeface="Georgia" pitchFamily="18" charset="0"/>
              </a:rPr>
              <a:t>10</a:t>
            </a:r>
            <a:r>
              <a:rPr lang="ru-RU" sz="2000" baseline="30000" dirty="0" smtClean="0">
                <a:latin typeface="Georgia" pitchFamily="18" charset="0"/>
              </a:rPr>
              <a:t>9</a:t>
            </a:r>
            <a:r>
              <a:rPr lang="ru-RU" sz="2000" dirty="0" smtClean="0">
                <a:latin typeface="Georgia" pitchFamily="18" charset="0"/>
              </a:rPr>
              <a:t>/л, отмечается также </a:t>
            </a:r>
            <a:r>
              <a:rPr lang="ru-RU" sz="2000" dirty="0" err="1" smtClean="0">
                <a:latin typeface="Georgia" pitchFamily="18" charset="0"/>
              </a:rPr>
              <a:t>гиперкоагуляция</a:t>
            </a:r>
            <a:r>
              <a:rPr lang="ru-RU" sz="2000" dirty="0" smtClean="0">
                <a:latin typeface="Georgia" pitchFamily="18" charset="0"/>
              </a:rPr>
              <a:t>.</a:t>
            </a:r>
            <a:r>
              <a:rPr lang="ru-RU" sz="2000" baseline="30000" dirty="0" smtClean="0">
                <a:latin typeface="Georgia" pitchFamily="18" charset="0"/>
              </a:rPr>
              <a:t> </a:t>
            </a:r>
            <a:endParaRPr lang="ru-RU" sz="2000" dirty="0">
              <a:latin typeface="Georgia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34298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СТАДИЯ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ИШЕМИИ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 КИШКИ</a:t>
            </a:r>
            <a:endParaRPr lang="ru-RU" sz="2000" dirty="0">
              <a:latin typeface="Georgia" pitchFamily="18" charset="0"/>
            </a:endParaRPr>
          </a:p>
          <a:p>
            <a:pPr algn="just"/>
            <a:endParaRPr lang="ru-RU" sz="2300" dirty="0"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6158753" y="4758222"/>
            <a:ext cx="42775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Вид тонкой кишки в стадию ишемии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 descr="Рисунок5.jpg"/>
          <p:cNvPicPr/>
          <p:nvPr/>
        </p:nvPicPr>
        <p:blipFill>
          <a:blip r:embed="rId4" cstate="print"/>
          <a:srcRect l="11124" t="16963" r="9452"/>
          <a:stretch>
            <a:fillRect/>
          </a:stretch>
        </p:blipFill>
        <p:spPr>
          <a:xfrm>
            <a:off x="5943601" y="1315868"/>
            <a:ext cx="4576214" cy="33637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413" y="2756647"/>
            <a:ext cx="10293845" cy="4628484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2400" b="1" dirty="0" smtClean="0">
                <a:latin typeface="Georgia" pitchFamily="18" charset="0"/>
              </a:rPr>
              <a:t>Острая </a:t>
            </a:r>
            <a:r>
              <a:rPr lang="ru-RU" sz="2400" b="1" dirty="0" err="1" smtClean="0">
                <a:latin typeface="Georgia" pitchFamily="18" charset="0"/>
              </a:rPr>
              <a:t>мезентериальная</a:t>
            </a:r>
            <a:r>
              <a:rPr lang="ru-RU" sz="2400" b="1" dirty="0" smtClean="0">
                <a:latin typeface="Georgia" pitchFamily="18" charset="0"/>
              </a:rPr>
              <a:t> ишемия</a:t>
            </a:r>
            <a:r>
              <a:rPr lang="ru-RU" sz="2400" dirty="0" smtClean="0">
                <a:latin typeface="Georgia" pitchFamily="18" charset="0"/>
              </a:rPr>
              <a:t> (ОМИ) – патологическое состояние, обусловленное внезапным снижением кровотока по брыжеечным артериям, венам или микроциркуляторному руслу, способным привести к ишемии и инфаркту (гангрене) пораженного участка кишечника. </a:t>
            </a:r>
          </a:p>
          <a:p>
            <a:pPr algn="just">
              <a:spcBef>
                <a:spcPts val="0"/>
              </a:spcBef>
            </a:pPr>
            <a:endParaRPr lang="ru-RU" sz="2400" dirty="0" smtClean="0">
              <a:latin typeface="Georgia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2400" dirty="0" smtClean="0">
                <a:latin typeface="Georgia" pitchFamily="18" charset="0"/>
              </a:rPr>
              <a:t>Встречаемость по материалам аутопсий и операций – 12,9 на 100000 человек в год. Удельный вес в структуре госпитализированных больных в хирургические стационары - 0,09–2% от всех острых хирургических абдоминальных заболеваний. </a:t>
            </a:r>
          </a:p>
          <a:p>
            <a:pPr algn="just">
              <a:spcBef>
                <a:spcPts val="0"/>
              </a:spcBef>
            </a:pPr>
            <a:endParaRPr lang="ru-RU" sz="2400" dirty="0" smtClean="0">
              <a:latin typeface="Georgia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2400" dirty="0" smtClean="0">
                <a:latin typeface="Georgia" pitchFamily="18" charset="0"/>
              </a:rPr>
              <a:t>Летальность достигает 50–89%. Послеоперационная летальность составляет 64–79,3%.</a:t>
            </a:r>
            <a:endParaRPr lang="ru-RU" sz="2400" dirty="0">
              <a:latin typeface="Georgia" pitchFamily="18" charset="0"/>
            </a:endParaRPr>
          </a:p>
          <a:p>
            <a:pPr algn="just"/>
            <a:endParaRPr lang="ru-RU" sz="19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347588" y="22186"/>
            <a:ext cx="6751400" cy="134298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3200" b="1" dirty="0">
                <a:solidFill>
                  <a:srgbClr val="FFFF00"/>
                </a:solidFill>
                <a:latin typeface="Georgia" pitchFamily="18" charset="0"/>
              </a:rPr>
              <a:t>АКТУАЛЬНОСТЬ</a:t>
            </a:r>
            <a:endParaRPr lang="ru-RU" sz="2800" dirty="0">
              <a:latin typeface="Georgia" pitchFamily="18" charset="0"/>
            </a:endParaRPr>
          </a:p>
          <a:p>
            <a:pPr algn="just"/>
            <a:endParaRPr lang="ru-RU" sz="2300" dirty="0">
              <a:latin typeface="Georgia" pitchFamily="18" charset="0"/>
            </a:endParaRP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 txBox="1">
            <a:spLocks/>
          </p:cNvSpPr>
          <p:nvPr/>
        </p:nvSpPr>
        <p:spPr>
          <a:xfrm>
            <a:off x="3966882" y="1134036"/>
            <a:ext cx="6523225" cy="129988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algn="r"/>
            <a:r>
              <a:rPr lang="ru-RU" dirty="0" smtClean="0">
                <a:latin typeface="Georgia" pitchFamily="18" charset="0"/>
              </a:rPr>
              <a:t>«Закупорка брыжеечных сосудов – </a:t>
            </a:r>
          </a:p>
          <a:p>
            <a:pPr algn="r"/>
            <a:r>
              <a:rPr lang="ru-RU" dirty="0" smtClean="0">
                <a:latin typeface="Georgia" pitchFamily="18" charset="0"/>
              </a:rPr>
              <a:t>одно из тех состояний, диагноз невозможен, </a:t>
            </a:r>
          </a:p>
          <a:p>
            <a:pPr algn="r"/>
            <a:r>
              <a:rPr lang="ru-RU" dirty="0" smtClean="0">
                <a:latin typeface="Georgia" pitchFamily="18" charset="0"/>
              </a:rPr>
              <a:t>прогноз безнадежен, а лечение почти бесполезно». </a:t>
            </a:r>
            <a:br>
              <a:rPr lang="ru-RU" dirty="0" smtClean="0">
                <a:latin typeface="Georgia" pitchFamily="18" charset="0"/>
              </a:rPr>
            </a:br>
            <a:r>
              <a:rPr lang="ru-RU" i="1" dirty="0" smtClean="0">
                <a:latin typeface="Georgia" pitchFamily="18" charset="0"/>
              </a:rPr>
              <a:t>А. </a:t>
            </a:r>
            <a:r>
              <a:rPr lang="ru-RU" i="1" dirty="0" err="1" smtClean="0">
                <a:latin typeface="Georgia" pitchFamily="18" charset="0"/>
              </a:rPr>
              <a:t>Коккинз</a:t>
            </a:r>
            <a:r>
              <a:rPr lang="ru-RU" i="1" dirty="0" smtClean="0">
                <a:latin typeface="Georgia" pitchFamily="18" charset="0"/>
              </a:rPr>
              <a:t>, 1921.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Georgia" pitchFamily="18" charset="0"/>
            </a:endParaRPr>
          </a:p>
          <a:p>
            <a:pPr marL="0" marR="0" lvl="0" indent="0" algn="just" defTabSz="1007943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414" y="1317812"/>
            <a:ext cx="5654610" cy="6067319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000" dirty="0" smtClean="0">
                <a:latin typeface="Georgia" pitchFamily="18" charset="0"/>
              </a:rPr>
              <a:t>В эту стадию начинается необратимая деструкция, гангрена кишечной стенки. В клинической картине инфаркта кишки преобладают симптомы, связанные с дегидратацией, интоксикацией, </a:t>
            </a:r>
            <a:r>
              <a:rPr lang="ru-RU" sz="2000" dirty="0" err="1" smtClean="0">
                <a:latin typeface="Georgia" pitchFamily="18" charset="0"/>
              </a:rPr>
              <a:t>гиповолемией</a:t>
            </a:r>
            <a:r>
              <a:rPr lang="ru-RU" sz="2000" dirty="0" smtClean="0">
                <a:latin typeface="Georgia" pitchFamily="18" charset="0"/>
              </a:rPr>
              <a:t>, кровопотерей. Появляются локальные симптомы со стороны передней брюшной стенки (болезненность и напряжение при пальпации, притупление в отлогих местах при перкуссии и пр.). Интенсивность болей несколько уменьшается вследствие деструктивных изменений в стенке кишки и некроза нервных окончаний, боли становятся постоянными в 88% случаях. </a:t>
            </a:r>
            <a:endParaRPr lang="ru-RU" sz="2000" dirty="0" smtClean="0">
              <a:latin typeface="Georgia" pitchFamily="18" charset="0"/>
            </a:endParaRPr>
          </a:p>
          <a:p>
            <a:pPr algn="just"/>
            <a:endParaRPr lang="ru-RU" sz="2000" dirty="0" smtClean="0">
              <a:latin typeface="Georgia" pitchFamily="18" charset="0"/>
            </a:endParaRPr>
          </a:p>
          <a:p>
            <a:pPr algn="just"/>
            <a:r>
              <a:rPr lang="ru-RU" sz="2000" dirty="0" smtClean="0">
                <a:latin typeface="Georgia" pitchFamily="18" charset="0"/>
              </a:rPr>
              <a:t>Диагностическое значение приобретает появление в рвотных массах примеси крови, которая может быть в виде лёгкого розового окрашивания, в виде «кофейной гущи» или значительной примеси её.</a:t>
            </a:r>
          </a:p>
          <a:p>
            <a:endParaRPr lang="ru-RU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34298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СТАДИЯ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ИНФАРКТА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 КИШКИ</a:t>
            </a:r>
            <a:endParaRPr lang="ru-RU" sz="2000" dirty="0">
              <a:latin typeface="Georgia" pitchFamily="18" charset="0"/>
            </a:endParaRPr>
          </a:p>
          <a:p>
            <a:pPr algn="just"/>
            <a:endParaRPr lang="ru-RU" sz="2300" dirty="0"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6118411" y="4984735"/>
            <a:ext cx="42775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Вид тонкой кишки в стадию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инфаркта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Рисунок 9" descr="Рисунок6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83941" y="1331259"/>
            <a:ext cx="4425484" cy="36619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414" y="1290918"/>
            <a:ext cx="10307292" cy="6094214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Georgia" pitchFamily="18" charset="0"/>
              </a:rPr>
              <a:t>Пальцевое исследование </a:t>
            </a:r>
            <a:r>
              <a:rPr lang="ru-RU" sz="2400" dirty="0" smtClean="0">
                <a:latin typeface="Georgia" pitchFamily="18" charset="0"/>
              </a:rPr>
              <a:t>прямой кишки </a:t>
            </a:r>
            <a:r>
              <a:rPr lang="ru-RU" sz="2400" dirty="0" smtClean="0">
                <a:latin typeface="Georgia" pitchFamily="18" charset="0"/>
              </a:rPr>
              <a:t>- нависание </a:t>
            </a:r>
            <a:r>
              <a:rPr lang="ru-RU" sz="2400" dirty="0" smtClean="0">
                <a:latin typeface="Georgia" pitchFamily="18" charset="0"/>
              </a:rPr>
              <a:t>передней </a:t>
            </a:r>
            <a:r>
              <a:rPr lang="ru-RU" sz="2400" dirty="0" smtClean="0">
                <a:latin typeface="Georgia" pitchFamily="18" charset="0"/>
              </a:rPr>
              <a:t>стенки (скопление </a:t>
            </a:r>
            <a:r>
              <a:rPr lang="ru-RU" sz="2400" dirty="0" smtClean="0">
                <a:latin typeface="Georgia" pitchFamily="18" charset="0"/>
              </a:rPr>
              <a:t>жидкости в </a:t>
            </a:r>
            <a:r>
              <a:rPr lang="ru-RU" sz="2400" dirty="0" err="1" smtClean="0">
                <a:latin typeface="Georgia" pitchFamily="18" charset="0"/>
              </a:rPr>
              <a:t>Дугласовом</a:t>
            </a:r>
            <a:r>
              <a:rPr lang="ru-RU" sz="2400" dirty="0" smtClean="0">
                <a:latin typeface="Georgia" pitchFamily="18" charset="0"/>
              </a:rPr>
              <a:t> пространстве, примесь крови в стуле – от небольших следов в виде мазков при пальцевом исследовании (у 1/3 больных) до «малинового желе» (инфаркт кишечника; окклюзия </a:t>
            </a:r>
            <a:r>
              <a:rPr lang="ru-RU" sz="2400" dirty="0" smtClean="0">
                <a:latin typeface="Georgia" pitchFamily="18" charset="0"/>
              </a:rPr>
              <a:t>НБА), мелена - </a:t>
            </a:r>
            <a:r>
              <a:rPr lang="ru-RU" sz="2400" dirty="0" smtClean="0">
                <a:latin typeface="Georgia" pitchFamily="18" charset="0"/>
              </a:rPr>
              <a:t>в 15% случаев (окклюзия ВБА), скрытое кровотечение – почти у половины больных</a:t>
            </a:r>
            <a:r>
              <a:rPr lang="ru-RU" sz="2400" dirty="0" smtClean="0">
                <a:latin typeface="Georgia" pitchFamily="18" charset="0"/>
              </a:rPr>
              <a:t>.</a:t>
            </a:r>
          </a:p>
          <a:p>
            <a:pPr algn="just"/>
            <a:endParaRPr lang="ru-RU" sz="2400" dirty="0" smtClean="0">
              <a:latin typeface="Georgia" pitchFamily="18" charset="0"/>
            </a:endParaRPr>
          </a:p>
          <a:p>
            <a:pPr algn="just"/>
            <a:r>
              <a:rPr lang="ru-RU" sz="2400" dirty="0" smtClean="0">
                <a:latin typeface="Georgia" pitchFamily="18" charset="0"/>
              </a:rPr>
              <a:t>При развитии некротических изменений кишечника отмечаются прогрессирующая слабость, потливость, нормализация АД или гипотония, тахикардия, общее недомогание, </a:t>
            </a:r>
            <a:r>
              <a:rPr lang="ru-RU" sz="2400" dirty="0" smtClean="0">
                <a:latin typeface="Georgia" pitchFamily="18" charset="0"/>
              </a:rPr>
              <a:t>эйфория. </a:t>
            </a:r>
          </a:p>
          <a:p>
            <a:pPr algn="just"/>
            <a:endParaRPr lang="ru-RU" sz="2400" dirty="0" smtClean="0">
              <a:latin typeface="Georgia" pitchFamily="18" charset="0"/>
            </a:endParaRPr>
          </a:p>
          <a:p>
            <a:pPr algn="just"/>
            <a:r>
              <a:rPr lang="ru-RU" sz="2400" dirty="0" smtClean="0">
                <a:latin typeface="Georgia" pitchFamily="18" charset="0"/>
              </a:rPr>
              <a:t>Появляется умеренное вздутие живота, без заметной перистальтики, которое постепенно прогрессирует, живот симметричный. Задержка стула и газов наблюдается 50% больных. На обзорной рентгенограмме живота отмечается повышенная </a:t>
            </a:r>
            <a:r>
              <a:rPr lang="ru-RU" sz="2400" dirty="0" err="1" smtClean="0">
                <a:latin typeface="Georgia" pitchFamily="18" charset="0"/>
              </a:rPr>
              <a:t>пневматизация</a:t>
            </a:r>
            <a:r>
              <a:rPr lang="ru-RU" sz="2400" dirty="0" smtClean="0">
                <a:latin typeface="Georgia" pitchFamily="18" charset="0"/>
              </a:rPr>
              <a:t> кишечника, затем в расширенных кишечных петлях появляются горизонтальные уровни. </a:t>
            </a:r>
          </a:p>
          <a:p>
            <a:pPr algn="just"/>
            <a:endParaRPr lang="ru-RU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34298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СТАДИЯ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ИНФАРКТА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 КИШКИ</a:t>
            </a:r>
            <a:endParaRPr lang="ru-RU" sz="2000" dirty="0">
              <a:latin typeface="Georgia" pitchFamily="18" charset="0"/>
            </a:endParaRPr>
          </a:p>
          <a:p>
            <a:pPr algn="just"/>
            <a:endParaRPr lang="ru-RU" sz="2300" dirty="0"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414" y="1317812"/>
            <a:ext cx="10307292" cy="6067319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Georgia" pitchFamily="18" charset="0"/>
              </a:rPr>
              <a:t>В </a:t>
            </a:r>
            <a:r>
              <a:rPr lang="ru-RU" sz="2400" dirty="0" smtClean="0">
                <a:latin typeface="Georgia" pitchFamily="18" charset="0"/>
              </a:rPr>
              <a:t>стадии инфаркта кишечника в брюшной полости может пальпироваться умеренно болезненное неподвижное или слегка подвижное объемное образование без четких границ, </a:t>
            </a:r>
            <a:r>
              <a:rPr lang="ru-RU" sz="2400" dirty="0" err="1" smtClean="0">
                <a:latin typeface="Georgia" pitchFamily="18" charset="0"/>
              </a:rPr>
              <a:t>тестоватой</a:t>
            </a:r>
            <a:r>
              <a:rPr lang="ru-RU" sz="2400" dirty="0" smtClean="0">
                <a:latin typeface="Georgia" pitchFamily="18" charset="0"/>
              </a:rPr>
              <a:t> консистенции (симптом </a:t>
            </a:r>
            <a:r>
              <a:rPr lang="ru-RU" sz="2400" dirty="0" err="1" smtClean="0">
                <a:latin typeface="Georgia" pitchFamily="18" charset="0"/>
              </a:rPr>
              <a:t>Мондора</a:t>
            </a:r>
            <a:r>
              <a:rPr lang="ru-RU" sz="2400" dirty="0" smtClean="0">
                <a:latin typeface="Georgia" pitchFamily="18" charset="0"/>
              </a:rPr>
              <a:t>). Этот симптом обусловлен резким отеком пораженной инфарктом кишки и её брыжейки. При перкуссии живота типичным, по выражению </a:t>
            </a:r>
            <a:r>
              <a:rPr lang="ru-RU" sz="2400" dirty="0" err="1" smtClean="0">
                <a:latin typeface="Georgia" pitchFamily="18" charset="0"/>
              </a:rPr>
              <a:t>Мондора</a:t>
            </a:r>
            <a:r>
              <a:rPr lang="ru-RU" sz="2400" dirty="0" smtClean="0">
                <a:latin typeface="Georgia" pitchFamily="18" charset="0"/>
              </a:rPr>
              <a:t>, является «метеоризм с притуплением», имеется чередование участков тимпанита и притупления. В эту стадию начинается процесс </a:t>
            </a:r>
            <a:r>
              <a:rPr lang="ru-RU" sz="2400" dirty="0" err="1" smtClean="0">
                <a:latin typeface="Georgia" pitchFamily="18" charset="0"/>
              </a:rPr>
              <a:t>пропотевания</a:t>
            </a:r>
            <a:r>
              <a:rPr lang="ru-RU" sz="2400" dirty="0" smtClean="0">
                <a:latin typeface="Georgia" pitchFamily="18" charset="0"/>
              </a:rPr>
              <a:t> жидкости в брюшную полость и появляется широкая зона притупления в центре живота, а затем в отлогих местах. </a:t>
            </a:r>
            <a:endParaRPr lang="ru-RU" sz="2400" dirty="0" smtClean="0">
              <a:latin typeface="Georgia" pitchFamily="18" charset="0"/>
            </a:endParaRPr>
          </a:p>
          <a:p>
            <a:pPr algn="just"/>
            <a:endParaRPr lang="ru-RU" sz="2400" dirty="0" smtClean="0">
              <a:latin typeface="Georgia" pitchFamily="18" charset="0"/>
            </a:endParaRPr>
          </a:p>
          <a:p>
            <a:pPr algn="just"/>
            <a:r>
              <a:rPr lang="ru-RU" sz="2400" dirty="0" err="1" smtClean="0">
                <a:latin typeface="Georgia" pitchFamily="18" charset="0"/>
              </a:rPr>
              <a:t>Аускультативные</a:t>
            </a:r>
            <a:r>
              <a:rPr lang="ru-RU" sz="2400" dirty="0" smtClean="0">
                <a:latin typeface="Georgia" pitchFamily="18" charset="0"/>
              </a:rPr>
              <a:t> данные: в начале заболева</a:t>
            </a:r>
            <a:r>
              <a:rPr lang="ru-RU" sz="2400" b="1" dirty="0" smtClean="0">
                <a:latin typeface="Georgia" pitchFamily="18" charset="0"/>
              </a:rPr>
              <a:t>н</a:t>
            </a:r>
            <a:r>
              <a:rPr lang="ru-RU" sz="2400" dirty="0" smtClean="0">
                <a:latin typeface="Georgia" pitchFamily="18" charset="0"/>
              </a:rPr>
              <a:t>ия у ряда больных может определяться нормальная или даже усиленная перистальтика, но по мере нарастания ишемии она ослабевает. </a:t>
            </a:r>
            <a:endParaRPr lang="ru-RU" sz="2400" dirty="0" smtClean="0">
              <a:latin typeface="Georgia" pitchFamily="18" charset="0"/>
            </a:endParaRPr>
          </a:p>
          <a:p>
            <a:pPr algn="just"/>
            <a:endParaRPr lang="ru-RU" sz="2400" dirty="0" smtClean="0">
              <a:latin typeface="Georgia" pitchFamily="18" charset="0"/>
            </a:endParaRPr>
          </a:p>
          <a:p>
            <a:pPr algn="just"/>
            <a:r>
              <a:rPr lang="ru-RU" sz="2400" dirty="0" smtClean="0">
                <a:latin typeface="Georgia" pitchFamily="18" charset="0"/>
              </a:rPr>
              <a:t>Лейкоцитоз 20–40</a:t>
            </a:r>
            <a:r>
              <a:rPr lang="ru-RU" sz="2400" baseline="30000" dirty="0" smtClean="0">
                <a:latin typeface="Georgia" pitchFamily="18" charset="0"/>
              </a:rPr>
              <a:t>х</a:t>
            </a:r>
            <a:r>
              <a:rPr lang="ru-RU" sz="2400" dirty="0" smtClean="0">
                <a:latin typeface="Georgia" pitchFamily="18" charset="0"/>
              </a:rPr>
              <a:t>10</a:t>
            </a:r>
            <a:r>
              <a:rPr lang="ru-RU" sz="2400" baseline="30000" dirty="0" smtClean="0">
                <a:latin typeface="Georgia" pitchFamily="18" charset="0"/>
              </a:rPr>
              <a:t>9</a:t>
            </a:r>
            <a:r>
              <a:rPr lang="ru-RU" sz="2400" dirty="0" smtClean="0">
                <a:latin typeface="Georgia" pitchFamily="18" charset="0"/>
              </a:rPr>
              <a:t>/л с выраженным </a:t>
            </a:r>
            <a:r>
              <a:rPr lang="ru-RU" sz="2400" dirty="0" err="1" smtClean="0">
                <a:latin typeface="Georgia" pitchFamily="18" charset="0"/>
              </a:rPr>
              <a:t>нейтрофилезом</a:t>
            </a:r>
            <a:r>
              <a:rPr lang="ru-RU" sz="2400" dirty="0" smtClean="0">
                <a:latin typeface="Georgia" pitchFamily="18" charset="0"/>
              </a:rPr>
              <a:t>.</a:t>
            </a:r>
            <a:r>
              <a:rPr lang="ru-RU" sz="2400" baseline="30000" dirty="0" smtClean="0">
                <a:latin typeface="Georgia" pitchFamily="18" charset="0"/>
              </a:rPr>
              <a:t> </a:t>
            </a:r>
            <a:endParaRPr lang="ru-RU" sz="2400" dirty="0" smtClean="0">
              <a:latin typeface="Georgia" pitchFamily="18" charset="0"/>
            </a:endParaRPr>
          </a:p>
          <a:p>
            <a:pPr algn="just"/>
            <a:endParaRPr lang="ru-RU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34298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СТАДИЯ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 ИНФАРКТА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КИШКИ</a:t>
            </a:r>
            <a:endParaRPr lang="ru-RU" sz="2000" dirty="0">
              <a:latin typeface="Georgia" pitchFamily="18" charset="0"/>
            </a:endParaRPr>
          </a:p>
          <a:p>
            <a:pPr algn="just"/>
            <a:endParaRPr lang="ru-RU" sz="2300" dirty="0"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414" y="1317812"/>
            <a:ext cx="6273173" cy="6067319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200" dirty="0" smtClean="0">
                <a:latin typeface="Georgia" pitchFamily="18" charset="0"/>
              </a:rPr>
              <a:t>Состояние больных резко ухудшается вследствие </a:t>
            </a:r>
            <a:r>
              <a:rPr lang="ru-RU" sz="2200" dirty="0" err="1" smtClean="0">
                <a:latin typeface="Georgia" pitchFamily="18" charset="0"/>
              </a:rPr>
              <a:t>эндотоксикоза</a:t>
            </a:r>
            <a:r>
              <a:rPr lang="ru-RU" sz="2200" dirty="0" smtClean="0">
                <a:latin typeface="Georgia" pitchFamily="18" charset="0"/>
              </a:rPr>
              <a:t>, расценивается как тяжелое, возможно нарушение сознания. Гемодинамика не стабильная со склонностью к гипотонии. Язык сухой.</a:t>
            </a:r>
            <a:r>
              <a:rPr lang="ru-RU" sz="2200" i="1" dirty="0" smtClean="0">
                <a:latin typeface="Georgia" pitchFamily="18" charset="0"/>
              </a:rPr>
              <a:t> </a:t>
            </a:r>
            <a:r>
              <a:rPr lang="ru-RU" sz="2200" dirty="0" smtClean="0">
                <a:latin typeface="Georgia" pitchFamily="18" charset="0"/>
              </a:rPr>
              <a:t>Рвотные массы приобретают неприятный гнилостный запах. </a:t>
            </a:r>
          </a:p>
          <a:p>
            <a:pPr algn="just"/>
            <a:r>
              <a:rPr lang="ru-RU" sz="2200" dirty="0" smtClean="0">
                <a:latin typeface="Georgia" pitchFamily="18" charset="0"/>
              </a:rPr>
              <a:t>Отмечаются признаки системной воспалительной реакции: лихорадка, </a:t>
            </a:r>
            <a:r>
              <a:rPr lang="ru-RU" sz="2200" dirty="0" err="1" smtClean="0">
                <a:latin typeface="Georgia" pitchFamily="18" charset="0"/>
              </a:rPr>
              <a:t>тахипноэ</a:t>
            </a:r>
            <a:r>
              <a:rPr lang="ru-RU" sz="2200" dirty="0" smtClean="0">
                <a:latin typeface="Georgia" pitchFamily="18" charset="0"/>
              </a:rPr>
              <a:t>, тахикардия. При объективном осмотре обращают на себя внимание бледно–серая, иногда </a:t>
            </a:r>
            <a:r>
              <a:rPr lang="ru-RU" sz="2200" dirty="0" err="1" smtClean="0">
                <a:latin typeface="Georgia" pitchFamily="18" charset="0"/>
              </a:rPr>
              <a:t>цианотичная</a:t>
            </a:r>
            <a:r>
              <a:rPr lang="ru-RU" sz="2200" dirty="0" smtClean="0">
                <a:latin typeface="Georgia" pitchFamily="18" charset="0"/>
              </a:rPr>
              <a:t> окраска кожных покровов, липкий пот. Имеется выраженная болезненность по всему животу, усиливающаяся при малейшей перемене положения тела, кашле, и положительные симптомы распространенного перитонита. Развивается симптом «гробовой тишины» – полное отсутствие кишечных шумов в животе. </a:t>
            </a:r>
          </a:p>
          <a:p>
            <a:pPr algn="just"/>
            <a:endParaRPr lang="ru-RU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277470" y="0"/>
            <a:ext cx="7799294" cy="134298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СТАДИЯ </a:t>
            </a:r>
            <a:r>
              <a:rPr lang="en-US" sz="20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НЕКРОЗА</a:t>
            </a:r>
            <a:r>
              <a:rPr lang="en-US" sz="20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 КИШКИ И ПЕРИТОНИТА</a:t>
            </a:r>
            <a:endParaRPr lang="ru-RU" sz="1800" dirty="0">
              <a:latin typeface="Georgia" pitchFamily="18" charset="0"/>
            </a:endParaRPr>
          </a:p>
          <a:p>
            <a:pPr algn="just"/>
            <a:endParaRPr lang="ru-RU" sz="2300" dirty="0"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C:\Documents and Settings\Admin\Рабочий стол\Жариков А.Н. ФОТО в операционной\Дриллер - мезтромбоз. Операции 04.02.11 и 07.02.11 -дуоденотрансверзоанастомоз\DSCN0080.JPG"/>
          <p:cNvPicPr/>
          <p:nvPr/>
        </p:nvPicPr>
        <p:blipFill rotWithShape="1">
          <a:blip r:embed="rId4" cstate="print"/>
          <a:srcRect l="4725" t="14309"/>
          <a:stretch/>
        </p:blipFill>
        <p:spPr bwMode="auto">
          <a:xfrm>
            <a:off x="6441141" y="1292132"/>
            <a:ext cx="4250672" cy="3266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6414247" y="4688900"/>
            <a:ext cx="42775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Вид тонкой кишки </a:t>
            </a:r>
            <a:endParaRPr lang="ru-RU" sz="1600" dirty="0" smtClean="0">
              <a:solidFill>
                <a:schemeClr val="bg1"/>
              </a:solidFill>
              <a:latin typeface="Georgia" pitchFamily="18" charset="0"/>
            </a:endParaRPr>
          </a:p>
          <a:p>
            <a:pPr lvl="0" algn="ctr">
              <a:defRPr/>
            </a:pP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в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стадию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некроза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414" y="1425388"/>
            <a:ext cx="6286622" cy="5784931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200" dirty="0" smtClean="0">
                <a:latin typeface="Georgia" pitchFamily="18" charset="0"/>
              </a:rPr>
              <a:t>Тромбоэмболия ствола НБА протекает со следующими симптомами. Внезапно возникшая боль локализуется у этих больных в нижней половине живота и малом тазу. </a:t>
            </a:r>
            <a:endParaRPr lang="ru-RU" sz="2200" dirty="0" smtClean="0">
              <a:latin typeface="Georgia" pitchFamily="18" charset="0"/>
            </a:endParaRPr>
          </a:p>
          <a:p>
            <a:pPr algn="just"/>
            <a:r>
              <a:rPr lang="ru-RU" sz="2200" dirty="0" smtClean="0">
                <a:latin typeface="Georgia" pitchFamily="18" charset="0"/>
              </a:rPr>
              <a:t>Боль </a:t>
            </a:r>
            <a:r>
              <a:rPr lang="ru-RU" sz="2200" dirty="0" smtClean="0">
                <a:latin typeface="Georgia" pitchFamily="18" charset="0"/>
              </a:rPr>
              <a:t>постоянно сопровождается рвотой и отхождением жидкого стула с примесью крови и слизи. </a:t>
            </a:r>
            <a:endParaRPr lang="ru-RU" sz="2200" dirty="0" smtClean="0">
              <a:latin typeface="Georgia" pitchFamily="18" charset="0"/>
            </a:endParaRPr>
          </a:p>
          <a:p>
            <a:pPr algn="just"/>
            <a:r>
              <a:rPr lang="ru-RU" sz="2200" dirty="0" smtClean="0">
                <a:latin typeface="Georgia" pitchFamily="18" charset="0"/>
              </a:rPr>
              <a:t>Мышцы </a:t>
            </a:r>
            <a:r>
              <a:rPr lang="ru-RU" sz="2200" dirty="0" smtClean="0">
                <a:latin typeface="Georgia" pitchFamily="18" charset="0"/>
              </a:rPr>
              <a:t>в начале болезни не напряжены, пальпация нижней половины живота болезненна. </a:t>
            </a:r>
            <a:endParaRPr lang="ru-RU" sz="2200" dirty="0" smtClean="0">
              <a:latin typeface="Georgia" pitchFamily="18" charset="0"/>
            </a:endParaRPr>
          </a:p>
          <a:p>
            <a:pPr algn="just"/>
            <a:r>
              <a:rPr lang="ru-RU" sz="2200" dirty="0" smtClean="0">
                <a:latin typeface="Georgia" pitchFamily="18" charset="0"/>
              </a:rPr>
              <a:t>Постепенно </a:t>
            </a:r>
            <a:r>
              <a:rPr lang="ru-RU" sz="2200" dirty="0" smtClean="0">
                <a:latin typeface="Georgia" pitchFamily="18" charset="0"/>
              </a:rPr>
              <a:t>развивается парез кишечника. </a:t>
            </a:r>
            <a:endParaRPr lang="ru-RU" sz="2200" dirty="0" smtClean="0">
              <a:latin typeface="Georgia" pitchFamily="18" charset="0"/>
            </a:endParaRPr>
          </a:p>
          <a:p>
            <a:pPr algn="just"/>
            <a:r>
              <a:rPr lang="ru-RU" sz="2200" dirty="0" smtClean="0">
                <a:latin typeface="Georgia" pitchFamily="18" charset="0"/>
              </a:rPr>
              <a:t>За </a:t>
            </a:r>
            <a:r>
              <a:rPr lang="ru-RU" sz="2200" dirty="0" smtClean="0">
                <a:latin typeface="Georgia" pitchFamily="18" charset="0"/>
              </a:rPr>
              <a:t>счет хороших коллатеральных связей сосудов этого отдела кишечника с системами верхней брыжеечной и внутренних подвздошных артерий окклюзия склонна к компенсации ишемии в левой половине ободочной кишки. </a:t>
            </a:r>
          </a:p>
          <a:p>
            <a:pPr algn="just">
              <a:spcBef>
                <a:spcPts val="0"/>
              </a:spcBef>
            </a:pPr>
            <a:endParaRPr lang="ru-RU" sz="19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26402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ТРОМБОЭМБОЛИЯ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НИЖНЕЙ БРЫЖЕЕЧНОЙ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АРТЕРИИ</a:t>
            </a:r>
            <a:endParaRPr lang="ru-RU" sz="2000" dirty="0">
              <a:latin typeface="Georgia" pitchFamily="18" charset="0"/>
            </a:endParaRPr>
          </a:p>
          <a:p>
            <a:pPr algn="just"/>
            <a:endParaRPr lang="ru-RU" sz="2300" dirty="0">
              <a:latin typeface="Georgia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4" cstate="print"/>
          <a:srcRect l="12641" t="12756" r="51200" b="11576"/>
          <a:stretch>
            <a:fillRect/>
          </a:stretch>
        </p:blipFill>
        <p:spPr bwMode="auto">
          <a:xfrm>
            <a:off x="6535429" y="1442389"/>
            <a:ext cx="4156384" cy="4890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6508376" y="6541344"/>
            <a:ext cx="41834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Анастомозы НБА с системой ВБА и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внутренними подвздошными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артериями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414" y="1317812"/>
            <a:ext cx="5654610" cy="6067319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eorgia" pitchFamily="18" charset="0"/>
              </a:rPr>
              <a:t>может </a:t>
            </a:r>
            <a:r>
              <a:rPr lang="ru-RU" sz="2000" dirty="0" smtClean="0">
                <a:latin typeface="Georgia" pitchFamily="18" charset="0"/>
              </a:rPr>
              <a:t>быть заподозрен у пациентов с синдромом </a:t>
            </a:r>
            <a:r>
              <a:rPr lang="ru-RU" sz="2000" dirty="0" err="1" smtClean="0">
                <a:latin typeface="Georgia" pitchFamily="18" charset="0"/>
              </a:rPr>
              <a:t>гиперкоагуляции</a:t>
            </a:r>
            <a:r>
              <a:rPr lang="ru-RU" sz="2000" dirty="0" smtClean="0">
                <a:latin typeface="Georgia" pitchFamily="18" charset="0"/>
              </a:rPr>
              <a:t> (</a:t>
            </a:r>
            <a:r>
              <a:rPr lang="ru-RU" sz="2000" b="1" dirty="0" smtClean="0">
                <a:latin typeface="Georgia" pitchFamily="18" charset="0"/>
              </a:rPr>
              <a:t>В2</a:t>
            </a:r>
            <a:r>
              <a:rPr lang="ru-RU" sz="2000" dirty="0" smtClean="0">
                <a:latin typeface="Georgia" pitchFamily="18" charset="0"/>
              </a:rPr>
              <a:t>) и развиваться от 1 суток до 3 недель. </a:t>
            </a:r>
            <a:endParaRPr lang="ru-RU" sz="2000" dirty="0" smtClean="0">
              <a:latin typeface="Georgia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eorgia" pitchFamily="18" charset="0"/>
              </a:rPr>
              <a:t>Его </a:t>
            </a:r>
            <a:r>
              <a:rPr lang="ru-RU" sz="2000" dirty="0" smtClean="0">
                <a:latin typeface="Georgia" pitchFamily="18" charset="0"/>
              </a:rPr>
              <a:t>клиническая картина в большинстве случаев стертая и проявляется в поздние сроки, в стадии некроза кишечника и перитонита. </a:t>
            </a:r>
            <a:endParaRPr lang="ru-RU" sz="2000" dirty="0" smtClean="0">
              <a:latin typeface="Georgia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2000" dirty="0" smtClean="0">
              <a:latin typeface="Georgia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eorgia" pitchFamily="18" charset="0"/>
              </a:rPr>
              <a:t>Локальный </a:t>
            </a:r>
            <a:r>
              <a:rPr lang="ru-RU" sz="2000" dirty="0" smtClean="0">
                <a:latin typeface="Georgia" pitchFamily="18" charset="0"/>
              </a:rPr>
              <a:t>тромбоз, как правило, протекает бессимптомно. Время развития явной симптоматики может достигать 7 суток от момента возникновения заболевания. </a:t>
            </a:r>
            <a:endParaRPr lang="ru-RU" sz="2000" dirty="0" smtClean="0">
              <a:latin typeface="Georgia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eorgia" pitchFamily="18" charset="0"/>
              </a:rPr>
              <a:t>Боли </a:t>
            </a:r>
            <a:r>
              <a:rPr lang="ru-RU" sz="2000" dirty="0" smtClean="0">
                <a:latin typeface="Georgia" pitchFamily="18" charset="0"/>
              </a:rPr>
              <a:t>в животе (часто спастического характера, нелокализованные, иногда в верхней части живота), тошнота, рвота, признаки </a:t>
            </a:r>
            <a:r>
              <a:rPr lang="ru-RU" sz="2000" dirty="0" err="1" smtClean="0">
                <a:latin typeface="Georgia" pitchFamily="18" charset="0"/>
              </a:rPr>
              <a:t>желудочно</a:t>
            </a:r>
            <a:r>
              <a:rPr lang="ru-RU" sz="2000" dirty="0" smtClean="0">
                <a:latin typeface="Georgia" pitchFamily="18" charset="0"/>
              </a:rPr>
              <a:t>–кишечного кровотечения (ЖКК), </a:t>
            </a:r>
            <a:r>
              <a:rPr lang="ru-RU" sz="2000" dirty="0" err="1" smtClean="0">
                <a:latin typeface="Georgia" pitchFamily="18" charset="0"/>
              </a:rPr>
              <a:t>анорексия</a:t>
            </a:r>
            <a:r>
              <a:rPr lang="ru-RU" sz="2000" dirty="0" smtClean="0">
                <a:latin typeface="Georgia" pitchFamily="18" charset="0"/>
              </a:rPr>
              <a:t> в сочетании с тахикардией и гипертермией – основные признаки тромбоза брыжеечных вен.</a:t>
            </a:r>
            <a:endParaRPr lang="ru-RU" sz="2000" dirty="0">
              <a:latin typeface="Georgia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34298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ВЕНОЗНЫЙ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ТРОМБОЗ</a:t>
            </a:r>
            <a:endParaRPr lang="ru-RU" sz="2000" dirty="0">
              <a:latin typeface="Georgia" pitchFamily="18" charset="0"/>
            </a:endParaRPr>
          </a:p>
          <a:p>
            <a:pPr algn="just"/>
            <a:endParaRPr lang="ru-RU" sz="2300" dirty="0"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6118411" y="4984735"/>
            <a:ext cx="42775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Вид тонкой кишки при венозном </a:t>
            </a:r>
            <a:r>
              <a:rPr lang="ru-RU" sz="1600" dirty="0" err="1" smtClean="0">
                <a:solidFill>
                  <a:schemeClr val="bg1"/>
                </a:solidFill>
                <a:latin typeface="Georgia" pitchFamily="18" charset="0"/>
              </a:rPr>
              <a:t>мезентериальном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 тромбозе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024281" y="1327960"/>
            <a:ext cx="4429121" cy="348608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414" y="1196788"/>
            <a:ext cx="10307292" cy="6362887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eorgia" pitchFamily="18" charset="0"/>
              </a:rPr>
              <a:t>может быть заподозрена у пациентов, находящихся в критическом состоянии при ухудшении их состояния, не имеющего другой объяснимой причины (</a:t>
            </a:r>
            <a:r>
              <a:rPr lang="ru-RU" sz="2000" b="1" dirty="0" smtClean="0">
                <a:latin typeface="Georgia" pitchFamily="18" charset="0"/>
              </a:rPr>
              <a:t>В2</a:t>
            </a:r>
            <a:r>
              <a:rPr lang="ru-RU" sz="2000" dirty="0" smtClean="0">
                <a:latin typeface="Georgia" pitchFamily="18" charset="0"/>
              </a:rPr>
              <a:t>). </a:t>
            </a:r>
            <a:endParaRPr lang="ru-RU" sz="2000" dirty="0" smtClean="0">
              <a:latin typeface="Georgia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eorgia" pitchFamily="18" charset="0"/>
              </a:rPr>
              <a:t>Возможны </a:t>
            </a:r>
            <a:r>
              <a:rPr lang="ru-RU" sz="2000" dirty="0" smtClean="0">
                <a:latin typeface="Georgia" pitchFamily="18" charset="0"/>
              </a:rPr>
              <a:t>постоянная или периодическая разлитая абдоминальная боль, </a:t>
            </a:r>
            <a:r>
              <a:rPr lang="ru-RU" sz="2000" dirty="0" err="1" smtClean="0">
                <a:latin typeface="Georgia" pitchFamily="18" charset="0"/>
              </a:rPr>
              <a:t>гастростаз</a:t>
            </a:r>
            <a:r>
              <a:rPr lang="ru-RU" sz="2000" dirty="0" smtClean="0">
                <a:latin typeface="Georgia" pitchFamily="18" charset="0"/>
              </a:rPr>
              <a:t>, </a:t>
            </a:r>
            <a:r>
              <a:rPr lang="ru-RU" sz="2000" dirty="0" err="1" smtClean="0">
                <a:latin typeface="Georgia" pitchFamily="18" charset="0"/>
              </a:rPr>
              <a:t>пневматоз</a:t>
            </a:r>
            <a:r>
              <a:rPr lang="ru-RU" sz="2000" dirty="0" smtClean="0">
                <a:latin typeface="Georgia" pitchFamily="18" charset="0"/>
              </a:rPr>
              <a:t> кишечника, паралитическая кишечная непроходимость, тошнота и рвота, иногда диарея, признаки ЖКК. Они появляются после потери сознания и артериальной гипотензии. </a:t>
            </a:r>
            <a:endParaRPr lang="ru-RU" sz="2000" dirty="0" smtClean="0">
              <a:latin typeface="Georgia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eorgia" pitchFamily="18" charset="0"/>
              </a:rPr>
              <a:t>Основной </a:t>
            </a:r>
            <a:r>
              <a:rPr lang="ru-RU" sz="2000" dirty="0" smtClean="0">
                <a:latin typeface="Georgia" pitchFamily="18" charset="0"/>
              </a:rPr>
              <a:t>контингент и группы риска – пациенты пожилого и старческого возраста, находящиеся в </a:t>
            </a:r>
            <a:r>
              <a:rPr lang="ru-RU" sz="2000" dirty="0" err="1" smtClean="0">
                <a:latin typeface="Georgia" pitchFamily="18" charset="0"/>
              </a:rPr>
              <a:t>кардиогенном</a:t>
            </a:r>
            <a:r>
              <a:rPr lang="ru-RU" sz="2000" dirty="0" smtClean="0">
                <a:latin typeface="Georgia" pitchFamily="18" charset="0"/>
              </a:rPr>
              <a:t> или септическом шоке, на постоянном гемодиализе, после кардиохирургических операций (после коррекции </a:t>
            </a:r>
            <a:r>
              <a:rPr lang="ru-RU" sz="2000" dirty="0" err="1" smtClean="0">
                <a:latin typeface="Georgia" pitchFamily="18" charset="0"/>
              </a:rPr>
              <a:t>коарктации</a:t>
            </a:r>
            <a:r>
              <a:rPr lang="ru-RU" sz="2000" dirty="0" smtClean="0">
                <a:latin typeface="Georgia" pitchFamily="18" charset="0"/>
              </a:rPr>
              <a:t> аорты) или после хирургической </a:t>
            </a:r>
            <a:r>
              <a:rPr lang="ru-RU" sz="2000" dirty="0" err="1" smtClean="0">
                <a:latin typeface="Georgia" pitchFamily="18" charset="0"/>
              </a:rPr>
              <a:t>реваскуляризации</a:t>
            </a:r>
            <a:r>
              <a:rPr lang="ru-RU" sz="2000" dirty="0" smtClean="0">
                <a:latin typeface="Georgia" pitchFamily="18" charset="0"/>
              </a:rPr>
              <a:t> ОМИ, у которых: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eorgia" pitchFamily="18" charset="0"/>
              </a:rPr>
              <a:t>• после абдоминального болевого синдрома развивается парез кишечника;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eorgia" pitchFamily="18" charset="0"/>
              </a:rPr>
              <a:t>• требуется вазопрессорная поддержка;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eorgia" pitchFamily="18" charset="0"/>
              </a:rPr>
              <a:t>• имел место эпизод артериальной гипотензии;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eorgia" pitchFamily="18" charset="0"/>
              </a:rPr>
              <a:t>• медленно повышается уровень сывороточных </a:t>
            </a:r>
            <a:r>
              <a:rPr lang="ru-RU" sz="2000" dirty="0" err="1" smtClean="0">
                <a:latin typeface="Georgia" pitchFamily="18" charset="0"/>
              </a:rPr>
              <a:t>трансаминаз</a:t>
            </a:r>
            <a:r>
              <a:rPr lang="ru-RU" sz="2000" dirty="0" smtClean="0">
                <a:latin typeface="Georgia" pitchFamily="18" charset="0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eorgia" pitchFamily="18" charset="0"/>
              </a:rPr>
              <a:t>Необъяснимый парез кишечника или ЖКК могут быть единственными признаками ОМИ </a:t>
            </a:r>
            <a:r>
              <a:rPr lang="ru-RU" sz="2000" dirty="0" err="1" smtClean="0">
                <a:latin typeface="Georgia" pitchFamily="18" charset="0"/>
              </a:rPr>
              <a:t>неокклюзионного</a:t>
            </a:r>
            <a:r>
              <a:rPr lang="ru-RU" sz="2000" dirty="0" smtClean="0">
                <a:latin typeface="Georgia" pitchFamily="18" charset="0"/>
              </a:rPr>
              <a:t> генеза и выявляются у 25% пациентов в состоянии медикаментозного сна в отделениях интенсивной терапии (</a:t>
            </a:r>
            <a:r>
              <a:rPr lang="ru-RU" sz="2000" b="1" dirty="0" smtClean="0">
                <a:latin typeface="Georgia" pitchFamily="18" charset="0"/>
              </a:rPr>
              <a:t>В1</a:t>
            </a:r>
            <a:r>
              <a:rPr lang="ru-RU" sz="2000" dirty="0" smtClean="0">
                <a:latin typeface="Georgia" pitchFamily="18" charset="0"/>
              </a:rPr>
              <a:t>). У пациентов, перенесших сердечно-легочную реанимацию, у которых развивается бактериемия и диарея, следует заподозрить наличие ОМИ </a:t>
            </a:r>
            <a:r>
              <a:rPr lang="ru-RU" sz="2000" dirty="0" err="1" smtClean="0">
                <a:latin typeface="Georgia" pitchFamily="18" charset="0"/>
              </a:rPr>
              <a:t>неокклюзионного</a:t>
            </a:r>
            <a:r>
              <a:rPr lang="ru-RU" sz="2000" dirty="0" smtClean="0">
                <a:latin typeface="Georgia" pitchFamily="18" charset="0"/>
              </a:rPr>
              <a:t> генеза, особенно при наличии в стуле кала с малиновым окрашиванием (</a:t>
            </a:r>
            <a:r>
              <a:rPr lang="ru-RU" sz="2000" b="1" dirty="0" smtClean="0">
                <a:latin typeface="Georgia" pitchFamily="18" charset="0"/>
              </a:rPr>
              <a:t>В1</a:t>
            </a:r>
            <a:r>
              <a:rPr lang="ru-RU" sz="2000" dirty="0" smtClean="0">
                <a:latin typeface="Georgia" pitchFamily="18" charset="0"/>
              </a:rPr>
              <a:t>).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2200" dirty="0" smtClean="0">
              <a:latin typeface="Georgia" pitchFamily="18" charset="0"/>
            </a:endParaRPr>
          </a:p>
          <a:p>
            <a:pPr algn="just"/>
            <a:endParaRPr lang="ru-RU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34298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НЕОККЛЮЗИОННАЯ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ФОРМА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ОМИ</a:t>
            </a:r>
            <a:endParaRPr lang="ru-RU" sz="2000" dirty="0" smtClean="0">
              <a:latin typeface="Georgia" pitchFamily="18" charset="0"/>
            </a:endParaRPr>
          </a:p>
          <a:p>
            <a:pPr algn="just"/>
            <a:endParaRPr lang="ru-RU" sz="2300" dirty="0"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414" y="1344707"/>
            <a:ext cx="10307292" cy="6024282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000" dirty="0" smtClean="0">
                <a:latin typeface="Georgia" pitchFamily="18" charset="0"/>
              </a:rPr>
              <a:t>Не существует специфических лабораторных данных, позволяющих достоверно подтвердить диагноз ОМИ (</a:t>
            </a:r>
            <a:r>
              <a:rPr lang="ru-RU" sz="2000" b="1" dirty="0" smtClean="0">
                <a:latin typeface="Georgia" pitchFamily="18" charset="0"/>
              </a:rPr>
              <a:t>В2</a:t>
            </a:r>
            <a:r>
              <a:rPr lang="ru-RU" sz="2000" dirty="0" smtClean="0">
                <a:latin typeface="Georgia" pitchFamily="18" charset="0"/>
              </a:rPr>
              <a:t>).</a:t>
            </a:r>
          </a:p>
          <a:p>
            <a:pPr algn="just"/>
            <a:r>
              <a:rPr lang="ru-RU" sz="2000" dirty="0" smtClean="0">
                <a:latin typeface="Georgia" pitchFamily="18" charset="0"/>
              </a:rPr>
              <a:t>В анализах крови выявляют </a:t>
            </a:r>
            <a:r>
              <a:rPr lang="ru-RU" sz="2000" dirty="0" err="1" smtClean="0">
                <a:solidFill>
                  <a:srgbClr val="FFFF00"/>
                </a:solidFill>
                <a:latin typeface="Georgia" pitchFamily="18" charset="0"/>
              </a:rPr>
              <a:t>гемоконцентрацию</a:t>
            </a:r>
            <a:r>
              <a:rPr lang="ru-RU" sz="2000" dirty="0" smtClean="0">
                <a:latin typeface="Georgia" pitchFamily="18" charset="0"/>
              </a:rPr>
              <a:t> и </a:t>
            </a:r>
            <a:r>
              <a:rPr lang="ru-RU" sz="2000" dirty="0" smtClean="0">
                <a:solidFill>
                  <a:srgbClr val="FFFF00"/>
                </a:solidFill>
                <a:latin typeface="Georgia" pitchFamily="18" charset="0"/>
              </a:rPr>
              <a:t>лейкоцитоз</a:t>
            </a:r>
            <a:r>
              <a:rPr lang="ru-RU" sz="2000" dirty="0" smtClean="0">
                <a:latin typeface="Georgia" pitchFamily="18" charset="0"/>
              </a:rPr>
              <a:t> (</a:t>
            </a:r>
            <a:r>
              <a:rPr lang="ru-RU" sz="2000" dirty="0" smtClean="0">
                <a:latin typeface="Georgia" pitchFamily="18" charset="0"/>
              </a:rPr>
              <a:t>достигающий </a:t>
            </a:r>
            <a:r>
              <a:rPr lang="ru-RU" sz="2000" dirty="0" smtClean="0">
                <a:latin typeface="Georgia" pitchFamily="18" charset="0"/>
              </a:rPr>
              <a:t>чрезвычайно высоких цифр в 90% случаев (</a:t>
            </a:r>
            <a:r>
              <a:rPr lang="ru-RU" sz="2000" b="1" dirty="0" smtClean="0">
                <a:latin typeface="Georgia" pitchFamily="18" charset="0"/>
              </a:rPr>
              <a:t>В1</a:t>
            </a:r>
            <a:r>
              <a:rPr lang="ru-RU" sz="2000" dirty="0" smtClean="0">
                <a:latin typeface="Georgia" pitchFamily="18" charset="0"/>
              </a:rPr>
              <a:t>); </a:t>
            </a:r>
            <a:r>
              <a:rPr lang="ru-RU" sz="2000" dirty="0" smtClean="0">
                <a:solidFill>
                  <a:srgbClr val="FFFF00"/>
                </a:solidFill>
                <a:latin typeface="Georgia" pitchFamily="18" charset="0"/>
              </a:rPr>
              <a:t>сдвиг лейкоцитарной формулы влево до </a:t>
            </a:r>
            <a:r>
              <a:rPr lang="ru-RU" sz="2000" dirty="0" err="1" smtClean="0">
                <a:solidFill>
                  <a:srgbClr val="FFFF00"/>
                </a:solidFill>
                <a:latin typeface="Georgia" pitchFamily="18" charset="0"/>
              </a:rPr>
              <a:t>палочкоядерных</a:t>
            </a:r>
            <a:r>
              <a:rPr lang="ru-RU" sz="2000" dirty="0" smtClean="0">
                <a:solidFill>
                  <a:srgbClr val="FFFF00"/>
                </a:solidFill>
                <a:latin typeface="Georgia" pitchFamily="18" charset="0"/>
              </a:rPr>
              <a:t> и юных нейтрофилов</a:t>
            </a:r>
            <a:r>
              <a:rPr lang="ru-RU" sz="2000" dirty="0" smtClean="0">
                <a:latin typeface="Georgia" pitchFamily="18" charset="0"/>
              </a:rPr>
              <a:t> отмечается уже в стадии ишемии, но наиболее выражен в стадиях инфаркта и перитонита), </a:t>
            </a:r>
            <a:r>
              <a:rPr lang="ru-RU" sz="2000" dirty="0" smtClean="0">
                <a:solidFill>
                  <a:srgbClr val="FFFF00"/>
                </a:solidFill>
                <a:latin typeface="Georgia" pitchFamily="18" charset="0"/>
              </a:rPr>
              <a:t>повышение ряда сывороточных ферментов и метаболический ацидоз</a:t>
            </a:r>
            <a:r>
              <a:rPr lang="ru-RU" sz="2000" dirty="0" smtClean="0">
                <a:latin typeface="Georgia" pitchFamily="18" charset="0"/>
              </a:rPr>
              <a:t>. Высокий лейкоцитоз не является ранним специфичным признаком ОМИ, но может свидетельствовать о развитии некроза кишки (</a:t>
            </a:r>
            <a:r>
              <a:rPr lang="ru-RU" sz="2000" b="1" dirty="0" smtClean="0">
                <a:latin typeface="Georgia" pitchFamily="18" charset="0"/>
              </a:rPr>
              <a:t>В2</a:t>
            </a:r>
            <a:r>
              <a:rPr lang="ru-RU" sz="2000" dirty="0" smtClean="0">
                <a:latin typeface="Georgia" pitchFamily="18" charset="0"/>
              </a:rPr>
              <a:t>). Уровень </a:t>
            </a:r>
            <a:r>
              <a:rPr lang="ru-RU" sz="2000" dirty="0" smtClean="0">
                <a:solidFill>
                  <a:srgbClr val="FFFF00"/>
                </a:solidFill>
                <a:latin typeface="Georgia" pitchFamily="18" charset="0"/>
              </a:rPr>
              <a:t>амилазы</a:t>
            </a:r>
            <a:r>
              <a:rPr lang="ru-RU" sz="2000" dirty="0" smtClean="0">
                <a:latin typeface="Georgia" pitchFamily="18" charset="0"/>
              </a:rPr>
              <a:t> увеличен примерно у 50% пациентов</a:t>
            </a:r>
            <a:r>
              <a:rPr lang="ru-RU" sz="2000" dirty="0" smtClean="0">
                <a:latin typeface="Georgia" pitchFamily="18" charset="0"/>
              </a:rPr>
              <a:t>.</a:t>
            </a:r>
          </a:p>
          <a:p>
            <a:pPr algn="just"/>
            <a:r>
              <a:rPr lang="ru-RU" sz="2000" dirty="0" smtClean="0">
                <a:latin typeface="Georgia" pitchFamily="18" charset="0"/>
              </a:rPr>
              <a:t>На сегодняшний день наиболее эффективными лабораторными маркерами острой ишемии кишечника являются </a:t>
            </a:r>
            <a:r>
              <a:rPr lang="ru-RU" sz="2000" i="1" dirty="0" smtClean="0">
                <a:solidFill>
                  <a:srgbClr val="FFFF00"/>
                </a:solidFill>
                <a:latin typeface="Georgia" pitchFamily="18" charset="0"/>
              </a:rPr>
              <a:t>D</a:t>
            </a:r>
            <a:r>
              <a:rPr lang="ru-RU" sz="2000" dirty="0" smtClean="0">
                <a:solidFill>
                  <a:srgbClr val="FFFF00"/>
                </a:solidFill>
                <a:latin typeface="Georgia" pitchFamily="18" charset="0"/>
              </a:rPr>
              <a:t>–</a:t>
            </a:r>
            <a:r>
              <a:rPr lang="ru-RU" sz="2000" dirty="0" err="1" smtClean="0">
                <a:solidFill>
                  <a:srgbClr val="FFFF00"/>
                </a:solidFill>
                <a:latin typeface="Georgia" pitchFamily="18" charset="0"/>
              </a:rPr>
              <a:t>димер</a:t>
            </a:r>
            <a:r>
              <a:rPr lang="ru-RU" sz="2000" dirty="0" smtClean="0">
                <a:solidFill>
                  <a:srgbClr val="FFFF00"/>
                </a:solidFill>
                <a:latin typeface="Georgia" pitchFamily="18" charset="0"/>
              </a:rPr>
              <a:t> и кишечная форма белка, связывающая жирные кислоты</a:t>
            </a:r>
            <a:r>
              <a:rPr lang="ru-RU" sz="2000" dirty="0" smtClean="0">
                <a:latin typeface="Georgia" pitchFamily="18" charset="0"/>
              </a:rPr>
              <a:t> (</a:t>
            </a:r>
            <a:r>
              <a:rPr lang="ru-RU" sz="2000" i="1" dirty="0" err="1" smtClean="0">
                <a:latin typeface="Georgia" pitchFamily="18" charset="0"/>
              </a:rPr>
              <a:t>i</a:t>
            </a:r>
            <a:r>
              <a:rPr lang="ru-RU" sz="2000" dirty="0" smtClean="0">
                <a:latin typeface="Georgia" pitchFamily="18" charset="0"/>
              </a:rPr>
              <a:t>–</a:t>
            </a:r>
            <a:r>
              <a:rPr lang="ru-RU" sz="2000" i="1" dirty="0" smtClean="0">
                <a:latin typeface="Georgia" pitchFamily="18" charset="0"/>
              </a:rPr>
              <a:t>FABP</a:t>
            </a:r>
            <a:r>
              <a:rPr lang="ru-RU" sz="2000" dirty="0" smtClean="0">
                <a:latin typeface="Georgia" pitchFamily="18" charset="0"/>
              </a:rPr>
              <a:t> –</a:t>
            </a:r>
            <a:r>
              <a:rPr lang="ru-RU" sz="2000" i="1" dirty="0" smtClean="0">
                <a:latin typeface="Georgia" pitchFamily="18" charset="0"/>
              </a:rPr>
              <a:t> </a:t>
            </a:r>
            <a:r>
              <a:rPr lang="ru-RU" sz="2000" i="1" dirty="0" err="1" smtClean="0">
                <a:latin typeface="Georgia" pitchFamily="18" charset="0"/>
              </a:rPr>
              <a:t>intestinal-fatty</a:t>
            </a:r>
            <a:r>
              <a:rPr lang="ru-RU" sz="2000" i="1" dirty="0" smtClean="0">
                <a:latin typeface="Georgia" pitchFamily="18" charset="0"/>
              </a:rPr>
              <a:t> </a:t>
            </a:r>
            <a:r>
              <a:rPr lang="ru-RU" sz="2000" i="1" dirty="0" err="1" smtClean="0">
                <a:latin typeface="Georgia" pitchFamily="18" charset="0"/>
              </a:rPr>
              <a:t>acid-binding</a:t>
            </a:r>
            <a:r>
              <a:rPr lang="ru-RU" sz="2000" i="1" dirty="0" smtClean="0">
                <a:latin typeface="Georgia" pitchFamily="18" charset="0"/>
              </a:rPr>
              <a:t> </a:t>
            </a:r>
            <a:r>
              <a:rPr lang="ru-RU" sz="2000" i="1" dirty="0" err="1" smtClean="0">
                <a:latin typeface="Georgia" pitchFamily="18" charset="0"/>
              </a:rPr>
              <a:t>protein</a:t>
            </a:r>
            <a:r>
              <a:rPr lang="ru-RU" sz="2000" i="1" dirty="0" smtClean="0">
                <a:latin typeface="Georgia" pitchFamily="18" charset="0"/>
              </a:rPr>
              <a:t>; </a:t>
            </a:r>
            <a:r>
              <a:rPr lang="ru-RU" sz="2000" dirty="0" smtClean="0">
                <a:latin typeface="Georgia" pitchFamily="18" charset="0"/>
              </a:rPr>
              <a:t>диагностическая ценность 85–90%). </a:t>
            </a:r>
          </a:p>
          <a:p>
            <a:pPr algn="just"/>
            <a:r>
              <a:rPr lang="ru-RU" sz="2000" dirty="0" smtClean="0">
                <a:latin typeface="Georgia" pitchFamily="18" charset="0"/>
              </a:rPr>
              <a:t>Нормальные значения </a:t>
            </a:r>
            <a:r>
              <a:rPr lang="ru-RU" sz="2000" i="1" dirty="0" smtClean="0">
                <a:latin typeface="Georgia" pitchFamily="18" charset="0"/>
              </a:rPr>
              <a:t>D</a:t>
            </a:r>
            <a:r>
              <a:rPr lang="ru-RU" sz="2000" dirty="0" smtClean="0">
                <a:latin typeface="Georgia" pitchFamily="18" charset="0"/>
              </a:rPr>
              <a:t>–</a:t>
            </a:r>
            <a:r>
              <a:rPr lang="ru-RU" sz="2000" dirty="0" err="1" smtClean="0">
                <a:latin typeface="Georgia" pitchFamily="18" charset="0"/>
              </a:rPr>
              <a:t>димера</a:t>
            </a:r>
            <a:r>
              <a:rPr lang="ru-RU" sz="2000" dirty="0" smtClean="0">
                <a:latin typeface="Georgia" pitchFamily="18" charset="0"/>
              </a:rPr>
              <a:t> (до 500 </a:t>
            </a:r>
            <a:r>
              <a:rPr lang="ru-RU" sz="2000" dirty="0" err="1" smtClean="0">
                <a:latin typeface="Georgia" pitchFamily="18" charset="0"/>
              </a:rPr>
              <a:t>нг</a:t>
            </a:r>
            <a:r>
              <a:rPr lang="ru-RU" sz="2000" dirty="0" smtClean="0">
                <a:latin typeface="Georgia" pitchFamily="18" charset="0"/>
              </a:rPr>
              <a:t>/мл), по мнению ряда авторов, могут исключать ОМИ. Повышение уровня </a:t>
            </a:r>
            <a:r>
              <a:rPr lang="ru-RU" sz="2000" i="1" dirty="0" err="1" smtClean="0">
                <a:latin typeface="Georgia" pitchFamily="18" charset="0"/>
              </a:rPr>
              <a:t>D</a:t>
            </a:r>
            <a:r>
              <a:rPr lang="ru-RU" sz="2000" dirty="0" err="1" smtClean="0">
                <a:latin typeface="Georgia" pitchFamily="18" charset="0"/>
              </a:rPr>
              <a:t>-димера</a:t>
            </a:r>
            <a:r>
              <a:rPr lang="ru-RU" sz="2000" dirty="0" smtClean="0">
                <a:latin typeface="Georgia" pitchFamily="18" charset="0"/>
              </a:rPr>
              <a:t> является независимым предиктором риска развития </a:t>
            </a:r>
            <a:r>
              <a:rPr lang="ru-RU" sz="2000" dirty="0" err="1" smtClean="0">
                <a:latin typeface="Georgia" pitchFamily="18" charset="0"/>
              </a:rPr>
              <a:t>мезентериальной</a:t>
            </a:r>
            <a:r>
              <a:rPr lang="ru-RU" sz="2000" dirty="0" smtClean="0">
                <a:latin typeface="Georgia" pitchFamily="18" charset="0"/>
              </a:rPr>
              <a:t> ишемии кишечника (</a:t>
            </a:r>
            <a:r>
              <a:rPr lang="ru-RU" sz="2000" b="1" dirty="0" smtClean="0">
                <a:latin typeface="Georgia" pitchFamily="18" charset="0"/>
              </a:rPr>
              <a:t>В1</a:t>
            </a:r>
            <a:r>
              <a:rPr lang="ru-RU" sz="2000" dirty="0" smtClean="0">
                <a:latin typeface="Georgia" pitchFamily="18" charset="0"/>
              </a:rPr>
              <a:t>). Увеличение уровня </a:t>
            </a:r>
            <a:r>
              <a:rPr lang="ru-RU" sz="2000" i="1" dirty="0" err="1" smtClean="0">
                <a:latin typeface="Georgia" pitchFamily="18" charset="0"/>
              </a:rPr>
              <a:t>D</a:t>
            </a:r>
            <a:r>
              <a:rPr lang="ru-RU" sz="2000" dirty="0" err="1" smtClean="0">
                <a:latin typeface="Georgia" pitchFamily="18" charset="0"/>
              </a:rPr>
              <a:t>-димера</a:t>
            </a:r>
            <a:r>
              <a:rPr lang="ru-RU" sz="2000" dirty="0" smtClean="0">
                <a:latin typeface="Georgia" pitchFamily="18" charset="0"/>
              </a:rPr>
              <a:t>&gt;900 </a:t>
            </a:r>
            <a:r>
              <a:rPr lang="ru-RU" sz="2000" dirty="0" err="1" smtClean="0">
                <a:latin typeface="Georgia" pitchFamily="18" charset="0"/>
              </a:rPr>
              <a:t>нг</a:t>
            </a:r>
            <a:r>
              <a:rPr lang="ru-RU" sz="2000" dirty="0" smtClean="0">
                <a:latin typeface="Georgia" pitchFamily="18" charset="0"/>
              </a:rPr>
              <a:t>/мл имеет специфичность, чувствительность и точность 82, 60 и 79% соответственно у пациентов с ОМИ и может рассматриваться как ранний маркер ишемии (</a:t>
            </a:r>
            <a:r>
              <a:rPr lang="ru-RU" sz="2000" b="1" dirty="0" smtClean="0">
                <a:latin typeface="Georgia" pitchFamily="18" charset="0"/>
              </a:rPr>
              <a:t>В1</a:t>
            </a:r>
            <a:r>
              <a:rPr lang="ru-RU" sz="2000" dirty="0" smtClean="0">
                <a:latin typeface="Georgia" pitchFamily="18" charset="0"/>
              </a:rPr>
              <a:t>).</a:t>
            </a:r>
          </a:p>
          <a:p>
            <a:endParaRPr lang="ru-RU" sz="2000" dirty="0" smtClean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2200" dirty="0" smtClean="0">
              <a:latin typeface="Georgia" pitchFamily="18" charset="0"/>
            </a:endParaRPr>
          </a:p>
          <a:p>
            <a:pPr algn="just"/>
            <a:endParaRPr lang="ru-RU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34298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ЛАБОРАТОРНАЯ ДИАГНОСТИКА</a:t>
            </a:r>
            <a:endParaRPr lang="ru-RU" sz="2000" dirty="0" smtClean="0">
              <a:latin typeface="Georgia" pitchFamily="18" charset="0"/>
            </a:endParaRPr>
          </a:p>
          <a:p>
            <a:pPr algn="just"/>
            <a:endParaRPr lang="ru-RU" sz="2300" dirty="0"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414" y="1344707"/>
            <a:ext cx="10307292" cy="6024282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000" dirty="0" smtClean="0">
                <a:latin typeface="Georgia" pitchFamily="18" charset="0"/>
              </a:rPr>
              <a:t>Стандартное УЗИ органов брюшной полости не рекомендовано для диагностики ОМИ (</a:t>
            </a:r>
            <a:r>
              <a:rPr lang="ru-RU" sz="2000" b="1" dirty="0" smtClean="0">
                <a:latin typeface="Georgia" pitchFamily="18" charset="0"/>
              </a:rPr>
              <a:t>В1</a:t>
            </a:r>
            <a:r>
              <a:rPr lang="ru-RU" sz="2000" dirty="0" smtClean="0">
                <a:latin typeface="Georgia" pitchFamily="18" charset="0"/>
              </a:rPr>
              <a:t>). Инструментальные признаки этого патологического состояния напоминают картину других заболеваний (чаще динамической кишечной непроходимости (рис</a:t>
            </a:r>
            <a:r>
              <a:rPr lang="ru-RU" sz="2000" dirty="0" smtClean="0">
                <a:latin typeface="Georgia" pitchFamily="18" charset="0"/>
              </a:rPr>
              <a:t>.: </a:t>
            </a:r>
            <a:r>
              <a:rPr lang="ru-RU" sz="2000" dirty="0" err="1" smtClean="0">
                <a:latin typeface="Georgia" pitchFamily="18" charset="0"/>
              </a:rPr>
              <a:t>гиперпневматизация</a:t>
            </a:r>
            <a:r>
              <a:rPr lang="ru-RU" sz="2000" dirty="0" smtClean="0">
                <a:latin typeface="Georgia" pitchFamily="18" charset="0"/>
              </a:rPr>
              <a:t>, большое количество жидкости в желудке, сглаженность или отсутствие складчатости слизистой тонкой кишки, фрагментарное утолщение/отек кишечной стенки и брыжейки, отсутствие перистальтики/</a:t>
            </a:r>
            <a:r>
              <a:rPr lang="ru-RU" sz="2000" dirty="0" err="1" smtClean="0">
                <a:latin typeface="Georgia" pitchFamily="18" charset="0"/>
              </a:rPr>
              <a:t>маятникообразная</a:t>
            </a:r>
            <a:r>
              <a:rPr lang="ru-RU" sz="2000" dirty="0" smtClean="0">
                <a:latin typeface="Georgia" pitchFamily="18" charset="0"/>
              </a:rPr>
              <a:t> перистальтика – обнаруживаются, как правило, во </a:t>
            </a:r>
            <a:r>
              <a:rPr lang="en-US" sz="2000" dirty="0" smtClean="0">
                <a:latin typeface="Georgia" pitchFamily="18" charset="0"/>
              </a:rPr>
              <a:t>II</a:t>
            </a:r>
            <a:r>
              <a:rPr lang="ru-RU" sz="2000" dirty="0" smtClean="0">
                <a:latin typeface="Georgia" pitchFamily="18" charset="0"/>
              </a:rPr>
              <a:t>–</a:t>
            </a:r>
            <a:r>
              <a:rPr lang="en-US" sz="2000" dirty="0" smtClean="0">
                <a:latin typeface="Georgia" pitchFamily="18" charset="0"/>
              </a:rPr>
              <a:t>III </a:t>
            </a:r>
            <a:r>
              <a:rPr lang="ru-RU" sz="2000" dirty="0" smtClean="0">
                <a:latin typeface="Georgia" pitchFamily="18" charset="0"/>
              </a:rPr>
              <a:t>стадии заболевания). </a:t>
            </a:r>
          </a:p>
          <a:p>
            <a:endParaRPr lang="ru-RU" sz="2000" dirty="0" smtClean="0"/>
          </a:p>
          <a:p>
            <a:endParaRPr lang="ru-RU" sz="2000" dirty="0" smtClean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2200" dirty="0" smtClean="0">
              <a:latin typeface="Georgia" pitchFamily="18" charset="0"/>
            </a:endParaRPr>
          </a:p>
          <a:p>
            <a:pPr algn="just"/>
            <a:endParaRPr lang="ru-RU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2774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ИНСТРУМЕНТАЛЬНАЯ ДИАГНОСТИКА</a:t>
            </a:r>
          </a:p>
          <a:p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УЗИ</a:t>
            </a:r>
            <a:endParaRPr lang="ru-RU" sz="2200" dirty="0" smtClean="0">
              <a:latin typeface="Georgia" pitchFamily="18" charset="0"/>
            </a:endParaRPr>
          </a:p>
          <a:p>
            <a:pPr algn="just"/>
            <a:endParaRPr lang="ru-RU" sz="2300" dirty="0"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4" cstate="print"/>
          <a:srcRect l="2463" t="15124" r="52767" b="25901"/>
          <a:stretch>
            <a:fillRect/>
          </a:stretch>
        </p:blipFill>
        <p:spPr bwMode="auto">
          <a:xfrm>
            <a:off x="849700" y="3691312"/>
            <a:ext cx="3870218" cy="2857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 l="10718" t="12415" r="49966" b="35114"/>
          <a:stretch>
            <a:fillRect/>
          </a:stretch>
        </p:blipFill>
        <p:spPr bwMode="auto">
          <a:xfrm>
            <a:off x="6115742" y="3678341"/>
            <a:ext cx="3785365" cy="2838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672352" y="6609741"/>
            <a:ext cx="42775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sz="1200" dirty="0" smtClean="0">
                <a:solidFill>
                  <a:schemeClr val="bg1"/>
                </a:solidFill>
                <a:latin typeface="Georgia" pitchFamily="18" charset="0"/>
              </a:rPr>
              <a:t>Ультразвуковое исследование органов брюшной полости. Фрагмент тонкой кишки в виде </a:t>
            </a:r>
            <a:r>
              <a:rPr lang="ru-RU" sz="1200" dirty="0" err="1" smtClean="0">
                <a:solidFill>
                  <a:schemeClr val="bg1"/>
                </a:solidFill>
                <a:latin typeface="Georgia" pitchFamily="18" charset="0"/>
              </a:rPr>
              <a:t>гипоэхогенных</a:t>
            </a:r>
            <a:r>
              <a:rPr lang="ru-RU" sz="1200" dirty="0" smtClean="0">
                <a:solidFill>
                  <a:schemeClr val="bg1"/>
                </a:solidFill>
                <a:latin typeface="Georgia" pitchFamily="18" charset="0"/>
              </a:rPr>
              <a:t> лентовидных полос. 1 – фрагмент тонкой кишки, </a:t>
            </a:r>
            <a:endParaRPr lang="ru-RU" sz="1200" dirty="0" smtClean="0">
              <a:solidFill>
                <a:schemeClr val="bg1"/>
              </a:solidFill>
              <a:latin typeface="Georgia" pitchFamily="18" charset="0"/>
            </a:endParaRPr>
          </a:p>
          <a:p>
            <a:pPr lvl="0" algn="ctr">
              <a:defRPr/>
            </a:pPr>
            <a:r>
              <a:rPr lang="ru-RU" sz="1200" dirty="0" smtClean="0">
                <a:solidFill>
                  <a:schemeClr val="bg1"/>
                </a:solidFill>
                <a:latin typeface="Georgia" pitchFamily="18" charset="0"/>
              </a:rPr>
              <a:t>2 </a:t>
            </a:r>
            <a:r>
              <a:rPr lang="ru-RU" sz="1200" dirty="0" smtClean="0">
                <a:solidFill>
                  <a:schemeClr val="bg1"/>
                </a:solidFill>
                <a:latin typeface="Georgia" pitchFamily="18" charset="0"/>
              </a:rPr>
              <a:t>– инфильтрация брыжейки тонкой кишки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5325035" y="6463620"/>
            <a:ext cx="50023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sz="1200" dirty="0" smtClean="0">
                <a:solidFill>
                  <a:schemeClr val="bg1"/>
                </a:solidFill>
                <a:latin typeface="Georgia" pitchFamily="18" charset="0"/>
              </a:rPr>
              <a:t>Ультразвуковое исследование органов брюшной полости. Сегментарный некроз подвздошной кишки (стрелка). Фрагмент подвздошной кишки с утолщенными стенками (4-5 мм), характеризующимися выраженным отеком и нарушенной дифференцировкой слоев стенки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414" y="1344707"/>
            <a:ext cx="10307292" cy="6024282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200" dirty="0" smtClean="0">
                <a:latin typeface="Georgia" pitchFamily="18" charset="0"/>
              </a:rPr>
              <a:t>Абсолютным ультразвуковым признаком </a:t>
            </a:r>
            <a:r>
              <a:rPr lang="ru-RU" sz="2200" dirty="0" err="1" smtClean="0">
                <a:latin typeface="Georgia" pitchFamily="18" charset="0"/>
              </a:rPr>
              <a:t>мезентериального</a:t>
            </a:r>
            <a:r>
              <a:rPr lang="ru-RU" sz="2200" dirty="0" smtClean="0">
                <a:latin typeface="Georgia" pitchFamily="18" charset="0"/>
              </a:rPr>
              <a:t> артериального тромбоза является обнаружение окклюзии ВБА от устья или на протяжении за счет тромбоза или </a:t>
            </a:r>
            <a:r>
              <a:rPr lang="ru-RU" sz="2200" dirty="0" smtClean="0">
                <a:latin typeface="Georgia" pitchFamily="18" charset="0"/>
              </a:rPr>
              <a:t>эмболии</a:t>
            </a:r>
            <a:r>
              <a:rPr lang="ru-RU" sz="2200" dirty="0" smtClean="0">
                <a:latin typeface="Georgia" pitchFamily="18" charset="0"/>
              </a:rPr>
              <a:t> </a:t>
            </a:r>
            <a:r>
              <a:rPr lang="ru-RU" sz="2200" dirty="0" smtClean="0">
                <a:latin typeface="Georgia" pitchFamily="18" charset="0"/>
              </a:rPr>
              <a:t>на дуплексном </a:t>
            </a:r>
            <a:r>
              <a:rPr lang="ru-RU" sz="2200" dirty="0" err="1" smtClean="0">
                <a:latin typeface="Georgia" pitchFamily="18" charset="0"/>
              </a:rPr>
              <a:t>ангиосканировании</a:t>
            </a:r>
            <a:r>
              <a:rPr lang="ru-RU" sz="2200" dirty="0" smtClean="0">
                <a:latin typeface="Georgia" pitchFamily="18" charset="0"/>
              </a:rPr>
              <a:t> </a:t>
            </a:r>
            <a:r>
              <a:rPr lang="ru-RU" sz="2200" dirty="0" smtClean="0">
                <a:latin typeface="Georgia" pitchFamily="18" charset="0"/>
              </a:rPr>
              <a:t>с цветовым доплеровским картированием</a:t>
            </a:r>
            <a:r>
              <a:rPr lang="ru-RU" sz="2200" dirty="0" smtClean="0">
                <a:latin typeface="Georgia" pitchFamily="18" charset="0"/>
              </a:rPr>
              <a:t>.</a:t>
            </a:r>
            <a:endParaRPr lang="ru-RU" sz="2200" dirty="0" smtClean="0">
              <a:latin typeface="Georgia" pitchFamily="18" charset="0"/>
            </a:endParaRPr>
          </a:p>
          <a:p>
            <a:endParaRPr lang="ru-RU" sz="2000" dirty="0" smtClean="0"/>
          </a:p>
          <a:p>
            <a:endParaRPr lang="ru-RU" sz="2000" dirty="0" smtClean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2200" dirty="0" smtClean="0">
              <a:latin typeface="Georgia" pitchFamily="18" charset="0"/>
            </a:endParaRPr>
          </a:p>
          <a:p>
            <a:pPr algn="just"/>
            <a:endParaRPr lang="ru-RU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2774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ИНСТРУМЕНТАЛЬНАЯ ДИАГНОСТИКА</a:t>
            </a:r>
          </a:p>
          <a:p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УЗИ</a:t>
            </a:r>
            <a:endParaRPr lang="ru-RU" sz="2200" dirty="0" smtClean="0">
              <a:latin typeface="Georgia" pitchFamily="18" charset="0"/>
            </a:endParaRPr>
          </a:p>
          <a:p>
            <a:pPr algn="just"/>
            <a:endParaRPr lang="ru-RU" sz="2300" dirty="0"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779928" y="6500368"/>
            <a:ext cx="93591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dirty="0" smtClean="0">
                <a:solidFill>
                  <a:schemeClr val="bg1"/>
                </a:solidFill>
                <a:latin typeface="Georgia" pitchFamily="18" charset="0"/>
              </a:rPr>
              <a:t>Дуплексное </a:t>
            </a:r>
            <a:r>
              <a:rPr lang="ru-RU" dirty="0" err="1" smtClean="0">
                <a:solidFill>
                  <a:schemeClr val="bg1"/>
                </a:solidFill>
                <a:latin typeface="Georgia" pitchFamily="18" charset="0"/>
              </a:rPr>
              <a:t>ангиосканирование</a:t>
            </a:r>
            <a:r>
              <a:rPr lang="ru-RU" dirty="0" smtClean="0">
                <a:solidFill>
                  <a:schemeClr val="bg1"/>
                </a:solidFill>
                <a:latin typeface="Georgia" pitchFamily="18" charset="0"/>
              </a:rPr>
              <a:t> с цветовым доплеровским картированием – признаки тромбоза ВБА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lc="http://schemas.openxmlformats.org/drawingml/2006/lockedCanvas" id="{F2569ED5-FE4B-4921-B335-19FAB937582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56031"/>
          <a:stretch>
            <a:fillRect/>
          </a:stretch>
        </p:blipFill>
        <p:spPr bwMode="auto">
          <a:xfrm>
            <a:off x="977143" y="2751474"/>
            <a:ext cx="9067809" cy="35686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412" y="1210906"/>
            <a:ext cx="10328988" cy="6174226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200" dirty="0" smtClean="0">
                <a:latin typeface="Georgia" pitchFamily="18" charset="0"/>
              </a:rPr>
              <a:t>Частота ОМИ увеличивается с возрастом (у пациентов старше 70 лет – более чем в 10% от всех случаев острого живота), примерно одинаково встречаясь у мужчин и женщин. Средний возраст составляет около 70 лет. Возникновение инфаркта кишечника в молодом возрасте (20 – 49 лет) связано у мужчин с атеросклерозом непарных ветвей брюшной аорты, у женщин – с различными видами </a:t>
            </a:r>
            <a:r>
              <a:rPr lang="ru-RU" sz="2200" dirty="0" err="1" smtClean="0">
                <a:latin typeface="Georgia" pitchFamily="18" charset="0"/>
              </a:rPr>
              <a:t>коагулопатий</a:t>
            </a:r>
            <a:r>
              <a:rPr lang="ru-RU" sz="2200" dirty="0" smtClean="0">
                <a:latin typeface="Georgia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endParaRPr lang="ru-RU" sz="2200" dirty="0">
              <a:latin typeface="Georgia" panose="02040502050405020303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347588" y="22186"/>
            <a:ext cx="6751400" cy="134298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007943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0" marR="0" lvl="0" indent="0" algn="ctr" defTabSz="1007943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АКТУАЛЬНОСТЬ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0" marR="0" lvl="0" indent="0" algn="just" defTabSz="1007943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6615953" y="6670883"/>
            <a:ext cx="38081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Некроз тонкой кишки при ОМИ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 descr="C:\Documents and Settings\Admin\Рабочий стол\Жариков А.Н. ФОТО в операционной\Дриллер - мезтромбоз. Операции 04.02.11 и 07.02.11 -дуоденотрансверзоанастомоз\DSCN0080.JPG"/>
          <p:cNvPicPr/>
          <p:nvPr/>
        </p:nvPicPr>
        <p:blipFill rotWithShape="1">
          <a:blip r:embed="rId3" cstate="print"/>
          <a:srcRect l="4725" t="14309"/>
          <a:stretch/>
        </p:blipFill>
        <p:spPr bwMode="auto">
          <a:xfrm>
            <a:off x="6441141" y="3255402"/>
            <a:ext cx="4250672" cy="3266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 txBox="1">
            <a:spLocks/>
          </p:cNvSpPr>
          <p:nvPr/>
        </p:nvSpPr>
        <p:spPr>
          <a:xfrm>
            <a:off x="201461" y="3348318"/>
            <a:ext cx="6145552" cy="3960614"/>
          </a:xfrm>
          <a:prstGeom prst="rect">
            <a:avLst/>
          </a:prstGeo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lvl="0" algn="just" defTabSz="1007943">
              <a:lnSpc>
                <a:spcPct val="90000"/>
              </a:lnSpc>
              <a:spcBef>
                <a:spcPts val="1102"/>
              </a:spcBef>
            </a:pPr>
            <a:r>
              <a:rPr lang="ru-RU" sz="2200" dirty="0" smtClean="0">
                <a:latin typeface="Georgia" pitchFamily="18" charset="0"/>
              </a:rPr>
              <a:t>Повышенная проницаемость слизистой оболочки делает возможной бактериальную </a:t>
            </a:r>
            <a:r>
              <a:rPr lang="ru-RU" sz="2200" dirty="0" err="1" smtClean="0">
                <a:latin typeface="Georgia" pitchFamily="18" charset="0"/>
              </a:rPr>
              <a:t>транслокацию</a:t>
            </a:r>
            <a:r>
              <a:rPr lang="ru-RU" sz="2200" dirty="0" smtClean="0">
                <a:latin typeface="Georgia" pitchFamily="18" charset="0"/>
              </a:rPr>
              <a:t> и развитие септических осложнений. Первые и наиболее значимые ишемические изменения начинаются в слизистой оболочке, по мере их прогрессирования деструктивные процессы распространяются на мышечную и серозную оболочку. </a:t>
            </a:r>
            <a:r>
              <a:rPr lang="ru-RU" sz="2200" dirty="0" err="1" smtClean="0">
                <a:latin typeface="Georgia" pitchFamily="18" charset="0"/>
              </a:rPr>
              <a:t>Макроскопически</a:t>
            </a:r>
            <a:r>
              <a:rPr lang="ru-RU" sz="2200" dirty="0" smtClean="0">
                <a:latin typeface="Georgia" pitchFamily="18" charset="0"/>
              </a:rPr>
              <a:t> пораженная кишка приобретает различную окраску – от серого и </a:t>
            </a:r>
            <a:r>
              <a:rPr lang="ru-RU" sz="2200" dirty="0" err="1" smtClean="0">
                <a:latin typeface="Georgia" pitchFamily="18" charset="0"/>
              </a:rPr>
              <a:t>цианотичного</a:t>
            </a:r>
            <a:r>
              <a:rPr lang="ru-RU" sz="2200" dirty="0" smtClean="0">
                <a:latin typeface="Georgia" pitchFamily="18" charset="0"/>
              </a:rPr>
              <a:t> до черно-зеленого цвета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Georgia" pitchFamily="18" charset="0"/>
              </a:rPr>
              <a:t>.</a:t>
            </a:r>
          </a:p>
          <a:p>
            <a:pPr marL="0" marR="0" lvl="0" indent="0" algn="just" defTabSz="1007943" rtl="0" eaLnBrk="1" fontAlgn="auto" latinLnBrk="0" hangingPunct="1">
              <a:lnSpc>
                <a:spcPct val="10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11" name="Picture 6" descr="1953709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3792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414" y="1344707"/>
            <a:ext cx="10307292" cy="6024282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000" dirty="0" smtClean="0">
                <a:latin typeface="Georgia" pitchFamily="18" charset="0"/>
              </a:rPr>
              <a:t>Обзорная рентгенография органов брюшной полости (рис</a:t>
            </a:r>
            <a:r>
              <a:rPr lang="ru-RU" sz="2000" dirty="0" smtClean="0">
                <a:latin typeface="Georgia" pitchFamily="18" charset="0"/>
              </a:rPr>
              <a:t>.) </a:t>
            </a:r>
            <a:r>
              <a:rPr lang="ru-RU" sz="2000" dirty="0" smtClean="0">
                <a:latin typeface="Georgia" pitchFamily="18" charset="0"/>
              </a:rPr>
              <a:t>не рекомендована как метод диагностики ОМИ на ранних стадиях (</a:t>
            </a:r>
            <a:r>
              <a:rPr lang="ru-RU" sz="2000" b="1" dirty="0" smtClean="0">
                <a:latin typeface="Georgia" pitchFamily="18" charset="0"/>
              </a:rPr>
              <a:t>В1</a:t>
            </a:r>
            <a:r>
              <a:rPr lang="ru-RU" sz="2000" dirty="0" smtClean="0">
                <a:latin typeface="Georgia" pitchFamily="18" charset="0"/>
              </a:rPr>
              <a:t>). Отрицательный результат рентгенографии органов брюшной полости не исключает развития острой </a:t>
            </a:r>
            <a:r>
              <a:rPr lang="ru-RU" sz="2000" dirty="0" err="1" smtClean="0">
                <a:latin typeface="Georgia" pitchFamily="18" charset="0"/>
              </a:rPr>
              <a:t>мезентериальной</a:t>
            </a:r>
            <a:r>
              <a:rPr lang="ru-RU" sz="2000" dirty="0" smtClean="0">
                <a:latin typeface="Georgia" pitchFamily="18" charset="0"/>
              </a:rPr>
              <a:t> ишемии (</a:t>
            </a:r>
            <a:r>
              <a:rPr lang="ru-RU" sz="2000" b="1" dirty="0" smtClean="0">
                <a:latin typeface="Georgia" pitchFamily="18" charset="0"/>
              </a:rPr>
              <a:t>В1</a:t>
            </a:r>
            <a:r>
              <a:rPr lang="ru-RU" sz="2000" dirty="0" smtClean="0">
                <a:latin typeface="Georgia" pitchFamily="18" charset="0"/>
              </a:rPr>
              <a:t>). Специфические изменения при обзорной рентгенографии имеются только у 5% больных. При запущенности процесса рентгенологическая картина имеет специфические признаки для некроза кишки (30–45%) (</a:t>
            </a:r>
            <a:r>
              <a:rPr lang="ru-RU" sz="2000" b="1" dirty="0" smtClean="0">
                <a:latin typeface="Georgia" pitchFamily="18" charset="0"/>
              </a:rPr>
              <a:t>В1</a:t>
            </a:r>
            <a:r>
              <a:rPr lang="ru-RU" sz="2000" dirty="0" smtClean="0">
                <a:latin typeface="Georgia" pitchFamily="18" charset="0"/>
              </a:rPr>
              <a:t>): отек/ утолщение стенки кишки, </a:t>
            </a:r>
            <a:r>
              <a:rPr lang="ru-RU" sz="2000" dirty="0" err="1" smtClean="0">
                <a:latin typeface="Georgia" pitchFamily="18" charset="0"/>
              </a:rPr>
              <a:t>пневматоз</a:t>
            </a:r>
            <a:r>
              <a:rPr lang="ru-RU" sz="2000" dirty="0" smtClean="0">
                <a:latin typeface="Georgia" pitchFamily="18" charset="0"/>
              </a:rPr>
              <a:t> (во </a:t>
            </a:r>
            <a:r>
              <a:rPr lang="en-US" sz="2000" dirty="0" smtClean="0">
                <a:latin typeface="Georgia" pitchFamily="18" charset="0"/>
              </a:rPr>
              <a:t>II </a:t>
            </a:r>
            <a:r>
              <a:rPr lang="ru-RU" sz="2000" dirty="0" smtClean="0">
                <a:latin typeface="Georgia" pitchFamily="18" charset="0"/>
              </a:rPr>
              <a:t>стадии заболевания, </a:t>
            </a:r>
            <a:r>
              <a:rPr lang="ru-RU" sz="2000" dirty="0" smtClean="0">
                <a:latin typeface="Georgia" pitchFamily="18" charset="0"/>
              </a:rPr>
              <a:t>рис</a:t>
            </a:r>
            <a:r>
              <a:rPr lang="ru-RU" sz="2000" dirty="0" smtClean="0">
                <a:latin typeface="Georgia" pitchFamily="18" charset="0"/>
              </a:rPr>
              <a:t>.</a:t>
            </a:r>
            <a:r>
              <a:rPr lang="ru-RU" sz="2000" dirty="0" smtClean="0">
                <a:latin typeface="Georgia" pitchFamily="18" charset="0"/>
              </a:rPr>
              <a:t>) </a:t>
            </a:r>
            <a:r>
              <a:rPr lang="ru-RU" sz="2000" dirty="0" smtClean="0">
                <a:latin typeface="Georgia" pitchFamily="18" charset="0"/>
              </a:rPr>
              <a:t>/кишечные уровни (редко; на </a:t>
            </a:r>
            <a:r>
              <a:rPr lang="en-US" sz="2000" dirty="0" smtClean="0">
                <a:latin typeface="Georgia" pitchFamily="18" charset="0"/>
              </a:rPr>
              <a:t>III </a:t>
            </a:r>
            <a:r>
              <a:rPr lang="ru-RU" sz="2000" dirty="0" smtClean="0">
                <a:latin typeface="Georgia" pitchFamily="18" charset="0"/>
              </a:rPr>
              <a:t>стадии), наличие газа в портальной/верхней брыжеечной вене или свободной брюшной полости. </a:t>
            </a:r>
          </a:p>
          <a:p>
            <a:pPr algn="just"/>
            <a:endParaRPr lang="ru-RU" sz="2200" dirty="0" smtClean="0">
              <a:latin typeface="Georgia" pitchFamily="18" charset="0"/>
            </a:endParaRPr>
          </a:p>
          <a:p>
            <a:endParaRPr lang="ru-RU" sz="2000" dirty="0" smtClean="0"/>
          </a:p>
          <a:p>
            <a:endParaRPr lang="ru-RU" sz="2000" dirty="0" smtClean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2200" dirty="0" smtClean="0">
              <a:latin typeface="Georgia" pitchFamily="18" charset="0"/>
            </a:endParaRPr>
          </a:p>
          <a:p>
            <a:pPr algn="just"/>
            <a:endParaRPr lang="ru-RU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2774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ИНСТРУМЕНТАЛЬНАЯ ДИАГНОСТИКА</a:t>
            </a:r>
          </a:p>
          <a:p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ОБЗОРНАЯ РЕНТГЕНОГРАФИЯ ОБП</a:t>
            </a:r>
            <a:endParaRPr lang="ru-RU" sz="2200" dirty="0" smtClean="0">
              <a:latin typeface="Georgia" pitchFamily="18" charset="0"/>
            </a:endParaRPr>
          </a:p>
          <a:p>
            <a:pPr algn="just"/>
            <a:endParaRPr lang="ru-RU" sz="2300" dirty="0"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309282" y="7017328"/>
            <a:ext cx="96684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Обзорная рентгенография брюшной полости. </a:t>
            </a:r>
            <a:r>
              <a:rPr lang="ru-RU" sz="1600" dirty="0" err="1" smtClean="0">
                <a:solidFill>
                  <a:schemeClr val="bg1"/>
                </a:solidFill>
                <a:latin typeface="Georgia" pitchFamily="18" charset="0"/>
              </a:rPr>
              <a:t>Пневматоз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 кишечника при ОМИ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lc="http://schemas.openxmlformats.org/drawingml/2006/lockedCanvas" id="{1EAF2365-E57E-4341-92DF-AB06B29F70D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865515" y="3953435"/>
            <a:ext cx="2590379" cy="298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Картинки по запросу рентген артериальный тромбоз мезентериальных сосудов"/>
          <p:cNvPicPr/>
          <p:nvPr/>
        </p:nvPicPr>
        <p:blipFill>
          <a:blip r:embed="rId5" cstate="print"/>
          <a:srcRect b="9719"/>
          <a:stretch>
            <a:fillRect/>
          </a:stretch>
        </p:blipFill>
        <p:spPr bwMode="auto">
          <a:xfrm>
            <a:off x="4128247" y="3980328"/>
            <a:ext cx="2644123" cy="2896742"/>
          </a:xfrm>
          <a:prstGeom prst="rect">
            <a:avLst/>
          </a:prstGeom>
          <a:noFill/>
        </p:spPr>
      </p:pic>
      <p:pic>
        <p:nvPicPr>
          <p:cNvPr id="13" name="Рисунок 12" descr="C:\Users\User\Desktop\в презентацию.jpg"/>
          <p:cNvPicPr/>
          <p:nvPr/>
        </p:nvPicPr>
        <p:blipFill>
          <a:blip r:embed="rId6" cstate="print"/>
          <a:srcRect l="3025" t="1080" r="3426" b="11842"/>
          <a:stretch>
            <a:fillRect/>
          </a:stretch>
        </p:blipFill>
        <p:spPr bwMode="auto">
          <a:xfrm>
            <a:off x="7368988" y="4007224"/>
            <a:ext cx="2497758" cy="28373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5246" y="1438835"/>
            <a:ext cx="7503459" cy="5930154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000" dirty="0" smtClean="0">
                <a:latin typeface="Georgia" pitchFamily="18" charset="0"/>
              </a:rPr>
              <a:t>Недостаточно данных для рекомендации лапароскопии в диагностике ОМИ на ранних стадиях, хотя этот метод может быть использован для выявления некроза кишки, перитонита и при вмешательствах «</a:t>
            </a:r>
            <a:r>
              <a:rPr lang="en-US" sz="2000" i="1" dirty="0" smtClean="0">
                <a:latin typeface="Georgia" pitchFamily="18" charset="0"/>
              </a:rPr>
              <a:t>s</a:t>
            </a:r>
            <a:r>
              <a:rPr lang="ru-RU" sz="2000" i="1" dirty="0" err="1" smtClean="0">
                <a:latin typeface="Georgia" pitchFamily="18" charset="0"/>
              </a:rPr>
              <a:t>econd</a:t>
            </a:r>
            <a:r>
              <a:rPr lang="ru-RU" sz="2000" i="1" dirty="0" smtClean="0">
                <a:latin typeface="Georgia" pitchFamily="18" charset="0"/>
              </a:rPr>
              <a:t> </a:t>
            </a:r>
            <a:r>
              <a:rPr lang="en-US" sz="2000" i="1" dirty="0" smtClean="0">
                <a:latin typeface="Georgia" pitchFamily="18" charset="0"/>
              </a:rPr>
              <a:t>l</a:t>
            </a:r>
            <a:r>
              <a:rPr lang="ru-RU" sz="2000" i="1" dirty="0" err="1" smtClean="0">
                <a:latin typeface="Georgia" pitchFamily="18" charset="0"/>
              </a:rPr>
              <a:t>ook</a:t>
            </a:r>
            <a:r>
              <a:rPr lang="ru-RU" sz="2000" i="1" dirty="0" smtClean="0">
                <a:latin typeface="Georgia" pitchFamily="18" charset="0"/>
              </a:rPr>
              <a:t>»</a:t>
            </a:r>
            <a:r>
              <a:rPr lang="ru-RU" sz="2000" dirty="0" smtClean="0">
                <a:latin typeface="Georgia" pitchFamily="18" charset="0"/>
              </a:rPr>
              <a:t> (</a:t>
            </a:r>
            <a:r>
              <a:rPr lang="ru-RU" sz="2000" b="1" dirty="0" smtClean="0">
                <a:latin typeface="Georgia" pitchFamily="18" charset="0"/>
              </a:rPr>
              <a:t>В3</a:t>
            </a:r>
            <a:r>
              <a:rPr lang="ru-RU" sz="2000" dirty="0" smtClean="0">
                <a:latin typeface="Georgia" pitchFamily="18" charset="0"/>
              </a:rPr>
              <a:t>). </a:t>
            </a:r>
            <a:r>
              <a:rPr lang="ru-RU" sz="2000" dirty="0" err="1" smtClean="0">
                <a:latin typeface="Georgia" pitchFamily="18" charset="0"/>
              </a:rPr>
              <a:t>Видеолапароскопическое</a:t>
            </a:r>
            <a:r>
              <a:rPr lang="ru-RU" sz="2000" dirty="0" smtClean="0">
                <a:latin typeface="Georgia" pitchFamily="18" charset="0"/>
              </a:rPr>
              <a:t> исследование позволяет в короткие сроки диагностировать заболевание в стадии некроза кишечника, когда пораженная кишка приобретает синюшно-багровый или черно–зеленый цвет, стенка ее может быть резко отечна или, наоборот, истончена. В брюшной полости появляется патологический выпот, в большинстве случаев геморрагической окраски; резко ослабляется или отсутствует перистальтика кишечника. Небольшая часть петель кишок находится в </a:t>
            </a:r>
            <a:r>
              <a:rPr lang="ru-RU" sz="2000" dirty="0" err="1" smtClean="0">
                <a:latin typeface="Georgia" pitchFamily="18" charset="0"/>
              </a:rPr>
              <a:t>спазмированном</a:t>
            </a:r>
            <a:r>
              <a:rPr lang="ru-RU" sz="2000" dirty="0" smtClean="0">
                <a:latin typeface="Georgia" pitchFamily="18" charset="0"/>
              </a:rPr>
              <a:t> состоянии, большая – в </a:t>
            </a:r>
            <a:r>
              <a:rPr lang="ru-RU" sz="2000" dirty="0" err="1" smtClean="0">
                <a:latin typeface="Georgia" pitchFamily="18" charset="0"/>
              </a:rPr>
              <a:t>паретичном</a:t>
            </a:r>
            <a:r>
              <a:rPr lang="ru-RU" sz="2000" dirty="0" smtClean="0">
                <a:latin typeface="Georgia" pitchFamily="18" charset="0"/>
              </a:rPr>
              <a:t> (рис</a:t>
            </a:r>
            <a:r>
              <a:rPr lang="ru-RU" sz="2000" dirty="0" smtClean="0">
                <a:latin typeface="Georgia" pitchFamily="18" charset="0"/>
              </a:rPr>
              <a:t>.). </a:t>
            </a:r>
            <a:r>
              <a:rPr lang="ru-RU" sz="2000" dirty="0" smtClean="0">
                <a:latin typeface="Georgia" pitchFamily="18" charset="0"/>
              </a:rPr>
              <a:t>К сожалению, диагностические возможности </a:t>
            </a:r>
            <a:r>
              <a:rPr lang="ru-RU" sz="2000" dirty="0" err="1" smtClean="0">
                <a:latin typeface="Georgia" pitchFamily="18" charset="0"/>
              </a:rPr>
              <a:t>видеолапароскопии</a:t>
            </a:r>
            <a:r>
              <a:rPr lang="ru-RU" sz="2000" dirty="0" smtClean="0">
                <a:latin typeface="Georgia" pitchFamily="18" charset="0"/>
              </a:rPr>
              <a:t> в стадии ишемии, когда визуально кишечник, его брыжейка, висцеральная и париетальная брюшина мало изменены, недостаточны.</a:t>
            </a:r>
            <a:endParaRPr lang="ru-RU" sz="1800" dirty="0" smtClean="0">
              <a:latin typeface="Georgia" pitchFamily="18" charset="0"/>
            </a:endParaRPr>
          </a:p>
          <a:p>
            <a:endParaRPr lang="ru-RU" sz="2000" dirty="0" smtClean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2200" dirty="0" smtClean="0">
              <a:latin typeface="Georgia" pitchFamily="18" charset="0"/>
            </a:endParaRPr>
          </a:p>
          <a:p>
            <a:pPr algn="just"/>
            <a:endParaRPr lang="ru-RU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2774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ИНСТРУМЕНТАЛЬНАЯ ДИАГНОСТИКА</a:t>
            </a:r>
          </a:p>
          <a:p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ЛАПАРОСКОПИЯ</a:t>
            </a:r>
            <a:endParaRPr lang="ru-RU" sz="2200" dirty="0" smtClean="0">
              <a:latin typeface="Georgia" pitchFamily="18" charset="0"/>
            </a:endParaRPr>
          </a:p>
          <a:p>
            <a:pPr algn="just"/>
            <a:endParaRPr lang="ru-RU" sz="2300" dirty="0"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2958354" y="6675180"/>
            <a:ext cx="7503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dirty="0" smtClean="0">
                <a:solidFill>
                  <a:schemeClr val="bg1"/>
                </a:solidFill>
                <a:latin typeface="Georgia" pitchFamily="18" charset="0"/>
              </a:rPr>
              <a:t>Лапароскопическая картина венозного </a:t>
            </a:r>
            <a:r>
              <a:rPr lang="ru-RU" dirty="0" err="1" smtClean="0">
                <a:solidFill>
                  <a:schemeClr val="bg1"/>
                </a:solidFill>
                <a:latin typeface="Georgia" pitchFamily="18" charset="0"/>
              </a:rPr>
              <a:t>мезентериального</a:t>
            </a:r>
            <a:r>
              <a:rPr lang="ru-RU" dirty="0" smtClean="0">
                <a:solidFill>
                  <a:schemeClr val="bg1"/>
                </a:solidFill>
                <a:latin typeface="Georgia" pitchFamily="18" charset="0"/>
              </a:rPr>
              <a:t> тромбоза после компенсации кровообращения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4" cstate="print"/>
          <a:srcRect l="31673" t="14447" r="49321" b="8126"/>
          <a:stretch>
            <a:fillRect/>
          </a:stretch>
        </p:blipFill>
        <p:spPr bwMode="auto">
          <a:xfrm>
            <a:off x="174812" y="1398496"/>
            <a:ext cx="2608729" cy="591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388" y="1438835"/>
            <a:ext cx="10206315" cy="5930154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000" dirty="0" err="1" smtClean="0">
                <a:latin typeface="Georgia" pitchFamily="18" charset="0"/>
              </a:rPr>
              <a:t>Аортография</a:t>
            </a:r>
            <a:r>
              <a:rPr lang="ru-RU" sz="2000" dirty="0" smtClean="0">
                <a:latin typeface="Georgia" pitchFamily="18" charset="0"/>
              </a:rPr>
              <a:t> </a:t>
            </a:r>
            <a:r>
              <a:rPr lang="ru-RU" sz="2000" dirty="0" smtClean="0">
                <a:latin typeface="Georgia" pitchFamily="18" charset="0"/>
              </a:rPr>
              <a:t>– показана при окклюзии I сегмента ВБА, пристеночных и восходящих тромбозах аорты с окклюзией устья брыжеечных артерий, аневризмах; селективная </a:t>
            </a:r>
            <a:r>
              <a:rPr lang="ru-RU" sz="2000" dirty="0" err="1" smtClean="0">
                <a:latin typeface="Georgia" pitchFamily="18" charset="0"/>
              </a:rPr>
              <a:t>мезентерикография</a:t>
            </a:r>
            <a:r>
              <a:rPr lang="ru-RU" sz="2000" dirty="0" smtClean="0">
                <a:latin typeface="Georgia" pitchFamily="18" charset="0"/>
              </a:rPr>
              <a:t> – показана при окклюзии II–III сегментов ВБА, </a:t>
            </a:r>
            <a:r>
              <a:rPr lang="ru-RU" sz="2000" dirty="0" err="1" smtClean="0">
                <a:latin typeface="Georgia" pitchFamily="18" charset="0"/>
              </a:rPr>
              <a:t>неокклюзионных</a:t>
            </a:r>
            <a:r>
              <a:rPr lang="ru-RU" sz="2000" dirty="0" smtClean="0">
                <a:latin typeface="Georgia" pitchFamily="18" charset="0"/>
              </a:rPr>
              <a:t> нарушениях висцерального кровообращения и венозных тромбозах) не рекомендована как стартовый метод в диагностике ОМИ, кроме подозрения на </a:t>
            </a:r>
            <a:r>
              <a:rPr lang="ru-RU" sz="2000" dirty="0" err="1" smtClean="0">
                <a:latin typeface="Georgia" pitchFamily="18" charset="0"/>
              </a:rPr>
              <a:t>неокклюзионную</a:t>
            </a:r>
            <a:r>
              <a:rPr lang="ru-RU" sz="2000" dirty="0" smtClean="0">
                <a:latin typeface="Georgia" pitchFamily="18" charset="0"/>
              </a:rPr>
              <a:t> ишемию (</a:t>
            </a:r>
            <a:r>
              <a:rPr lang="ru-RU" sz="2000" b="1" dirty="0" smtClean="0">
                <a:latin typeface="Georgia" pitchFamily="18" charset="0"/>
              </a:rPr>
              <a:t>В2</a:t>
            </a:r>
            <a:r>
              <a:rPr lang="ru-RU" sz="2000" dirty="0" smtClean="0">
                <a:latin typeface="Georgia" pitchFamily="18" charset="0"/>
              </a:rPr>
              <a:t>).</a:t>
            </a:r>
          </a:p>
          <a:p>
            <a:pPr algn="just"/>
            <a:r>
              <a:rPr lang="ru-RU" sz="2000" dirty="0" smtClean="0">
                <a:latin typeface="Georgia" pitchFamily="18" charset="0"/>
              </a:rPr>
              <a:t>Диагноз </a:t>
            </a:r>
            <a:r>
              <a:rPr lang="ru-RU" sz="2000" dirty="0" smtClean="0">
                <a:latin typeface="Georgia" pitchFamily="18" charset="0"/>
              </a:rPr>
              <a:t>нарушения </a:t>
            </a:r>
            <a:r>
              <a:rPr lang="ru-RU" sz="2000" dirty="0" err="1" smtClean="0">
                <a:latin typeface="Georgia" pitchFamily="18" charset="0"/>
              </a:rPr>
              <a:t>мезентериального</a:t>
            </a:r>
            <a:r>
              <a:rPr lang="ru-RU" sz="2000" dirty="0" smtClean="0">
                <a:latin typeface="Georgia" pitchFamily="18" charset="0"/>
              </a:rPr>
              <a:t> кровообращения может быть верифицирован в 85–95% случаев и возможна попытка </a:t>
            </a:r>
            <a:r>
              <a:rPr lang="ru-RU" sz="2000" dirty="0" err="1" smtClean="0">
                <a:latin typeface="Georgia" pitchFamily="18" charset="0"/>
              </a:rPr>
              <a:t>эндоваскулярной</a:t>
            </a:r>
            <a:r>
              <a:rPr lang="ru-RU" sz="2000" dirty="0" smtClean="0">
                <a:latin typeface="Georgia" pitchFamily="18" charset="0"/>
              </a:rPr>
              <a:t> </a:t>
            </a:r>
            <a:r>
              <a:rPr lang="ru-RU" sz="2000" dirty="0" err="1" smtClean="0">
                <a:latin typeface="Georgia" pitchFamily="18" charset="0"/>
              </a:rPr>
              <a:t>реваскуляризации</a:t>
            </a:r>
            <a:r>
              <a:rPr lang="ru-RU" sz="2000" dirty="0" smtClean="0">
                <a:latin typeface="Georgia" pitchFamily="18" charset="0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2200" dirty="0" smtClean="0">
              <a:latin typeface="Georgia" pitchFamily="18" charset="0"/>
            </a:endParaRPr>
          </a:p>
          <a:p>
            <a:pPr algn="just"/>
            <a:endParaRPr lang="ru-RU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2774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ИНСТРУМЕНТАЛЬНАЯ ДИАГНОСТИКА</a:t>
            </a:r>
          </a:p>
          <a:p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АНГИОГРАФИЯ</a:t>
            </a:r>
            <a:endParaRPr lang="ru-RU" sz="2200" dirty="0" smtClean="0">
              <a:latin typeface="Georgia" pitchFamily="18" charset="0"/>
            </a:endParaRPr>
          </a:p>
          <a:p>
            <a:pPr algn="just"/>
            <a:endParaRPr lang="ru-RU" sz="2300" dirty="0"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1896036" y="6607945"/>
            <a:ext cx="4585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dirty="0" smtClean="0">
                <a:solidFill>
                  <a:schemeClr val="bg1"/>
                </a:solidFill>
                <a:latin typeface="Georgia" pitchFamily="18" charset="0"/>
              </a:rPr>
              <a:t>Селективная </a:t>
            </a:r>
            <a:r>
              <a:rPr lang="ru-RU" dirty="0" err="1" smtClean="0">
                <a:solidFill>
                  <a:schemeClr val="bg1"/>
                </a:solidFill>
                <a:latin typeface="Georgia" pitchFamily="18" charset="0"/>
              </a:rPr>
              <a:t>ангиограмма</a:t>
            </a:r>
            <a:r>
              <a:rPr lang="ru-RU" dirty="0" smtClean="0">
                <a:solidFill>
                  <a:schemeClr val="bg1"/>
                </a:solidFill>
                <a:latin typeface="Georgia" pitchFamily="18" charset="0"/>
              </a:rPr>
              <a:t>. </a:t>
            </a:r>
            <a:r>
              <a:rPr lang="ru-RU" dirty="0" smtClean="0">
                <a:solidFill>
                  <a:schemeClr val="bg1"/>
                </a:solidFill>
                <a:latin typeface="Georgia" pitchFamily="18" charset="0"/>
              </a:rPr>
              <a:t>Эмболия верхней брыжеечной артерии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lc="http://schemas.openxmlformats.org/drawingml/2006/lockedCanvas" id="{220A0771-2355-4C7B-90FD-A680636D4B1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656294" y="3930370"/>
            <a:ext cx="3717318" cy="33579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388" y="1438835"/>
            <a:ext cx="10206315" cy="5930154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000" dirty="0" smtClean="0">
                <a:latin typeface="Georgia" pitchFamily="18" charset="0"/>
              </a:rPr>
              <a:t>МСКТ в режиме ангиографии (МСКТА, рис</a:t>
            </a:r>
            <a:r>
              <a:rPr lang="ru-RU" sz="2000" dirty="0" smtClean="0">
                <a:latin typeface="Georgia" pitchFamily="18" charset="0"/>
              </a:rPr>
              <a:t>.) </a:t>
            </a:r>
            <a:r>
              <a:rPr lang="ru-RU" sz="2000" dirty="0" smtClean="0">
                <a:latin typeface="Georgia" pitchFamily="18" charset="0"/>
              </a:rPr>
              <a:t>с толщиной </a:t>
            </a:r>
            <a:r>
              <a:rPr lang="ru-RU" sz="2000" dirty="0" err="1" smtClean="0">
                <a:latin typeface="Georgia" pitchFamily="18" charset="0"/>
              </a:rPr>
              <a:t>томографических</a:t>
            </a:r>
            <a:r>
              <a:rPr lang="ru-RU" sz="2000" dirty="0" smtClean="0">
                <a:latin typeface="Georgia" pitchFamily="18" charset="0"/>
              </a:rPr>
              <a:t> срезов 1 мм рекомендована при подозрении на ОМИ и должна быть выполнена как можно раньше (</a:t>
            </a:r>
            <a:r>
              <a:rPr lang="ru-RU" sz="2000" b="1" dirty="0" smtClean="0">
                <a:latin typeface="Georgia" pitchFamily="18" charset="0"/>
              </a:rPr>
              <a:t>А1</a:t>
            </a:r>
            <a:r>
              <a:rPr lang="ru-RU" sz="2000" dirty="0" smtClean="0">
                <a:latin typeface="Georgia" pitchFamily="18" charset="0"/>
              </a:rPr>
              <a:t>).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2200" dirty="0" smtClean="0">
              <a:latin typeface="Georgia" pitchFamily="18" charset="0"/>
            </a:endParaRPr>
          </a:p>
          <a:p>
            <a:pPr algn="just"/>
            <a:endParaRPr lang="ru-RU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2774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ИНСТРУМЕНТАЛЬНАЯ ДИАГНОСТИКА</a:t>
            </a:r>
          </a:p>
          <a:p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МСКТА</a:t>
            </a:r>
            <a:endParaRPr lang="ru-RU" sz="23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470646" y="6469447"/>
            <a:ext cx="98701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dirty="0" smtClean="0">
                <a:solidFill>
                  <a:schemeClr val="bg1"/>
                </a:solidFill>
                <a:latin typeface="Georgia" pitchFamily="18" charset="0"/>
              </a:rPr>
              <a:t>МСКТ – ангиография сосудов брюшного отдела аорты: слева – сагиттальный срез, стрелкой показан уровень тромбоза ВБА; справа – трехмерная реконструкция серии МСКТ брюшного отдела аорты, стрелкой показан </a:t>
            </a:r>
            <a:r>
              <a:rPr lang="ru-RU" dirty="0" err="1" smtClean="0">
                <a:solidFill>
                  <a:schemeClr val="bg1"/>
                </a:solidFill>
                <a:latin typeface="Georgia" pitchFamily="18" charset="0"/>
              </a:rPr>
              <a:t>субокклюзирующий</a:t>
            </a:r>
            <a:r>
              <a:rPr lang="ru-RU" dirty="0" smtClean="0">
                <a:solidFill>
                  <a:schemeClr val="bg1"/>
                </a:solidFill>
                <a:latin typeface="Georgia" pitchFamily="18" charset="0"/>
              </a:rPr>
              <a:t> тромбоз ВБА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4" cstate="print"/>
          <a:srcRect l="21346" t="13895" r="22112" b="29031"/>
          <a:stretch>
            <a:fillRect/>
          </a:stretch>
        </p:blipFill>
        <p:spPr bwMode="auto">
          <a:xfrm>
            <a:off x="1605252" y="2372439"/>
            <a:ext cx="7189124" cy="4001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388" y="1438835"/>
            <a:ext cx="10206315" cy="5930154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000" dirty="0" smtClean="0">
                <a:latin typeface="Georgia" pitchFamily="18" charset="0"/>
              </a:rPr>
              <a:t>У пациентов с подозрением на ОМИ и высоким уровнем креатинина выполнение МСКТА рекомендовано по жизненным показаниям, несмотря на риск развития контраст–индуцированной нефропатии (</a:t>
            </a:r>
            <a:r>
              <a:rPr lang="ru-RU" sz="2000" b="1" dirty="0" smtClean="0">
                <a:latin typeface="Georgia" pitchFamily="18" charset="0"/>
              </a:rPr>
              <a:t>А1</a:t>
            </a:r>
            <a:r>
              <a:rPr lang="ru-RU" sz="2000" dirty="0" smtClean="0">
                <a:latin typeface="Georgia" pitchFamily="18" charset="0"/>
              </a:rPr>
              <a:t>). Диагностическая эффективность метода довольно высока, чувствительность и специфичность методики находятся в пределах 93,3–100 и 95,9–100%, а положительные и отрицательные прогностические значения 100 и 94% соответственно (</a:t>
            </a:r>
            <a:r>
              <a:rPr lang="ru-RU" sz="2000" b="1" dirty="0" smtClean="0">
                <a:latin typeface="Georgia" pitchFamily="18" charset="0"/>
              </a:rPr>
              <a:t>А1</a:t>
            </a:r>
            <a:r>
              <a:rPr lang="ru-RU" sz="2000" dirty="0" smtClean="0">
                <a:latin typeface="Georgia" pitchFamily="18" charset="0"/>
              </a:rPr>
              <a:t>).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2200" dirty="0" smtClean="0">
              <a:latin typeface="Georgia" pitchFamily="18" charset="0"/>
            </a:endParaRPr>
          </a:p>
          <a:p>
            <a:pPr algn="just"/>
            <a:endParaRPr lang="ru-RU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2774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ИНСТРУМЕНТАЛЬНАЯ ДИАГНОСТИКА</a:t>
            </a:r>
          </a:p>
          <a:p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МСКТА</a:t>
            </a:r>
            <a:endParaRPr lang="ru-RU" sz="23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470646" y="6607946"/>
            <a:ext cx="98701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dirty="0" smtClean="0">
                <a:solidFill>
                  <a:schemeClr val="bg1"/>
                </a:solidFill>
                <a:latin typeface="Georgia" pitchFamily="18" charset="0"/>
              </a:rPr>
              <a:t>Аксиальный КТ-скан (а) и реформаты КТ-изображения (б, в) </a:t>
            </a:r>
            <a:r>
              <a:rPr lang="ru-RU" dirty="0" err="1" smtClean="0">
                <a:solidFill>
                  <a:schemeClr val="bg1"/>
                </a:solidFill>
                <a:latin typeface="Georgia" pitchFamily="18" charset="0"/>
              </a:rPr>
              <a:t>в</a:t>
            </a:r>
            <a:r>
              <a:rPr lang="ru-RU" dirty="0" smtClean="0">
                <a:solidFill>
                  <a:schemeClr val="bg1"/>
                </a:solidFill>
                <a:latin typeface="Georgia" pitchFamily="18" charset="0"/>
              </a:rPr>
              <a:t> артериальную фазу: а – окклюзия ВБА на уровне I сегмента; б – II сегмента; в – III сегмента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1500" y="3285378"/>
            <a:ext cx="8251441" cy="31288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388" y="1438835"/>
            <a:ext cx="10206315" cy="5930154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000" dirty="0" smtClean="0">
                <a:latin typeface="Georgia" pitchFamily="18" charset="0"/>
              </a:rPr>
              <a:t>Несомненным преимуществом МСКТА является возможность исследования </a:t>
            </a:r>
            <a:r>
              <a:rPr lang="ru-RU" sz="2000" dirty="0" err="1" smtClean="0">
                <a:latin typeface="Georgia" pitchFamily="18" charset="0"/>
              </a:rPr>
              <a:t>мезентериального</a:t>
            </a:r>
            <a:r>
              <a:rPr lang="ru-RU" sz="2000" dirty="0" smtClean="0">
                <a:latin typeface="Georgia" pitchFamily="18" charset="0"/>
              </a:rPr>
              <a:t> кровообращения не только в артериальную, но и в венозную фазу, что позволяет диагностировать как артериальную, так и венозную окклюзию сосудистого русла кишечника (рис</a:t>
            </a:r>
            <a:r>
              <a:rPr lang="ru-RU" sz="2000" dirty="0" smtClean="0">
                <a:latin typeface="Georgia" pitchFamily="18" charset="0"/>
              </a:rPr>
              <a:t>.). </a:t>
            </a:r>
            <a:endParaRPr lang="ru-RU" sz="2000" dirty="0" smtClean="0">
              <a:latin typeface="Georgia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2200" dirty="0" smtClean="0">
              <a:latin typeface="Georgia" pitchFamily="18" charset="0"/>
            </a:endParaRPr>
          </a:p>
          <a:p>
            <a:pPr algn="just"/>
            <a:endParaRPr lang="ru-RU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2774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ИНСТРУМЕНТАЛЬНАЯ ДИАГНОСТИКА</a:t>
            </a:r>
          </a:p>
          <a:p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МСКТА</a:t>
            </a:r>
            <a:endParaRPr lang="ru-RU" sz="23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470646" y="6607946"/>
            <a:ext cx="98701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dirty="0" smtClean="0">
                <a:solidFill>
                  <a:schemeClr val="bg1"/>
                </a:solidFill>
                <a:latin typeface="Georgia" pitchFamily="18" charset="0"/>
              </a:rPr>
              <a:t>МСКТ – ангиография сосудов брюшного отдела аорты: </a:t>
            </a:r>
            <a:endParaRPr lang="ru-RU" dirty="0" smtClean="0">
              <a:solidFill>
                <a:schemeClr val="bg1"/>
              </a:solidFill>
              <a:latin typeface="Georgia" pitchFamily="18" charset="0"/>
            </a:endParaRPr>
          </a:p>
          <a:p>
            <a:pPr lvl="0" algn="ctr">
              <a:defRPr/>
            </a:pPr>
            <a:r>
              <a:rPr lang="ru-RU" dirty="0" smtClean="0">
                <a:solidFill>
                  <a:schemeClr val="bg1"/>
                </a:solidFill>
                <a:latin typeface="Georgia" pitchFamily="18" charset="0"/>
              </a:rPr>
              <a:t>А </a:t>
            </a:r>
            <a:r>
              <a:rPr lang="ru-RU" dirty="0" smtClean="0">
                <a:solidFill>
                  <a:schemeClr val="bg1"/>
                </a:solidFill>
                <a:latin typeface="Georgia" pitchFamily="18" charset="0"/>
              </a:rPr>
              <a:t>– острая тромбоэмболическая окклюзия ВБА; Б – тромбоз ВБВ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4" cstate="print"/>
          <a:srcRect l="3987" t="20090" r="18355" b="19413"/>
          <a:stretch>
            <a:fillRect/>
          </a:stretch>
        </p:blipFill>
        <p:spPr bwMode="auto">
          <a:xfrm>
            <a:off x="1804547" y="2757538"/>
            <a:ext cx="7393242" cy="380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389" y="1438835"/>
            <a:ext cx="4128246" cy="4545106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000" dirty="0" smtClean="0">
                <a:latin typeface="Georgia" pitchFamily="18" charset="0"/>
              </a:rPr>
              <a:t>При </a:t>
            </a:r>
            <a:r>
              <a:rPr lang="ru-RU" sz="2000" dirty="0" err="1" smtClean="0">
                <a:latin typeface="Georgia" pitchFamily="18" charset="0"/>
              </a:rPr>
              <a:t>мезентериальном</a:t>
            </a:r>
            <a:r>
              <a:rPr lang="ru-RU" sz="2000" dirty="0" smtClean="0">
                <a:latin typeface="Georgia" pitchFamily="18" charset="0"/>
              </a:rPr>
              <a:t> венозном тромбозе на спиральной компьютерной томографии характерна триада признаков (рис</a:t>
            </a:r>
            <a:r>
              <a:rPr lang="ru-RU" sz="2000" dirty="0" smtClean="0">
                <a:latin typeface="Georgia" pitchFamily="18" charset="0"/>
              </a:rPr>
              <a:t>.): </a:t>
            </a:r>
            <a:endParaRPr lang="ru-RU" sz="2000" dirty="0" smtClean="0">
              <a:latin typeface="Georgia" pitchFamily="18" charset="0"/>
            </a:endParaRPr>
          </a:p>
          <a:p>
            <a:pPr algn="just"/>
            <a:r>
              <a:rPr lang="ru-RU" sz="2000" dirty="0" smtClean="0">
                <a:latin typeface="Georgia" pitchFamily="18" charset="0"/>
              </a:rPr>
              <a:t>1) недостаточное наполнение ствола ВБВ, </a:t>
            </a:r>
          </a:p>
          <a:p>
            <a:pPr algn="just"/>
            <a:r>
              <a:rPr lang="ru-RU" sz="2000" dirty="0" smtClean="0">
                <a:latin typeface="Georgia" pitchFamily="18" charset="0"/>
              </a:rPr>
              <a:t>2) выпот в брюшной полости, </a:t>
            </a:r>
          </a:p>
          <a:p>
            <a:pPr algn="just"/>
            <a:r>
              <a:rPr lang="ru-RU" sz="2000" dirty="0" smtClean="0">
                <a:latin typeface="Georgia" pitchFamily="18" charset="0"/>
              </a:rPr>
              <a:t>3) утолщение стенок сегмента тонкой кишки более 3 мм в сочетании с увеличением ее диаметра, отек и </a:t>
            </a:r>
            <a:r>
              <a:rPr lang="ru-RU" sz="2000" dirty="0" err="1" smtClean="0">
                <a:latin typeface="Georgia" pitchFamily="18" charset="0"/>
              </a:rPr>
              <a:t>смазанность</a:t>
            </a:r>
            <a:r>
              <a:rPr lang="ru-RU" sz="2000" dirty="0" smtClean="0">
                <a:latin typeface="Georgia" pitchFamily="18" charset="0"/>
              </a:rPr>
              <a:t> сосудистого рисунка брыжейки тонкой или толстой кишки.</a:t>
            </a:r>
            <a:endParaRPr lang="ru-RU" sz="2200" dirty="0" smtClean="0">
              <a:latin typeface="Georgia" pitchFamily="18" charset="0"/>
            </a:endParaRPr>
          </a:p>
          <a:p>
            <a:pPr algn="just"/>
            <a:endParaRPr lang="ru-RU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2774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ИНСТРУМЕНТАЛЬНАЯ ДИАГНОСТИКА</a:t>
            </a:r>
          </a:p>
          <a:p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МСКТА</a:t>
            </a:r>
            <a:endParaRPr lang="ru-RU" sz="23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4558551" y="5806514"/>
            <a:ext cx="59436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dirty="0" smtClean="0">
                <a:solidFill>
                  <a:schemeClr val="bg1"/>
                </a:solidFill>
                <a:latin typeface="Georgia" pitchFamily="18" charset="0"/>
              </a:rPr>
              <a:t>МСКТ брюшной полости в венозную фазу в аксиальной проекции: тромбоз ВБВ (а), проходимая ВБА (</a:t>
            </a:r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b</a:t>
            </a:r>
            <a:r>
              <a:rPr lang="ru-RU" dirty="0" smtClean="0">
                <a:solidFill>
                  <a:schemeClr val="bg1"/>
                </a:solidFill>
                <a:latin typeface="Georgia" pitchFamily="18" charset="0"/>
              </a:rPr>
              <a:t>), расширенные и отечные петли тонкой кишки (</a:t>
            </a:r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c</a:t>
            </a:r>
            <a:r>
              <a:rPr lang="ru-RU" dirty="0" smtClean="0">
                <a:solidFill>
                  <a:schemeClr val="bg1"/>
                </a:solidFill>
                <a:latin typeface="Georgia" pitchFamily="18" charset="0"/>
              </a:rPr>
              <a:t>) и выпот в брюшной полости (</a:t>
            </a:r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d</a:t>
            </a:r>
            <a:r>
              <a:rPr lang="ru-RU" dirty="0" smtClean="0">
                <a:solidFill>
                  <a:schemeClr val="bg1"/>
                </a:solidFill>
                <a:latin typeface="Georgia" pitchFamily="18" charset="0"/>
              </a:rPr>
              <a:t>)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 cstate="print"/>
          <a:srcRect l="39167" t="18059" r="13403" b="16704"/>
          <a:stretch>
            <a:fillRect/>
          </a:stretch>
        </p:blipFill>
        <p:spPr bwMode="auto">
          <a:xfrm>
            <a:off x="4612341" y="1462230"/>
            <a:ext cx="5807567" cy="417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6860" y="1680883"/>
            <a:ext cx="7073152" cy="3939988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200" dirty="0" smtClean="0">
                <a:latin typeface="Georgia" pitchFamily="18" charset="0"/>
              </a:rPr>
              <a:t>Характерным, но не специфичным МСКТ–признаком деструкции кишечника служит свободный газ в венозной системе брыжейки </a:t>
            </a:r>
            <a:r>
              <a:rPr lang="ru-RU" sz="2200" dirty="0" smtClean="0">
                <a:latin typeface="Georgia" pitchFamily="18" charset="0"/>
              </a:rPr>
              <a:t>                 (</a:t>
            </a:r>
            <a:r>
              <a:rPr lang="ru-RU" sz="2200" dirty="0" smtClean="0">
                <a:latin typeface="Georgia" pitchFamily="18" charset="0"/>
              </a:rPr>
              <a:t>3–14%) (</a:t>
            </a:r>
            <a:r>
              <a:rPr lang="ru-RU" sz="2200" b="1" dirty="0" smtClean="0">
                <a:latin typeface="Georgia" pitchFamily="18" charset="0"/>
              </a:rPr>
              <a:t>А1</a:t>
            </a:r>
            <a:r>
              <a:rPr lang="ru-RU" sz="2200" dirty="0" smtClean="0">
                <a:latin typeface="Georgia" pitchFamily="18" charset="0"/>
              </a:rPr>
              <a:t>) пли стенке кишечника (рис</a:t>
            </a:r>
            <a:r>
              <a:rPr lang="ru-RU" sz="2200" dirty="0" smtClean="0">
                <a:latin typeface="Georgia" pitchFamily="18" charset="0"/>
              </a:rPr>
              <a:t>.), </a:t>
            </a:r>
            <a:r>
              <a:rPr lang="ru-RU" sz="2200" dirty="0" smtClean="0">
                <a:latin typeface="Georgia" pitchFamily="18" charset="0"/>
              </a:rPr>
              <a:t>обусловленный </a:t>
            </a:r>
            <a:r>
              <a:rPr lang="ru-RU" sz="2200" dirty="0" err="1" smtClean="0">
                <a:latin typeface="Georgia" pitchFamily="18" charset="0"/>
              </a:rPr>
              <a:t>транслокацией</a:t>
            </a:r>
            <a:r>
              <a:rPr lang="ru-RU" sz="2200" dirty="0" smtClean="0">
                <a:latin typeface="Georgia" pitchFamily="18" charset="0"/>
              </a:rPr>
              <a:t> газообразующей анаэробной флоры из просвета кишечника в венозную портальную систему</a:t>
            </a:r>
            <a:r>
              <a:rPr lang="ru-RU" sz="2200" dirty="0" smtClean="0">
                <a:latin typeface="Georgia" pitchFamily="18" charset="0"/>
              </a:rPr>
              <a:t>.</a:t>
            </a:r>
            <a:r>
              <a:rPr lang="ru-RU" sz="2200" dirty="0" smtClean="0">
                <a:latin typeface="Georgia" pitchFamily="18" charset="0"/>
              </a:rPr>
              <a:t> </a:t>
            </a:r>
            <a:endParaRPr lang="ru-RU" sz="2200" dirty="0" smtClean="0">
              <a:latin typeface="Georgia" pitchFamily="18" charset="0"/>
            </a:endParaRPr>
          </a:p>
          <a:p>
            <a:pPr algn="just"/>
            <a:r>
              <a:rPr lang="ru-RU" sz="2200" dirty="0" smtClean="0">
                <a:latin typeface="Georgia" pitchFamily="18" charset="0"/>
              </a:rPr>
              <a:t>Также </a:t>
            </a:r>
            <a:r>
              <a:rPr lang="ru-RU" sz="2200" dirty="0" smtClean="0">
                <a:latin typeface="Georgia" pitchFamily="18" charset="0"/>
              </a:rPr>
              <a:t>можно обнаружить локальное или сегментарное утолщение стенки кишки (</a:t>
            </a:r>
            <a:r>
              <a:rPr lang="ru-RU" sz="2200" b="1" dirty="0" smtClean="0">
                <a:latin typeface="Georgia" pitchFamily="18" charset="0"/>
              </a:rPr>
              <a:t>А1</a:t>
            </a:r>
            <a:r>
              <a:rPr lang="ru-RU" sz="2200" dirty="0" smtClean="0">
                <a:latin typeface="Georgia" pitchFamily="18" charset="0"/>
              </a:rPr>
              <a:t>), нечёткость контуров, </a:t>
            </a:r>
            <a:r>
              <a:rPr lang="ru-RU" sz="2200" dirty="0" err="1" smtClean="0">
                <a:latin typeface="Georgia" pitchFamily="18" charset="0"/>
              </a:rPr>
              <a:t>подслизистый</a:t>
            </a:r>
            <a:r>
              <a:rPr lang="ru-RU" sz="2200" dirty="0" smtClean="0">
                <a:latin typeface="Georgia" pitchFamily="18" charset="0"/>
              </a:rPr>
              <a:t> отек, </a:t>
            </a:r>
            <a:r>
              <a:rPr lang="ru-RU" sz="2200" dirty="0" err="1" smtClean="0">
                <a:latin typeface="Georgia" pitchFamily="18" charset="0"/>
              </a:rPr>
              <a:t>пневматоз</a:t>
            </a:r>
            <a:r>
              <a:rPr lang="ru-RU" sz="2200" dirty="0" smtClean="0">
                <a:latin typeface="Georgia" pitchFamily="18" charset="0"/>
              </a:rPr>
              <a:t> (6–28%) (</a:t>
            </a:r>
            <a:r>
              <a:rPr lang="ru-RU" sz="2200" b="1" dirty="0" smtClean="0">
                <a:latin typeface="Georgia" pitchFamily="18" charset="0"/>
              </a:rPr>
              <a:t>А1</a:t>
            </a:r>
            <a:r>
              <a:rPr lang="ru-RU" sz="2200" dirty="0" smtClean="0">
                <a:latin typeface="Georgia" pitchFamily="18" charset="0"/>
              </a:rPr>
              <a:t>), расширение кишечных петель, жидкость и газ в брюшной </a:t>
            </a:r>
            <a:r>
              <a:rPr lang="ru-RU" sz="2200" dirty="0" smtClean="0">
                <a:latin typeface="Georgia" pitchFamily="18" charset="0"/>
              </a:rPr>
              <a:t>полости</a:t>
            </a:r>
            <a:r>
              <a:rPr lang="ru-RU" sz="2200" dirty="0" smtClean="0">
                <a:latin typeface="Georgia" pitchFamily="18" charset="0"/>
              </a:rPr>
              <a:t>.</a:t>
            </a:r>
            <a:endParaRPr lang="ru-RU" sz="2200" dirty="0">
              <a:latin typeface="Georgia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2774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ИНСТРУМЕНТАЛЬНАЯ ДИАГНОСТИКА</a:t>
            </a:r>
          </a:p>
          <a:p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МСКТ</a:t>
            </a:r>
            <a:endParaRPr lang="ru-RU" sz="23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1411941" y="5815933"/>
            <a:ext cx="61721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dirty="0" smtClean="0">
                <a:solidFill>
                  <a:schemeClr val="bg1"/>
                </a:solidFill>
                <a:latin typeface="Georgia" pitchFamily="18" charset="0"/>
              </a:rPr>
              <a:t>МСКТ брюшной полости в аксиальных проекциях: свободный газ в венозной системе печени (эллипс) (</a:t>
            </a:r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A</a:t>
            </a:r>
            <a:r>
              <a:rPr lang="ru-RU" dirty="0" smtClean="0">
                <a:solidFill>
                  <a:schemeClr val="bg1"/>
                </a:solidFill>
                <a:latin typeface="Georgia" pitchFamily="18" charset="0"/>
              </a:rPr>
              <a:t>), окклюзия ВБА (стрелка) (</a:t>
            </a:r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B</a:t>
            </a:r>
            <a:r>
              <a:rPr lang="ru-RU" dirty="0" smtClean="0">
                <a:solidFill>
                  <a:schemeClr val="bg1"/>
                </a:solidFill>
                <a:latin typeface="Georgia" pitchFamily="18" charset="0"/>
              </a:rPr>
              <a:t>), расширенные петли тонкой кишки и выпот в брюшной полости (стрелки) (</a:t>
            </a:r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C</a:t>
            </a:r>
            <a:r>
              <a:rPr lang="ru-RU" dirty="0" smtClean="0">
                <a:solidFill>
                  <a:schemeClr val="bg1"/>
                </a:solidFill>
                <a:latin typeface="Georgia" pitchFamily="18" charset="0"/>
              </a:rPr>
              <a:t>)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4" cstate="print"/>
          <a:srcRect l="54661" t="13544" r="25195" b="3386"/>
          <a:stretch>
            <a:fillRect/>
          </a:stretch>
        </p:blipFill>
        <p:spPr bwMode="auto">
          <a:xfrm>
            <a:off x="7799294" y="1237129"/>
            <a:ext cx="2688079" cy="6322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153" y="1680882"/>
            <a:ext cx="10286999" cy="5701553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000" dirty="0" smtClean="0">
                <a:latin typeface="Georgia" pitchFamily="18" charset="0"/>
              </a:rPr>
              <a:t>Свободный газ в брюшной полости, указывающий на катастрофу в брюшной полости, встречается лишь у 14–31% пациентов, но несмотря на это в большинстве случаев наличие свободного газа в воротной системе или стенке кишечника (рис</a:t>
            </a:r>
            <a:r>
              <a:rPr lang="ru-RU" sz="2000" dirty="0" smtClean="0">
                <a:latin typeface="Georgia" pitchFamily="18" charset="0"/>
              </a:rPr>
              <a:t>.) </a:t>
            </a:r>
            <a:r>
              <a:rPr lang="ru-RU" sz="2000" dirty="0" smtClean="0">
                <a:latin typeface="Georgia" pitchFamily="18" charset="0"/>
              </a:rPr>
              <a:t>в сочетании с клиническим и лабораторным подозрением на острое нарушение </a:t>
            </a:r>
            <a:r>
              <a:rPr lang="ru-RU" sz="2000" dirty="0" err="1" smtClean="0">
                <a:latin typeface="Georgia" pitchFamily="18" charset="0"/>
              </a:rPr>
              <a:t>мезентериального</a:t>
            </a:r>
            <a:r>
              <a:rPr lang="ru-RU" sz="2000" dirty="0" smtClean="0">
                <a:latin typeface="Georgia" pitchFamily="18" charset="0"/>
              </a:rPr>
              <a:t> кровообращения позволяет выставить показания к лапаротомии.</a:t>
            </a:r>
            <a:endParaRPr lang="ru-RU" sz="2000" dirty="0">
              <a:latin typeface="Georgia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2774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ИНСТРУМЕНТАЛЬНАЯ ДИАГНОСТИКА</a:t>
            </a:r>
          </a:p>
          <a:p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МСКТ</a:t>
            </a:r>
            <a:endParaRPr lang="ru-RU" sz="23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228600" y="6469449"/>
            <a:ext cx="102601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dirty="0" smtClean="0">
                <a:solidFill>
                  <a:schemeClr val="bg1"/>
                </a:solidFill>
                <a:latin typeface="Georgia" pitchFamily="18" charset="0"/>
              </a:rPr>
              <a:t>Аксиальные КТ – изображения: а, б – газ в просвете ВБВ и воротной вене, увеличение диаметра кишки; б – газ в стенке толстой кишки в венозную фазу, снижение накопления стенкой контрастного вещества и горизонтальные уровни жидкости в просвете кишки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 cstate="print"/>
          <a:srcRect l="9575" t="18962" r="11684" b="32504"/>
          <a:stretch>
            <a:fillRect/>
          </a:stretch>
        </p:blipFill>
        <p:spPr bwMode="auto">
          <a:xfrm>
            <a:off x="941120" y="3299615"/>
            <a:ext cx="8781103" cy="308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153" y="1680882"/>
            <a:ext cx="10286999" cy="5472953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Georgia" pitchFamily="18" charset="0"/>
              </a:rPr>
              <a:t>Весьма перспективным, высокоинформативным и </a:t>
            </a:r>
            <a:r>
              <a:rPr lang="ru-RU" sz="2400" dirty="0" err="1" smtClean="0">
                <a:latin typeface="Georgia" pitchFamily="18" charset="0"/>
              </a:rPr>
              <a:t>неинвазивным</a:t>
            </a:r>
            <a:r>
              <a:rPr lang="ru-RU" sz="2400" dirty="0" smtClean="0">
                <a:latin typeface="Georgia" pitchFamily="18" charset="0"/>
              </a:rPr>
              <a:t> методом визуализации является 3D магнитно-резонансная ангиография (МРА), которая позволяет локализовать уровень окклюзии артерии или вены в 100% случаях, а также выявить степень ишемии кишки перед операцией. </a:t>
            </a:r>
            <a:endParaRPr lang="ru-RU" sz="2400" dirty="0" smtClean="0">
              <a:latin typeface="Georgia" pitchFamily="18" charset="0"/>
            </a:endParaRPr>
          </a:p>
          <a:p>
            <a:pPr algn="just"/>
            <a:r>
              <a:rPr lang="ru-RU" sz="2400" dirty="0" smtClean="0">
                <a:latin typeface="Georgia" pitchFamily="18" charset="0"/>
              </a:rPr>
              <a:t>По </a:t>
            </a:r>
            <a:r>
              <a:rPr lang="ru-RU" sz="2400" dirty="0" smtClean="0">
                <a:latin typeface="Georgia" pitchFamily="18" charset="0"/>
              </a:rPr>
              <a:t>своей диагностической ценности метод сопоставим с ангиографией, а по некоторым параметрам существенно ее превосходит. </a:t>
            </a:r>
            <a:endParaRPr lang="ru-RU" sz="2400" dirty="0" smtClean="0">
              <a:latin typeface="Georgia" pitchFamily="18" charset="0"/>
            </a:endParaRPr>
          </a:p>
          <a:p>
            <a:pPr algn="just"/>
            <a:r>
              <a:rPr lang="ru-RU" sz="2400" dirty="0" smtClean="0">
                <a:latin typeface="Georgia" pitchFamily="18" charset="0"/>
              </a:rPr>
              <a:t>Однако </a:t>
            </a:r>
            <a:r>
              <a:rPr lang="ru-RU" sz="2400" dirty="0" smtClean="0">
                <a:latin typeface="Georgia" pitchFamily="18" charset="0"/>
              </a:rPr>
              <a:t>до повсеместного использования МРА в экстренной медицине еще далеко. </a:t>
            </a:r>
            <a:endParaRPr lang="ru-RU" sz="2400" dirty="0" smtClean="0">
              <a:latin typeface="Georgia" pitchFamily="18" charset="0"/>
            </a:endParaRPr>
          </a:p>
          <a:p>
            <a:pPr algn="just"/>
            <a:r>
              <a:rPr lang="ru-RU" sz="2400" dirty="0" smtClean="0">
                <a:latin typeface="Georgia" pitchFamily="18" charset="0"/>
              </a:rPr>
              <a:t>К </a:t>
            </a:r>
            <a:r>
              <a:rPr lang="ru-RU" sz="2400" dirty="0" smtClean="0">
                <a:latin typeface="Georgia" pitchFamily="18" charset="0"/>
              </a:rPr>
              <a:t>сожалению, </a:t>
            </a:r>
            <a:r>
              <a:rPr lang="ru-RU" sz="2400" dirty="0" err="1" smtClean="0">
                <a:latin typeface="Georgia" pitchFamily="18" charset="0"/>
              </a:rPr>
              <a:t>неспецифичность</a:t>
            </a:r>
            <a:r>
              <a:rPr lang="ru-RU" sz="2400" dirty="0" smtClean="0">
                <a:latin typeface="Georgia" pitchFamily="18" charset="0"/>
              </a:rPr>
              <a:t> выявляемых признаков ишемии кишечника, редкость диагностики окклюзии брыжеечных артерий и недоступность специальной аппаратуры для большинства больничных учреждений не позволяют МРА занять лидирующее место в диагностике острой окклюзии ВБА.</a:t>
            </a:r>
            <a:endParaRPr lang="ru-RU" sz="2400" dirty="0">
              <a:latin typeface="Georgia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2774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ИНСТРУМЕНТАЛЬНАЯ ДИАГНОСТИКА</a:t>
            </a:r>
          </a:p>
          <a:p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МРА</a:t>
            </a:r>
            <a:endParaRPr lang="ru-RU" sz="23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414" y="1317812"/>
            <a:ext cx="5573927" cy="6067319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2000" dirty="0" smtClean="0">
                <a:latin typeface="Georgia" pitchFamily="18" charset="0"/>
              </a:rPr>
              <a:t>Эмболия брыжеечных артерий – наиболее частая причина нарушения брыжеечного кровотока и составляет 30–50%. </a:t>
            </a:r>
            <a:r>
              <a:rPr lang="ru-RU" sz="2000" dirty="0" err="1" smtClean="0">
                <a:latin typeface="Georgia" pitchFamily="18" charset="0"/>
              </a:rPr>
              <a:t>Эмболы</a:t>
            </a:r>
            <a:r>
              <a:rPr lang="ru-RU" sz="2000" dirty="0" smtClean="0">
                <a:latin typeface="Georgia" pitchFamily="18" charset="0"/>
              </a:rPr>
              <a:t> преимущественно располагаются в стволе верхней брыжеечной артерии (ВБА), реже – в нижней брыжеечной артерии (НБА; отходит от передней поверхности брюшной аорты на 3–5 см выше ее бифуркации на уровне  </a:t>
            </a:r>
            <a:r>
              <a:rPr lang="en-US" sz="2000" dirty="0" smtClean="0">
                <a:latin typeface="Georgia" pitchFamily="18" charset="0"/>
              </a:rPr>
              <a:t>L</a:t>
            </a:r>
            <a:r>
              <a:rPr lang="en-US" sz="2000" baseline="-25000" dirty="0" smtClean="0">
                <a:latin typeface="Georgia" pitchFamily="18" charset="0"/>
              </a:rPr>
              <a:t>III</a:t>
            </a:r>
            <a:r>
              <a:rPr lang="ru-RU" sz="2000" baseline="-25000" dirty="0" smtClean="0">
                <a:latin typeface="Georgia" pitchFamily="18" charset="0"/>
              </a:rPr>
              <a:t>-</a:t>
            </a:r>
            <a:r>
              <a:rPr lang="en-US" sz="2000" baseline="-25000" dirty="0" smtClean="0">
                <a:latin typeface="Georgia" pitchFamily="18" charset="0"/>
              </a:rPr>
              <a:t>IV</a:t>
            </a:r>
            <a:r>
              <a:rPr lang="ru-RU" sz="2000" dirty="0" smtClean="0">
                <a:latin typeface="Georgia" pitchFamily="18" charset="0"/>
              </a:rPr>
              <a:t>, имеет мощные коллатеральные связи между левой ободочной артерией и средней ободочной артерией (</a:t>
            </a:r>
            <a:r>
              <a:rPr lang="ru-RU" sz="2000" dirty="0" err="1" smtClean="0">
                <a:latin typeface="Georgia" pitchFamily="18" charset="0"/>
              </a:rPr>
              <a:t>Риоланова</a:t>
            </a:r>
            <a:r>
              <a:rPr lang="ru-RU" sz="2000" dirty="0" smtClean="0">
                <a:latin typeface="Georgia" pitchFamily="18" charset="0"/>
              </a:rPr>
              <a:t> дуга), с внутренними подвздошными артериями (рис.) через прямокишечные и половые сосуды), что связано с анатомическими особенностями отхождения ВБА от аорты (рис.; отходит от передней поверхности аорты на 1–1,5 см ниже чревного ствола на уровне </a:t>
            </a:r>
            <a:r>
              <a:rPr lang="en-US" sz="2000" dirty="0" err="1" smtClean="0">
                <a:latin typeface="Georgia" pitchFamily="18" charset="0"/>
              </a:rPr>
              <a:t>Th</a:t>
            </a:r>
            <a:r>
              <a:rPr lang="en-US" sz="2000" baseline="-25000" dirty="0" err="1" smtClean="0">
                <a:latin typeface="Georgia" pitchFamily="18" charset="0"/>
              </a:rPr>
              <a:t>XII</a:t>
            </a:r>
            <a:r>
              <a:rPr lang="ru-RU" sz="2000" dirty="0" smtClean="0">
                <a:latin typeface="Georgia" pitchFamily="18" charset="0"/>
              </a:rPr>
              <a:t> или </a:t>
            </a:r>
            <a:r>
              <a:rPr lang="en-US" sz="2000" dirty="0" smtClean="0">
                <a:latin typeface="Georgia" pitchFamily="18" charset="0"/>
              </a:rPr>
              <a:t>L</a:t>
            </a:r>
            <a:r>
              <a:rPr lang="en-US" sz="2000" baseline="-25000" dirty="0" smtClean="0">
                <a:latin typeface="Georgia" pitchFamily="18" charset="0"/>
              </a:rPr>
              <a:t>I</a:t>
            </a:r>
            <a:r>
              <a:rPr lang="ru-RU" sz="2000" dirty="0" smtClean="0">
                <a:latin typeface="Georgia" pitchFamily="18" charset="0"/>
              </a:rPr>
              <a:t> под острым углом – «ловушка» для </a:t>
            </a:r>
            <a:r>
              <a:rPr lang="ru-RU" sz="2000" dirty="0" err="1" smtClean="0">
                <a:latin typeface="Georgia" pitchFamily="18" charset="0"/>
              </a:rPr>
              <a:t>эмболов</a:t>
            </a:r>
            <a:r>
              <a:rPr lang="ru-RU" sz="2000" dirty="0" smtClean="0">
                <a:latin typeface="Georgia" pitchFamily="18" charset="0"/>
              </a:rPr>
              <a:t>. В большинстве случаев </a:t>
            </a:r>
            <a:r>
              <a:rPr lang="ru-RU" sz="2000" dirty="0" err="1" smtClean="0">
                <a:latin typeface="Georgia" pitchFamily="18" charset="0"/>
              </a:rPr>
              <a:t>эмболы</a:t>
            </a:r>
            <a:r>
              <a:rPr lang="ru-RU" sz="2000" dirty="0" smtClean="0">
                <a:latin typeface="Georgia" pitchFamily="18" charset="0"/>
              </a:rPr>
              <a:t> в ВБА располагаются на расстоянии 3–10 см от ее устья.</a:t>
            </a:r>
          </a:p>
          <a:p>
            <a:pPr algn="just">
              <a:spcBef>
                <a:spcPts val="0"/>
              </a:spcBef>
            </a:pPr>
            <a:endParaRPr lang="ru-RU" sz="19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34298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ЭМБОЛИЯ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БРЫЖЕЕЧНЫХ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АРТЕРИЙ</a:t>
            </a:r>
            <a:endParaRPr lang="ru-RU" sz="2000" dirty="0">
              <a:latin typeface="Georgia" pitchFamily="18" charset="0"/>
            </a:endParaRPr>
          </a:p>
          <a:p>
            <a:pPr algn="just"/>
            <a:endParaRPr lang="ru-RU" sz="2300" dirty="0"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4" cstate="print"/>
          <a:srcRect l="12641" t="12756" r="51200" b="11576"/>
          <a:stretch>
            <a:fillRect/>
          </a:stretch>
        </p:blipFill>
        <p:spPr bwMode="auto">
          <a:xfrm>
            <a:off x="5849630" y="1321364"/>
            <a:ext cx="3536418" cy="4178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el="http://schemas.microsoft.com/office/2019/extlst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669741" y="6104964"/>
            <a:ext cx="3847260" cy="126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el="http://schemas.microsoft.com/office/2019/extlst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el="http://schemas.microsoft.com/office/2019/extlst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6185647" y="5498901"/>
            <a:ext cx="38081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Анатомические особенности отхождения ВБА от аорты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9305364" y="1923217"/>
            <a:ext cx="138644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Анастомозы НБА с системой ВБА и </a:t>
            </a:r>
            <a:r>
              <a:rPr lang="ru-RU" sz="1600" dirty="0" err="1" smtClean="0">
                <a:solidFill>
                  <a:schemeClr val="bg1"/>
                </a:solidFill>
                <a:latin typeface="Georgia" pitchFamily="18" charset="0"/>
              </a:rPr>
              <a:t>внутрен-ними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Georgia" pitchFamily="18" charset="0"/>
              </a:rPr>
              <a:t>подвздош-ными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 артериями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047" y="3536575"/>
            <a:ext cx="2971800" cy="1815354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000" dirty="0" smtClean="0">
                <a:latin typeface="Georgia" pitchFamily="18" charset="0"/>
              </a:rPr>
              <a:t>Представлен </a:t>
            </a:r>
            <a:r>
              <a:rPr lang="ru-RU" sz="2000" dirty="0" smtClean="0">
                <a:latin typeface="Georgia" pitchFamily="18" charset="0"/>
              </a:rPr>
              <a:t>лечебно-диагностический алгоритм, который возможен для использования при подозрении на </a:t>
            </a:r>
            <a:r>
              <a:rPr lang="ru-RU" sz="2000" dirty="0" smtClean="0">
                <a:latin typeface="Georgia" pitchFamily="18" charset="0"/>
              </a:rPr>
              <a:t>ОМИ.</a:t>
            </a:r>
            <a:endParaRPr lang="ru-RU" sz="2000" dirty="0">
              <a:latin typeface="Georgia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2774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ЛЕЧЕБНО-ДИАГНОСТИЧЕСКИЙ  </a:t>
            </a:r>
          </a:p>
          <a:p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АЛГОРИТМ ПРИ ПОДОЗРЕНИИ  НА  ОМИ</a:t>
            </a:r>
            <a:endParaRPr lang="ru-RU" sz="23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45">
                    <a14:imgEffect>
                      <a14:sharpenSoften amount="11000"/>
                    </a14:imgEffect>
                    <a14:imgEffect>
                      <a14:brightnessContrast bright="-35000" contrast="84000"/>
                    </a14:imgEffect>
                  </a14:imgLayer>
                </a14:imgProps>
              </a:ext>
            </a:extLst>
          </a:blip>
          <a:srcRect l="26228" t="13544" r="27784" b="15436"/>
          <a:stretch/>
        </p:blipFill>
        <p:spPr bwMode="auto">
          <a:xfrm>
            <a:off x="3509682" y="1290918"/>
            <a:ext cx="6924035" cy="61049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706" y="1129552"/>
            <a:ext cx="10286999" cy="5822577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Georgia" pitchFamily="18" charset="0"/>
              </a:rPr>
              <a:t>Острое артериальное нарушение </a:t>
            </a:r>
            <a:r>
              <a:rPr lang="ru-RU" sz="2200" dirty="0" err="1" smtClean="0">
                <a:latin typeface="Georgia" pitchFamily="18" charset="0"/>
              </a:rPr>
              <a:t>мезентериального</a:t>
            </a:r>
            <a:r>
              <a:rPr lang="ru-RU" sz="2200" dirty="0" smtClean="0">
                <a:latin typeface="Georgia" pitchFamily="18" charset="0"/>
              </a:rPr>
              <a:t> кровообращения, если оно выявляется в стадии ишемии кишечника (когда на обзорной рентгенографии / МСКТ нет выраженного </a:t>
            </a:r>
            <a:r>
              <a:rPr lang="ru-RU" sz="2200" dirty="0" err="1" smtClean="0">
                <a:latin typeface="Georgia" pitchFamily="18" charset="0"/>
              </a:rPr>
              <a:t>пневматоза</a:t>
            </a:r>
            <a:r>
              <a:rPr lang="ru-RU" sz="2200" dirty="0" smtClean="0">
                <a:latin typeface="Georgia" pitchFamily="18" charset="0"/>
              </a:rPr>
              <a:t> тонкой и толстой кишки, признаков некроза - свободного газа в венах брыжейки и стенке кишечника, отсутствует </a:t>
            </a:r>
            <a:r>
              <a:rPr lang="ru-RU" sz="2200" dirty="0" err="1" smtClean="0">
                <a:latin typeface="Georgia" pitchFamily="18" charset="0"/>
              </a:rPr>
              <a:t>перитонеальная</a:t>
            </a:r>
            <a:r>
              <a:rPr lang="ru-RU" sz="2200" dirty="0" smtClean="0">
                <a:latin typeface="Georgia" pitchFamily="18" charset="0"/>
              </a:rPr>
              <a:t> симптоматика), предполагает использование </a:t>
            </a:r>
            <a:r>
              <a:rPr lang="ru-RU" sz="2200" dirty="0" err="1" smtClean="0">
                <a:latin typeface="Georgia" pitchFamily="18" charset="0"/>
              </a:rPr>
              <a:t>эндоваскулярного</a:t>
            </a:r>
            <a:r>
              <a:rPr lang="ru-RU" sz="2200" dirty="0" smtClean="0">
                <a:latin typeface="Georgia" pitchFamily="18" charset="0"/>
              </a:rPr>
              <a:t> вмешательства из </a:t>
            </a:r>
            <a:r>
              <a:rPr lang="ru-RU" sz="2200" dirty="0" smtClean="0">
                <a:latin typeface="Georgia" pitchFamily="18" charset="0"/>
              </a:rPr>
              <a:t>ВБА (</a:t>
            </a:r>
            <a:r>
              <a:rPr lang="ru-RU" sz="2200" b="1" dirty="0" smtClean="0">
                <a:latin typeface="Georgia" pitchFamily="18" charset="0"/>
              </a:rPr>
              <a:t>А2</a:t>
            </a:r>
            <a:r>
              <a:rPr lang="ru-RU" sz="2200" dirty="0" smtClean="0">
                <a:latin typeface="Georgia" pitchFamily="18" charset="0"/>
              </a:rPr>
              <a:t>), т.е. сосудистого вмешательства без резекции </a:t>
            </a:r>
            <a:r>
              <a:rPr lang="ru-RU" sz="2200" dirty="0" smtClean="0">
                <a:latin typeface="Georgia" pitchFamily="18" charset="0"/>
              </a:rPr>
              <a:t>кишечника: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Georgia" pitchFamily="18" charset="0"/>
              </a:rPr>
              <a:t>• механическая </a:t>
            </a:r>
            <a:r>
              <a:rPr lang="ru-RU" sz="2200" dirty="0" err="1" smtClean="0">
                <a:latin typeface="Georgia" pitchFamily="18" charset="0"/>
              </a:rPr>
              <a:t>реканализация</a:t>
            </a:r>
            <a:r>
              <a:rPr lang="ru-RU" sz="2200" dirty="0" smtClean="0">
                <a:latin typeface="Georgia" pitchFamily="18" charset="0"/>
              </a:rPr>
              <a:t>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Georgia" pitchFamily="18" charset="0"/>
              </a:rPr>
              <a:t>• аспирационная </a:t>
            </a:r>
            <a:r>
              <a:rPr lang="ru-RU" sz="2200" dirty="0" err="1" smtClean="0">
                <a:latin typeface="Georgia" pitchFamily="18" charset="0"/>
              </a:rPr>
              <a:t>тромбэктомия</a:t>
            </a:r>
            <a:r>
              <a:rPr lang="ru-RU" sz="2200" dirty="0" smtClean="0">
                <a:latin typeface="Georgia" pitchFamily="18" charset="0"/>
              </a:rPr>
              <a:t>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Georgia" pitchFamily="18" charset="0"/>
              </a:rPr>
              <a:t>• </a:t>
            </a:r>
            <a:r>
              <a:rPr lang="ru-RU" sz="2200" dirty="0" err="1" smtClean="0">
                <a:latin typeface="Georgia" pitchFamily="18" charset="0"/>
              </a:rPr>
              <a:t>реолитическая</a:t>
            </a:r>
            <a:r>
              <a:rPr lang="ru-RU" sz="2200" dirty="0" smtClean="0">
                <a:latin typeface="Georgia" pitchFamily="18" charset="0"/>
              </a:rPr>
              <a:t> </a:t>
            </a:r>
            <a:r>
              <a:rPr lang="ru-RU" sz="2200" dirty="0" err="1" smtClean="0">
                <a:latin typeface="Georgia" pitchFamily="18" charset="0"/>
              </a:rPr>
              <a:t>тромбэктомия</a:t>
            </a:r>
            <a:r>
              <a:rPr lang="ru-RU" sz="2200" dirty="0" smtClean="0">
                <a:latin typeface="Georgia" pitchFamily="18" charset="0"/>
              </a:rPr>
              <a:t>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Georgia" pitchFamily="18" charset="0"/>
              </a:rPr>
              <a:t>• баллонная </a:t>
            </a:r>
            <a:r>
              <a:rPr lang="ru-RU" sz="2200" dirty="0" err="1" smtClean="0">
                <a:latin typeface="Georgia" pitchFamily="18" charset="0"/>
              </a:rPr>
              <a:t>ангиопластика</a:t>
            </a:r>
            <a:r>
              <a:rPr lang="ru-RU" sz="2200" dirty="0" smtClean="0">
                <a:latin typeface="Georgia" pitchFamily="18" charset="0"/>
              </a:rPr>
              <a:t> </a:t>
            </a:r>
            <a:endParaRPr lang="ru-RU" sz="2200" dirty="0" smtClean="0">
              <a:latin typeface="Georgia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Georgia" pitchFamily="18" charset="0"/>
              </a:rPr>
              <a:t>брыжеечной </a:t>
            </a:r>
            <a:r>
              <a:rPr lang="ru-RU" sz="2200" dirty="0" smtClean="0">
                <a:latin typeface="Georgia" pitchFamily="18" charset="0"/>
              </a:rPr>
              <a:t>артерии;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Georgia" pitchFamily="18" charset="0"/>
              </a:rPr>
              <a:t>• баллонная </a:t>
            </a:r>
            <a:r>
              <a:rPr lang="ru-RU" sz="2200" dirty="0" err="1" smtClean="0">
                <a:latin typeface="Georgia" pitchFamily="18" charset="0"/>
              </a:rPr>
              <a:t>ангиопластика</a:t>
            </a:r>
            <a:r>
              <a:rPr lang="ru-RU" sz="2200" dirty="0" smtClean="0">
                <a:latin typeface="Georgia" pitchFamily="18" charset="0"/>
              </a:rPr>
              <a:t> </a:t>
            </a:r>
            <a:endParaRPr lang="ru-RU" sz="2200" dirty="0" smtClean="0">
              <a:latin typeface="Georgia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Georgia" pitchFamily="18" charset="0"/>
              </a:rPr>
              <a:t>брыжеечной </a:t>
            </a:r>
            <a:r>
              <a:rPr lang="ru-RU" sz="2200" dirty="0" smtClean="0">
                <a:latin typeface="Georgia" pitchFamily="18" charset="0"/>
              </a:rPr>
              <a:t>артерии с ее </a:t>
            </a:r>
            <a:endParaRPr lang="ru-RU" sz="2200" dirty="0" smtClean="0">
              <a:latin typeface="Georgia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Georgia" pitchFamily="18" charset="0"/>
              </a:rPr>
              <a:t>последующим </a:t>
            </a:r>
            <a:r>
              <a:rPr lang="ru-RU" sz="2200" dirty="0" smtClean="0">
                <a:latin typeface="Georgia" pitchFamily="18" charset="0"/>
              </a:rPr>
              <a:t> </a:t>
            </a:r>
            <a:r>
              <a:rPr lang="ru-RU" sz="2200" dirty="0" smtClean="0">
                <a:latin typeface="Georgia" pitchFamily="18" charset="0"/>
              </a:rPr>
              <a:t>стентированием </a:t>
            </a:r>
            <a:r>
              <a:rPr lang="ru-RU" sz="2200" dirty="0" smtClean="0">
                <a:latin typeface="Georgia" pitchFamily="18" charset="0"/>
              </a:rPr>
              <a:t>(</a:t>
            </a:r>
            <a:r>
              <a:rPr lang="ru-RU" sz="2200" dirty="0" smtClean="0">
                <a:latin typeface="Georgia" pitchFamily="18" charset="0"/>
              </a:rPr>
              <a:t>рис</a:t>
            </a:r>
            <a:r>
              <a:rPr lang="ru-RU" sz="2200" dirty="0" smtClean="0">
                <a:latin typeface="Georgia" pitchFamily="18" charset="0"/>
              </a:rPr>
              <a:t>.</a:t>
            </a:r>
            <a:r>
              <a:rPr lang="ru-RU" sz="2200" dirty="0" smtClean="0">
                <a:latin typeface="Georgia" pitchFamily="18" charset="0"/>
              </a:rPr>
              <a:t>);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Georgia" pitchFamily="18" charset="0"/>
              </a:rPr>
              <a:t>• изолированное </a:t>
            </a:r>
            <a:r>
              <a:rPr lang="ru-RU" sz="2200" dirty="0" err="1" smtClean="0">
                <a:latin typeface="Georgia" pitchFamily="18" charset="0"/>
              </a:rPr>
              <a:t>антеградное</a:t>
            </a:r>
            <a:r>
              <a:rPr lang="ru-RU" sz="2200" dirty="0" smtClean="0">
                <a:latin typeface="Georgia" pitchFamily="18" charset="0"/>
              </a:rPr>
              <a:t> </a:t>
            </a:r>
            <a:endParaRPr lang="ru-RU" sz="2200" dirty="0" smtClean="0">
              <a:latin typeface="Georgia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Georgia" pitchFamily="18" charset="0"/>
              </a:rPr>
              <a:t>стентирование </a:t>
            </a:r>
            <a:r>
              <a:rPr lang="ru-RU" sz="2200" dirty="0" smtClean="0">
                <a:latin typeface="Georgia" pitchFamily="18" charset="0"/>
              </a:rPr>
              <a:t>ВБА.</a:t>
            </a:r>
          </a:p>
          <a:p>
            <a:endParaRPr lang="ru-RU" sz="2400" dirty="0" smtClean="0"/>
          </a:p>
          <a:p>
            <a:pPr algn="just"/>
            <a:endParaRPr lang="ru-RU" sz="2400" dirty="0">
              <a:latin typeface="Georgia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2774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ХИРУРГИЧЕСКОЕ  ЛЕЧЕНИЕ</a:t>
            </a:r>
            <a:endParaRPr lang="ru-RU" sz="23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4" cstate="print"/>
          <a:srcRect l="11226" t="22573" r="22162" b="10158"/>
          <a:stretch>
            <a:fillRect/>
          </a:stretch>
        </p:blipFill>
        <p:spPr bwMode="auto">
          <a:xfrm>
            <a:off x="5378824" y="3708470"/>
            <a:ext cx="5045064" cy="304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1707775" y="6867178"/>
            <a:ext cx="89840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sz="1400" dirty="0" err="1" smtClean="0">
                <a:solidFill>
                  <a:schemeClr val="bg1"/>
                </a:solidFill>
                <a:latin typeface="Georgia" pitchFamily="18" charset="0"/>
              </a:rPr>
              <a:t>Эндоваскулярное</a:t>
            </a:r>
            <a:r>
              <a:rPr lang="ru-RU" sz="1400" dirty="0" smtClean="0">
                <a:solidFill>
                  <a:schemeClr val="bg1"/>
                </a:solidFill>
                <a:latin typeface="Georgia" pitchFamily="18" charset="0"/>
              </a:rPr>
              <a:t> лечение окклюзии ВБА. Слева: </a:t>
            </a:r>
            <a:r>
              <a:rPr lang="ru-RU" sz="1400" dirty="0" err="1" smtClean="0">
                <a:solidFill>
                  <a:schemeClr val="bg1"/>
                </a:solidFill>
                <a:latin typeface="Georgia" pitchFamily="18" charset="0"/>
              </a:rPr>
              <a:t>катетерная</a:t>
            </a:r>
            <a:r>
              <a:rPr lang="ru-RU" sz="1400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Georgia" pitchFamily="18" charset="0"/>
              </a:rPr>
              <a:t>ангиограмма</a:t>
            </a:r>
            <a:r>
              <a:rPr lang="ru-RU" sz="1400" dirty="0" smtClean="0">
                <a:solidFill>
                  <a:schemeClr val="bg1"/>
                </a:solidFill>
                <a:latin typeface="Georgia" pitchFamily="18" charset="0"/>
              </a:rPr>
              <a:t>, демонстрирующая непроходимость брыжеечных артерий. Справа: окклюзия ВБА устранена с помощью </a:t>
            </a:r>
            <a:r>
              <a:rPr lang="ru-RU" sz="1400" dirty="0" err="1" smtClean="0">
                <a:solidFill>
                  <a:schemeClr val="bg1"/>
                </a:solidFill>
                <a:latin typeface="Georgia" pitchFamily="18" charset="0"/>
              </a:rPr>
              <a:t>ангиопластики</a:t>
            </a:r>
            <a:r>
              <a:rPr lang="ru-RU" sz="1400" dirty="0" smtClean="0">
                <a:solidFill>
                  <a:schemeClr val="bg1"/>
                </a:solidFill>
                <a:latin typeface="Georgia" pitchFamily="18" charset="0"/>
              </a:rPr>
              <a:t> и </a:t>
            </a:r>
            <a:r>
              <a:rPr lang="ru-RU" sz="1400" dirty="0" err="1" smtClean="0">
                <a:solidFill>
                  <a:schemeClr val="bg1"/>
                </a:solidFill>
                <a:latin typeface="Georgia" pitchFamily="18" charset="0"/>
              </a:rPr>
              <a:t>стентирования</a:t>
            </a:r>
            <a:r>
              <a:rPr lang="ru-RU" sz="1400" dirty="0" smtClean="0">
                <a:solidFill>
                  <a:schemeClr val="bg1"/>
                </a:solidFill>
                <a:latin typeface="Georgia" pitchFamily="18" charset="0"/>
              </a:rPr>
              <a:t>. Завершающая </a:t>
            </a:r>
            <a:r>
              <a:rPr lang="ru-RU" sz="1400" dirty="0" err="1" smtClean="0">
                <a:solidFill>
                  <a:schemeClr val="bg1"/>
                </a:solidFill>
                <a:latin typeface="Georgia" pitchFamily="18" charset="0"/>
              </a:rPr>
              <a:t>ангиограмма</a:t>
            </a:r>
            <a:r>
              <a:rPr lang="ru-RU" sz="1400" dirty="0" smtClean="0">
                <a:solidFill>
                  <a:schemeClr val="bg1"/>
                </a:solidFill>
                <a:latin typeface="Georgia" pitchFamily="18" charset="0"/>
              </a:rPr>
              <a:t> показывает хорошее брыжеечное кровоснабжение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260" y="1250575"/>
            <a:ext cx="2998694" cy="5822577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eorgia" pitchFamily="18" charset="0"/>
              </a:rPr>
              <a:t>Пациентам с перитонитом показана экстренная лапаротомия (</a:t>
            </a:r>
            <a:r>
              <a:rPr lang="ru-RU" sz="2000" b="1" dirty="0" smtClean="0">
                <a:latin typeface="Georgia" pitchFamily="18" charset="0"/>
              </a:rPr>
              <a:t>А1</a:t>
            </a:r>
            <a:r>
              <a:rPr lang="ru-RU" sz="2000" dirty="0" smtClean="0">
                <a:latin typeface="Georgia" pitchFamily="18" charset="0"/>
              </a:rPr>
              <a:t>).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eorgia" pitchFamily="18" charset="0"/>
              </a:rPr>
              <a:t>После вскрытия брюшной полости перед хирургом возникают следующие </a:t>
            </a:r>
            <a:r>
              <a:rPr lang="ru-RU" sz="2000" i="1" dirty="0" smtClean="0">
                <a:latin typeface="Georgia" pitchFamily="18" charset="0"/>
              </a:rPr>
              <a:t>задачи</a:t>
            </a:r>
            <a:r>
              <a:rPr lang="ru-RU" sz="2000" dirty="0" smtClean="0">
                <a:latin typeface="Georgia" pitchFamily="18" charset="0"/>
              </a:rPr>
              <a:t>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eorgia" pitchFamily="18" charset="0"/>
              </a:rPr>
              <a:t>• определить вид нарушения кровотока;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eorgia" pitchFamily="18" charset="0"/>
              </a:rPr>
              <a:t>• найти место окклюзии;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eorgia" pitchFamily="18" charset="0"/>
              </a:rPr>
              <a:t>• определить протяженность поражения кишечника и глубину деструкции тканей кишечной стенки (рис</a:t>
            </a:r>
            <a:r>
              <a:rPr lang="ru-RU" sz="2000" dirty="0" smtClean="0">
                <a:latin typeface="Georgia" pitchFamily="18" charset="0"/>
              </a:rPr>
              <a:t>.).</a:t>
            </a:r>
            <a:endParaRPr lang="ru-RU" sz="2000" dirty="0" smtClean="0">
              <a:latin typeface="Georgia" pitchFamily="18" charset="0"/>
            </a:endParaRPr>
          </a:p>
          <a:p>
            <a:endParaRPr lang="ru-RU" sz="2400" dirty="0" smtClean="0"/>
          </a:p>
          <a:p>
            <a:pPr algn="just"/>
            <a:endParaRPr lang="ru-RU" sz="2400" dirty="0">
              <a:latin typeface="Georgia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2774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ХИРУРГИЧЕСКОЕ  ЛЕЧЕНИЕ</a:t>
            </a:r>
            <a:endParaRPr lang="ru-RU" sz="23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3361770" y="6379346"/>
            <a:ext cx="71538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Вид участка тонкой кишки при эмболии ВБА (А), удаленный </a:t>
            </a:r>
            <a:r>
              <a:rPr lang="ru-RU" sz="1600" dirty="0" err="1" smtClean="0">
                <a:solidFill>
                  <a:schemeClr val="bg1"/>
                </a:solidFill>
                <a:latin typeface="Georgia" pitchFamily="18" charset="0"/>
              </a:rPr>
              <a:t>эмбол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 (В) и восстановление кровоснабжения кишечника (С).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4" cstate="print"/>
          <a:srcRect l="27010" t="22365" r="28460" b="13871"/>
          <a:stretch/>
        </p:blipFill>
        <p:spPr bwMode="auto">
          <a:xfrm>
            <a:off x="3281082" y="1256554"/>
            <a:ext cx="7227949" cy="5009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1250575"/>
            <a:ext cx="3886201" cy="6131860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000" dirty="0" smtClean="0">
                <a:latin typeface="Georgia" pitchFamily="18" charset="0"/>
              </a:rPr>
              <a:t>Ревизию сосудов следует начинать с поисков пульсации прямых сосудов и аркад. При нарушении </a:t>
            </a:r>
            <a:r>
              <a:rPr lang="ru-RU" sz="2000" dirty="0" err="1" smtClean="0">
                <a:latin typeface="Georgia" pitchFamily="18" charset="0"/>
              </a:rPr>
              <a:t>мезентериального</a:t>
            </a:r>
            <a:r>
              <a:rPr lang="ru-RU" sz="2000" dirty="0" smtClean="0">
                <a:latin typeface="Georgia" pitchFamily="18" charset="0"/>
              </a:rPr>
              <a:t> кровотока по краю кишки пульсация, как правило, исчезает или становится слабой. Пульсацию по брыжеечному краю кишки удобно определять, обхватывая кишку большим, указательным и средним пальцами обеих рук (рис</a:t>
            </a:r>
            <a:r>
              <a:rPr lang="ru-RU" sz="2000" dirty="0" smtClean="0">
                <a:latin typeface="Georgia" pitchFamily="18" charset="0"/>
              </a:rPr>
              <a:t>., </a:t>
            </a:r>
            <a:r>
              <a:rPr lang="ru-RU" sz="2000" dirty="0" err="1" smtClean="0">
                <a:latin typeface="Georgia" pitchFamily="18" charset="0"/>
              </a:rPr>
              <a:t>интраоперационная</a:t>
            </a:r>
            <a:r>
              <a:rPr lang="ru-RU" sz="2000" dirty="0" smtClean="0">
                <a:latin typeface="Georgia" pitchFamily="18" charset="0"/>
              </a:rPr>
              <a:t> фотография). Для определения пульсации сосудов ближе к корню или стволу ВБА следует подвести одну руку под брыжейку, а пальцами другой слегка сдавливать ее сверху (рис</a:t>
            </a:r>
            <a:r>
              <a:rPr lang="ru-RU" sz="2000" dirty="0" smtClean="0">
                <a:latin typeface="Georgia" pitchFamily="18" charset="0"/>
              </a:rPr>
              <a:t>., </a:t>
            </a:r>
            <a:r>
              <a:rPr lang="ru-RU" sz="2000" dirty="0" smtClean="0">
                <a:latin typeface="Georgia" pitchFamily="18" charset="0"/>
              </a:rPr>
              <a:t>схема). </a:t>
            </a:r>
          </a:p>
          <a:p>
            <a:pPr algn="just"/>
            <a:endParaRPr lang="ru-RU" sz="2000" dirty="0" smtClean="0">
              <a:latin typeface="Georgia" pitchFamily="18" charset="0"/>
            </a:endParaRPr>
          </a:p>
          <a:p>
            <a:endParaRPr lang="ru-RU" sz="2400" dirty="0" smtClean="0"/>
          </a:p>
          <a:p>
            <a:pPr algn="just"/>
            <a:endParaRPr lang="ru-RU" sz="2400" dirty="0">
              <a:latin typeface="Georgia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2774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ХИРУРГИЧЕСКОЕ  ЛЕЧЕНИЕ</a:t>
            </a:r>
            <a:endParaRPr lang="ru-RU" sz="23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3913094" y="6363811"/>
            <a:ext cx="65487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Определение пульсации прямых сосудов и аркад по брыжеечному краю кишки (</a:t>
            </a:r>
            <a:r>
              <a:rPr lang="ru-RU" sz="1600" dirty="0" err="1" smtClean="0">
                <a:solidFill>
                  <a:schemeClr val="bg1"/>
                </a:solidFill>
                <a:latin typeface="Georgia" pitchFamily="18" charset="0"/>
              </a:rPr>
              <a:t>интраоперационная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 фотография); определение пульсации ствола ВБА (схема)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 descr="23749468-tromboz-mezoterialnyh-sosudov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899648" y="1243213"/>
            <a:ext cx="6060972" cy="4942434"/>
          </a:xfrm>
          <a:prstGeom prst="rect">
            <a:avLst/>
          </a:prstGeom>
          <a:noFill/>
          <a:extLst>
            <a:ext uri="{909E8E84-426E-40DD-AFC4-6F175D3DCCD1}">
              <a14:hiddenFill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6654" t="17607" r="49073" b="12867"/>
          <a:stretch>
            <a:fillRect/>
          </a:stretch>
        </p:blipFill>
        <p:spPr bwMode="auto">
          <a:xfrm>
            <a:off x="8070078" y="4203292"/>
            <a:ext cx="2458529" cy="216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1250575"/>
            <a:ext cx="5916708" cy="6309100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000" dirty="0" smtClean="0">
                <a:latin typeface="Georgia" pitchFamily="18" charset="0"/>
              </a:rPr>
              <a:t>Если при лапаротомии выявлена эмболия ВБА, рекомендована «открытая» </a:t>
            </a:r>
            <a:r>
              <a:rPr lang="ru-RU" sz="2000" dirty="0" err="1" smtClean="0">
                <a:latin typeface="Georgia" pitchFamily="18" charset="0"/>
              </a:rPr>
              <a:t>эмболэктомия</a:t>
            </a:r>
            <a:r>
              <a:rPr lang="ru-RU" sz="2000" dirty="0" smtClean="0">
                <a:latin typeface="Georgia" pitchFamily="18" charset="0"/>
              </a:rPr>
              <a:t> (</a:t>
            </a:r>
            <a:r>
              <a:rPr lang="ru-RU" sz="2000" b="1" dirty="0" smtClean="0">
                <a:latin typeface="Georgia" pitchFamily="18" charset="0"/>
              </a:rPr>
              <a:t>А2</a:t>
            </a:r>
            <a:r>
              <a:rPr lang="ru-RU" sz="2000" dirty="0" smtClean="0">
                <a:latin typeface="Georgia" pitchFamily="18" charset="0"/>
              </a:rPr>
              <a:t>), если тромбоз – резекция </a:t>
            </a:r>
            <a:r>
              <a:rPr lang="ru-RU" sz="2000" dirty="0" err="1" smtClean="0">
                <a:latin typeface="Georgia" pitchFamily="18" charset="0"/>
              </a:rPr>
              <a:t>некротизированных</a:t>
            </a:r>
            <a:r>
              <a:rPr lang="ru-RU" sz="2000" dirty="0" smtClean="0">
                <a:latin typeface="Georgia" pitchFamily="18" charset="0"/>
              </a:rPr>
              <a:t> участков кишки и </a:t>
            </a:r>
            <a:r>
              <a:rPr lang="ru-RU" sz="2000" dirty="0" err="1" smtClean="0">
                <a:latin typeface="Georgia" pitchFamily="18" charset="0"/>
              </a:rPr>
              <a:t>эндоваскулярное</a:t>
            </a:r>
            <a:r>
              <a:rPr lang="ru-RU" sz="2000" dirty="0" smtClean="0">
                <a:latin typeface="Georgia" pitchFamily="18" charset="0"/>
              </a:rPr>
              <a:t> либо «открытое» вмешательство (</a:t>
            </a:r>
            <a:r>
              <a:rPr lang="ru-RU" sz="2000" b="1" dirty="0" smtClean="0">
                <a:latin typeface="Georgia" pitchFamily="18" charset="0"/>
              </a:rPr>
              <a:t>В2</a:t>
            </a:r>
            <a:r>
              <a:rPr lang="ru-RU" sz="2000" dirty="0" smtClean="0">
                <a:latin typeface="Georgia" pitchFamily="18" charset="0"/>
              </a:rPr>
              <a:t>).</a:t>
            </a:r>
          </a:p>
          <a:p>
            <a:pPr algn="just"/>
            <a:r>
              <a:rPr lang="ru-RU" sz="2000" i="1" dirty="0" smtClean="0">
                <a:solidFill>
                  <a:srgbClr val="FFFF00"/>
                </a:solidFill>
                <a:latin typeface="Georgia" pitchFamily="18" charset="0"/>
              </a:rPr>
              <a:t>Доступы к брыжеечным сосудам</a:t>
            </a:r>
            <a:r>
              <a:rPr lang="ru-RU" sz="2000" i="1" dirty="0" smtClean="0">
                <a:latin typeface="Georgia" pitchFamily="18" charset="0"/>
              </a:rPr>
              <a:t>. </a:t>
            </a:r>
            <a:r>
              <a:rPr lang="ru-RU" sz="2000" dirty="0" smtClean="0">
                <a:latin typeface="Georgia" pitchFamily="18" charset="0"/>
              </a:rPr>
              <a:t>Обнажение ВБА может быть произведено из</a:t>
            </a:r>
            <a:r>
              <a:rPr lang="ru-RU" sz="2000" i="1" dirty="0" smtClean="0">
                <a:latin typeface="Georgia" pitchFamily="18" charset="0"/>
              </a:rPr>
              <a:t> </a:t>
            </a:r>
            <a:r>
              <a:rPr lang="ru-RU" sz="2000" dirty="0" smtClean="0">
                <a:latin typeface="Georgia" pitchFamily="18" charset="0"/>
              </a:rPr>
              <a:t>двух доступов: переднего и заднего.</a:t>
            </a:r>
            <a:r>
              <a:rPr lang="ru-RU" sz="2000" i="1" dirty="0" smtClean="0">
                <a:latin typeface="Georgia" pitchFamily="18" charset="0"/>
              </a:rPr>
              <a:t> </a:t>
            </a:r>
            <a:r>
              <a:rPr lang="ru-RU" sz="2000" i="1" dirty="0" smtClean="0">
                <a:solidFill>
                  <a:srgbClr val="FFFF00"/>
                </a:solidFill>
                <a:latin typeface="Georgia" pitchFamily="18" charset="0"/>
              </a:rPr>
              <a:t>Передний доступ </a:t>
            </a:r>
            <a:r>
              <a:rPr lang="ru-RU" sz="2000" dirty="0" smtClean="0">
                <a:latin typeface="Georgia" pitchFamily="18" charset="0"/>
              </a:rPr>
              <a:t>(справа по</a:t>
            </a:r>
            <a:r>
              <a:rPr lang="ru-RU" sz="2000" i="1" dirty="0" smtClean="0">
                <a:latin typeface="Georgia" pitchFamily="18" charset="0"/>
              </a:rPr>
              <a:t> </a:t>
            </a:r>
            <a:r>
              <a:rPr lang="ru-RU" sz="2000" dirty="0" smtClean="0">
                <a:latin typeface="Georgia" pitchFamily="18" charset="0"/>
              </a:rPr>
              <a:t>отношению к корню брыжейки</a:t>
            </a:r>
            <a:r>
              <a:rPr lang="ru-RU" sz="2000" i="1" dirty="0" smtClean="0">
                <a:latin typeface="Georgia" pitchFamily="18" charset="0"/>
              </a:rPr>
              <a:t> </a:t>
            </a:r>
            <a:r>
              <a:rPr lang="ru-RU" sz="2000" dirty="0" smtClean="0">
                <a:latin typeface="Georgia" pitchFamily="18" charset="0"/>
              </a:rPr>
              <a:t>тонкой кишки – оптимален при эмболии) (рис</a:t>
            </a:r>
            <a:r>
              <a:rPr lang="ru-RU" sz="2000" dirty="0" smtClean="0">
                <a:latin typeface="Georgia" pitchFamily="18" charset="0"/>
              </a:rPr>
              <a:t>.).</a:t>
            </a:r>
            <a:r>
              <a:rPr lang="ru-RU" sz="2000" i="1" dirty="0" smtClean="0">
                <a:latin typeface="Georgia" pitchFamily="18" charset="0"/>
              </a:rPr>
              <a:t> </a:t>
            </a:r>
            <a:r>
              <a:rPr lang="ru-RU" sz="2000" dirty="0" smtClean="0">
                <a:latin typeface="Georgia" pitchFamily="18" charset="0"/>
              </a:rPr>
              <a:t>В рану</a:t>
            </a:r>
            <a:r>
              <a:rPr lang="ru-RU" sz="2000" i="1" dirty="0" smtClean="0">
                <a:latin typeface="Georgia" pitchFamily="18" charset="0"/>
              </a:rPr>
              <a:t> </a:t>
            </a:r>
            <a:r>
              <a:rPr lang="ru-RU" sz="2000" dirty="0" smtClean="0">
                <a:latin typeface="Georgia" pitchFamily="18" charset="0"/>
              </a:rPr>
              <a:t>выводят поперечную ободочную кишку, смещают её кверху и натягивают ее</a:t>
            </a:r>
            <a:r>
              <a:rPr lang="ru-RU" sz="2000" i="1" dirty="0" smtClean="0">
                <a:latin typeface="Georgia" pitchFamily="18" charset="0"/>
              </a:rPr>
              <a:t> </a:t>
            </a:r>
            <a:r>
              <a:rPr lang="ru-RU" sz="2000" dirty="0" smtClean="0">
                <a:latin typeface="Georgia" pitchFamily="18" charset="0"/>
              </a:rPr>
              <a:t>брыжейку. Петли тонкой кишки отодвигают влево, вниз, брыжейку расправляют, начальный отдел брыжейки в соответствии с началом тощей кишки</a:t>
            </a:r>
            <a:r>
              <a:rPr lang="ru-RU" sz="2000" i="1" dirty="0" smtClean="0">
                <a:latin typeface="Georgia" pitchFamily="18" charset="0"/>
              </a:rPr>
              <a:t> </a:t>
            </a:r>
            <a:r>
              <a:rPr lang="ru-RU" sz="2000" dirty="0" smtClean="0">
                <a:latin typeface="Georgia" pitchFamily="18" charset="0"/>
              </a:rPr>
              <a:t>также натягивают. Рассекают</a:t>
            </a:r>
            <a:r>
              <a:rPr lang="ru-RU" sz="2000" i="1" dirty="0" smtClean="0">
                <a:latin typeface="Georgia" pitchFamily="18" charset="0"/>
              </a:rPr>
              <a:t> </a:t>
            </a:r>
            <a:r>
              <a:rPr lang="ru-RU" sz="2000" dirty="0" smtClean="0">
                <a:latin typeface="Georgia" pitchFamily="18" charset="0"/>
              </a:rPr>
              <a:t>брюшину от связки </a:t>
            </a:r>
            <a:r>
              <a:rPr lang="ru-RU" sz="2000" dirty="0" err="1" smtClean="0">
                <a:latin typeface="Georgia" pitchFamily="18" charset="0"/>
              </a:rPr>
              <a:t>Трейтца</a:t>
            </a:r>
            <a:r>
              <a:rPr lang="ru-RU" sz="2000" dirty="0" smtClean="0">
                <a:latin typeface="Georgia" pitchFamily="18" charset="0"/>
              </a:rPr>
              <a:t> по линии, соединяющей её</a:t>
            </a:r>
            <a:r>
              <a:rPr lang="ru-RU" sz="2000" i="1" dirty="0" smtClean="0">
                <a:latin typeface="Georgia" pitchFamily="18" charset="0"/>
              </a:rPr>
              <a:t> </a:t>
            </a:r>
            <a:r>
              <a:rPr lang="ru-RU" sz="2000" dirty="0" smtClean="0">
                <a:latin typeface="Georgia" pitchFamily="18" charset="0"/>
              </a:rPr>
              <a:t>с </a:t>
            </a:r>
            <a:r>
              <a:rPr lang="ru-RU" sz="2000" dirty="0" err="1" smtClean="0">
                <a:latin typeface="Georgia" pitchFamily="18" charset="0"/>
              </a:rPr>
              <a:t>илеоцекальным</a:t>
            </a:r>
            <a:r>
              <a:rPr lang="ru-RU" sz="2000" dirty="0" smtClean="0">
                <a:latin typeface="Georgia" pitchFamily="18" charset="0"/>
              </a:rPr>
              <a:t> углом, на протяжении 8–10 см. </a:t>
            </a:r>
            <a:r>
              <a:rPr lang="ru-RU" sz="2000" dirty="0" smtClean="0">
                <a:latin typeface="Georgia" pitchFamily="18" charset="0"/>
              </a:rPr>
              <a:t>ВБА </a:t>
            </a:r>
            <a:r>
              <a:rPr lang="ru-RU" sz="2000" dirty="0" smtClean="0">
                <a:latin typeface="Georgia" pitchFamily="18" charset="0"/>
              </a:rPr>
              <a:t>находится слева от ВБВ</a:t>
            </a:r>
            <a:r>
              <a:rPr lang="ru-RU" sz="2000" dirty="0" smtClean="0">
                <a:latin typeface="Georgia" pitchFamily="18" charset="0"/>
              </a:rPr>
              <a:t>.</a:t>
            </a:r>
            <a:r>
              <a:rPr lang="ru-RU" sz="2000" dirty="0" smtClean="0">
                <a:latin typeface="Georgia" pitchFamily="18" charset="0"/>
              </a:rPr>
              <a:t> Обнажение ВБВ производится аналогично, но линия разреза должна быть правее на 1–2 см.</a:t>
            </a:r>
          </a:p>
          <a:p>
            <a:pPr algn="just"/>
            <a:endParaRPr lang="ru-RU" sz="2000" dirty="0" smtClean="0">
              <a:latin typeface="Georgia" pitchFamily="18" charset="0"/>
            </a:endParaRPr>
          </a:p>
          <a:p>
            <a:pPr algn="just"/>
            <a:endParaRPr lang="ru-RU" sz="2000" dirty="0" smtClean="0">
              <a:latin typeface="Georgia" pitchFamily="18" charset="0"/>
            </a:endParaRPr>
          </a:p>
          <a:p>
            <a:endParaRPr lang="ru-RU" sz="2000" dirty="0" smtClean="0">
              <a:latin typeface="Georgia" pitchFamily="18" charset="0"/>
            </a:endParaRPr>
          </a:p>
          <a:p>
            <a:pPr algn="just"/>
            <a:endParaRPr lang="ru-RU" sz="2000" dirty="0">
              <a:latin typeface="Georgia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2774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ХИРУРГИЧЕСКОЕ  ЛЕЧЕНИЕ</a:t>
            </a:r>
            <a:endParaRPr lang="ru-RU" sz="23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6267730" y="6050356"/>
            <a:ext cx="41551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Передний доступ к ВБА. 1 — ствол    верхней   брыжеечной    артерии;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                          2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— средняя ободочная артерия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;                          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3 — </a:t>
            </a:r>
            <a:r>
              <a:rPr lang="ru-RU" sz="1600" dirty="0" err="1" smtClean="0">
                <a:solidFill>
                  <a:schemeClr val="bg1"/>
                </a:solidFill>
                <a:latin typeface="Georgia" pitchFamily="18" charset="0"/>
              </a:rPr>
              <a:t>интестинальные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 артерии;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                                4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— подвздошная ободочная артерия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>
          <a:xfrm>
            <a:off x="5997388" y="1290918"/>
            <a:ext cx="4498759" cy="4760258"/>
          </a:xfrm>
          <a:prstGeom prst="rect">
            <a:avLst/>
          </a:prstGeom>
          <a:noFill/>
          <a:ln/>
          <a:extLst>
            <a:ext uri="{AF507438-7753-43E0-B8FC-AC1667EBCBE1}">
              <a14:hiddenEffects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257" y="1250575"/>
            <a:ext cx="5204014" cy="5957049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200" i="1" dirty="0" smtClean="0">
                <a:solidFill>
                  <a:srgbClr val="FFFF00"/>
                </a:solidFill>
                <a:latin typeface="Georgia" pitchFamily="18" charset="0"/>
              </a:rPr>
              <a:t>Задний доступ </a:t>
            </a:r>
            <a:r>
              <a:rPr lang="ru-RU" sz="2200" dirty="0" smtClean="0">
                <a:latin typeface="Georgia" pitchFamily="18" charset="0"/>
              </a:rPr>
              <a:t>(слева по отношению к корню брыжейки тонкой кишки) (рис</a:t>
            </a:r>
            <a:r>
              <a:rPr lang="ru-RU" sz="2200" dirty="0" smtClean="0">
                <a:latin typeface="Georgia" pitchFamily="18" charset="0"/>
              </a:rPr>
              <a:t>.).</a:t>
            </a:r>
            <a:r>
              <a:rPr lang="ru-RU" sz="2200" i="1" dirty="0" smtClean="0">
                <a:latin typeface="Georgia" pitchFamily="18" charset="0"/>
              </a:rPr>
              <a:t> </a:t>
            </a:r>
            <a:r>
              <a:rPr lang="ru-RU" sz="2200" dirty="0" smtClean="0">
                <a:latin typeface="Georgia" pitchFamily="18" charset="0"/>
              </a:rPr>
              <a:t>В рану также выводят поперечную ободочную кишку и натягивают ее брыжейку. Петли кишок перемещают вправо и вниз. Натягивают связку </a:t>
            </a:r>
            <a:r>
              <a:rPr lang="ru-RU" sz="2200" dirty="0" err="1" smtClean="0">
                <a:latin typeface="Georgia" pitchFamily="18" charset="0"/>
              </a:rPr>
              <a:t>Трейтца</a:t>
            </a:r>
            <a:r>
              <a:rPr lang="ru-RU" sz="2200" dirty="0" smtClean="0">
                <a:latin typeface="Georgia" pitchFamily="18" charset="0"/>
              </a:rPr>
              <a:t> за начальный отдел тощей кишки. Связку рассекают и мобилизуют этот отдел тощей кишки вплоть до двенадцатиперстной кишки. Далее брюшину над аортой рассекают так, чтобы получился изогнутый или Г–образный разрез. Рассечение тканей лучше производить снизу: обнажают аорту, затем левую почечную вену, которую мобилизуют и отводят книзу сосудистым крючком. Кверху от вены обнажают устье ВБА. </a:t>
            </a:r>
          </a:p>
          <a:p>
            <a:pPr algn="just"/>
            <a:endParaRPr lang="ru-RU" sz="2000" dirty="0" smtClean="0">
              <a:latin typeface="Georgia" pitchFamily="18" charset="0"/>
            </a:endParaRPr>
          </a:p>
          <a:p>
            <a:pPr algn="just"/>
            <a:endParaRPr lang="ru-RU" sz="2000" dirty="0" smtClean="0">
              <a:latin typeface="Georgia" pitchFamily="18" charset="0"/>
            </a:endParaRPr>
          </a:p>
          <a:p>
            <a:endParaRPr lang="ru-RU" sz="2000" dirty="0" smtClean="0">
              <a:latin typeface="Georgia" pitchFamily="18" charset="0"/>
            </a:endParaRPr>
          </a:p>
          <a:p>
            <a:pPr algn="just"/>
            <a:endParaRPr lang="ru-RU" sz="2000" dirty="0">
              <a:latin typeface="Georgia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2774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ХИРУРГИЧЕСКОЕ  ЛЕЧЕНИЕ</a:t>
            </a:r>
            <a:endParaRPr lang="ru-RU" sz="23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5486400" y="5089355"/>
            <a:ext cx="25146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Задний доступ к ВБА. 1 — верхняя брыжеечная артерия;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          2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— левая почечная вена;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 3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— аорта; 4 — нижняя брыжеечная артерия;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5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— нижняя полая вена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>
          <a:xfrm>
            <a:off x="5604922" y="1265077"/>
            <a:ext cx="3633207" cy="3669994"/>
          </a:xfrm>
          <a:prstGeom prst="rect">
            <a:avLst/>
          </a:prstGeom>
          <a:noFill/>
          <a:ln/>
          <a:extLst>
            <a:ext uri="{AF507438-7753-43E0-B8FC-AC1667EBCBE1}">
              <a14:hiddenEffects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3474" t="23713" r="57404" b="16666"/>
          <a:stretch>
            <a:fillRect/>
          </a:stretch>
        </p:blipFill>
        <p:spPr bwMode="auto">
          <a:xfrm>
            <a:off x="7893424" y="4430371"/>
            <a:ext cx="2623578" cy="2252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256" y="1277469"/>
            <a:ext cx="3684497" cy="5889813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200" dirty="0" smtClean="0">
                <a:latin typeface="Georgia" pitchFamily="18" charset="0"/>
              </a:rPr>
              <a:t>Возможно выполнение прямой (рис</a:t>
            </a:r>
            <a:r>
              <a:rPr lang="ru-RU" sz="2200" dirty="0" smtClean="0">
                <a:latin typeface="Georgia" pitchFamily="18" charset="0"/>
              </a:rPr>
              <a:t>.) </a:t>
            </a:r>
            <a:r>
              <a:rPr lang="ru-RU" sz="2200" dirty="0" smtClean="0">
                <a:latin typeface="Georgia" pitchFamily="18" charset="0"/>
              </a:rPr>
              <a:t>и непрямой </a:t>
            </a:r>
            <a:r>
              <a:rPr lang="ru-RU" sz="2200" dirty="0" err="1" smtClean="0">
                <a:latin typeface="Georgia" pitchFamily="18" charset="0"/>
              </a:rPr>
              <a:t>тромбэмболэктомии</a:t>
            </a:r>
            <a:r>
              <a:rPr lang="ru-RU" sz="2200" dirty="0" smtClean="0">
                <a:latin typeface="Georgia" pitchFamily="18" charset="0"/>
              </a:rPr>
              <a:t>. При локализации </a:t>
            </a:r>
            <a:r>
              <a:rPr lang="ru-RU" sz="2200" dirty="0" err="1" smtClean="0">
                <a:latin typeface="Georgia" pitchFamily="18" charset="0"/>
              </a:rPr>
              <a:t>тромбоэмбола</a:t>
            </a:r>
            <a:r>
              <a:rPr lang="ru-RU" sz="2200" dirty="0" smtClean="0">
                <a:latin typeface="Georgia" pitchFamily="18" charset="0"/>
              </a:rPr>
              <a:t> в проксимальном отрезке I сегмента выполняют непрямую </a:t>
            </a:r>
            <a:r>
              <a:rPr lang="ru-RU" sz="2200" dirty="0" err="1" smtClean="0">
                <a:latin typeface="Georgia" pitchFamily="18" charset="0"/>
              </a:rPr>
              <a:t>тромбэмболэктомию</a:t>
            </a:r>
            <a:r>
              <a:rPr lang="ru-RU" sz="2200" dirty="0" smtClean="0">
                <a:latin typeface="Georgia" pitchFamily="18" charset="0"/>
              </a:rPr>
              <a:t>. Если </a:t>
            </a:r>
            <a:r>
              <a:rPr lang="ru-RU" sz="2200" dirty="0" err="1" smtClean="0">
                <a:latin typeface="Georgia" pitchFamily="18" charset="0"/>
              </a:rPr>
              <a:t>тромбоэмбол</a:t>
            </a:r>
            <a:r>
              <a:rPr lang="ru-RU" sz="2200" dirty="0" smtClean="0">
                <a:latin typeface="Georgia" pitchFamily="18" charset="0"/>
              </a:rPr>
              <a:t> располагался в зоне мобилизованного участка ВБА (на протяжении II и III сегментов), то производят прямую </a:t>
            </a:r>
            <a:r>
              <a:rPr lang="ru-RU" sz="2200" dirty="0" err="1" smtClean="0">
                <a:latin typeface="Georgia" pitchFamily="18" charset="0"/>
              </a:rPr>
              <a:t>тромбэмболэктомию</a:t>
            </a:r>
            <a:r>
              <a:rPr lang="ru-RU" sz="2200" dirty="0" smtClean="0">
                <a:latin typeface="Georgia" pitchFamily="18" charset="0"/>
              </a:rPr>
              <a:t> сосудистым пинцетом или путем выдавливания </a:t>
            </a:r>
            <a:r>
              <a:rPr lang="ru-RU" sz="2200" dirty="0" err="1" smtClean="0">
                <a:latin typeface="Georgia" pitchFamily="18" charset="0"/>
              </a:rPr>
              <a:t>эмбола</a:t>
            </a:r>
            <a:r>
              <a:rPr lang="ru-RU" sz="2200" dirty="0" smtClean="0">
                <a:latin typeface="Georgia" pitchFamily="18" charset="0"/>
              </a:rPr>
              <a:t>.</a:t>
            </a:r>
            <a:endParaRPr lang="ru-RU" sz="2200" dirty="0" smtClean="0">
              <a:latin typeface="Georgia" pitchFamily="18" charset="0"/>
            </a:endParaRPr>
          </a:p>
          <a:p>
            <a:endParaRPr lang="ru-RU" sz="2000" dirty="0" smtClean="0"/>
          </a:p>
          <a:p>
            <a:pPr algn="just"/>
            <a:endParaRPr lang="ru-RU" sz="2000" dirty="0" smtClean="0">
              <a:latin typeface="Georgia" pitchFamily="18" charset="0"/>
            </a:endParaRPr>
          </a:p>
          <a:p>
            <a:pPr algn="just"/>
            <a:endParaRPr lang="ru-RU" sz="2000" dirty="0" smtClean="0">
              <a:latin typeface="Georgia" pitchFamily="18" charset="0"/>
            </a:endParaRPr>
          </a:p>
          <a:p>
            <a:endParaRPr lang="ru-RU" sz="2000" dirty="0" smtClean="0">
              <a:latin typeface="Georgia" pitchFamily="18" charset="0"/>
            </a:endParaRPr>
          </a:p>
          <a:p>
            <a:pPr algn="just"/>
            <a:endParaRPr lang="ru-RU" sz="2000" dirty="0">
              <a:latin typeface="Georgia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2774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ХИРУРГИЧЕСКОЕ  ЛЕЧЕНИЕ</a:t>
            </a:r>
            <a:endParaRPr lang="ru-RU" sz="23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7705165" y="5216639"/>
            <a:ext cx="29866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Прямая </a:t>
            </a:r>
            <a:r>
              <a:rPr lang="ru-RU" sz="1600" dirty="0" err="1" smtClean="0">
                <a:solidFill>
                  <a:schemeClr val="bg1"/>
                </a:solidFill>
                <a:latin typeface="Georgia" pitchFamily="18" charset="0"/>
              </a:rPr>
              <a:t>тромбэмболэктомия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 из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ВБА  - схема и </a:t>
            </a:r>
            <a:r>
              <a:rPr lang="ru-RU" sz="1600" dirty="0" err="1" smtClean="0">
                <a:solidFill>
                  <a:schemeClr val="bg1"/>
                </a:solidFill>
                <a:latin typeface="Georgia" pitchFamily="18" charset="0"/>
              </a:rPr>
              <a:t>интраоперационная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 фотография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 descr="сканирование0002"/>
          <p:cNvPicPr/>
          <p:nvPr/>
        </p:nvPicPr>
        <p:blipFill rotWithShape="1">
          <a:blip r:embed="rId4" cstate="print"/>
          <a:srcRect l="5955" t="3788" r="6484" b="8144"/>
          <a:stretch/>
        </p:blipFill>
        <p:spPr bwMode="auto">
          <a:xfrm>
            <a:off x="3993776" y="1265077"/>
            <a:ext cx="6423113" cy="28900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 cstate="print"/>
          <a:srcRect l="24323" t="27495" r="41882" b="22024"/>
          <a:stretch/>
        </p:blipFill>
        <p:spPr bwMode="auto">
          <a:xfrm>
            <a:off x="4025241" y="4336300"/>
            <a:ext cx="3706818" cy="30326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257" y="1237128"/>
            <a:ext cx="3281084" cy="5983943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200" dirty="0" smtClean="0">
                <a:latin typeface="Georgia" pitchFamily="18" charset="0"/>
              </a:rPr>
              <a:t>При невозможности </a:t>
            </a:r>
            <a:r>
              <a:rPr lang="ru-RU" sz="2200" dirty="0" err="1" smtClean="0">
                <a:latin typeface="Georgia" pitchFamily="18" charset="0"/>
              </a:rPr>
              <a:t>реваскуляризации</a:t>
            </a:r>
            <a:r>
              <a:rPr lang="ru-RU" sz="2200" dirty="0" smtClean="0">
                <a:latin typeface="Georgia" pitchFamily="18" charset="0"/>
              </a:rPr>
              <a:t> кишечника путем </a:t>
            </a:r>
            <a:r>
              <a:rPr lang="ru-RU" sz="2200" dirty="0" err="1" smtClean="0">
                <a:latin typeface="Georgia" pitchFamily="18" charset="0"/>
              </a:rPr>
              <a:t>тромбэктомии</a:t>
            </a:r>
            <a:r>
              <a:rPr lang="ru-RU" sz="2200" dirty="0" smtClean="0">
                <a:latin typeface="Georgia" pitchFamily="18" charset="0"/>
              </a:rPr>
              <a:t> восстановление брыжеечного кровообращения производят шунтированием (рис</a:t>
            </a:r>
            <a:r>
              <a:rPr lang="ru-RU" sz="2200" dirty="0" smtClean="0">
                <a:latin typeface="Georgia" pitchFamily="18" charset="0"/>
              </a:rPr>
              <a:t>.) </a:t>
            </a:r>
            <a:r>
              <a:rPr lang="ru-RU" sz="2200" dirty="0" smtClean="0">
                <a:latin typeface="Georgia" pitchFamily="18" charset="0"/>
              </a:rPr>
              <a:t>или протезированием пораженного участка артерии. Протезирование ВБА показано при тромбозе артерии на значительном протяжении, которое выполняется в единичных случаях.</a:t>
            </a:r>
          </a:p>
          <a:p>
            <a:pPr algn="just"/>
            <a:endParaRPr lang="ru-RU" sz="2000" dirty="0" smtClean="0">
              <a:latin typeface="Georgia" pitchFamily="18" charset="0"/>
            </a:endParaRPr>
          </a:p>
          <a:p>
            <a:pPr algn="just"/>
            <a:endParaRPr lang="ru-RU" sz="2000" dirty="0" smtClean="0">
              <a:latin typeface="Georgia" pitchFamily="18" charset="0"/>
            </a:endParaRPr>
          </a:p>
          <a:p>
            <a:endParaRPr lang="ru-RU" sz="2000" dirty="0" smtClean="0">
              <a:latin typeface="Georgia" pitchFamily="18" charset="0"/>
            </a:endParaRPr>
          </a:p>
          <a:p>
            <a:pPr algn="just"/>
            <a:endParaRPr lang="ru-RU" sz="2000" dirty="0">
              <a:latin typeface="Georgia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2774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ХИРУРГИЧЕСКОЕ  ЛЕЧЕНИЕ</a:t>
            </a:r>
            <a:endParaRPr lang="ru-RU" sz="23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3550023" y="6215894"/>
            <a:ext cx="68728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Слева - </a:t>
            </a:r>
            <a:r>
              <a:rPr lang="ru-RU" sz="1600" dirty="0" err="1" smtClean="0">
                <a:solidFill>
                  <a:schemeClr val="bg1"/>
                </a:solidFill>
                <a:latin typeface="Georgia" pitchFamily="18" charset="0"/>
              </a:rPr>
              <a:t>бифуркационное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 шунтирование при стенозе чревного ствола и ВБА; справа – </a:t>
            </a:r>
            <a:r>
              <a:rPr lang="ru-RU" sz="1600" dirty="0" err="1" smtClean="0">
                <a:solidFill>
                  <a:schemeClr val="bg1"/>
                </a:solidFill>
                <a:latin typeface="Georgia" pitchFamily="18" charset="0"/>
              </a:rPr>
              <a:t>инфраренальное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Georgia" pitchFamily="18" charset="0"/>
              </a:rPr>
              <a:t>аорто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 – </a:t>
            </a:r>
            <a:r>
              <a:rPr lang="ru-RU" sz="1600" dirty="0" err="1" smtClean="0">
                <a:solidFill>
                  <a:schemeClr val="bg1"/>
                </a:solidFill>
                <a:latin typeface="Georgia" pitchFamily="18" charset="0"/>
              </a:rPr>
              <a:t>верхнебрыжеечное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 шунтирование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4" cstate="print"/>
          <a:srcRect l="53762" t="14461" r="16617" b="9487"/>
          <a:stretch/>
        </p:blipFill>
        <p:spPr bwMode="auto">
          <a:xfrm>
            <a:off x="7261412" y="1223682"/>
            <a:ext cx="3254188" cy="47737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 cstate="print"/>
          <a:srcRect l="53613" t="13235" r="18546" b="19390"/>
          <a:stretch/>
        </p:blipFill>
        <p:spPr bwMode="auto">
          <a:xfrm>
            <a:off x="3598284" y="1223682"/>
            <a:ext cx="3743810" cy="47737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256" y="1237128"/>
            <a:ext cx="5298144" cy="6322547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В стадии некроза кишечника необходимо решать несколько задач: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eorgia" pitchFamily="18" charset="0"/>
              </a:rPr>
              <a:t>1. </a:t>
            </a:r>
            <a:r>
              <a:rPr lang="ru-RU" sz="2000" i="1" dirty="0" smtClean="0">
                <a:latin typeface="Georgia" pitchFamily="18" charset="0"/>
              </a:rPr>
              <a:t>Резекция </a:t>
            </a:r>
            <a:r>
              <a:rPr lang="ru-RU" sz="2000" i="1" dirty="0" err="1" smtClean="0">
                <a:latin typeface="Georgia" pitchFamily="18" charset="0"/>
              </a:rPr>
              <a:t>некротизированного</a:t>
            </a:r>
            <a:r>
              <a:rPr lang="ru-RU" sz="2000" i="1" dirty="0" smtClean="0">
                <a:latin typeface="Georgia" pitchFamily="18" charset="0"/>
              </a:rPr>
              <a:t> участка кишки </a:t>
            </a:r>
            <a:r>
              <a:rPr lang="ru-RU" sz="2000" dirty="0" smtClean="0">
                <a:latin typeface="Georgia" pitchFamily="18" charset="0"/>
              </a:rPr>
              <a:t>(</a:t>
            </a:r>
            <a:r>
              <a:rPr lang="ru-RU" sz="2000" b="1" dirty="0" smtClean="0">
                <a:latin typeface="Georgia" pitchFamily="18" charset="0"/>
              </a:rPr>
              <a:t>А1</a:t>
            </a:r>
            <a:r>
              <a:rPr lang="ru-RU" sz="2000" dirty="0" smtClean="0">
                <a:latin typeface="Georgia" pitchFamily="18" charset="0"/>
              </a:rPr>
              <a:t>).</a:t>
            </a:r>
          </a:p>
          <a:p>
            <a:pPr algn="just"/>
            <a:endParaRPr lang="ru-RU" sz="2000" dirty="0" smtClean="0">
              <a:latin typeface="Georgia" pitchFamily="18" charset="0"/>
            </a:endParaRPr>
          </a:p>
          <a:p>
            <a:pPr algn="just"/>
            <a:r>
              <a:rPr lang="ru-RU" sz="2000" dirty="0" smtClean="0">
                <a:latin typeface="Georgia" pitchFamily="18" charset="0"/>
              </a:rPr>
              <a:t>В случае тотальной гангрены тонкой и толстой кишки оперативное вмешательство носит </a:t>
            </a:r>
            <a:r>
              <a:rPr lang="ru-RU" sz="2000" dirty="0" err="1" smtClean="0">
                <a:latin typeface="Georgia" pitchFamily="18" charset="0"/>
              </a:rPr>
              <a:t>эксплоративный</a:t>
            </a:r>
            <a:r>
              <a:rPr lang="ru-RU" sz="2000" dirty="0" smtClean="0">
                <a:latin typeface="Georgia" pitchFamily="18" charset="0"/>
              </a:rPr>
              <a:t> характер и ограничивается ревизией органов брюшной полости</a:t>
            </a:r>
            <a:r>
              <a:rPr lang="ru-RU" sz="2000" dirty="0" smtClean="0">
                <a:latin typeface="Georgia" pitchFamily="18" charset="0"/>
              </a:rPr>
              <a:t>.</a:t>
            </a:r>
          </a:p>
          <a:p>
            <a:pPr algn="just"/>
            <a:endParaRPr lang="ru-RU" sz="2000" dirty="0" smtClean="0">
              <a:latin typeface="Georgia" pitchFamily="18" charset="0"/>
            </a:endParaRPr>
          </a:p>
          <a:p>
            <a:pPr algn="just"/>
            <a:r>
              <a:rPr lang="ru-RU" sz="2000" i="1" dirty="0" smtClean="0">
                <a:latin typeface="Georgia" pitchFamily="18" charset="0"/>
              </a:rPr>
              <a:t>Резекция кишки </a:t>
            </a:r>
            <a:r>
              <a:rPr lang="ru-RU" sz="2000" dirty="0" smtClean="0">
                <a:latin typeface="Georgia" pitchFamily="18" charset="0"/>
              </a:rPr>
              <a:t>без вмешательства на сосудах выполняется в следующих случаях: при эмболии или тромбозе во </a:t>
            </a:r>
            <a:r>
              <a:rPr lang="en-US" sz="2000" dirty="0" smtClean="0">
                <a:latin typeface="Georgia" pitchFamily="18" charset="0"/>
              </a:rPr>
              <a:t>II</a:t>
            </a:r>
            <a:r>
              <a:rPr lang="ru-RU" sz="2000" dirty="0" smtClean="0">
                <a:latin typeface="Georgia" pitchFamily="18" charset="0"/>
              </a:rPr>
              <a:t> и </a:t>
            </a:r>
            <a:r>
              <a:rPr lang="en-US" sz="2000" dirty="0" smtClean="0">
                <a:latin typeface="Georgia" pitchFamily="18" charset="0"/>
              </a:rPr>
              <a:t>III</a:t>
            </a:r>
            <a:r>
              <a:rPr lang="ru-RU" sz="2000" dirty="0" smtClean="0">
                <a:latin typeface="Georgia" pitchFamily="18" charset="0"/>
              </a:rPr>
              <a:t> сегментах ствола ВБА; при тромбозе ветвей и ствола ВБВ, пристеночном венозном тромбозе, </a:t>
            </a:r>
            <a:r>
              <a:rPr lang="ru-RU" sz="2000" dirty="0" err="1" smtClean="0">
                <a:latin typeface="Georgia" pitchFamily="18" charset="0"/>
              </a:rPr>
              <a:t>неокклюзионном</a:t>
            </a:r>
            <a:r>
              <a:rPr lang="ru-RU" sz="2000" dirty="0" smtClean="0">
                <a:latin typeface="Georgia" pitchFamily="18" charset="0"/>
              </a:rPr>
              <a:t> нарушении кровообращения с некрозом кишки.</a:t>
            </a:r>
          </a:p>
          <a:p>
            <a:pPr algn="just"/>
            <a:endParaRPr lang="ru-RU" sz="2000" dirty="0" smtClean="0">
              <a:latin typeface="Georgia" pitchFamily="18" charset="0"/>
            </a:endParaRPr>
          </a:p>
          <a:p>
            <a:endParaRPr lang="ru-RU" sz="2000" dirty="0" smtClean="0">
              <a:latin typeface="Georgia" pitchFamily="18" charset="0"/>
            </a:endParaRPr>
          </a:p>
          <a:p>
            <a:pPr algn="just"/>
            <a:endParaRPr lang="ru-RU" sz="2000" dirty="0">
              <a:latin typeface="Georgia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2774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ХИРУРГИЧЕСКОЕ  ЛЕЧЕНИЕ</a:t>
            </a:r>
            <a:endParaRPr lang="ru-RU" sz="23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lc="http://schemas.openxmlformats.org/drawingml/2006/lockedCanvas" id="{851E1017-B5EB-4954-BD87-CEDE47D023D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642847" y="4065984"/>
            <a:ext cx="4048966" cy="2224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19999" t="20963" r="20667" b="13852"/>
          <a:stretch/>
        </p:blipFill>
        <p:spPr bwMode="auto">
          <a:xfrm>
            <a:off x="5579806" y="1261203"/>
            <a:ext cx="3698665" cy="312253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5553635" y="6236236"/>
            <a:ext cx="51381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Резекция участка тонкой кишки при сегментарном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некрозе.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При окклюзии ветвей брыжеечных сосудов (артерии, вены) от видимых границ инфаркта/некроза следует отступить 40–60 см в проксимальном и дистальном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направлении.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8135" y="1385048"/>
            <a:ext cx="5493418" cy="5553634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В стадии некроза кишечника необходимо решать несколько задач: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Georgia" pitchFamily="18" charset="0"/>
              </a:rPr>
              <a:t>1. </a:t>
            </a:r>
            <a:r>
              <a:rPr lang="ru-RU" sz="2000" i="1" dirty="0" smtClean="0">
                <a:latin typeface="Georgia" pitchFamily="18" charset="0"/>
              </a:rPr>
              <a:t>Резекция </a:t>
            </a:r>
            <a:r>
              <a:rPr lang="ru-RU" sz="2000" i="1" dirty="0" err="1" smtClean="0">
                <a:latin typeface="Georgia" pitchFamily="18" charset="0"/>
              </a:rPr>
              <a:t>некротизированного</a:t>
            </a:r>
            <a:r>
              <a:rPr lang="ru-RU" sz="2000" i="1" dirty="0" smtClean="0">
                <a:latin typeface="Georgia" pitchFamily="18" charset="0"/>
              </a:rPr>
              <a:t> участка кишки </a:t>
            </a:r>
            <a:r>
              <a:rPr lang="ru-RU" sz="2000" dirty="0" smtClean="0">
                <a:latin typeface="Georgia" pitchFamily="18" charset="0"/>
              </a:rPr>
              <a:t>(</a:t>
            </a:r>
            <a:r>
              <a:rPr lang="ru-RU" sz="2000" b="1" dirty="0" smtClean="0">
                <a:latin typeface="Georgia" pitchFamily="18" charset="0"/>
              </a:rPr>
              <a:t>А1</a:t>
            </a:r>
            <a:r>
              <a:rPr lang="ru-RU" sz="2000" dirty="0" smtClean="0">
                <a:latin typeface="Georgia" pitchFamily="18" charset="0"/>
              </a:rPr>
              <a:t>).</a:t>
            </a:r>
          </a:p>
          <a:p>
            <a:pPr algn="just"/>
            <a:endParaRPr lang="ru-RU" sz="2000" dirty="0" smtClean="0">
              <a:latin typeface="Georgia" pitchFamily="18" charset="0"/>
            </a:endParaRPr>
          </a:p>
          <a:p>
            <a:pPr algn="just"/>
            <a:r>
              <a:rPr lang="ru-RU" sz="2000" dirty="0" smtClean="0">
                <a:latin typeface="Georgia" pitchFamily="18" charset="0"/>
              </a:rPr>
              <a:t>После резекции кишки наложение первичного анастомоза не рекомендовано (</a:t>
            </a:r>
            <a:r>
              <a:rPr lang="ru-RU" sz="2000" b="1" dirty="0" smtClean="0">
                <a:latin typeface="Georgia" pitchFamily="18" charset="0"/>
              </a:rPr>
              <a:t>А1</a:t>
            </a:r>
            <a:r>
              <a:rPr lang="ru-RU" sz="2000" dirty="0" smtClean="0">
                <a:latin typeface="Georgia" pitchFamily="18" charset="0"/>
              </a:rPr>
              <a:t>), лучше отложить это на повторное вмешательство через 12–24 ч. Предпочтение отдается анастомозу конец в конец при условии хорошего кровоснабжения. Если диаметр кишок не соответствует, то анастомоз выполняется бок в бок</a:t>
            </a:r>
            <a:r>
              <a:rPr lang="ru-RU" sz="2000" dirty="0" smtClean="0">
                <a:latin typeface="Georgia" pitchFamily="18" charset="0"/>
              </a:rPr>
              <a:t>.</a:t>
            </a:r>
            <a:r>
              <a:rPr lang="ru-RU" sz="2000" dirty="0" smtClean="0">
                <a:latin typeface="Georgia" pitchFamily="18" charset="0"/>
              </a:rPr>
              <a:t> Обязательным лечебным мероприятием после обширной резекции тонкой кишки служит </a:t>
            </a:r>
            <a:r>
              <a:rPr lang="ru-RU" sz="2000" dirty="0" err="1" smtClean="0">
                <a:latin typeface="Georgia" pitchFamily="18" charset="0"/>
              </a:rPr>
              <a:t>назоинтестинальная</a:t>
            </a:r>
            <a:r>
              <a:rPr lang="ru-RU" sz="2000" dirty="0" smtClean="0">
                <a:latin typeface="Georgia" pitchFamily="18" charset="0"/>
              </a:rPr>
              <a:t> интубация оставшегося проксимального участка тонкой кишки.</a:t>
            </a:r>
          </a:p>
          <a:p>
            <a:endParaRPr lang="ru-RU" sz="2000" dirty="0" smtClean="0">
              <a:latin typeface="Georgia" pitchFamily="18" charset="0"/>
            </a:endParaRPr>
          </a:p>
          <a:p>
            <a:pPr algn="just"/>
            <a:endParaRPr lang="ru-RU" sz="2000" dirty="0">
              <a:latin typeface="Georgia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2774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ХИРУРГИЧЕСКОЕ  ЛЕЧЕНИЕ</a:t>
            </a:r>
            <a:endParaRPr lang="ru-RU" sz="23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6033" t="5390" r="7038" b="3521"/>
          <a:stretch>
            <a:fillRect/>
          </a:stretch>
        </p:blipFill>
        <p:spPr bwMode="auto">
          <a:xfrm>
            <a:off x="6112565" y="1242391"/>
            <a:ext cx="3945835" cy="3101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3311" t="15099" r="3694" b="5996"/>
          <a:stretch>
            <a:fillRect/>
          </a:stretch>
        </p:blipFill>
        <p:spPr bwMode="auto">
          <a:xfrm>
            <a:off x="5820072" y="4482549"/>
            <a:ext cx="4576259" cy="291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413" y="1425388"/>
            <a:ext cx="10293845" cy="5784931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Georgia" pitchFamily="18" charset="0"/>
              </a:rPr>
              <a:t>Эмболия ВБА, как правило, осложняет течение кардиальной патологии: разнообразные нарушения ритма сердца (у 50% пациентов с трепетанием предсердий), недавно перенесенный острый инфаркт миокарда с образованием внутриполостных тромбов, хроническая постинфарктная аневризма левого желудочка, поражение аортального клапана, митральный порок.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2200" dirty="0" smtClean="0">
              <a:latin typeface="Georgia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Georgia" pitchFamily="18" charset="0"/>
              </a:rPr>
              <a:t>Редкими  источниками эмболий являются аневризмы аорты, тромбоз легочных вен, </a:t>
            </a:r>
            <a:r>
              <a:rPr lang="ru-RU" sz="2200" dirty="0" err="1" smtClean="0">
                <a:latin typeface="Georgia" pitchFamily="18" charset="0"/>
              </a:rPr>
              <a:t>флеботромбозы</a:t>
            </a:r>
            <a:r>
              <a:rPr lang="ru-RU" sz="2200" dirty="0" smtClean="0">
                <a:latin typeface="Georgia" pitchFamily="18" charset="0"/>
              </a:rPr>
              <a:t> различной локализации. В этих случаях тромботические массы могут попасть из венозной системы в артериальный кровоток через  </a:t>
            </a:r>
            <a:r>
              <a:rPr lang="ru-RU" sz="2200" dirty="0" err="1" smtClean="0">
                <a:latin typeface="Georgia" pitchFamily="18" charset="0"/>
              </a:rPr>
              <a:t>незаращенное</a:t>
            </a:r>
            <a:r>
              <a:rPr lang="ru-RU" sz="2200" dirty="0" smtClean="0">
                <a:latin typeface="Georgia" pitchFamily="18" charset="0"/>
              </a:rPr>
              <a:t> </a:t>
            </a:r>
            <a:r>
              <a:rPr lang="ru-RU" sz="2200" dirty="0" err="1" smtClean="0">
                <a:latin typeface="Georgia" pitchFamily="18" charset="0"/>
              </a:rPr>
              <a:t>межпредсердное</a:t>
            </a:r>
            <a:r>
              <a:rPr lang="ru-RU" sz="2200" dirty="0" smtClean="0">
                <a:latin typeface="Georgia" pitchFamily="18" charset="0"/>
              </a:rPr>
              <a:t> отверстие.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2200" dirty="0" smtClean="0">
              <a:latin typeface="Georgia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Georgia" pitchFamily="18" charset="0"/>
              </a:rPr>
              <a:t>В литературе описаны редкие виды эмболий брыжеечных артерий: </a:t>
            </a:r>
            <a:r>
              <a:rPr lang="ru-RU" sz="2200" dirty="0" err="1" smtClean="0">
                <a:latin typeface="Georgia" pitchFamily="18" charset="0"/>
              </a:rPr>
              <a:t>бактериально-грибковая</a:t>
            </a:r>
            <a:r>
              <a:rPr lang="ru-RU" sz="2200" dirty="0" smtClean="0">
                <a:latin typeface="Georgia" pitchFamily="18" charset="0"/>
              </a:rPr>
              <a:t>, жировая, тканью опухоли. У пациентов с эмболией чаще наблюдается инфаркт миокарда, в 48% – тромб в сердце и в 20–68% – синхронная эмболия (почечной, селезеночной и др.).</a:t>
            </a:r>
          </a:p>
          <a:p>
            <a:pPr algn="just">
              <a:spcBef>
                <a:spcPts val="0"/>
              </a:spcBef>
            </a:pPr>
            <a:endParaRPr lang="ru-RU" sz="19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26402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ЭМБОЛИЯ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БРЫЖЕЕЧНЫХ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АРТЕРИЙ</a:t>
            </a:r>
            <a:endParaRPr lang="ru-RU" sz="2000" dirty="0">
              <a:latin typeface="Georgia" pitchFamily="18" charset="0"/>
            </a:endParaRPr>
          </a:p>
          <a:p>
            <a:pPr algn="just"/>
            <a:endParaRPr lang="ru-RU" sz="23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597" y="1264022"/>
            <a:ext cx="10219768" cy="5970495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b="1" dirty="0" smtClean="0">
                <a:solidFill>
                  <a:srgbClr val="FFFF00"/>
                </a:solidFill>
                <a:latin typeface="Georgia" pitchFamily="18" charset="0"/>
              </a:rPr>
              <a:t>В стадии некроза кишечника необходимо решать несколько задач: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2100" dirty="0" smtClean="0">
              <a:latin typeface="Georgia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 smtClean="0">
                <a:latin typeface="Georgia" pitchFamily="18" charset="0"/>
              </a:rPr>
              <a:t>2</a:t>
            </a:r>
            <a:r>
              <a:rPr lang="ru-RU" sz="2100" dirty="0" smtClean="0">
                <a:latin typeface="Georgia" pitchFamily="18" charset="0"/>
              </a:rPr>
              <a:t>. </a:t>
            </a:r>
            <a:r>
              <a:rPr lang="ru-RU" sz="2100" i="1" dirty="0" smtClean="0">
                <a:latin typeface="Georgia" pitchFamily="18" charset="0"/>
              </a:rPr>
              <a:t>Восстановление магистрального кровотока в бассейне ВБА</a:t>
            </a:r>
            <a:r>
              <a:rPr lang="ru-RU" sz="2100" i="1" dirty="0" smtClean="0">
                <a:latin typeface="Georgia" pitchFamily="18" charset="0"/>
              </a:rPr>
              <a:t>.</a:t>
            </a:r>
            <a:endParaRPr lang="ru-RU" sz="2100" i="1" dirty="0" smtClean="0">
              <a:latin typeface="Georgia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 smtClean="0">
                <a:latin typeface="Georgia" pitchFamily="18" charset="0"/>
              </a:rPr>
              <a:t>При </a:t>
            </a:r>
            <a:r>
              <a:rPr lang="ru-RU" sz="2100" dirty="0" err="1" smtClean="0">
                <a:latin typeface="Georgia" pitchFamily="18" charset="0"/>
              </a:rPr>
              <a:t>субтотальном</a:t>
            </a:r>
            <a:r>
              <a:rPr lang="ru-RU" sz="2100" dirty="0" smtClean="0">
                <a:latin typeface="Georgia" pitchFamily="18" charset="0"/>
              </a:rPr>
              <a:t> некрозе тонкой и толстой кишки, когда причиной столь тяжелого и масштабного поражения кишечника служит острая окклюзия проксимальных отделов ВБА, помимо </a:t>
            </a:r>
            <a:r>
              <a:rPr lang="ru-RU" sz="2100" dirty="0" err="1" smtClean="0">
                <a:latin typeface="Georgia" pitchFamily="18" charset="0"/>
              </a:rPr>
              <a:t>обструктивной</a:t>
            </a:r>
            <a:r>
              <a:rPr lang="ru-RU" sz="2100" dirty="0" smtClean="0">
                <a:latin typeface="Georgia" pitchFamily="18" charset="0"/>
              </a:rPr>
              <a:t> резекции кишечника, необходимым оперативным приемом является сосудистый этап. Восстановление магистрального кровотока в бассейне ВБА необходимо для сохранения максимального объема жизнеспособного кишечника (профилактика синдрома короткой кишки) и возможности формирования </a:t>
            </a:r>
            <a:r>
              <a:rPr lang="ru-RU" sz="2100" dirty="0" err="1" smtClean="0">
                <a:latin typeface="Georgia" pitchFamily="18" charset="0"/>
              </a:rPr>
              <a:t>межкишечного</a:t>
            </a:r>
            <a:r>
              <a:rPr lang="ru-RU" sz="2100" dirty="0" smtClean="0">
                <a:latin typeface="Georgia" pitchFamily="18" charset="0"/>
              </a:rPr>
              <a:t> анастомоза во время программированной </a:t>
            </a:r>
            <a:r>
              <a:rPr lang="ru-RU" sz="2100" dirty="0" err="1" smtClean="0">
                <a:latin typeface="Georgia" pitchFamily="18" charset="0"/>
              </a:rPr>
              <a:t>релапаротомии</a:t>
            </a:r>
            <a:r>
              <a:rPr lang="ru-RU" sz="2100" dirty="0" smtClean="0">
                <a:latin typeface="Georgia" pitchFamily="18" charset="0"/>
              </a:rPr>
              <a:t>. </a:t>
            </a:r>
            <a:endParaRPr lang="ru-RU" sz="2100" i="1" dirty="0" smtClean="0">
              <a:latin typeface="Georgia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 smtClean="0">
                <a:latin typeface="Georgia" pitchFamily="18" charset="0"/>
              </a:rPr>
              <a:t>Такая последовательность обусловлена тем, что у некоторых больных </a:t>
            </a:r>
            <a:r>
              <a:rPr lang="ru-RU" sz="2100" dirty="0" err="1" smtClean="0">
                <a:latin typeface="Georgia" pitchFamily="18" charset="0"/>
              </a:rPr>
              <a:t>реваскуляризация</a:t>
            </a:r>
            <a:r>
              <a:rPr lang="ru-RU" sz="2100" dirty="0" smtClean="0">
                <a:latin typeface="Georgia" pitchFamily="18" charset="0"/>
              </a:rPr>
              <a:t> при некрозе кишки приводит к резкому усилению интоксикации, падению артериального давления, способствует вымыванию из </a:t>
            </a:r>
            <a:r>
              <a:rPr lang="ru-RU" sz="2100" dirty="0" err="1" smtClean="0">
                <a:latin typeface="Georgia" pitchFamily="18" charset="0"/>
              </a:rPr>
              <a:t>мезентериального</a:t>
            </a:r>
            <a:r>
              <a:rPr lang="ru-RU" sz="2100" dirty="0" smtClean="0">
                <a:latin typeface="Georgia" pitchFamily="18" charset="0"/>
              </a:rPr>
              <a:t> русла и поступлению в общий кровоток бактериальной флоры. Развивается септический шок</a:t>
            </a:r>
            <a:r>
              <a:rPr lang="ru-RU" sz="2100" dirty="0" smtClean="0">
                <a:latin typeface="Georgia" pitchFamily="18" charset="0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2100" dirty="0" smtClean="0">
              <a:latin typeface="Georgia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 smtClean="0">
                <a:latin typeface="Georgia" pitchFamily="18" charset="0"/>
              </a:rPr>
              <a:t>3. </a:t>
            </a:r>
            <a:r>
              <a:rPr lang="ru-RU" sz="2100" i="1" dirty="0" smtClean="0">
                <a:latin typeface="Georgia" pitchFamily="18" charset="0"/>
              </a:rPr>
              <a:t>Борьба с интоксикацией и </a:t>
            </a:r>
            <a:r>
              <a:rPr lang="ru-RU" sz="2100" i="1" dirty="0" err="1" smtClean="0">
                <a:latin typeface="Georgia" pitchFamily="18" charset="0"/>
              </a:rPr>
              <a:t>реперфузионным</a:t>
            </a:r>
            <a:r>
              <a:rPr lang="ru-RU" sz="2100" i="1" dirty="0" smtClean="0">
                <a:latin typeface="Georgia" pitchFamily="18" charset="0"/>
              </a:rPr>
              <a:t> синдромом.</a:t>
            </a:r>
          </a:p>
          <a:p>
            <a:pPr algn="just"/>
            <a:endParaRPr lang="ru-RU" sz="2000" dirty="0" smtClean="0">
              <a:latin typeface="Georgia" pitchFamily="18" charset="0"/>
            </a:endParaRPr>
          </a:p>
          <a:p>
            <a:pPr algn="just"/>
            <a:endParaRPr lang="ru-RU" sz="2000" dirty="0" smtClean="0">
              <a:latin typeface="Georgia" pitchFamily="18" charset="0"/>
            </a:endParaRPr>
          </a:p>
          <a:p>
            <a:endParaRPr lang="ru-RU" sz="2000" dirty="0" smtClean="0">
              <a:latin typeface="Georgia" pitchFamily="18" charset="0"/>
            </a:endParaRPr>
          </a:p>
          <a:p>
            <a:pPr algn="just"/>
            <a:endParaRPr lang="ru-RU" sz="2000" dirty="0">
              <a:latin typeface="Georgia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2774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ХИРУРГИЧЕСКОЕ  ЛЕЧЕНИЕ</a:t>
            </a:r>
            <a:endParaRPr lang="ru-RU" sz="23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044" y="1169893"/>
            <a:ext cx="10219768" cy="6185647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 smtClean="0">
                <a:latin typeface="Georgia" pitchFamily="18" charset="0"/>
              </a:rPr>
              <a:t>Всем пациентам с ОМИ после резекции кишки показана </a:t>
            </a:r>
            <a:r>
              <a:rPr lang="ru-RU" sz="2100" i="1" dirty="0" smtClean="0">
                <a:latin typeface="Georgia" pitchFamily="18" charset="0"/>
              </a:rPr>
              <a:t>программированная </a:t>
            </a:r>
            <a:r>
              <a:rPr lang="ru-RU" sz="2100" i="1" dirty="0" err="1" smtClean="0">
                <a:latin typeface="Georgia" pitchFamily="18" charset="0"/>
              </a:rPr>
              <a:t>релапаротомия</a:t>
            </a:r>
            <a:r>
              <a:rPr lang="ru-RU" sz="2100" i="1" dirty="0" smtClean="0">
                <a:latin typeface="Georgia" pitchFamily="18" charset="0"/>
              </a:rPr>
              <a:t> («</a:t>
            </a:r>
            <a:r>
              <a:rPr lang="ru-RU" sz="2100" i="1" dirty="0" err="1" smtClean="0">
                <a:latin typeface="Georgia" pitchFamily="18" charset="0"/>
              </a:rPr>
              <a:t>second</a:t>
            </a:r>
            <a:r>
              <a:rPr lang="ru-RU" sz="2100" i="1" dirty="0" smtClean="0">
                <a:latin typeface="Georgia" pitchFamily="18" charset="0"/>
              </a:rPr>
              <a:t> </a:t>
            </a:r>
            <a:r>
              <a:rPr lang="ru-RU" sz="2100" i="1" dirty="0" err="1" smtClean="0">
                <a:latin typeface="Georgia" pitchFamily="18" charset="0"/>
              </a:rPr>
              <a:t>look</a:t>
            </a:r>
            <a:r>
              <a:rPr lang="ru-RU" sz="2100" i="1" dirty="0" smtClean="0">
                <a:latin typeface="Georgia" pitchFamily="18" charset="0"/>
              </a:rPr>
              <a:t>»)</a:t>
            </a:r>
            <a:r>
              <a:rPr lang="ru-RU" sz="2100" dirty="0" smtClean="0">
                <a:latin typeface="Georgia" pitchFamily="18" charset="0"/>
              </a:rPr>
              <a:t> для оценки жизнеспособности кишечника и наложения анастомоза (</a:t>
            </a:r>
            <a:r>
              <a:rPr lang="ru-RU" sz="2100" b="1" dirty="0" smtClean="0">
                <a:latin typeface="Georgia" pitchFamily="18" charset="0"/>
              </a:rPr>
              <a:t>А2</a:t>
            </a:r>
            <a:r>
              <a:rPr lang="ru-RU" sz="2100" dirty="0" smtClean="0">
                <a:latin typeface="Georgia" pitchFamily="18" charset="0"/>
              </a:rPr>
              <a:t>). Она целесообразна в случае обширного/</a:t>
            </a:r>
            <a:r>
              <a:rPr lang="ru-RU" sz="2100" dirty="0" err="1" smtClean="0">
                <a:latin typeface="Georgia" pitchFamily="18" charset="0"/>
              </a:rPr>
              <a:t>субтотального</a:t>
            </a:r>
            <a:r>
              <a:rPr lang="ru-RU" sz="2100" dirty="0" smtClean="0">
                <a:latin typeface="Georgia" pitchFamily="18" charset="0"/>
              </a:rPr>
              <a:t> некроза кишечника, общего исходного тяжелого состояния пациента, при явлениях распространенного перитонита и абдоминального сепсиса. В этих условиях, несмотря на успешное восстановление магистрального кровотока в бассейне ВБА, риск прогрессирования гангрены кишечника крайне велик. Рекомендуемые сроки выполнения программированной </a:t>
            </a:r>
            <a:r>
              <a:rPr lang="ru-RU" sz="2100" dirty="0" err="1" smtClean="0">
                <a:latin typeface="Georgia" pitchFamily="18" charset="0"/>
              </a:rPr>
              <a:t>релапаротомии</a:t>
            </a:r>
            <a:r>
              <a:rPr lang="ru-RU" sz="2100" dirty="0" smtClean="0">
                <a:latin typeface="Georgia" pitchFamily="18" charset="0"/>
              </a:rPr>
              <a:t> варьируют, но выполнение ее целесообразно в течение 12–24 ч от момента первой операции, которые необходимы для стабилизации состояния пациента и купирования явлений интоксикации и </a:t>
            </a:r>
            <a:r>
              <a:rPr lang="ru-RU" sz="2100" dirty="0" err="1" smtClean="0">
                <a:latin typeface="Georgia" pitchFamily="18" charset="0"/>
              </a:rPr>
              <a:t>реперфузионного</a:t>
            </a:r>
            <a:r>
              <a:rPr lang="ru-RU" sz="2100" dirty="0" smtClean="0">
                <a:latin typeface="Georgia" pitchFamily="18" charset="0"/>
              </a:rPr>
              <a:t> синдрома</a:t>
            </a:r>
            <a:r>
              <a:rPr lang="ru-RU" sz="2100" dirty="0" smtClean="0">
                <a:latin typeface="Georgia" pitchFamily="18" charset="0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i="1" dirty="0" smtClean="0">
                <a:latin typeface="Georgia" pitchFamily="18" charset="0"/>
              </a:rPr>
              <a:t>Гибридные вмешательства на ВБА</a:t>
            </a:r>
            <a:r>
              <a:rPr lang="ru-RU" sz="2100" dirty="0" smtClean="0">
                <a:latin typeface="Georgia" pitchFamily="18" charset="0"/>
              </a:rPr>
              <a:t> (комбинация открытой сосудистой и </a:t>
            </a:r>
            <a:r>
              <a:rPr lang="ru-RU" sz="2100" dirty="0" err="1" smtClean="0">
                <a:latin typeface="Georgia" pitchFamily="18" charset="0"/>
              </a:rPr>
              <a:t>эндоваскулярной</a:t>
            </a:r>
            <a:r>
              <a:rPr lang="ru-RU" sz="2100" dirty="0" smtClean="0">
                <a:latin typeface="Georgia" pitchFamily="18" charset="0"/>
              </a:rPr>
              <a:t> хирургии) на современном этапе становятся все более предпочтительными благодаря ряду преимуществ: менее </a:t>
            </a:r>
            <a:r>
              <a:rPr lang="ru-RU" sz="2100" dirty="0" err="1" smtClean="0">
                <a:latin typeface="Georgia" pitchFamily="18" charset="0"/>
              </a:rPr>
              <a:t>травматичный</a:t>
            </a:r>
            <a:r>
              <a:rPr lang="ru-RU" sz="2100" dirty="0" smtClean="0">
                <a:latin typeface="Georgia" pitchFamily="18" charset="0"/>
              </a:rPr>
              <a:t> подход в сравнении с открытыми артериальными реконструкциями и возможность визуализации источника тромбоза (осложненная атеросклеротическая бляшка) ВБА с целью его последующей </a:t>
            </a:r>
            <a:r>
              <a:rPr lang="ru-RU" sz="2100" dirty="0" err="1" smtClean="0">
                <a:latin typeface="Georgia" pitchFamily="18" charset="0"/>
              </a:rPr>
              <a:t>эндоваскулярной</a:t>
            </a:r>
            <a:r>
              <a:rPr lang="ru-RU" sz="2100" dirty="0" smtClean="0">
                <a:latin typeface="Georgia" pitchFamily="18" charset="0"/>
              </a:rPr>
              <a:t> коррекции. </a:t>
            </a:r>
          </a:p>
          <a:p>
            <a:pPr algn="just"/>
            <a:endParaRPr lang="ru-RU" sz="2000" dirty="0" smtClean="0">
              <a:latin typeface="Georgia" pitchFamily="18" charset="0"/>
            </a:endParaRPr>
          </a:p>
          <a:p>
            <a:endParaRPr lang="ru-RU" sz="2000" dirty="0" smtClean="0">
              <a:latin typeface="Georgia" pitchFamily="18" charset="0"/>
            </a:endParaRPr>
          </a:p>
          <a:p>
            <a:pPr algn="just"/>
            <a:endParaRPr lang="ru-RU" sz="2000" dirty="0">
              <a:latin typeface="Georgia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2774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ХИРУРГИЧЕСКОЕ  ЛЕЧЕНИЕ</a:t>
            </a:r>
            <a:endParaRPr lang="ru-RU" sz="23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371599"/>
            <a:ext cx="6683188" cy="6188076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000" dirty="0" smtClean="0">
                <a:latin typeface="Georgia" pitchFamily="18" charset="0"/>
              </a:rPr>
              <a:t>В случае развития некроза кишечника на фоне тромбоза брыжеечных вен необходимость в резекции пораженного участка кишечника не вызывает сомнений. Вопрос о целесообразности программированной </a:t>
            </a:r>
            <a:r>
              <a:rPr lang="ru-RU" sz="2000" dirty="0" err="1" smtClean="0">
                <a:latin typeface="Georgia" pitchFamily="18" charset="0"/>
              </a:rPr>
              <a:t>релапаротомии</a:t>
            </a:r>
            <a:r>
              <a:rPr lang="ru-RU" sz="2000" dirty="0" smtClean="0">
                <a:latin typeface="Georgia" pitchFamily="18" charset="0"/>
              </a:rPr>
              <a:t> решается индивидуально, однако в большинстве случаев возможно формирование первичного </a:t>
            </a:r>
            <a:r>
              <a:rPr lang="ru-RU" sz="2000" dirty="0" err="1" smtClean="0">
                <a:latin typeface="Georgia" pitchFamily="18" charset="0"/>
              </a:rPr>
              <a:t>межкишечного</a:t>
            </a:r>
            <a:r>
              <a:rPr lang="ru-RU" sz="2000" dirty="0" smtClean="0">
                <a:latin typeface="Georgia" pitchFamily="18" charset="0"/>
              </a:rPr>
              <a:t> анастомоза. При отсутствии </a:t>
            </a:r>
            <a:r>
              <a:rPr lang="ru-RU" sz="2000" dirty="0" err="1" smtClean="0">
                <a:latin typeface="Georgia" pitchFamily="18" charset="0"/>
              </a:rPr>
              <a:t>перитонеальной</a:t>
            </a:r>
            <a:r>
              <a:rPr lang="ru-RU" sz="2000" dirty="0" smtClean="0">
                <a:latin typeface="Georgia" pitchFamily="18" charset="0"/>
              </a:rPr>
              <a:t> симптоматики и явлений интоксикации, когда причиной болей в животе по данным инструментальных методов диагностики является острая окклюзия вен брыжейки, необходимо проведение адекватной </a:t>
            </a:r>
            <a:r>
              <a:rPr lang="ru-RU" sz="2000" dirty="0" err="1" smtClean="0">
                <a:latin typeface="Georgia" pitchFamily="18" charset="0"/>
              </a:rPr>
              <a:t>антитромботической</a:t>
            </a:r>
            <a:r>
              <a:rPr lang="ru-RU" sz="2000" dirty="0" smtClean="0">
                <a:latin typeface="Georgia" pitchFamily="18" charset="0"/>
              </a:rPr>
              <a:t> терапии в различных ее </a:t>
            </a:r>
            <a:r>
              <a:rPr lang="ru-RU" sz="2000" dirty="0" smtClean="0">
                <a:latin typeface="Georgia" pitchFamily="18" charset="0"/>
              </a:rPr>
              <a:t>модификациях не </a:t>
            </a:r>
            <a:r>
              <a:rPr lang="ru-RU" sz="2000" dirty="0" smtClean="0">
                <a:latin typeface="Georgia" pitchFamily="18" charset="0"/>
              </a:rPr>
              <a:t>менее 3 месяцев</a:t>
            </a:r>
            <a:r>
              <a:rPr lang="ru-RU" sz="2000" dirty="0" smtClean="0">
                <a:latin typeface="Georgia" pitchFamily="18" charset="0"/>
              </a:rPr>
              <a:t>.</a:t>
            </a:r>
            <a:r>
              <a:rPr lang="ru-RU" sz="2000" dirty="0" smtClean="0">
                <a:latin typeface="Georgia" pitchFamily="18" charset="0"/>
              </a:rPr>
              <a:t> Среди других методик лечения венозного </a:t>
            </a:r>
            <a:r>
              <a:rPr lang="ru-RU" sz="2000" dirty="0" err="1" smtClean="0">
                <a:latin typeface="Georgia" pitchFamily="18" charset="0"/>
              </a:rPr>
              <a:t>мезентериального</a:t>
            </a:r>
            <a:r>
              <a:rPr lang="ru-RU" sz="2000" dirty="0" smtClean="0">
                <a:latin typeface="Georgia" pitchFamily="18" charset="0"/>
              </a:rPr>
              <a:t> тромбоза предлагают: </a:t>
            </a:r>
            <a:r>
              <a:rPr lang="ru-RU" sz="2000" dirty="0" err="1" smtClean="0">
                <a:latin typeface="Georgia" pitchFamily="18" charset="0"/>
              </a:rPr>
              <a:t>тромбэктомию</a:t>
            </a:r>
            <a:r>
              <a:rPr lang="ru-RU" sz="2000" dirty="0" smtClean="0">
                <a:latin typeface="Georgia" pitchFamily="18" charset="0"/>
              </a:rPr>
              <a:t> из брыжеечных венозных сосудов (хотя эффективность её низка) и </a:t>
            </a:r>
            <a:r>
              <a:rPr lang="ru-RU" sz="2000" dirty="0" err="1" smtClean="0">
                <a:latin typeface="Georgia" pitchFamily="18" charset="0"/>
              </a:rPr>
              <a:t>катетерный</a:t>
            </a:r>
            <a:r>
              <a:rPr lang="ru-RU" sz="2000" dirty="0" smtClean="0">
                <a:latin typeface="Georgia" pitchFamily="18" charset="0"/>
              </a:rPr>
              <a:t> </a:t>
            </a:r>
            <a:r>
              <a:rPr lang="ru-RU" sz="2000" dirty="0" err="1" smtClean="0">
                <a:latin typeface="Georgia" pitchFamily="18" charset="0"/>
              </a:rPr>
              <a:t>тромболизис</a:t>
            </a:r>
            <a:r>
              <a:rPr lang="ru-RU" sz="2000" dirty="0" smtClean="0">
                <a:latin typeface="Georgia" pitchFamily="18" charset="0"/>
              </a:rPr>
              <a:t>. </a:t>
            </a:r>
            <a:r>
              <a:rPr lang="ru-RU" sz="2000" dirty="0" err="1" smtClean="0">
                <a:latin typeface="Georgia" pitchFamily="18" charset="0"/>
              </a:rPr>
              <a:t>Тромболитическую</a:t>
            </a:r>
            <a:r>
              <a:rPr lang="ru-RU" sz="2000" dirty="0" smtClean="0">
                <a:latin typeface="Georgia" pitchFamily="18" charset="0"/>
              </a:rPr>
              <a:t> терапию осуществляют </a:t>
            </a:r>
            <a:r>
              <a:rPr lang="ru-RU" sz="2000" dirty="0" err="1" smtClean="0">
                <a:latin typeface="Georgia" pitchFamily="18" charset="0"/>
              </a:rPr>
              <a:t>чрескожным</a:t>
            </a:r>
            <a:r>
              <a:rPr lang="ru-RU" sz="2000" dirty="0" smtClean="0">
                <a:latin typeface="Georgia" pitchFamily="18" charset="0"/>
              </a:rPr>
              <a:t> </a:t>
            </a:r>
            <a:r>
              <a:rPr lang="ru-RU" sz="2000" dirty="0" err="1" smtClean="0">
                <a:latin typeface="Georgia" pitchFamily="18" charset="0"/>
              </a:rPr>
              <a:t>транспеченочным</a:t>
            </a:r>
            <a:r>
              <a:rPr lang="ru-RU" sz="2000" dirty="0" smtClean="0">
                <a:latin typeface="Georgia" pitchFamily="18" charset="0"/>
              </a:rPr>
              <a:t>, </a:t>
            </a:r>
            <a:r>
              <a:rPr lang="ru-RU" sz="2000" dirty="0" err="1" smtClean="0">
                <a:latin typeface="Georgia" pitchFamily="18" charset="0"/>
              </a:rPr>
              <a:t>трансъюгулярным</a:t>
            </a:r>
            <a:r>
              <a:rPr lang="ru-RU" sz="2000" dirty="0" smtClean="0">
                <a:latin typeface="Georgia" pitchFamily="18" charset="0"/>
              </a:rPr>
              <a:t> </a:t>
            </a:r>
            <a:r>
              <a:rPr lang="ru-RU" sz="2000" dirty="0" err="1" smtClean="0">
                <a:latin typeface="Georgia" pitchFamily="18" charset="0"/>
              </a:rPr>
              <a:t>интрапеченочным</a:t>
            </a:r>
            <a:r>
              <a:rPr lang="ru-RU" sz="2000" dirty="0" smtClean="0">
                <a:latin typeface="Georgia" pitchFamily="18" charset="0"/>
              </a:rPr>
              <a:t> доступом или непосредственно введением </a:t>
            </a:r>
            <a:r>
              <a:rPr lang="ru-RU" sz="2000" dirty="0" err="1" smtClean="0">
                <a:latin typeface="Georgia" pitchFamily="18" charset="0"/>
              </a:rPr>
              <a:t>тромболитика</a:t>
            </a:r>
            <a:r>
              <a:rPr lang="ru-RU" sz="2000" dirty="0" smtClean="0">
                <a:latin typeface="Georgia" pitchFamily="18" charset="0"/>
              </a:rPr>
              <a:t> в ВБА. </a:t>
            </a:r>
          </a:p>
          <a:p>
            <a:pPr algn="just"/>
            <a:endParaRPr lang="ru-RU" sz="2000" dirty="0" smtClean="0">
              <a:latin typeface="Georgia" pitchFamily="18" charset="0"/>
            </a:endParaRPr>
          </a:p>
          <a:p>
            <a:pPr algn="just"/>
            <a:endParaRPr lang="ru-RU" sz="2000" dirty="0">
              <a:latin typeface="Georgia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2774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ХИРУРГИЧЕСКОЕ  ЛЕЧЕНИЕ</a:t>
            </a:r>
          </a:p>
          <a:p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ВЕНОЗНЫЙ МЕЗЕНТЕРИАЛЬНЫЙ ТРОМБОЗ</a:t>
            </a:r>
            <a:endParaRPr lang="ru-RU" sz="20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7180729" y="5341834"/>
            <a:ext cx="29852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Вид тонкой кишки при венозном </a:t>
            </a:r>
            <a:r>
              <a:rPr lang="ru-RU" sz="1600" dirty="0" err="1" smtClean="0">
                <a:solidFill>
                  <a:schemeClr val="bg1"/>
                </a:solidFill>
                <a:latin typeface="Georgia" pitchFamily="18" charset="0"/>
              </a:rPr>
              <a:t>мезентериальном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 тромбозе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831107" y="2191871"/>
            <a:ext cx="3564872" cy="2796989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411941"/>
            <a:ext cx="6683188" cy="5822577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chemeClr val="bg1"/>
                </a:solidFill>
                <a:latin typeface="Georgia" pitchFamily="18" charset="0"/>
              </a:rPr>
              <a:t>Роль хирургии в лечении рассматриваемого патологического состояния заключается в своевременной лапаротомии и резекции </a:t>
            </a:r>
            <a:r>
              <a:rPr lang="ru-RU" sz="2000" dirty="0" err="1" smtClean="0">
                <a:solidFill>
                  <a:schemeClr val="bg1"/>
                </a:solidFill>
                <a:latin typeface="Georgia" pitchFamily="18" charset="0"/>
              </a:rPr>
              <a:t>некротизированного</a:t>
            </a:r>
            <a:r>
              <a:rPr lang="ru-RU" sz="2000" dirty="0" smtClean="0">
                <a:solidFill>
                  <a:schemeClr val="bg1"/>
                </a:solidFill>
                <a:latin typeface="Georgia" pitchFamily="18" charset="0"/>
              </a:rPr>
              <a:t> кишечника. Показаниями к </a:t>
            </a:r>
            <a:r>
              <a:rPr lang="ru-RU" sz="2000" dirty="0" smtClean="0">
                <a:solidFill>
                  <a:schemeClr val="bg1"/>
                </a:solidFill>
                <a:latin typeface="Georgia" pitchFamily="18" charset="0"/>
              </a:rPr>
              <a:t>лапаротомии служат </a:t>
            </a:r>
            <a:r>
              <a:rPr lang="ru-RU" sz="2000" dirty="0" smtClean="0">
                <a:solidFill>
                  <a:schemeClr val="bg1"/>
                </a:solidFill>
                <a:latin typeface="Georgia" pitchFamily="18" charset="0"/>
              </a:rPr>
              <a:t>признаки некроза кишечника, его перфорации или клиническое ухудшение состояния в течение 12–24 ч, несмотря на адекватную медикаментозную поддержку</a:t>
            </a:r>
            <a:r>
              <a:rPr lang="ru-RU" sz="2000" dirty="0" smtClean="0">
                <a:solidFill>
                  <a:schemeClr val="bg1"/>
                </a:solidFill>
                <a:latin typeface="Georgia" pitchFamily="18" charset="0"/>
              </a:rPr>
              <a:t>.</a:t>
            </a:r>
            <a:endParaRPr lang="ru-RU" sz="2000" dirty="0" smtClean="0">
              <a:solidFill>
                <a:schemeClr val="bg1"/>
              </a:solidFill>
              <a:latin typeface="Georgia" pitchFamily="18" charset="0"/>
            </a:endParaRP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Georgia" pitchFamily="18" charset="0"/>
              </a:rPr>
              <a:t>Участки некрозов стенки кишечника при </a:t>
            </a:r>
            <a:r>
              <a:rPr lang="ru-RU" sz="2000" dirty="0" err="1" smtClean="0">
                <a:solidFill>
                  <a:schemeClr val="bg1"/>
                </a:solidFill>
                <a:latin typeface="Georgia" pitchFamily="18" charset="0"/>
              </a:rPr>
              <a:t>неокклюзионной</a:t>
            </a:r>
            <a:r>
              <a:rPr lang="ru-RU" sz="2000" dirty="0" smtClean="0">
                <a:solidFill>
                  <a:schemeClr val="bg1"/>
                </a:solidFill>
                <a:latin typeface="Georgia" pitchFamily="18" charset="0"/>
              </a:rPr>
              <a:t> форме острого нарушения </a:t>
            </a:r>
            <a:r>
              <a:rPr lang="ru-RU" sz="2000" dirty="0" err="1" smtClean="0">
                <a:solidFill>
                  <a:schemeClr val="bg1"/>
                </a:solidFill>
                <a:latin typeface="Georgia" pitchFamily="18" charset="0"/>
              </a:rPr>
              <a:t>мезентериального</a:t>
            </a:r>
            <a:r>
              <a:rPr lang="ru-RU" sz="2000" dirty="0" smtClean="0">
                <a:solidFill>
                  <a:schemeClr val="bg1"/>
                </a:solidFill>
                <a:latin typeface="Georgia" pitchFamily="18" charset="0"/>
              </a:rPr>
              <a:t> кровотока, в отличие от окклюзии магистральных сосудов, имеют сегментарный </a:t>
            </a:r>
            <a:r>
              <a:rPr lang="ru-RU" sz="2000" dirty="0" smtClean="0">
                <a:solidFill>
                  <a:schemeClr val="bg1"/>
                </a:solidFill>
                <a:latin typeface="Georgia" pitchFamily="18" charset="0"/>
              </a:rPr>
              <a:t>характер.</a:t>
            </a:r>
            <a:endParaRPr lang="ru-RU" sz="2000" dirty="0" smtClean="0">
              <a:solidFill>
                <a:schemeClr val="bg1"/>
              </a:solidFill>
              <a:latin typeface="Georgia" pitchFamily="18" charset="0"/>
            </a:endParaRP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Georgia" pitchFamily="18" charset="0"/>
              </a:rPr>
              <a:t>С учетом тяжелого или крайне тяжелого состояния больных с этой формой нарушения брыжеечного кровообращения программированная </a:t>
            </a:r>
            <a:r>
              <a:rPr lang="ru-RU" sz="2000" dirty="0" err="1" smtClean="0">
                <a:solidFill>
                  <a:schemeClr val="bg1"/>
                </a:solidFill>
                <a:latin typeface="Georgia" pitchFamily="18" charset="0"/>
              </a:rPr>
              <a:t>релапаротомия</a:t>
            </a:r>
            <a:r>
              <a:rPr lang="ru-RU" sz="2000" dirty="0" smtClean="0">
                <a:solidFill>
                  <a:schemeClr val="bg1"/>
                </a:solidFill>
                <a:latin typeface="Georgia" pitchFamily="18" charset="0"/>
              </a:rPr>
              <a:t> через 24–48 ч после резекции пораженного кишечника служит необходимым компонентом лечебной тактики.</a:t>
            </a:r>
          </a:p>
          <a:p>
            <a:endParaRPr lang="ru-RU" sz="2000" dirty="0" smtClean="0"/>
          </a:p>
          <a:p>
            <a:pPr algn="just"/>
            <a:endParaRPr lang="ru-RU" sz="2000" dirty="0" smtClean="0">
              <a:latin typeface="Georgia" pitchFamily="18" charset="0"/>
            </a:endParaRPr>
          </a:p>
          <a:p>
            <a:pPr algn="just"/>
            <a:endParaRPr lang="ru-RU" sz="2000" dirty="0">
              <a:latin typeface="Georgia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2774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ХИРУРГИЧЕСКОЕ  ЛЕЧЕНИЕ</a:t>
            </a:r>
          </a:p>
          <a:p>
            <a:r>
              <a:rPr lang="ru-RU" sz="1600" b="1" dirty="0" smtClean="0">
                <a:solidFill>
                  <a:srgbClr val="FFFF00"/>
                </a:solidFill>
                <a:latin typeface="Georgia" pitchFamily="18" charset="0"/>
              </a:rPr>
              <a:t>НЕОККЛЮЗИОННЫЙ МЕЗЕНТЕРИАЛЬНЫЙ ТРОМБОЗ</a:t>
            </a:r>
            <a:endParaRPr lang="ru-RU" sz="16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6965576" y="5593155"/>
            <a:ext cx="32945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Локализация и виды поражения кишечника при </a:t>
            </a:r>
            <a:r>
              <a:rPr lang="ru-RU" sz="1600" dirty="0" err="1" smtClean="0">
                <a:solidFill>
                  <a:schemeClr val="bg1"/>
                </a:solidFill>
                <a:latin typeface="Georgia" pitchFamily="18" charset="0"/>
              </a:rPr>
              <a:t>неокклюзионном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 нарушении </a:t>
            </a:r>
            <a:r>
              <a:rPr lang="ru-RU" sz="1600" dirty="0" err="1" smtClean="0">
                <a:solidFill>
                  <a:schemeClr val="bg1"/>
                </a:solidFill>
                <a:latin typeface="Georgia" pitchFamily="18" charset="0"/>
              </a:rPr>
              <a:t>мезентериального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 кровообращения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73">
                    <a14:imgEffect>
                      <a14:brightnessContrast bright="13000" contrast="24000"/>
                    </a14:imgEffect>
                  </a14:imgLayer>
                </a14:imgProps>
              </a:ext>
            </a:extLst>
          </a:blip>
          <a:srcRect l="33233" t="23864" r="34587" b="13025"/>
          <a:stretch/>
        </p:blipFill>
        <p:spPr bwMode="auto">
          <a:xfrm>
            <a:off x="6858000" y="1422119"/>
            <a:ext cx="3601931" cy="39835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153" y="1210236"/>
            <a:ext cx="10286999" cy="5728446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400" dirty="0" smtClean="0">
                <a:latin typeface="Georgia" pitchFamily="18" charset="0"/>
              </a:rPr>
              <a:t>У пациентов с </a:t>
            </a:r>
            <a:r>
              <a:rPr lang="ru-RU" sz="2400" b="1" dirty="0" err="1" smtClean="0">
                <a:solidFill>
                  <a:srgbClr val="FFFF00"/>
                </a:solidFill>
                <a:latin typeface="Georgia" pitchFamily="18" charset="0"/>
              </a:rPr>
              <a:t>неокклюзионной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 ОМИ</a:t>
            </a:r>
            <a:r>
              <a:rPr lang="ru-RU" sz="2400" dirty="0" smtClean="0">
                <a:latin typeface="Georgia" pitchFamily="18" charset="0"/>
              </a:rPr>
              <a:t> лечение должно быть направлено на коррекцию основной патологии (</a:t>
            </a:r>
            <a:r>
              <a:rPr lang="ru-RU" sz="2400" b="1" dirty="0" smtClean="0">
                <a:latin typeface="Georgia" pitchFamily="18" charset="0"/>
              </a:rPr>
              <a:t>В1</a:t>
            </a:r>
            <a:r>
              <a:rPr lang="ru-RU" sz="2400" dirty="0" smtClean="0">
                <a:latin typeface="Georgia" pitchFamily="18" charset="0"/>
              </a:rPr>
              <a:t>). При отсутствии показаний к лапаротомии борьба с метаболическим ацидозом и системной </a:t>
            </a:r>
            <a:r>
              <a:rPr lang="ru-RU" sz="2400" dirty="0" err="1" smtClean="0">
                <a:latin typeface="Georgia" pitchFamily="18" charset="0"/>
              </a:rPr>
              <a:t>вазоконстрикцией</a:t>
            </a:r>
            <a:r>
              <a:rPr lang="ru-RU" sz="2400" dirty="0" smtClean="0">
                <a:latin typeface="Georgia" pitchFamily="18" charset="0"/>
              </a:rPr>
              <a:t>, противошоковые мероприятия, коррекция </a:t>
            </a:r>
            <a:r>
              <a:rPr lang="ru-RU" sz="2400" dirty="0" err="1" smtClean="0">
                <a:latin typeface="Georgia" pitchFamily="18" charset="0"/>
              </a:rPr>
              <a:t>гиповолемии</a:t>
            </a:r>
            <a:r>
              <a:rPr lang="ru-RU" sz="2400" dirty="0" smtClean="0">
                <a:latin typeface="Georgia" pitchFamily="18" charset="0"/>
              </a:rPr>
              <a:t> у реанимационных больных являются основными лечебными компонентами, позволяя избежать или уменьшить объем некротической деструкции кишечной стенки. Основной целью лечения этой группы больных служит устранение </a:t>
            </a:r>
            <a:r>
              <a:rPr lang="ru-RU" sz="2400" dirty="0" err="1" smtClean="0">
                <a:latin typeface="Georgia" pitchFamily="18" charset="0"/>
              </a:rPr>
              <a:t>вазоспазма</a:t>
            </a:r>
            <a:r>
              <a:rPr lang="ru-RU" sz="2400" dirty="0" smtClean="0">
                <a:latin typeface="Georgia" pitchFamily="18" charset="0"/>
              </a:rPr>
              <a:t> (</a:t>
            </a:r>
            <a:r>
              <a:rPr lang="ru-RU" sz="2400" b="1" dirty="0" smtClean="0">
                <a:latin typeface="Georgia" pitchFamily="18" charset="0"/>
              </a:rPr>
              <a:t>В1</a:t>
            </a:r>
            <a:r>
              <a:rPr lang="ru-RU" sz="2400" dirty="0" smtClean="0">
                <a:latin typeface="Georgia" pitchFamily="18" charset="0"/>
              </a:rPr>
              <a:t>) </a:t>
            </a:r>
            <a:r>
              <a:rPr lang="ru-RU" sz="2400" dirty="0" err="1" smtClean="0">
                <a:latin typeface="Georgia" pitchFamily="18" charset="0"/>
              </a:rPr>
              <a:t>п</a:t>
            </a:r>
            <a:r>
              <a:rPr lang="ru-RU" sz="2400" dirty="0" smtClean="0">
                <a:latin typeface="Georgia" pitchFamily="18" charset="0"/>
              </a:rPr>
              <a:t> улучшение перфузии и </a:t>
            </a:r>
            <a:r>
              <a:rPr lang="ru-RU" sz="2400" dirty="0" err="1" smtClean="0">
                <a:latin typeface="Georgia" pitchFamily="18" charset="0"/>
              </a:rPr>
              <a:t>мезентериальном</a:t>
            </a:r>
            <a:r>
              <a:rPr lang="ru-RU" sz="2400" dirty="0" smtClean="0">
                <a:latin typeface="Georgia" pitchFamily="18" charset="0"/>
              </a:rPr>
              <a:t> бассейне с использованием различных вазодилататоров и препаратов, влияющих на </a:t>
            </a:r>
            <a:r>
              <a:rPr lang="ru-RU" sz="2400" dirty="0" err="1" smtClean="0">
                <a:latin typeface="Georgia" pitchFamily="18" charset="0"/>
              </a:rPr>
              <a:t>микроциркуляцию</a:t>
            </a:r>
            <a:r>
              <a:rPr lang="ru-RU" sz="2400" dirty="0" smtClean="0">
                <a:latin typeface="Georgia" pitchFamily="18" charset="0"/>
              </a:rPr>
              <a:t> кишечника: папаверин, препараты простагландина </a:t>
            </a:r>
            <a:r>
              <a:rPr lang="ru-RU" sz="2400" dirty="0" smtClean="0">
                <a:latin typeface="Georgia" pitchFamily="18" charset="0"/>
              </a:rPr>
              <a:t>Е</a:t>
            </a:r>
            <a:r>
              <a:rPr lang="ru-RU" sz="2400" baseline="-25000" dirty="0" smtClean="0">
                <a:latin typeface="Georgia" pitchFamily="18" charset="0"/>
              </a:rPr>
              <a:t>1</a:t>
            </a:r>
            <a:r>
              <a:rPr lang="ru-RU" sz="2400" dirty="0" smtClean="0">
                <a:latin typeface="Georgia" pitchFamily="18" charset="0"/>
              </a:rPr>
              <a:t> (</a:t>
            </a:r>
            <a:r>
              <a:rPr lang="ru-RU" sz="2400" dirty="0" err="1" smtClean="0">
                <a:latin typeface="Georgia" pitchFamily="18" charset="0"/>
              </a:rPr>
              <a:t>алпростадил</a:t>
            </a:r>
            <a:r>
              <a:rPr lang="ru-RU" sz="2400" dirty="0" smtClean="0">
                <a:latin typeface="Georgia" pitchFamily="18" charset="0"/>
              </a:rPr>
              <a:t> </a:t>
            </a:r>
            <a:r>
              <a:rPr lang="ru-RU" sz="2400" dirty="0" smtClean="0">
                <a:latin typeface="Georgia" pitchFamily="18" charset="0"/>
              </a:rPr>
              <a:t>20 мкг </a:t>
            </a:r>
            <a:r>
              <a:rPr lang="ru-RU" sz="2400" dirty="0" err="1" smtClean="0">
                <a:latin typeface="Georgia" pitchFamily="18" charset="0"/>
              </a:rPr>
              <a:t>болюсно</a:t>
            </a:r>
            <a:r>
              <a:rPr lang="ru-RU" sz="2400" dirty="0" smtClean="0">
                <a:latin typeface="Georgia" pitchFamily="18" charset="0"/>
              </a:rPr>
              <a:t>, с последующим непрерывным введением (</a:t>
            </a:r>
            <a:r>
              <a:rPr lang="ru-RU" sz="2400" dirty="0" err="1" smtClean="0">
                <a:latin typeface="Georgia" pitchFamily="18" charset="0"/>
              </a:rPr>
              <a:t>перфузор</a:t>
            </a:r>
            <a:r>
              <a:rPr lang="ru-RU" sz="2400" dirty="0" smtClean="0">
                <a:latin typeface="Georgia" pitchFamily="18" charset="0"/>
              </a:rPr>
              <a:t>) в дозе от 60 до 80 мкг/</a:t>
            </a:r>
            <a:r>
              <a:rPr lang="ru-RU" sz="2400" dirty="0" err="1" smtClean="0">
                <a:latin typeface="Georgia" pitchFamily="18" charset="0"/>
              </a:rPr>
              <a:t>сут</a:t>
            </a:r>
            <a:r>
              <a:rPr lang="ru-RU" sz="2400" dirty="0" smtClean="0">
                <a:latin typeface="Georgia" pitchFamily="18" charset="0"/>
              </a:rPr>
              <a:t>; альтернатива PG I</a:t>
            </a:r>
            <a:r>
              <a:rPr lang="ru-RU" sz="2400" baseline="-25000" dirty="0" smtClean="0">
                <a:latin typeface="Georgia" pitchFamily="18" charset="0"/>
              </a:rPr>
              <a:t>2</a:t>
            </a:r>
            <a:r>
              <a:rPr lang="ru-RU" sz="2400" dirty="0" smtClean="0">
                <a:latin typeface="Georgia" pitchFamily="18" charset="0"/>
              </a:rPr>
              <a:t> </a:t>
            </a:r>
            <a:r>
              <a:rPr lang="ru-RU" sz="2400" dirty="0" err="1" smtClean="0">
                <a:latin typeface="Georgia" pitchFamily="18" charset="0"/>
              </a:rPr>
              <a:t>эпопростенол</a:t>
            </a:r>
            <a:r>
              <a:rPr lang="ru-RU" sz="2400" dirty="0" smtClean="0">
                <a:latin typeface="Georgia" pitchFamily="18" charset="0"/>
              </a:rPr>
              <a:t> до 6 </a:t>
            </a:r>
            <a:r>
              <a:rPr lang="ru-RU" sz="2400" dirty="0" err="1" smtClean="0">
                <a:latin typeface="Georgia" pitchFamily="18" charset="0"/>
              </a:rPr>
              <a:t>нг</a:t>
            </a:r>
            <a:r>
              <a:rPr lang="ru-RU" sz="2400" dirty="0" smtClean="0">
                <a:latin typeface="Georgia" pitchFamily="18" charset="0"/>
              </a:rPr>
              <a:t>/кг/мин</a:t>
            </a:r>
            <a:r>
              <a:rPr lang="ru-RU" sz="2400" dirty="0" smtClean="0">
                <a:latin typeface="Georgia" pitchFamily="18" charset="0"/>
              </a:rPr>
              <a:t>), </a:t>
            </a:r>
            <a:r>
              <a:rPr lang="ru-RU" sz="2400" dirty="0" smtClean="0">
                <a:latin typeface="Georgia" pitchFamily="18" charset="0"/>
              </a:rPr>
              <a:t>нитроглицерин, </a:t>
            </a:r>
            <a:r>
              <a:rPr lang="ru-RU" sz="2400" dirty="0" err="1" smtClean="0">
                <a:latin typeface="Georgia" pitchFamily="18" charset="0"/>
              </a:rPr>
              <a:t>цилостазол</a:t>
            </a:r>
            <a:r>
              <a:rPr lang="ru-RU" sz="2400" dirty="0" smtClean="0">
                <a:latin typeface="Georgia" pitchFamily="18" charset="0"/>
              </a:rPr>
              <a:t>, </a:t>
            </a:r>
            <a:r>
              <a:rPr lang="ru-RU" sz="2400" dirty="0" err="1" smtClean="0">
                <a:latin typeface="Georgia" pitchFamily="18" charset="0"/>
              </a:rPr>
              <a:t>α-адреноблокаторы </a:t>
            </a:r>
            <a:r>
              <a:rPr lang="ru-RU" sz="2400" dirty="0" smtClean="0">
                <a:latin typeface="Georgia" pitchFamily="18" charset="0"/>
              </a:rPr>
              <a:t>в сочетании с нитроглицерином.</a:t>
            </a:r>
            <a:endParaRPr lang="ru-RU" sz="2400" dirty="0">
              <a:latin typeface="Georgia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2774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КОНСЕРВАТИВНОЕ ЛЕЧЕНИЕ</a:t>
            </a:r>
            <a:endParaRPr lang="ru-RU" sz="23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153" y="1963271"/>
            <a:ext cx="10286999" cy="4639236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400" dirty="0" smtClean="0">
                <a:latin typeface="Georgia" pitchFamily="18" charset="0"/>
              </a:rPr>
              <a:t>После установки диагноза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венозного тромбоза </a:t>
            </a:r>
            <a:r>
              <a:rPr lang="ru-RU" sz="2400" dirty="0" smtClean="0">
                <a:latin typeface="Georgia" pitchFamily="18" charset="0"/>
              </a:rPr>
              <a:t>и при отсутствии </a:t>
            </a:r>
            <a:r>
              <a:rPr lang="ru-RU" sz="2400" dirty="0" err="1" smtClean="0">
                <a:latin typeface="Georgia" pitchFamily="18" charset="0"/>
              </a:rPr>
              <a:t>перитонеальной</a:t>
            </a:r>
            <a:r>
              <a:rPr lang="ru-RU" sz="2400" dirty="0" smtClean="0">
                <a:latin typeface="Georgia" pitchFamily="18" charset="0"/>
              </a:rPr>
              <a:t> симптоматики показано немедленное введение гепаринов (</a:t>
            </a:r>
            <a:r>
              <a:rPr lang="ru-RU" sz="2400" b="1" dirty="0" smtClean="0">
                <a:latin typeface="Georgia" pitchFamily="18" charset="0"/>
              </a:rPr>
              <a:t>В1</a:t>
            </a:r>
            <a:r>
              <a:rPr lang="ru-RU" sz="2400" dirty="0" smtClean="0">
                <a:latin typeface="Georgia" pitchFamily="18" charset="0"/>
              </a:rPr>
              <a:t>). Терапия гепарином начинается с </a:t>
            </a:r>
            <a:r>
              <a:rPr lang="ru-RU" sz="2400" dirty="0" err="1" smtClean="0">
                <a:latin typeface="Georgia" pitchFamily="18" charset="0"/>
              </a:rPr>
              <a:t>болюсного</a:t>
            </a:r>
            <a:r>
              <a:rPr lang="ru-RU" sz="2400" dirty="0" smtClean="0">
                <a:latin typeface="Georgia" pitchFamily="18" charset="0"/>
              </a:rPr>
              <a:t> внутривенного введения гепарина 5000 ЕД и вводится непрерывно в дозе не менее 20000 ЕД/</a:t>
            </a:r>
            <a:r>
              <a:rPr lang="ru-RU" sz="2400" dirty="0" err="1" smtClean="0">
                <a:latin typeface="Georgia" pitchFamily="18" charset="0"/>
              </a:rPr>
              <a:t>сут</a:t>
            </a:r>
            <a:r>
              <a:rPr lang="ru-RU" sz="2400" dirty="0" smtClean="0">
                <a:latin typeface="Georgia" pitchFamily="18" charset="0"/>
              </a:rPr>
              <a:t>. Продолженная </a:t>
            </a:r>
            <a:r>
              <a:rPr lang="ru-RU" sz="2400" dirty="0" err="1" smtClean="0">
                <a:latin typeface="Georgia" pitchFamily="18" charset="0"/>
              </a:rPr>
              <a:t>инфузия</a:t>
            </a:r>
            <a:r>
              <a:rPr lang="ru-RU" sz="2400" dirty="0" smtClean="0">
                <a:latin typeface="Georgia" pitchFamily="18" charset="0"/>
              </a:rPr>
              <a:t> </a:t>
            </a:r>
            <a:r>
              <a:rPr lang="ru-RU" sz="2400" dirty="0" err="1" smtClean="0">
                <a:latin typeface="Georgia" pitchFamily="18" charset="0"/>
              </a:rPr>
              <a:t>нефракционированного</a:t>
            </a:r>
            <a:r>
              <a:rPr lang="ru-RU" sz="2400" dirty="0" smtClean="0">
                <a:latin typeface="Georgia" pitchFamily="18" charset="0"/>
              </a:rPr>
              <a:t> гепарина рекомендована как основной метод лечения венозного </a:t>
            </a:r>
            <a:r>
              <a:rPr lang="ru-RU" sz="2400" dirty="0" err="1" smtClean="0">
                <a:latin typeface="Georgia" pitchFamily="18" charset="0"/>
              </a:rPr>
              <a:t>мезентериального</a:t>
            </a:r>
            <a:r>
              <a:rPr lang="ru-RU" sz="2400" dirty="0" smtClean="0">
                <a:latin typeface="Georgia" pitchFamily="18" charset="0"/>
              </a:rPr>
              <a:t> тромбоза (</a:t>
            </a:r>
            <a:r>
              <a:rPr lang="ru-RU" sz="2400" b="1" dirty="0" smtClean="0">
                <a:latin typeface="Georgia" pitchFamily="18" charset="0"/>
              </a:rPr>
              <a:t>В1</a:t>
            </a:r>
            <a:r>
              <a:rPr lang="ru-RU" sz="2400" dirty="0" smtClean="0">
                <a:latin typeface="Georgia" pitchFamily="18" charset="0"/>
              </a:rPr>
              <a:t>). Доза гепарина устанавливается при контроле АЧТВ, которое должно быть в 2 раза выше нормы. Незамедлительное введение гепарина даже во время оперативного вмешательства отчетливо показывает увеличение выживаемости больных и значительно уменьшает риск повторного тромбоза.</a:t>
            </a:r>
            <a:endParaRPr lang="ru-RU" sz="2400" dirty="0">
              <a:latin typeface="Georgia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2774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КОНСЕРВАТИВНОЕ ЛЕЧЕНИЕ</a:t>
            </a:r>
            <a:endParaRPr lang="ru-RU" sz="23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153" y="1210236"/>
            <a:ext cx="10286999" cy="5728446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200" b="1" dirty="0" err="1" smtClean="0">
                <a:solidFill>
                  <a:srgbClr val="FFFF00"/>
                </a:solidFill>
                <a:latin typeface="Georgia" pitchFamily="18" charset="0"/>
              </a:rPr>
              <a:t>Тромболитическая</a:t>
            </a:r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 терапия </a:t>
            </a:r>
            <a:r>
              <a:rPr lang="ru-RU" sz="2200" dirty="0" smtClean="0">
                <a:latin typeface="Georgia" pitchFamily="18" charset="0"/>
              </a:rPr>
              <a:t>в настоящее время является основным методом быстрой и ранней медикаментозной ликвидации тромбов, частичного или полного восстановления кровотока в закупорившемся сосуде. В зависимости от методики проведения различают </a:t>
            </a:r>
            <a:r>
              <a:rPr lang="ru-RU" sz="2200" dirty="0" smtClean="0">
                <a:latin typeface="Georgia" pitchFamily="18" charset="0"/>
              </a:rPr>
              <a:t>системный (</a:t>
            </a:r>
            <a:r>
              <a:rPr lang="ru-RU" sz="2200" dirty="0" smtClean="0">
                <a:latin typeface="Georgia" pitchFamily="18" charset="0"/>
              </a:rPr>
              <a:t>внутривенно </a:t>
            </a:r>
            <a:r>
              <a:rPr lang="ru-RU" sz="2200" dirty="0" err="1" smtClean="0">
                <a:latin typeface="Georgia" pitchFamily="18" charset="0"/>
              </a:rPr>
              <a:t>капельно</a:t>
            </a:r>
            <a:r>
              <a:rPr lang="ru-RU" sz="2200" dirty="0" smtClean="0">
                <a:latin typeface="Georgia" pitchFamily="18" charset="0"/>
              </a:rPr>
              <a:t> на протяжении нескольких дней</a:t>
            </a:r>
            <a:r>
              <a:rPr lang="ru-RU" sz="2200" dirty="0" smtClean="0">
                <a:latin typeface="Georgia" pitchFamily="18" charset="0"/>
              </a:rPr>
              <a:t>), региональный (</a:t>
            </a:r>
            <a:r>
              <a:rPr lang="ru-RU" sz="2200" dirty="0" err="1" smtClean="0">
                <a:latin typeface="Georgia" pitchFamily="18" charset="0"/>
              </a:rPr>
              <a:t>внутриартериально</a:t>
            </a:r>
            <a:r>
              <a:rPr lang="ru-RU" sz="2200" dirty="0" smtClean="0">
                <a:latin typeface="Georgia" pitchFamily="18" charset="0"/>
              </a:rPr>
              <a:t> через </a:t>
            </a:r>
            <a:r>
              <a:rPr lang="ru-RU" sz="2200" dirty="0" smtClean="0">
                <a:latin typeface="Georgia" pitchFamily="18" charset="0"/>
              </a:rPr>
              <a:t>катетер, установленный </a:t>
            </a:r>
            <a:r>
              <a:rPr lang="ru-RU" sz="2200" dirty="0" err="1" smtClean="0">
                <a:latin typeface="Georgia" pitchFamily="18" charset="0"/>
              </a:rPr>
              <a:t>проксимальнее</a:t>
            </a:r>
            <a:r>
              <a:rPr lang="ru-RU" sz="2200" dirty="0" smtClean="0">
                <a:latin typeface="Georgia" pitchFamily="18" charset="0"/>
              </a:rPr>
              <a:t> тромба</a:t>
            </a:r>
            <a:r>
              <a:rPr lang="ru-RU" sz="2200" dirty="0" smtClean="0">
                <a:latin typeface="Georgia" pitchFamily="18" charset="0"/>
              </a:rPr>
              <a:t>) </a:t>
            </a:r>
            <a:r>
              <a:rPr lang="ru-RU" sz="2200" dirty="0" smtClean="0">
                <a:latin typeface="Georgia" pitchFamily="18" charset="0"/>
              </a:rPr>
              <a:t>и локальный </a:t>
            </a:r>
            <a:r>
              <a:rPr lang="ru-RU" sz="2200" dirty="0" err="1" smtClean="0">
                <a:latin typeface="Georgia" pitchFamily="18" charset="0"/>
              </a:rPr>
              <a:t>тромболизис</a:t>
            </a:r>
            <a:r>
              <a:rPr lang="ru-RU" sz="2200" dirty="0" smtClean="0">
                <a:latin typeface="Georgia" pitchFamily="18" charset="0"/>
              </a:rPr>
              <a:t> (</a:t>
            </a:r>
            <a:r>
              <a:rPr lang="ru-RU" sz="2200" dirty="0" smtClean="0">
                <a:latin typeface="Georgia" pitchFamily="18" charset="0"/>
              </a:rPr>
              <a:t>непосредственно в тромб</a:t>
            </a:r>
            <a:r>
              <a:rPr lang="ru-RU" sz="2200" dirty="0" smtClean="0">
                <a:latin typeface="Georgia" pitchFamily="18" charset="0"/>
              </a:rPr>
              <a:t>).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Georgia" pitchFamily="18" charset="0"/>
              </a:rPr>
              <a:t>Режимы назначения </a:t>
            </a:r>
            <a:r>
              <a:rPr lang="ru-RU" sz="2200" dirty="0" err="1" smtClean="0">
                <a:latin typeface="Georgia" pitchFamily="18" charset="0"/>
              </a:rPr>
              <a:t>тромболитической</a:t>
            </a:r>
            <a:r>
              <a:rPr lang="ru-RU" sz="2200" dirty="0" smtClean="0">
                <a:latin typeface="Georgia" pitchFamily="18" charset="0"/>
              </a:rPr>
              <a:t> терапии, дозировка и </a:t>
            </a:r>
            <a:r>
              <a:rPr lang="ru-RU" sz="2200" dirty="0" smtClean="0">
                <a:latin typeface="Georgia" pitchFamily="18" charset="0"/>
              </a:rPr>
              <a:t>противопоказания</a:t>
            </a:r>
            <a:r>
              <a:rPr lang="ru-RU" sz="2200" dirty="0" smtClean="0">
                <a:latin typeface="Georgia" pitchFamily="18" charset="0"/>
              </a:rPr>
              <a:t> </a:t>
            </a:r>
            <a:endParaRPr lang="ru-RU" sz="2200" dirty="0" smtClean="0">
              <a:latin typeface="Georgia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2400" dirty="0" smtClean="0"/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2400" dirty="0" smtClean="0"/>
              <a:t>                                                                                           </a:t>
            </a:r>
            <a:endParaRPr lang="ru-RU" sz="2400" dirty="0" smtClean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2400" dirty="0">
              <a:latin typeface="Georgia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2774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КОНСЕРВАТИВНОЕ ЛЕЧЕНИЕ</a:t>
            </a:r>
            <a:endParaRPr lang="ru-RU" sz="23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4" cstate="print"/>
          <a:srcRect l="9045" t="26105" r="14480" b="15158"/>
          <a:stretch>
            <a:fillRect/>
          </a:stretch>
        </p:blipFill>
        <p:spPr bwMode="auto">
          <a:xfrm>
            <a:off x="193918" y="4315964"/>
            <a:ext cx="6543058" cy="30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6844552" y="5702818"/>
            <a:ext cx="35769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Сокращения: АД  — артериальное давление, Ед.  — единицы, </a:t>
            </a:r>
            <a:r>
              <a:rPr lang="ru-RU" sz="1600" dirty="0" err="1" smtClean="0">
                <a:solidFill>
                  <a:schemeClr val="bg1"/>
                </a:solidFill>
                <a:latin typeface="Georgia" pitchFamily="18" charset="0"/>
              </a:rPr>
              <a:t>рТАП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 — </a:t>
            </a:r>
            <a:r>
              <a:rPr lang="ru-RU" sz="1600" dirty="0" err="1" smtClean="0">
                <a:solidFill>
                  <a:schemeClr val="bg1"/>
                </a:solidFill>
                <a:latin typeface="Georgia" pitchFamily="18" charset="0"/>
              </a:rPr>
              <a:t>рекомбинантный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 тканевой активатор </a:t>
            </a:r>
            <a:r>
              <a:rPr lang="ru-RU" sz="1600" dirty="0" err="1" smtClean="0">
                <a:solidFill>
                  <a:schemeClr val="bg1"/>
                </a:solidFill>
                <a:latin typeface="Georgia" pitchFamily="18" charset="0"/>
              </a:rPr>
              <a:t>плазминогена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.</a:t>
            </a:r>
            <a:endParaRPr lang="ru-RU" sz="16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153" y="1438836"/>
            <a:ext cx="10286999" cy="5728446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Интенсивная предоперационная подготовка </a:t>
            </a:r>
            <a:r>
              <a:rPr lang="ru-RU" sz="2200" dirty="0" smtClean="0">
                <a:latin typeface="Georgia" pitchFamily="18" charset="0"/>
              </a:rPr>
              <a:t>не более 1–2 часов (</a:t>
            </a:r>
            <a:r>
              <a:rPr lang="ru-RU" sz="2200" b="1" dirty="0" smtClean="0">
                <a:latin typeface="Georgia" pitchFamily="18" charset="0"/>
              </a:rPr>
              <a:t>А1</a:t>
            </a:r>
            <a:r>
              <a:rPr lang="ru-RU" sz="2200" dirty="0" smtClean="0">
                <a:latin typeface="Georgia" pitchFamily="18" charset="0"/>
              </a:rPr>
              <a:t>):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Georgia" pitchFamily="18" charset="0"/>
              </a:rPr>
              <a:t>1) Больным с ОМИ рекомендована постоянная кислородная поддержка (</a:t>
            </a:r>
            <a:r>
              <a:rPr lang="ru-RU" sz="2200" b="1" dirty="0" smtClean="0">
                <a:latin typeface="Georgia" pitchFamily="18" charset="0"/>
              </a:rPr>
              <a:t>В2</a:t>
            </a:r>
            <a:r>
              <a:rPr lang="ru-RU" sz="2200" dirty="0" smtClean="0">
                <a:latin typeface="Georgia" pitchFamily="18" charset="0"/>
              </a:rPr>
              <a:t>);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Georgia" pitchFamily="18" charset="0"/>
              </a:rPr>
              <a:t>2) Больным с ОМИ </a:t>
            </a:r>
            <a:r>
              <a:rPr lang="ru-RU" sz="2200" dirty="0" err="1" smtClean="0">
                <a:latin typeface="Georgia" pitchFamily="18" charset="0"/>
              </a:rPr>
              <a:t>инфузионная</a:t>
            </a:r>
            <a:r>
              <a:rPr lang="ru-RU" sz="2200" dirty="0" smtClean="0">
                <a:latin typeface="Georgia" pitchFamily="18" charset="0"/>
              </a:rPr>
              <a:t> терапия должна быть начата немедленно, но не должна задерживать диагностику и лечение (</a:t>
            </a:r>
            <a:r>
              <a:rPr lang="ru-RU" sz="2200" b="1" dirty="0" smtClean="0">
                <a:latin typeface="Georgia" pitchFamily="18" charset="0"/>
              </a:rPr>
              <a:t>А1</a:t>
            </a:r>
            <a:r>
              <a:rPr lang="ru-RU" sz="2200" dirty="0" smtClean="0">
                <a:latin typeface="Georgia" pitchFamily="18" charset="0"/>
              </a:rPr>
              <a:t>).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Georgia" pitchFamily="18" charset="0"/>
                <a:sym typeface="Symbol"/>
              </a:rPr>
              <a:t></a:t>
            </a:r>
            <a:r>
              <a:rPr lang="ru-RU" sz="2200" dirty="0" smtClean="0">
                <a:latin typeface="Georgia" pitchFamily="18" charset="0"/>
              </a:rPr>
              <a:t> Больным с ОМИ рекомендована немедленная коррекция водно-электролитных нарушений с использованием растворов кристаллоидов (</a:t>
            </a:r>
            <a:r>
              <a:rPr lang="ru-RU" sz="2200" b="1" dirty="0" smtClean="0">
                <a:latin typeface="Georgia" pitchFamily="18" charset="0"/>
              </a:rPr>
              <a:t>А1</a:t>
            </a:r>
            <a:r>
              <a:rPr lang="ru-RU" sz="2200" dirty="0" smtClean="0">
                <a:latin typeface="Georgia" pitchFamily="18" charset="0"/>
              </a:rPr>
              <a:t>), от введения </a:t>
            </a:r>
            <a:r>
              <a:rPr lang="ru-RU" sz="2200" dirty="0" err="1" smtClean="0">
                <a:latin typeface="Georgia" pitchFamily="18" charset="0"/>
              </a:rPr>
              <a:t>гидроксиэтилированных</a:t>
            </a:r>
            <a:r>
              <a:rPr lang="ru-RU" sz="2200" dirty="0" smtClean="0">
                <a:latin typeface="Georgia" pitchFamily="18" charset="0"/>
              </a:rPr>
              <a:t> крахмалов следует воздержаться ввиду высокой стоимости и отсутствия преимуществ;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Georgia" pitchFamily="18" charset="0"/>
                <a:sym typeface="Symbol"/>
              </a:rPr>
              <a:t></a:t>
            </a:r>
            <a:r>
              <a:rPr lang="ru-RU" sz="2200" dirty="0" smtClean="0">
                <a:latin typeface="Georgia" pitchFamily="18" charset="0"/>
              </a:rPr>
              <a:t> Больным с ОМИ не рекомендовано назначение </a:t>
            </a:r>
            <a:r>
              <a:rPr lang="ru-RU" sz="2200" dirty="0" err="1" smtClean="0">
                <a:latin typeface="Georgia" pitchFamily="18" charset="0"/>
              </a:rPr>
              <a:t>вазопрессоров</a:t>
            </a:r>
            <a:r>
              <a:rPr lang="ru-RU" sz="2200" dirty="0" smtClean="0">
                <a:latin typeface="Georgia" pitchFamily="18" charset="0"/>
              </a:rPr>
              <a:t> и сердечных гликозидов (</a:t>
            </a:r>
            <a:r>
              <a:rPr lang="ru-RU" sz="2200" b="1" dirty="0" smtClean="0">
                <a:latin typeface="Georgia" pitchFamily="18" charset="0"/>
              </a:rPr>
              <a:t>В1</a:t>
            </a:r>
            <a:r>
              <a:rPr lang="ru-RU" sz="2200" dirty="0" smtClean="0">
                <a:latin typeface="Georgia" pitchFamily="18" charset="0"/>
              </a:rPr>
              <a:t>), только по строгим показаниям (гипотония, </a:t>
            </a:r>
            <a:r>
              <a:rPr lang="ru-RU" sz="2200" dirty="0" err="1" smtClean="0">
                <a:latin typeface="Georgia" pitchFamily="18" charset="0"/>
              </a:rPr>
              <a:t>гипоперфузия</a:t>
            </a:r>
            <a:r>
              <a:rPr lang="ru-RU" sz="2200" dirty="0" smtClean="0">
                <a:latin typeface="Georgia" pitchFamily="18" charset="0"/>
              </a:rPr>
              <a:t>) после восполнения ОЦК, предпочтение следует отдавать препаратам с минимальным влиянием на висцеральную циркуляцию: </a:t>
            </a:r>
            <a:r>
              <a:rPr lang="ru-RU" sz="2200" dirty="0" err="1" smtClean="0">
                <a:latin typeface="Georgia" pitchFamily="18" charset="0"/>
              </a:rPr>
              <a:t>добутамин</a:t>
            </a:r>
            <a:r>
              <a:rPr lang="ru-RU" sz="2200" dirty="0" smtClean="0">
                <a:latin typeface="Georgia" pitchFamily="18" charset="0"/>
              </a:rPr>
              <a:t>, </a:t>
            </a:r>
            <a:r>
              <a:rPr lang="ru-RU" sz="2200" dirty="0" err="1" smtClean="0">
                <a:latin typeface="Georgia" pitchFamily="18" charset="0"/>
              </a:rPr>
              <a:t>допамин</a:t>
            </a:r>
            <a:r>
              <a:rPr lang="ru-RU" sz="2200" dirty="0" smtClean="0">
                <a:latin typeface="Georgia" pitchFamily="18" charset="0"/>
              </a:rPr>
              <a:t>;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Georgia" pitchFamily="18" charset="0"/>
                <a:sym typeface="Symbol"/>
              </a:rPr>
              <a:t></a:t>
            </a:r>
            <a:r>
              <a:rPr lang="ru-RU" sz="2200" dirty="0" smtClean="0">
                <a:latin typeface="Georgia" pitchFamily="18" charset="0"/>
              </a:rPr>
              <a:t> при фибрилляции предсердий не использовать сердечные гликозиды;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Georgia" pitchFamily="18" charset="0"/>
              </a:rPr>
              <a:t>3) </a:t>
            </a:r>
            <a:r>
              <a:rPr lang="ru-RU" sz="2200" dirty="0" smtClean="0">
                <a:latin typeface="Georgia" pitchFamily="18" charset="0"/>
              </a:rPr>
              <a:t>антикоагулянты; </a:t>
            </a:r>
            <a:endParaRPr lang="ru-RU" sz="2200" dirty="0">
              <a:latin typeface="Georgia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482058" y="-1"/>
            <a:ext cx="7258530" cy="135815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ОСОБЕННОСТИ </a:t>
            </a:r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 ВЕДЕНИЯ  ПАЦИЕНТА  </a:t>
            </a:r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В ПРЕДОПЕРАЦИОННОМ </a:t>
            </a:r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 ПЕРИОДЕ</a:t>
            </a:r>
            <a:endParaRPr lang="ru-RU" sz="20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153" y="1438836"/>
            <a:ext cx="10286999" cy="5728446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200" b="1" dirty="0" smtClean="0">
                <a:solidFill>
                  <a:srgbClr val="FFFF00"/>
                </a:solidFill>
                <a:latin typeface="Georgia" pitchFamily="18" charset="0"/>
              </a:rPr>
              <a:t>Интенсивная предоперационная подготовка </a:t>
            </a:r>
            <a:r>
              <a:rPr lang="ru-RU" sz="2200" dirty="0" smtClean="0">
                <a:latin typeface="Georgia" pitchFamily="18" charset="0"/>
              </a:rPr>
              <a:t>не более 1–2 часов (</a:t>
            </a:r>
            <a:r>
              <a:rPr lang="ru-RU" sz="2200" b="1" dirty="0" smtClean="0">
                <a:latin typeface="Georgia" pitchFamily="18" charset="0"/>
              </a:rPr>
              <a:t>А1</a:t>
            </a:r>
            <a:r>
              <a:rPr lang="ru-RU" sz="2200" dirty="0" smtClean="0">
                <a:latin typeface="Georgia" pitchFamily="18" charset="0"/>
              </a:rPr>
              <a:t>):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 smtClean="0">
                <a:latin typeface="Georgia" pitchFamily="18" charset="0"/>
              </a:rPr>
              <a:t>4) Больным с ОМИ рекомендовано назначение антибиотиков широкого спектра действия (</a:t>
            </a:r>
            <a:r>
              <a:rPr lang="ru-RU" sz="2100" b="1" dirty="0" smtClean="0">
                <a:latin typeface="Georgia" pitchFamily="18" charset="0"/>
              </a:rPr>
              <a:t>В1</a:t>
            </a:r>
            <a:r>
              <a:rPr lang="ru-RU" sz="2100" dirty="0" smtClean="0">
                <a:latin typeface="Georgia" pitchFamily="18" charset="0"/>
              </a:rPr>
              <a:t>). Ранняя (в течение первого часа с момента поступления больного в стационар) эмпирическая антибактериальная терапия широкого спектра действия одним из нижеприведенных препаратов: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 smtClean="0">
                <a:latin typeface="Georgia" pitchFamily="18" charset="0"/>
                <a:sym typeface="Symbol"/>
              </a:rPr>
              <a:t></a:t>
            </a:r>
            <a:r>
              <a:rPr lang="ru-RU" sz="2100" dirty="0" smtClean="0">
                <a:latin typeface="Georgia" pitchFamily="18" charset="0"/>
              </a:rPr>
              <a:t> </a:t>
            </a:r>
            <a:r>
              <a:rPr lang="ru-RU" sz="2100" dirty="0" err="1" smtClean="0">
                <a:latin typeface="Georgia" pitchFamily="18" charset="0"/>
              </a:rPr>
              <a:t>цефепим</a:t>
            </a:r>
            <a:r>
              <a:rPr lang="ru-RU" sz="2100" dirty="0" smtClean="0">
                <a:latin typeface="Georgia" pitchFamily="18" charset="0"/>
              </a:rPr>
              <a:t> 2 г </a:t>
            </a:r>
            <a:r>
              <a:rPr lang="ru-RU" sz="2100" dirty="0" err="1" smtClean="0">
                <a:latin typeface="Georgia" pitchFamily="18" charset="0"/>
              </a:rPr>
              <a:t>х</a:t>
            </a:r>
            <a:r>
              <a:rPr lang="ru-RU" sz="2100" dirty="0" smtClean="0">
                <a:latin typeface="Georgia" pitchFamily="18" charset="0"/>
              </a:rPr>
              <a:t> 2 раза в сутки в/</a:t>
            </a:r>
            <a:r>
              <a:rPr lang="ru-RU" sz="2100" dirty="0" err="1" smtClean="0">
                <a:latin typeface="Georgia" pitchFamily="18" charset="0"/>
              </a:rPr>
              <a:t>в</a:t>
            </a:r>
            <a:r>
              <a:rPr lang="ru-RU" sz="2100" dirty="0" smtClean="0">
                <a:latin typeface="Georgia" pitchFamily="18" charset="0"/>
              </a:rPr>
              <a:t> + </a:t>
            </a:r>
            <a:r>
              <a:rPr lang="ru-RU" sz="2100" dirty="0" err="1" smtClean="0">
                <a:latin typeface="Georgia" pitchFamily="18" charset="0"/>
              </a:rPr>
              <a:t>метронидазол</a:t>
            </a:r>
            <a:r>
              <a:rPr lang="ru-RU" sz="2100" dirty="0" smtClean="0">
                <a:latin typeface="Georgia" pitchFamily="18" charset="0"/>
              </a:rPr>
              <a:t> 500 мг 3 раза в сутки в/</a:t>
            </a:r>
            <a:r>
              <a:rPr lang="ru-RU" sz="2100" dirty="0" err="1" smtClean="0">
                <a:latin typeface="Georgia" pitchFamily="18" charset="0"/>
              </a:rPr>
              <a:t>в</a:t>
            </a:r>
            <a:r>
              <a:rPr lang="ru-RU" sz="2100" dirty="0" smtClean="0">
                <a:latin typeface="Georgia" pitchFamily="18" charset="0"/>
              </a:rPr>
              <a:t>;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i="1" dirty="0" smtClean="0">
                <a:latin typeface="Georgia" pitchFamily="18" charset="0"/>
              </a:rPr>
              <a:t>в </a:t>
            </a:r>
            <a:r>
              <a:rPr lang="ru-RU" sz="2100" i="1" dirty="0" err="1" smtClean="0">
                <a:latin typeface="Georgia" pitchFamily="18" charset="0"/>
              </a:rPr>
              <a:t>монотерапии</a:t>
            </a:r>
            <a:r>
              <a:rPr lang="ru-RU" sz="2100" i="1" dirty="0" smtClean="0">
                <a:latin typeface="Georgia" pitchFamily="18" charset="0"/>
              </a:rPr>
              <a:t> при перитоните, абдоминальном сепсисе</a:t>
            </a:r>
            <a:r>
              <a:rPr lang="ru-RU" sz="2100" dirty="0" smtClean="0">
                <a:latin typeface="Georgia" pitchFamily="18" charset="0"/>
              </a:rPr>
              <a:t>: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 smtClean="0">
                <a:latin typeface="Georgia" pitchFamily="18" charset="0"/>
                <a:sym typeface="Symbol"/>
              </a:rPr>
              <a:t></a:t>
            </a:r>
            <a:r>
              <a:rPr lang="ru-RU" sz="2100" dirty="0" smtClean="0">
                <a:latin typeface="Georgia" pitchFamily="18" charset="0"/>
              </a:rPr>
              <a:t> </a:t>
            </a:r>
            <a:r>
              <a:rPr lang="ru-RU" sz="2100" dirty="0" err="1" smtClean="0">
                <a:latin typeface="Georgia" pitchFamily="18" charset="0"/>
              </a:rPr>
              <a:t>пиперациллин</a:t>
            </a:r>
            <a:r>
              <a:rPr lang="ru-RU" sz="2100" dirty="0" smtClean="0">
                <a:latin typeface="Georgia" pitchFamily="18" charset="0"/>
              </a:rPr>
              <a:t>/</a:t>
            </a:r>
            <a:r>
              <a:rPr lang="ru-RU" sz="2100" dirty="0" err="1" smtClean="0">
                <a:latin typeface="Georgia" pitchFamily="18" charset="0"/>
              </a:rPr>
              <a:t>тазобактам</a:t>
            </a:r>
            <a:r>
              <a:rPr lang="ru-RU" sz="2100" dirty="0" smtClean="0">
                <a:latin typeface="Georgia" pitchFamily="18" charset="0"/>
              </a:rPr>
              <a:t> – 2,25 г каждые 6 часов в/</a:t>
            </a:r>
            <a:r>
              <a:rPr lang="ru-RU" sz="2100" dirty="0" err="1" smtClean="0">
                <a:latin typeface="Georgia" pitchFamily="18" charset="0"/>
              </a:rPr>
              <a:t>в</a:t>
            </a:r>
            <a:r>
              <a:rPr lang="ru-RU" sz="2100" dirty="0" smtClean="0">
                <a:latin typeface="Georgia" pitchFamily="18" charset="0"/>
              </a:rPr>
              <a:t> медленно </a:t>
            </a:r>
            <a:r>
              <a:rPr lang="ru-RU" sz="2100" dirty="0" err="1" smtClean="0">
                <a:latin typeface="Georgia" pitchFamily="18" charset="0"/>
              </a:rPr>
              <a:t>струйно</a:t>
            </a:r>
            <a:r>
              <a:rPr lang="ru-RU" sz="2100" dirty="0" smtClean="0">
                <a:latin typeface="Georgia" pitchFamily="18" charset="0"/>
              </a:rPr>
              <a:t> (в течение 3–5 мин) или </a:t>
            </a:r>
            <a:r>
              <a:rPr lang="ru-RU" sz="2100" dirty="0" err="1" smtClean="0">
                <a:latin typeface="Georgia" pitchFamily="18" charset="0"/>
              </a:rPr>
              <a:t>капельно</a:t>
            </a:r>
            <a:r>
              <a:rPr lang="ru-RU" sz="2100" dirty="0" smtClean="0">
                <a:latin typeface="Georgia" pitchFamily="18" charset="0"/>
              </a:rPr>
              <a:t> (в течение не менее 20–30 мин);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 smtClean="0">
                <a:latin typeface="Georgia" pitchFamily="18" charset="0"/>
                <a:sym typeface="Symbol"/>
              </a:rPr>
              <a:t></a:t>
            </a:r>
            <a:r>
              <a:rPr lang="ru-RU" sz="2100" dirty="0" smtClean="0">
                <a:latin typeface="Georgia" pitchFamily="18" charset="0"/>
              </a:rPr>
              <a:t> </a:t>
            </a:r>
            <a:r>
              <a:rPr lang="ru-RU" sz="2100" dirty="0" err="1" smtClean="0">
                <a:latin typeface="Georgia" pitchFamily="18" charset="0"/>
              </a:rPr>
              <a:t>карбапенемы</a:t>
            </a:r>
            <a:r>
              <a:rPr lang="ru-RU" sz="2100" dirty="0" smtClean="0">
                <a:latin typeface="Georgia" pitchFamily="18" charset="0"/>
              </a:rPr>
              <a:t>: </a:t>
            </a:r>
            <a:r>
              <a:rPr lang="ru-RU" sz="2100" dirty="0" err="1" smtClean="0">
                <a:latin typeface="Georgia" pitchFamily="18" charset="0"/>
              </a:rPr>
              <a:t>имипенем</a:t>
            </a:r>
            <a:r>
              <a:rPr lang="ru-RU" sz="2100" dirty="0" smtClean="0">
                <a:latin typeface="Georgia" pitchFamily="18" charset="0"/>
              </a:rPr>
              <a:t>/</a:t>
            </a:r>
            <a:r>
              <a:rPr lang="ru-RU" sz="2100" dirty="0" err="1" smtClean="0">
                <a:latin typeface="Georgia" pitchFamily="18" charset="0"/>
              </a:rPr>
              <a:t>циластатин</a:t>
            </a:r>
            <a:r>
              <a:rPr lang="ru-RU" sz="2100" dirty="0" smtClean="0">
                <a:latin typeface="Georgia" pitchFamily="18" charset="0"/>
              </a:rPr>
              <a:t>, меропенем, </a:t>
            </a:r>
            <a:r>
              <a:rPr lang="ru-RU" sz="2100" dirty="0" err="1" smtClean="0">
                <a:latin typeface="Georgia" pitchFamily="18" charset="0"/>
              </a:rPr>
              <a:t>дорипенем</a:t>
            </a:r>
            <a:r>
              <a:rPr lang="ru-RU" sz="2100" dirty="0" smtClean="0">
                <a:latin typeface="Georgia" pitchFamily="18" charset="0"/>
              </a:rPr>
              <a:t> – 500 мг каждые 8 часов, </a:t>
            </a:r>
            <a:r>
              <a:rPr lang="ru-RU" sz="2100" dirty="0" err="1" smtClean="0">
                <a:latin typeface="Georgia" pitchFamily="18" charset="0"/>
              </a:rPr>
              <a:t>эртапенем</a:t>
            </a:r>
            <a:r>
              <a:rPr lang="ru-RU" sz="2100" dirty="0" smtClean="0">
                <a:latin typeface="Georgia" pitchFamily="18" charset="0"/>
              </a:rPr>
              <a:t> – 1 г 1 раз в сутки в/</a:t>
            </a:r>
            <a:r>
              <a:rPr lang="ru-RU" sz="2100" dirty="0" err="1" smtClean="0">
                <a:latin typeface="Georgia" pitchFamily="18" charset="0"/>
              </a:rPr>
              <a:t>в</a:t>
            </a:r>
            <a:r>
              <a:rPr lang="ru-RU" sz="2100" dirty="0" smtClean="0">
                <a:latin typeface="Georgia" pitchFamily="18" charset="0"/>
              </a:rPr>
              <a:t> </a:t>
            </a:r>
            <a:r>
              <a:rPr lang="ru-RU" sz="2100" dirty="0" err="1" smtClean="0">
                <a:latin typeface="Georgia" pitchFamily="18" charset="0"/>
              </a:rPr>
              <a:t>в</a:t>
            </a:r>
            <a:r>
              <a:rPr lang="ru-RU" sz="2100" dirty="0" smtClean="0">
                <a:latin typeface="Georgia" pitchFamily="18" charset="0"/>
              </a:rPr>
              <a:t> течение 30 минут;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i="1" dirty="0" smtClean="0">
                <a:latin typeface="Georgia" pitchFamily="18" charset="0"/>
              </a:rPr>
              <a:t>в комбинации с </a:t>
            </a:r>
            <a:r>
              <a:rPr lang="ru-RU" sz="2100" i="1" dirty="0" err="1" smtClean="0">
                <a:latin typeface="Georgia" pitchFamily="18" charset="0"/>
              </a:rPr>
              <a:t>метронидазолом</a:t>
            </a:r>
            <a:r>
              <a:rPr lang="ru-RU" sz="2100" i="1" dirty="0" smtClean="0">
                <a:latin typeface="Georgia" pitchFamily="18" charset="0"/>
              </a:rPr>
              <a:t> </a:t>
            </a:r>
            <a:r>
              <a:rPr lang="ru-RU" sz="2100" dirty="0" smtClean="0">
                <a:latin typeface="Georgia" pitchFamily="18" charset="0"/>
              </a:rPr>
              <a:t>500 мг </a:t>
            </a:r>
            <a:r>
              <a:rPr lang="ru-RU" sz="2100" dirty="0" err="1" smtClean="0">
                <a:latin typeface="Georgia" pitchFamily="18" charset="0"/>
              </a:rPr>
              <a:t>х</a:t>
            </a:r>
            <a:r>
              <a:rPr lang="ru-RU" sz="2100" dirty="0" smtClean="0">
                <a:latin typeface="Georgia" pitchFamily="18" charset="0"/>
              </a:rPr>
              <a:t> 3 раза в день, внутривенно, если имеется деструкция терминального отдела подвздошной кишки, толстой кишки;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 smtClean="0">
                <a:latin typeface="Georgia" pitchFamily="18" charset="0"/>
              </a:rPr>
              <a:t>5) </a:t>
            </a:r>
            <a:r>
              <a:rPr lang="ru-RU" sz="2100" dirty="0" err="1" smtClean="0">
                <a:latin typeface="Georgia" pitchFamily="18" charset="0"/>
              </a:rPr>
              <a:t>назогастральный</a:t>
            </a:r>
            <a:r>
              <a:rPr lang="ru-RU" sz="2100" dirty="0" smtClean="0">
                <a:latin typeface="Georgia" pitchFamily="18" charset="0"/>
              </a:rPr>
              <a:t> зонд в желудок для эвакуации содержимого желудка;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 smtClean="0">
                <a:latin typeface="Georgia" pitchFamily="18" charset="0"/>
              </a:rPr>
              <a:t>6) катетеризация мочевого пузыря;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 smtClean="0">
                <a:latin typeface="Georgia" pitchFamily="18" charset="0"/>
              </a:rPr>
              <a:t>7) гигиеническая подготовка области оперативного вмешательства.</a:t>
            </a:r>
            <a:endParaRPr lang="ru-RU" sz="2100" dirty="0">
              <a:latin typeface="Georgia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482058" y="-1"/>
            <a:ext cx="7258530" cy="135815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ОСОБЕННОСТИ </a:t>
            </a:r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 ВЕДЕНИЯ  ПАЦИЕНТА  </a:t>
            </a:r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В ПРЕДОПЕРАЦИОННОМ </a:t>
            </a:r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 ПЕРИОДЕ</a:t>
            </a:r>
            <a:endParaRPr lang="ru-RU" sz="2000" b="1" dirty="0">
              <a:solidFill>
                <a:srgbClr val="FFFF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1223681"/>
            <a:ext cx="10502152" cy="6335993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 smtClean="0">
                <a:latin typeface="Georgia" pitchFamily="18" charset="0"/>
              </a:rPr>
              <a:t>Ведение </a:t>
            </a:r>
            <a:r>
              <a:rPr lang="ru-RU" sz="2100" b="1" dirty="0" smtClean="0">
                <a:solidFill>
                  <a:srgbClr val="FFFF00"/>
                </a:solidFill>
                <a:latin typeface="Georgia" pitchFamily="18" charset="0"/>
              </a:rPr>
              <a:t>раннего послеоперационного периода </a:t>
            </a:r>
            <a:r>
              <a:rPr lang="ru-RU" sz="2100" dirty="0" smtClean="0">
                <a:latin typeface="Georgia" pitchFamily="18" charset="0"/>
              </a:rPr>
              <a:t>предполагает интенсивную </a:t>
            </a:r>
            <a:r>
              <a:rPr lang="ru-RU" sz="2100" dirty="0" err="1" smtClean="0">
                <a:latin typeface="Georgia" pitchFamily="18" charset="0"/>
              </a:rPr>
              <a:t>детоксикационную</a:t>
            </a:r>
            <a:r>
              <a:rPr lang="ru-RU" sz="2100" dirty="0" smtClean="0">
                <a:latin typeface="Georgia" pitchFamily="18" charset="0"/>
              </a:rPr>
              <a:t>, антибактериальную терапию, коррекцию водно-электролитных и </a:t>
            </a:r>
            <a:r>
              <a:rPr lang="ru-RU" sz="2100" dirty="0" err="1" smtClean="0">
                <a:latin typeface="Georgia" pitchFamily="18" charset="0"/>
              </a:rPr>
              <a:t>циркуляторных</a:t>
            </a:r>
            <a:r>
              <a:rPr lang="ru-RU" sz="2100" dirty="0" smtClean="0">
                <a:latin typeface="Georgia" pitchFamily="18" charset="0"/>
              </a:rPr>
              <a:t> расстройств. Исходно к пациентам с данным заболеванием целесообразно относиться как к больным с абдоминальным </a:t>
            </a:r>
            <a:r>
              <a:rPr lang="ru-RU" sz="2100" dirty="0" smtClean="0">
                <a:latin typeface="Georgia" pitchFamily="18" charset="0"/>
              </a:rPr>
              <a:t>сепсисом. </a:t>
            </a:r>
            <a:endParaRPr lang="ru-RU" sz="2100" dirty="0" smtClean="0">
              <a:latin typeface="Georgia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 smtClean="0">
                <a:latin typeface="Georgia" pitchFamily="18" charset="0"/>
                <a:sym typeface="Symbol"/>
              </a:rPr>
              <a:t></a:t>
            </a:r>
            <a:r>
              <a:rPr lang="ru-RU" sz="2100" dirty="0" smtClean="0">
                <a:latin typeface="Georgia" pitchFamily="18" charset="0"/>
              </a:rPr>
              <a:t> При </a:t>
            </a:r>
            <a:r>
              <a:rPr lang="ru-RU" sz="2100" dirty="0" err="1" smtClean="0">
                <a:latin typeface="Georgia" pitchFamily="18" charset="0"/>
              </a:rPr>
              <a:t>неосложненном</a:t>
            </a:r>
            <a:r>
              <a:rPr lang="ru-RU" sz="2100" dirty="0" smtClean="0">
                <a:latin typeface="Georgia" pitchFamily="18" charset="0"/>
              </a:rPr>
              <a:t> течении послеоперационного периода курс антибактериальной терапии составляет 5–7 дней.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 smtClean="0">
                <a:latin typeface="Georgia" pitchFamily="18" charset="0"/>
                <a:sym typeface="Symbol"/>
              </a:rPr>
              <a:t></a:t>
            </a:r>
            <a:r>
              <a:rPr lang="ru-RU" sz="2100" dirty="0" smtClean="0">
                <a:latin typeface="Georgia" pitchFamily="18" charset="0"/>
              </a:rPr>
              <a:t> Эффективная гемодинамическая терапия во избежание синдрома </a:t>
            </a:r>
            <a:r>
              <a:rPr lang="ru-RU" sz="2100" dirty="0" err="1" smtClean="0">
                <a:latin typeface="Georgia" pitchFamily="18" charset="0"/>
              </a:rPr>
              <a:t>интраабдоминальной</a:t>
            </a:r>
            <a:r>
              <a:rPr lang="ru-RU" sz="2100" dirty="0" smtClean="0">
                <a:latin typeface="Georgia" pitchFamily="18" charset="0"/>
              </a:rPr>
              <a:t> гипертензии: кристаллоиды, кортикостероиды (при рефрактерном септическом шоке 200–300 мг/</a:t>
            </a:r>
            <a:r>
              <a:rPr lang="ru-RU" sz="2100" dirty="0" err="1" smtClean="0">
                <a:latin typeface="Georgia" pitchFamily="18" charset="0"/>
              </a:rPr>
              <a:t>сут</a:t>
            </a:r>
            <a:r>
              <a:rPr lang="ru-RU" sz="2100" dirty="0" smtClean="0">
                <a:latin typeface="Georgia" pitchFamily="18" charset="0"/>
              </a:rPr>
              <a:t> гидрокортизона или его эквивалент </a:t>
            </a:r>
            <a:r>
              <a:rPr lang="ru-RU" sz="2100" dirty="0" err="1" smtClean="0">
                <a:latin typeface="Georgia" pitchFamily="18" charset="0"/>
              </a:rPr>
              <a:t>болюсно</a:t>
            </a:r>
            <a:r>
              <a:rPr lang="ru-RU" sz="2100" dirty="0" smtClean="0">
                <a:latin typeface="Georgia" pitchFamily="18" charset="0"/>
              </a:rPr>
              <a:t> или непрерывно в течение не менее 100 часов);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 smtClean="0">
                <a:latin typeface="Georgia" pitchFamily="18" charset="0"/>
                <a:sym typeface="Symbol"/>
              </a:rPr>
              <a:t></a:t>
            </a:r>
            <a:r>
              <a:rPr lang="ru-RU" sz="2100" dirty="0" smtClean="0">
                <a:latin typeface="Georgia" pitchFamily="18" charset="0"/>
              </a:rPr>
              <a:t> Протезирование функции внешнего дыхания;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 smtClean="0">
                <a:latin typeface="Georgia" pitchFamily="18" charset="0"/>
                <a:sym typeface="Symbol"/>
              </a:rPr>
              <a:t></a:t>
            </a:r>
            <a:r>
              <a:rPr lang="ru-RU" sz="2100" dirty="0" smtClean="0">
                <a:latin typeface="Georgia" pitchFamily="18" charset="0"/>
              </a:rPr>
              <a:t> </a:t>
            </a:r>
            <a:r>
              <a:rPr lang="ru-RU" sz="2100" dirty="0" err="1" smtClean="0">
                <a:latin typeface="Georgia" pitchFamily="18" charset="0"/>
              </a:rPr>
              <a:t>Интра</a:t>
            </a:r>
            <a:r>
              <a:rPr lang="ru-RU" sz="2100" dirty="0" smtClean="0">
                <a:latin typeface="Georgia" pitchFamily="18" charset="0"/>
              </a:rPr>
              <a:t>- и экстракорпоральная </a:t>
            </a:r>
            <a:r>
              <a:rPr lang="ru-RU" sz="2100" dirty="0" err="1" smtClean="0">
                <a:latin typeface="Georgia" pitchFamily="18" charset="0"/>
              </a:rPr>
              <a:t>детоксикация</a:t>
            </a:r>
            <a:r>
              <a:rPr lang="ru-RU" sz="2100" dirty="0" smtClean="0">
                <a:latin typeface="Georgia" pitchFamily="18" charset="0"/>
              </a:rPr>
              <a:t> (борьба с </a:t>
            </a:r>
            <a:r>
              <a:rPr lang="ru-RU" sz="2100" dirty="0" err="1" smtClean="0">
                <a:latin typeface="Georgia" pitchFamily="18" charset="0"/>
              </a:rPr>
              <a:t>эндотоксикозом</a:t>
            </a:r>
            <a:r>
              <a:rPr lang="ru-RU" sz="2100" dirty="0" smtClean="0">
                <a:latin typeface="Georgia" pitchFamily="18" charset="0"/>
              </a:rPr>
              <a:t> на фоне </a:t>
            </a:r>
            <a:r>
              <a:rPr lang="ru-RU" sz="2100" dirty="0" err="1" smtClean="0">
                <a:latin typeface="Georgia" pitchFamily="18" charset="0"/>
              </a:rPr>
              <a:t>реперфузионного</a:t>
            </a:r>
            <a:r>
              <a:rPr lang="ru-RU" sz="2100" dirty="0" smtClean="0">
                <a:latin typeface="Georgia" pitchFamily="18" charset="0"/>
              </a:rPr>
              <a:t> синдрома или перитонита) при отсутствии противопоказаний: </a:t>
            </a:r>
            <a:r>
              <a:rPr lang="ru-RU" sz="2100" dirty="0" err="1" smtClean="0">
                <a:latin typeface="Georgia" pitchFamily="18" charset="0"/>
              </a:rPr>
              <a:t>плазмаферез</a:t>
            </a:r>
            <a:r>
              <a:rPr lang="ru-RU" sz="2100" dirty="0" smtClean="0">
                <a:latin typeface="Georgia" pitchFamily="18" charset="0"/>
              </a:rPr>
              <a:t>, </a:t>
            </a:r>
            <a:r>
              <a:rPr lang="ru-RU" sz="2100" dirty="0" err="1" smtClean="0">
                <a:latin typeface="Georgia" pitchFamily="18" charset="0"/>
              </a:rPr>
              <a:t>гемодиафильтрация</a:t>
            </a:r>
            <a:r>
              <a:rPr lang="ru-RU" sz="2100" dirty="0" smtClean="0">
                <a:latin typeface="Georgia" pitchFamily="18" charset="0"/>
              </a:rPr>
              <a:t> – для </a:t>
            </a:r>
            <a:r>
              <a:rPr lang="ru-RU" sz="2100" dirty="0" err="1" smtClean="0">
                <a:latin typeface="Georgia" pitchFamily="18" charset="0"/>
              </a:rPr>
              <a:t>детоксикации</a:t>
            </a:r>
            <a:r>
              <a:rPr lang="ru-RU" sz="2100" dirty="0" smtClean="0">
                <a:latin typeface="Georgia" pitchFamily="18" charset="0"/>
              </a:rPr>
              <a:t> при </a:t>
            </a:r>
            <a:r>
              <a:rPr lang="ru-RU" sz="2100" dirty="0" err="1" smtClean="0">
                <a:latin typeface="Georgia" pitchFamily="18" charset="0"/>
              </a:rPr>
              <a:t>реперфузионном</a:t>
            </a:r>
            <a:r>
              <a:rPr lang="ru-RU" sz="2100" dirty="0" smtClean="0">
                <a:latin typeface="Georgia" pitchFamily="18" charset="0"/>
              </a:rPr>
              <a:t> синдроме на фоне восстановления магистрального кровотока, при бактериальной </a:t>
            </a:r>
            <a:r>
              <a:rPr lang="ru-RU" sz="2100" dirty="0" err="1" smtClean="0">
                <a:latin typeface="Georgia" pitchFamily="18" charset="0"/>
              </a:rPr>
              <a:t>транслокации</a:t>
            </a:r>
            <a:r>
              <a:rPr lang="ru-RU" sz="2100" dirty="0" smtClean="0">
                <a:latin typeface="Georgia" pitchFamily="18" charset="0"/>
              </a:rPr>
              <a:t> и развитии сепсиса; </a:t>
            </a:r>
            <a:r>
              <a:rPr lang="ru-RU" sz="2100" dirty="0" err="1" smtClean="0">
                <a:latin typeface="Georgia" pitchFamily="18" charset="0"/>
              </a:rPr>
              <a:t>энтеросорбция</a:t>
            </a:r>
            <a:r>
              <a:rPr lang="ru-RU" sz="2100" dirty="0" smtClean="0">
                <a:latin typeface="Georgia" pitchFamily="18" charset="0"/>
              </a:rPr>
              <a:t> – при эндогенной интоксикации; внутривенное лазерное облучение крови – для улучшения </a:t>
            </a:r>
            <a:r>
              <a:rPr lang="ru-RU" sz="2100" dirty="0" err="1" smtClean="0">
                <a:latin typeface="Georgia" pitchFamily="18" charset="0"/>
              </a:rPr>
              <a:t>микроциркуляции</a:t>
            </a:r>
            <a:r>
              <a:rPr lang="ru-RU" sz="2100" dirty="0" smtClean="0">
                <a:latin typeface="Georgia" pitchFamily="18" charset="0"/>
              </a:rPr>
              <a:t>. </a:t>
            </a:r>
            <a:endParaRPr lang="ru-RU" sz="2100" dirty="0">
              <a:latin typeface="Georgia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482058" y="-215152"/>
            <a:ext cx="7258530" cy="131781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ОСОБЕННОСТИ </a:t>
            </a:r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 ВЕДЕНИЯ  ПАЦИЕНТА  </a:t>
            </a:r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В </a:t>
            </a:r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РАННЕМ </a:t>
            </a:r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ПОСЛЕОПЕРАЦИОННОМ </a:t>
            </a:r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ПЕРИОДЕ</a:t>
            </a:r>
            <a:endParaRPr lang="ru-RU" sz="20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414" y="1600200"/>
            <a:ext cx="10320739" cy="5784931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Georgia" pitchFamily="18" charset="0"/>
              </a:rPr>
              <a:t>Тромбоз брыжеечных артерий (15–32,9%) возникает обычно на фоне атеросклеротического поражения артерии (рис.), в результате разрыва и кровоизлияния в атеросклеротическую бляшку. Редкими причинами острой окклюзии ВБА служат её спонтанная </a:t>
            </a:r>
            <a:r>
              <a:rPr lang="ru-RU" sz="2400" dirty="0" err="1" smtClean="0">
                <a:latin typeface="Georgia" pitchFamily="18" charset="0"/>
              </a:rPr>
              <a:t>диссекция</a:t>
            </a:r>
            <a:r>
              <a:rPr lang="ru-RU" sz="2400" dirty="0" smtClean="0">
                <a:latin typeface="Georgia" pitchFamily="18" charset="0"/>
              </a:rPr>
              <a:t>, системный </a:t>
            </a:r>
            <a:r>
              <a:rPr lang="ru-RU" sz="2400" dirty="0" err="1" smtClean="0">
                <a:latin typeface="Georgia" pitchFamily="18" charset="0"/>
              </a:rPr>
              <a:t>васкулит</a:t>
            </a:r>
            <a:r>
              <a:rPr lang="ru-RU" sz="2400" dirty="0" smtClean="0">
                <a:latin typeface="Georgia" pitchFamily="18" charset="0"/>
              </a:rPr>
              <a:t>, </a:t>
            </a:r>
            <a:r>
              <a:rPr lang="ru-RU" sz="2400" dirty="0" err="1" smtClean="0">
                <a:latin typeface="Georgia" pitchFamily="18" charset="0"/>
              </a:rPr>
              <a:t>сдавление</a:t>
            </a:r>
            <a:r>
              <a:rPr lang="ru-RU" sz="2400" dirty="0" smtClean="0">
                <a:latin typeface="Georgia" pitchFamily="18" charset="0"/>
              </a:rPr>
              <a:t> извне, расслоение аорты и непреднамеренная перевязка сосуда во время хирургического вмешательства. Тромботические окклюзии располагаются в сосуде, как правило, </a:t>
            </a:r>
            <a:r>
              <a:rPr lang="ru-RU" sz="2400" dirty="0" err="1" smtClean="0">
                <a:latin typeface="Georgia" pitchFamily="18" charset="0"/>
              </a:rPr>
              <a:t>проксимальнее</a:t>
            </a:r>
            <a:r>
              <a:rPr lang="ru-RU" sz="2400" dirty="0" smtClean="0">
                <a:latin typeface="Georgia" pitchFamily="18" charset="0"/>
              </a:rPr>
              <a:t>, а инфаркт кишечника бывает более выраженным, чем при эмболии.</a:t>
            </a:r>
          </a:p>
          <a:p>
            <a:pPr algn="just"/>
            <a:endParaRPr lang="ru-RU" sz="19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26402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ТРОМБОЗ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 БРЫЖЕЕЧНЫХ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АРТЕРИЙ</a:t>
            </a:r>
            <a:endParaRPr lang="ru-RU" sz="2000" dirty="0">
              <a:latin typeface="Georgia" pitchFamily="18" charset="0"/>
            </a:endParaRPr>
          </a:p>
          <a:p>
            <a:pPr algn="just"/>
            <a:endParaRPr lang="ru-RU" sz="2300" dirty="0">
              <a:latin typeface="Georgia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el="http://schemas.microsoft.com/office/2019/extlst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18071" y="4832746"/>
            <a:ext cx="5786894" cy="240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el="http://schemas.microsoft.com/office/2019/extlst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el="http://schemas.microsoft.com/office/2019/extlst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6468036" y="6453644"/>
            <a:ext cx="38081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Схематичное изображение отличия тромбоза от эмболии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1223681"/>
            <a:ext cx="10502152" cy="6335993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 smtClean="0">
                <a:latin typeface="Georgia" pitchFamily="18" charset="0"/>
                <a:sym typeface="Symbol"/>
              </a:rPr>
              <a:t></a:t>
            </a:r>
            <a:r>
              <a:rPr lang="ru-RU" sz="2100" dirty="0" smtClean="0">
                <a:latin typeface="Georgia" pitchFamily="18" charset="0"/>
              </a:rPr>
              <a:t> Адекватное обезболивание в режиме «по требованию» (наркотические, </a:t>
            </a:r>
            <a:r>
              <a:rPr lang="ru-RU" sz="2100" dirty="0" err="1" smtClean="0">
                <a:latin typeface="Georgia" pitchFamily="18" charset="0"/>
              </a:rPr>
              <a:t>опиоидные</a:t>
            </a:r>
            <a:r>
              <a:rPr lang="ru-RU" sz="2100" dirty="0" smtClean="0">
                <a:latin typeface="Georgia" pitchFamily="18" charset="0"/>
              </a:rPr>
              <a:t> наркотические, ненаркотические анальгетики), продленная </a:t>
            </a:r>
            <a:r>
              <a:rPr lang="ru-RU" sz="2100" dirty="0" err="1" smtClean="0">
                <a:latin typeface="Georgia" pitchFamily="18" charset="0"/>
              </a:rPr>
              <a:t>эпидуральная</a:t>
            </a:r>
            <a:r>
              <a:rPr lang="ru-RU" sz="2100" dirty="0" smtClean="0">
                <a:latin typeface="Georgia" pitchFamily="18" charset="0"/>
              </a:rPr>
              <a:t> анестезия;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 smtClean="0">
                <a:latin typeface="Georgia" pitchFamily="18" charset="0"/>
                <a:sym typeface="Symbol"/>
              </a:rPr>
              <a:t></a:t>
            </a:r>
            <a:r>
              <a:rPr lang="ru-RU" sz="2100" dirty="0" smtClean="0">
                <a:latin typeface="Georgia" pitchFamily="18" charset="0"/>
              </a:rPr>
              <a:t> В течение всего раннего послеоперационного периода у пациентов с эмболией ВБА и венозным </a:t>
            </a:r>
            <a:r>
              <a:rPr lang="ru-RU" sz="2100" dirty="0" err="1" smtClean="0">
                <a:latin typeface="Georgia" pitchFamily="18" charset="0"/>
              </a:rPr>
              <a:t>мезентериальным</a:t>
            </a:r>
            <a:r>
              <a:rPr lang="ru-RU" sz="2100" dirty="0" smtClean="0">
                <a:latin typeface="Georgia" pitchFamily="18" charset="0"/>
              </a:rPr>
              <a:t> тромбозом обязательна терапия парентеральными антикоагулянтами (</a:t>
            </a:r>
            <a:r>
              <a:rPr lang="ru-RU" sz="2100" b="1" dirty="0" smtClean="0">
                <a:latin typeface="Georgia" pitchFamily="18" charset="0"/>
              </a:rPr>
              <a:t>В1) </a:t>
            </a:r>
            <a:r>
              <a:rPr lang="ru-RU" sz="2100" dirty="0" smtClean="0">
                <a:latin typeface="Georgia" pitchFamily="18" charset="0"/>
              </a:rPr>
              <a:t>с последующим длительным приемом низкомолекулярного гепарина или оральных антикоагулянтов (</a:t>
            </a:r>
            <a:r>
              <a:rPr lang="ru-RU" sz="2100" b="1" dirty="0" smtClean="0">
                <a:latin typeface="Georgia" pitchFamily="18" charset="0"/>
              </a:rPr>
              <a:t>С1</a:t>
            </a:r>
            <a:r>
              <a:rPr lang="ru-RU" sz="2100" dirty="0" smtClean="0">
                <a:latin typeface="Georgia" pitchFamily="18" charset="0"/>
              </a:rPr>
              <a:t>);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 smtClean="0">
                <a:latin typeface="Georgia" pitchFamily="18" charset="0"/>
                <a:sym typeface="Symbol"/>
              </a:rPr>
              <a:t></a:t>
            </a:r>
            <a:r>
              <a:rPr lang="ru-RU" sz="2100" dirty="0" smtClean="0">
                <a:latin typeface="Georgia" pitchFamily="18" charset="0"/>
              </a:rPr>
              <a:t> Коррекция водно-электролитных нарушений; </a:t>
            </a:r>
            <a:r>
              <a:rPr lang="ru-RU" sz="2100" dirty="0" err="1" smtClean="0">
                <a:latin typeface="Georgia" pitchFamily="18" charset="0"/>
              </a:rPr>
              <a:t>гипо</a:t>
            </a:r>
            <a:r>
              <a:rPr lang="ru-RU" sz="2100" dirty="0" smtClean="0">
                <a:latin typeface="Georgia" pitchFamily="18" charset="0"/>
              </a:rPr>
              <a:t>- и </a:t>
            </a:r>
            <a:r>
              <a:rPr lang="ru-RU" sz="2100" dirty="0" err="1" smtClean="0">
                <a:latin typeface="Georgia" pitchFamily="18" charset="0"/>
              </a:rPr>
              <a:t>диспротеинемии</a:t>
            </a:r>
            <a:r>
              <a:rPr lang="ru-RU" sz="2100" dirty="0" smtClean="0">
                <a:latin typeface="Georgia" pitchFamily="18" charset="0"/>
              </a:rPr>
              <a:t>;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 smtClean="0">
                <a:latin typeface="Georgia" pitchFamily="18" charset="0"/>
                <a:sym typeface="Symbol"/>
              </a:rPr>
              <a:t></a:t>
            </a:r>
            <a:r>
              <a:rPr lang="ru-RU" sz="2100" dirty="0" smtClean="0">
                <a:latin typeface="Georgia" pitchFamily="18" charset="0"/>
              </a:rPr>
              <a:t> Стимуляция кишечника (</a:t>
            </a:r>
            <a:r>
              <a:rPr lang="ru-RU" sz="2100" dirty="0" err="1" smtClean="0">
                <a:latin typeface="Georgia" pitchFamily="18" charset="0"/>
              </a:rPr>
              <a:t>неостигмина</a:t>
            </a:r>
            <a:r>
              <a:rPr lang="ru-RU" sz="2100" dirty="0" smtClean="0">
                <a:latin typeface="Georgia" pitchFamily="18" charset="0"/>
              </a:rPr>
              <a:t> </a:t>
            </a:r>
            <a:r>
              <a:rPr lang="ru-RU" sz="2100" dirty="0" err="1" smtClean="0">
                <a:latin typeface="Georgia" pitchFamily="18" charset="0"/>
              </a:rPr>
              <a:t>метилсульфат</a:t>
            </a:r>
            <a:r>
              <a:rPr lang="ru-RU" sz="2100" dirty="0" smtClean="0">
                <a:latin typeface="Georgia" pitchFamily="18" charset="0"/>
              </a:rPr>
              <a:t> по 10–15 мг в/м или в/</a:t>
            </a:r>
            <a:r>
              <a:rPr lang="ru-RU" sz="2100" dirty="0" err="1" smtClean="0">
                <a:latin typeface="Georgia" pitchFamily="18" charset="0"/>
              </a:rPr>
              <a:t>в</a:t>
            </a:r>
            <a:r>
              <a:rPr lang="ru-RU" sz="2100" dirty="0" smtClean="0">
                <a:latin typeface="Georgia" pitchFamily="18" charset="0"/>
              </a:rPr>
              <a:t> 3 раза в сутки, </a:t>
            </a:r>
            <a:r>
              <a:rPr lang="ru-RU" sz="2100" dirty="0" err="1" smtClean="0">
                <a:latin typeface="Georgia" pitchFamily="18" charset="0"/>
              </a:rPr>
              <a:t>метоклопрамид</a:t>
            </a:r>
            <a:r>
              <a:rPr lang="ru-RU" sz="2100" dirty="0" smtClean="0">
                <a:latin typeface="Georgia" pitchFamily="18" charset="0"/>
              </a:rPr>
              <a:t> 10 мг в/м или в/</a:t>
            </a:r>
            <a:r>
              <a:rPr lang="ru-RU" sz="2100" dirty="0" err="1" smtClean="0">
                <a:latin typeface="Georgia" pitchFamily="18" charset="0"/>
              </a:rPr>
              <a:t>в</a:t>
            </a:r>
            <a:r>
              <a:rPr lang="ru-RU" sz="2100" dirty="0" smtClean="0">
                <a:latin typeface="Georgia" pitchFamily="18" charset="0"/>
              </a:rPr>
              <a:t> 3 раза в сутки, </a:t>
            </a:r>
            <a:r>
              <a:rPr lang="ru-RU" sz="2100" dirty="0" err="1" smtClean="0">
                <a:latin typeface="Georgia" pitchFamily="18" charset="0"/>
              </a:rPr>
              <a:t>сорбилакт</a:t>
            </a:r>
            <a:r>
              <a:rPr lang="ru-RU" sz="2100" dirty="0" smtClean="0">
                <a:latin typeface="Georgia" pitchFamily="18" charset="0"/>
              </a:rPr>
              <a:t> 150 мл в/</a:t>
            </a:r>
            <a:r>
              <a:rPr lang="ru-RU" sz="2100" dirty="0" err="1" smtClean="0">
                <a:latin typeface="Georgia" pitchFamily="18" charset="0"/>
              </a:rPr>
              <a:t>в</a:t>
            </a:r>
            <a:r>
              <a:rPr lang="ru-RU" sz="2100" dirty="0" smtClean="0">
                <a:latin typeface="Georgia" pitchFamily="18" charset="0"/>
              </a:rPr>
              <a:t>, клизма);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 smtClean="0">
                <a:latin typeface="Georgia" pitchFamily="18" charset="0"/>
                <a:sym typeface="Symbol"/>
              </a:rPr>
              <a:t></a:t>
            </a:r>
            <a:r>
              <a:rPr lang="ru-RU" sz="2100" dirty="0" smtClean="0">
                <a:latin typeface="Georgia" pitchFamily="18" charset="0"/>
              </a:rPr>
              <a:t> </a:t>
            </a:r>
            <a:r>
              <a:rPr lang="ru-RU" sz="2100" dirty="0" err="1" smtClean="0">
                <a:latin typeface="Georgia" pitchFamily="18" charset="0"/>
              </a:rPr>
              <a:t>Нутритивная</a:t>
            </a:r>
            <a:r>
              <a:rPr lang="ru-RU" sz="2100" dirty="0" smtClean="0">
                <a:latin typeface="Georgia" pitchFamily="18" charset="0"/>
              </a:rPr>
              <a:t> поддержка не менее 2500-3000 ккал в сутки (включая раннее зондовое </a:t>
            </a:r>
            <a:r>
              <a:rPr lang="ru-RU" sz="2100" dirty="0" err="1" smtClean="0">
                <a:latin typeface="Georgia" pitchFamily="18" charset="0"/>
              </a:rPr>
              <a:t>энтеральное</a:t>
            </a:r>
            <a:r>
              <a:rPr lang="ru-RU" sz="2100" dirty="0" smtClean="0">
                <a:latin typeface="Georgia" pitchFamily="18" charset="0"/>
              </a:rPr>
              <a:t> питание).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 err="1" smtClean="0">
                <a:latin typeface="Georgia" pitchFamily="18" charset="0"/>
              </a:rPr>
              <a:t>Немедикаментозное</a:t>
            </a:r>
            <a:r>
              <a:rPr lang="ru-RU" sz="2100" dirty="0" smtClean="0">
                <a:latin typeface="Georgia" pitchFamily="18" charset="0"/>
              </a:rPr>
              <a:t> лечение: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 smtClean="0">
                <a:latin typeface="Georgia" pitchFamily="18" charset="0"/>
                <a:sym typeface="Symbol"/>
              </a:rPr>
              <a:t></a:t>
            </a:r>
            <a:r>
              <a:rPr lang="ru-RU" sz="2100" dirty="0" smtClean="0">
                <a:latin typeface="Georgia" pitchFamily="18" charset="0"/>
              </a:rPr>
              <a:t> Режим: в тяжелом состоянии – постельный, при отчетливой положительной динамике – ранняя активизация больного;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100" dirty="0" smtClean="0">
                <a:latin typeface="Georgia" pitchFamily="18" charset="0"/>
                <a:sym typeface="Symbol"/>
              </a:rPr>
              <a:t></a:t>
            </a:r>
            <a:r>
              <a:rPr lang="ru-RU" sz="2100" dirty="0" smtClean="0">
                <a:latin typeface="Georgia" pitchFamily="18" charset="0"/>
              </a:rPr>
              <a:t> Диета: после установления диагноза до операции и 1–2-е сутки после операции – стол 0, в послеоперационном периоде - раннее зондовое </a:t>
            </a:r>
            <a:r>
              <a:rPr lang="ru-RU" sz="2100" dirty="0" err="1" smtClean="0">
                <a:latin typeface="Georgia" pitchFamily="18" charset="0"/>
              </a:rPr>
              <a:t>энтеральное</a:t>
            </a:r>
            <a:r>
              <a:rPr lang="ru-RU" sz="2100" dirty="0" smtClean="0">
                <a:latin typeface="Georgia" pitchFamily="18" charset="0"/>
              </a:rPr>
              <a:t> питание с целью защиты слизистой ЖКТ и профилактики бактериальной </a:t>
            </a:r>
            <a:r>
              <a:rPr lang="ru-RU" sz="2100" dirty="0" err="1" smtClean="0">
                <a:latin typeface="Georgia" pitchFamily="18" charset="0"/>
              </a:rPr>
              <a:t>транслокации</a:t>
            </a:r>
            <a:r>
              <a:rPr lang="ru-RU" sz="2100" dirty="0" smtClean="0">
                <a:latin typeface="Georgia" pitchFamily="18" charset="0"/>
              </a:rPr>
              <a:t>.</a:t>
            </a:r>
            <a:endParaRPr lang="ru-RU" sz="2100" dirty="0">
              <a:latin typeface="Georgia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482058" y="-215152"/>
            <a:ext cx="7258530" cy="131781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ОСОБЕННОСТИ </a:t>
            </a:r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 ВЕДЕНИЯ  ПАЦИЕНТА  </a:t>
            </a:r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В </a:t>
            </a:r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РАННЕМ </a:t>
            </a:r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ПОСЛЕОПЕРАЦИОННОМ </a:t>
            </a:r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ПЕРИОДЕ</a:t>
            </a:r>
            <a:endParaRPr lang="ru-RU" sz="20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385046"/>
            <a:ext cx="10502152" cy="5943601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Georgia" pitchFamily="18" charset="0"/>
              </a:rPr>
              <a:t>Больные с тромбозом ВБА должны получать </a:t>
            </a:r>
            <a:r>
              <a:rPr lang="ru-RU" sz="2200" dirty="0" err="1" smtClean="0">
                <a:latin typeface="Georgia" pitchFamily="18" charset="0"/>
              </a:rPr>
              <a:t>антиагрегантную</a:t>
            </a:r>
            <a:r>
              <a:rPr lang="ru-RU" sz="2200" dirty="0" smtClean="0">
                <a:latin typeface="Georgia" pitchFamily="18" charset="0"/>
              </a:rPr>
              <a:t> терапию и </a:t>
            </a:r>
            <a:r>
              <a:rPr lang="ru-RU" sz="2200" dirty="0" err="1" smtClean="0">
                <a:latin typeface="Georgia" pitchFamily="18" charset="0"/>
              </a:rPr>
              <a:t>статины</a:t>
            </a:r>
            <a:r>
              <a:rPr lang="ru-RU" sz="2200" dirty="0" smtClean="0">
                <a:latin typeface="Georgia" pitchFamily="18" charset="0"/>
              </a:rPr>
              <a:t>. Всем пациентам после </a:t>
            </a:r>
            <a:r>
              <a:rPr lang="ru-RU" sz="2200" dirty="0" err="1" smtClean="0">
                <a:latin typeface="Georgia" pitchFamily="18" charset="0"/>
              </a:rPr>
              <a:t>эндоваскулярного</a:t>
            </a:r>
            <a:r>
              <a:rPr lang="ru-RU" sz="2200" dirty="0" smtClean="0">
                <a:latin typeface="Georgia" pitchFamily="18" charset="0"/>
              </a:rPr>
              <a:t> </a:t>
            </a:r>
            <a:r>
              <a:rPr lang="ru-RU" sz="2200" dirty="0" err="1" smtClean="0">
                <a:latin typeface="Georgia" pitchFamily="18" charset="0"/>
              </a:rPr>
              <a:t>стентирования</a:t>
            </a:r>
            <a:r>
              <a:rPr lang="ru-RU" sz="2200" dirty="0" smtClean="0">
                <a:latin typeface="Georgia" pitchFamily="18" charset="0"/>
              </a:rPr>
              <a:t> рекомендуется</a:t>
            </a:r>
            <a:r>
              <a:rPr lang="ru-RU" sz="2200" b="1" dirty="0" smtClean="0">
                <a:latin typeface="Georgia" pitchFamily="18" charset="0"/>
              </a:rPr>
              <a:t> </a:t>
            </a:r>
            <a:r>
              <a:rPr lang="ru-RU" sz="2200" dirty="0" smtClean="0">
                <a:latin typeface="Georgia" pitchFamily="18" charset="0"/>
              </a:rPr>
              <a:t>сразу же после окончания операции нагрузочная доза </a:t>
            </a:r>
            <a:r>
              <a:rPr lang="ru-RU" sz="2200" dirty="0" err="1" smtClean="0">
                <a:latin typeface="Georgia" pitchFamily="18" charset="0"/>
              </a:rPr>
              <a:t>клопидогреля</a:t>
            </a:r>
            <a:r>
              <a:rPr lang="ru-RU" sz="2200" dirty="0" smtClean="0">
                <a:latin typeface="Georgia" pitchFamily="18" charset="0"/>
              </a:rPr>
              <a:t> 300 мг, а затем двойная </a:t>
            </a:r>
            <a:r>
              <a:rPr lang="ru-RU" sz="2200" dirty="0" err="1" smtClean="0">
                <a:latin typeface="Georgia" pitchFamily="18" charset="0"/>
              </a:rPr>
              <a:t>антиагрегантная</a:t>
            </a:r>
            <a:r>
              <a:rPr lang="ru-RU" sz="2200" dirty="0" smtClean="0">
                <a:latin typeface="Georgia" pitchFamily="18" charset="0"/>
              </a:rPr>
              <a:t> терапия (ацетилсалициловая кислота 100 мг + </a:t>
            </a:r>
            <a:r>
              <a:rPr lang="ru-RU" sz="2200" dirty="0" err="1" smtClean="0">
                <a:latin typeface="Georgia" pitchFamily="18" charset="0"/>
              </a:rPr>
              <a:t>клопидогрел</a:t>
            </a:r>
            <a:r>
              <a:rPr lang="ru-RU" sz="2200" dirty="0" smtClean="0">
                <a:latin typeface="Georgia" pitchFamily="18" charset="0"/>
              </a:rPr>
              <a:t> 75 мг) в течение 3–12 месяцев.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Georgia" pitchFamily="18" charset="0"/>
              </a:rPr>
              <a:t>Всем пациентам после открытой хирургической </a:t>
            </a:r>
            <a:r>
              <a:rPr lang="ru-RU" sz="2200" dirty="0" err="1" smtClean="0">
                <a:latin typeface="Georgia" pitchFamily="18" charset="0"/>
              </a:rPr>
              <a:t>реваскуляризации</a:t>
            </a:r>
            <a:r>
              <a:rPr lang="ru-RU" sz="2200" dirty="0" smtClean="0">
                <a:latin typeface="Georgia" pitchFamily="18" charset="0"/>
              </a:rPr>
              <a:t>  рекомендуется</a:t>
            </a:r>
            <a:r>
              <a:rPr lang="ru-RU" sz="2200" b="1" dirty="0" smtClean="0">
                <a:latin typeface="Georgia" pitchFamily="18" charset="0"/>
              </a:rPr>
              <a:t> </a:t>
            </a:r>
            <a:r>
              <a:rPr lang="ru-RU" sz="2200" dirty="0" smtClean="0">
                <a:latin typeface="Georgia" pitchFamily="18" charset="0"/>
              </a:rPr>
              <a:t>проведение </a:t>
            </a:r>
            <a:r>
              <a:rPr lang="ru-RU" sz="2200" dirty="0" err="1" smtClean="0">
                <a:latin typeface="Georgia" pitchFamily="18" charset="0"/>
              </a:rPr>
              <a:t>однокомпонетной</a:t>
            </a:r>
            <a:r>
              <a:rPr lang="ru-RU" sz="2200" dirty="0" smtClean="0">
                <a:latin typeface="Georgia" pitchFamily="18" charset="0"/>
              </a:rPr>
              <a:t> </a:t>
            </a:r>
            <a:r>
              <a:rPr lang="ru-RU" sz="2200" dirty="0" err="1" smtClean="0">
                <a:latin typeface="Georgia" pitchFamily="18" charset="0"/>
              </a:rPr>
              <a:t>антиагрегантной</a:t>
            </a:r>
            <a:r>
              <a:rPr lang="ru-RU" sz="2200" dirty="0" smtClean="0">
                <a:latin typeface="Georgia" pitchFamily="18" charset="0"/>
              </a:rPr>
              <a:t> терапии (ацетилсалициловая кислота 100 мг, </a:t>
            </a:r>
            <a:r>
              <a:rPr lang="ru-RU" sz="2200" dirty="0" err="1" smtClean="0">
                <a:latin typeface="Georgia" pitchFamily="18" charset="0"/>
              </a:rPr>
              <a:t>клопидогрел</a:t>
            </a:r>
            <a:r>
              <a:rPr lang="ru-RU" sz="2200" dirty="0" smtClean="0">
                <a:latin typeface="Georgia" pitchFamily="18" charset="0"/>
              </a:rPr>
              <a:t> 75 мг или аналоги) пожизненно (</a:t>
            </a:r>
            <a:r>
              <a:rPr lang="ru-RU" sz="2200" b="1" dirty="0" smtClean="0">
                <a:latin typeface="Georgia" pitchFamily="18" charset="0"/>
              </a:rPr>
              <a:t>С1</a:t>
            </a:r>
            <a:r>
              <a:rPr lang="ru-RU" sz="2200" dirty="0" smtClean="0">
                <a:latin typeface="Georgia" pitchFamily="18" charset="0"/>
              </a:rPr>
              <a:t>).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Georgia" pitchFamily="18" charset="0"/>
              </a:rPr>
              <a:t>Пациентам после сосудистой реконструкции рекомендуется пожизненное динамическое наблюдение у сосудистого хирурга не реже 1 раза в год / гастроэнтеролога из-за риска развития </a:t>
            </a:r>
            <a:r>
              <a:rPr lang="ru-RU" sz="2200" dirty="0" err="1" smtClean="0">
                <a:latin typeface="Georgia" pitchFamily="18" charset="0"/>
              </a:rPr>
              <a:t>симптомного</a:t>
            </a:r>
            <a:r>
              <a:rPr lang="ru-RU" sz="2200" dirty="0" smtClean="0">
                <a:latin typeface="Georgia" pitchFamily="18" charset="0"/>
              </a:rPr>
              <a:t> рестеноза.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Georgia" pitchFamily="18" charset="0"/>
              </a:rPr>
              <a:t>Пациентам после сосудистой реконструкции для раннего выявления </a:t>
            </a:r>
            <a:r>
              <a:rPr lang="ru-RU" sz="2200" dirty="0" err="1" smtClean="0">
                <a:latin typeface="Georgia" pitchFamily="18" charset="0"/>
              </a:rPr>
              <a:t>асимптомного</a:t>
            </a:r>
            <a:r>
              <a:rPr lang="ru-RU" sz="2200" dirty="0" smtClean="0">
                <a:latin typeface="Georgia" pitchFamily="18" charset="0"/>
              </a:rPr>
              <a:t> рестеноза рекомендуется</a:t>
            </a:r>
            <a:r>
              <a:rPr lang="ru-RU" sz="2200" b="1" dirty="0" smtClean="0">
                <a:latin typeface="Georgia" pitchFamily="18" charset="0"/>
              </a:rPr>
              <a:t> </a:t>
            </a:r>
            <a:r>
              <a:rPr lang="ru-RU" sz="2200" dirty="0" smtClean="0">
                <a:latin typeface="Georgia" pitchFamily="18" charset="0"/>
              </a:rPr>
              <a:t>выполнение инструментальной визуализации (ультразвуковое дуплексное исследование) каждые 6–12 месяцев пожизненно (Европейское общество кардиологов).</a:t>
            </a:r>
            <a:endParaRPr lang="ru-RU" sz="2200" dirty="0">
              <a:latin typeface="Georgia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482058" y="0"/>
            <a:ext cx="7258530" cy="131781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ОСОБЕННОСТИ </a:t>
            </a:r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 ВЕДЕНИЯ  ПАЦИЕНТА  </a:t>
            </a:r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В </a:t>
            </a:r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РАННЕМ </a:t>
            </a:r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ПОСЛЕОПЕРАЦИОННОМ </a:t>
            </a:r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ПЕРИОДЕ</a:t>
            </a:r>
            <a:endParaRPr lang="ru-RU" sz="20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2739" y="944114"/>
            <a:ext cx="4845490" cy="111760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3200" b="1" dirty="0">
                <a:solidFill>
                  <a:srgbClr val="FFFF00"/>
                </a:solidFill>
                <a:latin typeface="Georgia" pitchFamily="18" charset="0"/>
              </a:rPr>
              <a:t>БЛАГОДАРЮ </a:t>
            </a:r>
          </a:p>
          <a:p>
            <a:r>
              <a:rPr lang="ru-RU" sz="3200" b="1" dirty="0">
                <a:solidFill>
                  <a:srgbClr val="FFFF00"/>
                </a:solidFill>
                <a:latin typeface="Georgia" pitchFamily="18" charset="0"/>
              </a:rPr>
              <a:t>ЗА </a:t>
            </a:r>
          </a:p>
          <a:p>
            <a:r>
              <a:rPr lang="ru-RU" sz="3200" b="1" dirty="0">
                <a:solidFill>
                  <a:srgbClr val="FFFF00"/>
                </a:solidFill>
                <a:latin typeface="Georgia" pitchFamily="18" charset="0"/>
              </a:rPr>
              <a:t>ВНИМАНИЕ!</a:t>
            </a:r>
            <a:endParaRPr lang="ru-RU" sz="2800" dirty="0">
              <a:latin typeface="Georgia" pitchFamily="18" charset="0"/>
            </a:endParaRPr>
          </a:p>
          <a:p>
            <a:pPr algn="just"/>
            <a:endParaRPr lang="ru-RU" sz="2300" dirty="0">
              <a:latin typeface="Georgia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7FEB2CC-F943-424C-A70B-A7477024C00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6593" y="4086809"/>
            <a:ext cx="5865220" cy="35475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53E729B8-2428-40B2-8D6A-D76E083E87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71" y="5106836"/>
            <a:ext cx="3320722" cy="1305271"/>
          </a:xfrm>
          <a:prstGeom prst="rect">
            <a:avLst/>
          </a:prstGeom>
        </p:spPr>
      </p:pic>
      <p:pic>
        <p:nvPicPr>
          <p:cNvPr id="8" name="##_AER~1">
            <a:hlinkClick r:id="" action="ppaction://media"/>
            <a:extLst>
              <a:ext uri="{FF2B5EF4-FFF2-40B4-BE49-F238E27FC236}">
                <a16:creationId xmlns="" xmlns:a16="http://schemas.microsoft.com/office/drawing/2014/main" id="{B2E7EDF6-AF3E-A205-5819-4B01968E1FE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>
                  <p14:trim st="155931" end="121059.8222"/>
                </p14:media>
              </p:ext>
            </p:extLst>
          </p:nvPr>
        </p:nvPicPr>
        <p:blipFill rotWithShape="1">
          <a:blip r:embed="rId6" cstate="print"/>
          <a:srcRect l="14279" t="-694" r="10233" b="7284"/>
          <a:stretch>
            <a:fillRect/>
          </a:stretch>
        </p:blipFill>
        <p:spPr>
          <a:xfrm>
            <a:off x="338038" y="243276"/>
            <a:ext cx="5414701" cy="37688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26996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414" y="1317812"/>
            <a:ext cx="5573927" cy="6067319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200" dirty="0" smtClean="0">
                <a:latin typeface="Georgia" pitchFamily="18" charset="0"/>
              </a:rPr>
              <a:t>Возникновение венозной формы заболевания (5–15%, обычно вовлекается  верхняя брыжеечная вена (ВБВ; рис</a:t>
            </a:r>
            <a:r>
              <a:rPr lang="ru-RU" sz="2200" dirty="0" smtClean="0">
                <a:latin typeface="Georgia" pitchFamily="18" charset="0"/>
              </a:rPr>
              <a:t>.); </a:t>
            </a:r>
            <a:r>
              <a:rPr lang="ru-RU" sz="2200" dirty="0" smtClean="0">
                <a:latin typeface="Georgia" pitchFamily="18" charset="0"/>
              </a:rPr>
              <a:t>составляет 0,006% от всех госпитализаций, а среди диагностических лапаротомий венозный тромбоз составляет 0,001% случаев) связано с наследственными и приобретенными </a:t>
            </a:r>
            <a:r>
              <a:rPr lang="ru-RU" sz="2200" dirty="0" err="1" smtClean="0">
                <a:latin typeface="Georgia" pitchFamily="18" charset="0"/>
              </a:rPr>
              <a:t>тромбофилиями</a:t>
            </a:r>
            <a:r>
              <a:rPr lang="ru-RU" sz="2200" dirty="0" smtClean="0">
                <a:latin typeface="Georgia" pitchFamily="18" charset="0"/>
              </a:rPr>
              <a:t>, местными и системными причинами. Предрасполагающими факторами развития тромбоза висцерального венозного бассейна могут служить онкологические заболевания органов брюшной полости (гепатоцеллюлярный рак, рак поджелудочной железы; 4–16%) и поражение печени при циррозе. </a:t>
            </a:r>
            <a:endParaRPr lang="ru-RU" sz="2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34298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ТРОМБОЗ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БРЫЖЕЕЧНЫХ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 ВЕН</a:t>
            </a:r>
            <a:endParaRPr lang="ru-RU" sz="2000" dirty="0">
              <a:latin typeface="Georgia" pitchFamily="18" charset="0"/>
            </a:endParaRPr>
          </a:p>
          <a:p>
            <a:pPr algn="just"/>
            <a:endParaRPr lang="ru-RU" sz="2300" dirty="0"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6414247" y="7044222"/>
            <a:ext cx="38081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Анатомия брыжеечных вен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 cstate="print">
            <a:lum bright="-10000" contrast="22000"/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930154" y="1358152"/>
            <a:ext cx="4514356" cy="550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414" y="1317812"/>
            <a:ext cx="5614268" cy="6067319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200" dirty="0" smtClean="0">
                <a:latin typeface="Georgia" pitchFamily="18" charset="0"/>
              </a:rPr>
              <a:t>Кроме </a:t>
            </a:r>
            <a:r>
              <a:rPr lang="ru-RU" sz="2200" dirty="0" smtClean="0">
                <a:latin typeface="Georgia" pitchFamily="18" charset="0"/>
              </a:rPr>
              <a:t>того, </a:t>
            </a:r>
            <a:r>
              <a:rPr lang="ru-RU" sz="2200" dirty="0" smtClean="0">
                <a:latin typeface="Georgia" pitchFamily="18" charset="0"/>
              </a:rPr>
              <a:t>предрасполагающими факторами могут </a:t>
            </a:r>
            <a:r>
              <a:rPr lang="ru-RU" sz="2200" dirty="0" smtClean="0">
                <a:latin typeface="Georgia" pitchFamily="18" charset="0"/>
              </a:rPr>
              <a:t>быть воспалительные заболевания органов брюшной полости (колит, острый панкреатит, </a:t>
            </a:r>
            <a:r>
              <a:rPr lang="ru-RU" sz="2200" dirty="0" err="1" smtClean="0">
                <a:latin typeface="Georgia" pitchFamily="18" charset="0"/>
              </a:rPr>
              <a:t>дивертикулит</a:t>
            </a:r>
            <a:r>
              <a:rPr lang="ru-RU" sz="2200" dirty="0" smtClean="0">
                <a:latin typeface="Georgia" pitchFamily="18" charset="0"/>
              </a:rPr>
              <a:t> и др.), открытые и </a:t>
            </a:r>
            <a:r>
              <a:rPr lang="ru-RU" sz="2200" dirty="0" err="1" smtClean="0">
                <a:latin typeface="Georgia" pitchFamily="18" charset="0"/>
              </a:rPr>
              <a:t>лапароскопические</a:t>
            </a:r>
            <a:r>
              <a:rPr lang="ru-RU" sz="2200" dirty="0" smtClean="0">
                <a:latin typeface="Georgia" pitchFamily="18" charset="0"/>
              </a:rPr>
              <a:t> операции (</a:t>
            </a:r>
            <a:r>
              <a:rPr lang="ru-RU" sz="2200" dirty="0" err="1" smtClean="0">
                <a:latin typeface="Georgia" pitchFamily="18" charset="0"/>
              </a:rPr>
              <a:t>спленэктомия</a:t>
            </a:r>
            <a:r>
              <a:rPr lang="ru-RU" sz="2200" dirty="0" smtClean="0">
                <a:latin typeface="Georgia" pitchFamily="18" charset="0"/>
              </a:rPr>
              <a:t>, </a:t>
            </a:r>
            <a:r>
              <a:rPr lang="ru-RU" sz="2200" dirty="0" err="1" smtClean="0">
                <a:latin typeface="Georgia" pitchFamily="18" charset="0"/>
              </a:rPr>
              <a:t>колэктомия</a:t>
            </a:r>
            <a:r>
              <a:rPr lang="ru-RU" sz="2200" dirty="0" smtClean="0">
                <a:latin typeface="Georgia" pitchFamily="18" charset="0"/>
              </a:rPr>
              <a:t>, </a:t>
            </a:r>
            <a:r>
              <a:rPr lang="ru-RU" sz="2200" dirty="0" err="1" smtClean="0">
                <a:latin typeface="Georgia" pitchFamily="18" charset="0"/>
              </a:rPr>
              <a:t>бариатрические</a:t>
            </a:r>
            <a:r>
              <a:rPr lang="ru-RU" sz="2200" dirty="0" smtClean="0">
                <a:latin typeface="Georgia" pitchFamily="18" charset="0"/>
              </a:rPr>
              <a:t> </a:t>
            </a:r>
            <a:r>
              <a:rPr lang="ru-RU" sz="2200" dirty="0" err="1" smtClean="0">
                <a:latin typeface="Georgia" pitchFamily="18" charset="0"/>
              </a:rPr>
              <a:t>операции</a:t>
            </a:r>
            <a:r>
              <a:rPr lang="ru-RU" sz="2200" dirty="0" smtClean="0">
                <a:latin typeface="Georgia" pitchFamily="18" charset="0"/>
              </a:rPr>
              <a:t> сопровождаются повышенным риском тромбоза воротной вены), травмы органов брюшной полости. </a:t>
            </a:r>
            <a:r>
              <a:rPr lang="ru-RU" sz="2200" dirty="0" err="1" smtClean="0">
                <a:latin typeface="Georgia" pitchFamily="18" charset="0"/>
              </a:rPr>
              <a:t>Тромбофилические</a:t>
            </a:r>
            <a:r>
              <a:rPr lang="ru-RU" sz="2200" dirty="0" smtClean="0">
                <a:latin typeface="Georgia" pitchFamily="18" charset="0"/>
              </a:rPr>
              <a:t> состояния могут быть обусловлены сепсисом, применением эстрогенов, беременностью и ранним послеродовым периодом, </a:t>
            </a:r>
            <a:r>
              <a:rPr lang="ru-RU" sz="2200" dirty="0" err="1" smtClean="0">
                <a:latin typeface="Georgia" pitchFamily="18" charset="0"/>
              </a:rPr>
              <a:t>антифосфолипидным</a:t>
            </a:r>
            <a:r>
              <a:rPr lang="ru-RU" sz="2200" dirty="0" smtClean="0">
                <a:latin typeface="Georgia" pitchFamily="18" charset="0"/>
              </a:rPr>
              <a:t> синдромом (встречается в 1% случаев), </a:t>
            </a:r>
            <a:r>
              <a:rPr lang="ru-RU" sz="2200" dirty="0" err="1" smtClean="0">
                <a:latin typeface="Georgia" pitchFamily="18" charset="0"/>
              </a:rPr>
              <a:t>миелопролиферативными</a:t>
            </a:r>
            <a:r>
              <a:rPr lang="ru-RU" sz="2200" dirty="0" smtClean="0">
                <a:latin typeface="Georgia" pitchFamily="18" charset="0"/>
              </a:rPr>
              <a:t> заболеваниями, врожденными </a:t>
            </a:r>
            <a:r>
              <a:rPr lang="ru-RU" sz="2200" dirty="0" err="1" smtClean="0">
                <a:latin typeface="Georgia" pitchFamily="18" charset="0"/>
              </a:rPr>
              <a:t>коагулопатиями</a:t>
            </a:r>
            <a:r>
              <a:rPr lang="ru-RU" sz="2200" dirty="0" smtClean="0">
                <a:latin typeface="Georgia" pitchFamily="18" charset="0"/>
              </a:rPr>
              <a:t> </a:t>
            </a:r>
            <a:r>
              <a:rPr lang="ru-RU" sz="2200" dirty="0" smtClean="0">
                <a:latin typeface="Georgia" pitchFamily="18" charset="0"/>
              </a:rPr>
              <a:t>.</a:t>
            </a:r>
            <a:endParaRPr lang="ru-RU" sz="2200" dirty="0" smtClean="0">
              <a:latin typeface="Georgia" pitchFamily="18" charset="0"/>
            </a:endParaRPr>
          </a:p>
          <a:p>
            <a:pPr algn="just">
              <a:spcBef>
                <a:spcPts val="0"/>
              </a:spcBef>
            </a:pPr>
            <a:endParaRPr lang="ru-RU" sz="19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34298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ТРОМБОЗ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БРЫЖЕЕЧНЫХ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 ВЕН</a:t>
            </a:r>
            <a:endParaRPr lang="ru-RU" sz="2000" dirty="0">
              <a:latin typeface="Georgia" pitchFamily="18" charset="0"/>
            </a:endParaRPr>
          </a:p>
          <a:p>
            <a:pPr algn="just"/>
            <a:endParaRPr lang="ru-RU" sz="2300" dirty="0">
              <a:latin typeface="Georgia" pitchFamily="18" charset="0"/>
            </a:endParaRPr>
          </a:p>
        </p:txBody>
      </p:sp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F14744-59BD-F46D-7012-8DB8B80D6353}"/>
              </a:ext>
            </a:extLst>
          </p:cNvPr>
          <p:cNvSpPr txBox="1"/>
          <p:nvPr/>
        </p:nvSpPr>
        <p:spPr>
          <a:xfrm rot="10800000" flipV="1">
            <a:off x="6400800" y="6976987"/>
            <a:ext cx="38081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Times New Roman" panose="02020603050405020304" pitchFamily="18" charset="0"/>
              </a:rPr>
              <a:t>Рис. </a:t>
            </a:r>
            <a:r>
              <a:rPr lang="ru-RU" sz="1600" dirty="0" smtClean="0">
                <a:solidFill>
                  <a:schemeClr val="bg1"/>
                </a:solidFill>
                <a:latin typeface="Georgia" pitchFamily="18" charset="0"/>
              </a:rPr>
              <a:t>Анатомия брыжеечных вен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 cstate="print">
            <a:lum bright="-10000" contrast="22000"/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930153" y="1344705"/>
            <a:ext cx="4514356" cy="550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413" y="1223682"/>
            <a:ext cx="10293845" cy="5986637"/>
          </a:xfrm>
          <a:gradFill flip="none" rotWithShape="1">
            <a:gsLst>
              <a:gs pos="98000">
                <a:srgbClr val="163A2B"/>
              </a:gs>
              <a:gs pos="100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400" dirty="0" err="1" smtClean="0">
                <a:latin typeface="Georgia" pitchFamily="18" charset="0"/>
              </a:rPr>
              <a:t>Неокклюзионная</a:t>
            </a:r>
            <a:r>
              <a:rPr lang="ru-RU" sz="2400" dirty="0" smtClean="0">
                <a:latin typeface="Georgia" pitchFamily="18" charset="0"/>
              </a:rPr>
              <a:t> форма (5–20% из всех случаев ОМИ; летальность достигает 50%) обусловлена </a:t>
            </a:r>
            <a:r>
              <a:rPr lang="ru-RU" sz="2400" dirty="0" err="1" smtClean="0">
                <a:latin typeface="Georgia" pitchFamily="18" charset="0"/>
              </a:rPr>
              <a:t>мезентериальной</a:t>
            </a:r>
            <a:r>
              <a:rPr lang="ru-RU" sz="2400" dirty="0" smtClean="0">
                <a:latin typeface="Georgia" pitchFamily="18" charset="0"/>
              </a:rPr>
              <a:t> </a:t>
            </a:r>
            <a:r>
              <a:rPr lang="ru-RU" sz="2400" dirty="0" err="1" smtClean="0">
                <a:latin typeface="Georgia" pitchFamily="18" charset="0"/>
              </a:rPr>
              <a:t>гипоперфузией</a:t>
            </a:r>
            <a:r>
              <a:rPr lang="ru-RU" sz="2400" dirty="0" smtClean="0">
                <a:latin typeface="Georgia" pitchFamily="18" charset="0"/>
              </a:rPr>
              <a:t> у тяжелых групп пациентов: септические, реанимационные и шоковые больные пожилого или старческого возраста на фоне системной гипотензии или </a:t>
            </a:r>
            <a:r>
              <a:rPr lang="ru-RU" sz="2400" dirty="0" err="1" smtClean="0">
                <a:latin typeface="Georgia" pitchFamily="18" charset="0"/>
              </a:rPr>
              <a:t>гиповолемии</a:t>
            </a:r>
            <a:r>
              <a:rPr lang="ru-RU" sz="2400" dirty="0" smtClean="0">
                <a:latin typeface="Georgia" pitchFamily="18" charset="0"/>
              </a:rPr>
              <a:t>, обкрадывания брыжеечного кровотока (при назначении </a:t>
            </a:r>
            <a:r>
              <a:rPr lang="ru-RU" sz="2400" dirty="0" err="1" smtClean="0">
                <a:latin typeface="Georgia" pitchFamily="18" charset="0"/>
              </a:rPr>
              <a:t>инотропной</a:t>
            </a:r>
            <a:r>
              <a:rPr lang="ru-RU" sz="2400" dirty="0" smtClean="0">
                <a:latin typeface="Georgia" pitchFamily="18" charset="0"/>
              </a:rPr>
              <a:t> поддержки), острой сердечной недостаточности и распространенной </a:t>
            </a:r>
            <a:r>
              <a:rPr lang="ru-RU" sz="2400" dirty="0" err="1" smtClean="0">
                <a:latin typeface="Georgia" pitchFamily="18" charset="0"/>
              </a:rPr>
              <a:t>вазоконстрикции</a:t>
            </a:r>
            <a:r>
              <a:rPr lang="ru-RU" sz="2400" dirty="0" smtClean="0">
                <a:latin typeface="Georgia" pitchFamily="18" charset="0"/>
              </a:rPr>
              <a:t>. </a:t>
            </a:r>
            <a:endParaRPr lang="ru-RU" sz="2400" dirty="0" smtClean="0">
              <a:latin typeface="Georgia" pitchFamily="18" charset="0"/>
            </a:endParaRPr>
          </a:p>
          <a:p>
            <a:pPr algn="just"/>
            <a:endParaRPr lang="ru-RU" sz="2400" dirty="0" smtClean="0">
              <a:latin typeface="Georgia" pitchFamily="18" charset="0"/>
            </a:endParaRPr>
          </a:p>
          <a:p>
            <a:pPr algn="just"/>
            <a:r>
              <a:rPr lang="ru-RU" sz="2400" dirty="0" smtClean="0">
                <a:latin typeface="Georgia" pitchFamily="18" charset="0"/>
              </a:rPr>
              <a:t>Одной из основных причин </a:t>
            </a:r>
            <a:r>
              <a:rPr lang="ru-RU" sz="2400" dirty="0" err="1" smtClean="0">
                <a:latin typeface="Georgia" pitchFamily="18" charset="0"/>
              </a:rPr>
              <a:t>неокклюзионной</a:t>
            </a:r>
            <a:r>
              <a:rPr lang="ru-RU" sz="2400" dirty="0" smtClean="0">
                <a:latin typeface="Georgia" pitchFamily="18" charset="0"/>
              </a:rPr>
              <a:t> ишемии кишечника считают ангиоспазм на уровне </a:t>
            </a:r>
            <a:r>
              <a:rPr lang="ru-RU" sz="2400" dirty="0" err="1" smtClean="0">
                <a:latin typeface="Georgia" pitchFamily="18" charset="0"/>
              </a:rPr>
              <a:t>артериол</a:t>
            </a:r>
            <a:r>
              <a:rPr lang="ru-RU" sz="2400" dirty="0" smtClean="0">
                <a:latin typeface="Georgia" pitchFamily="18" charset="0"/>
              </a:rPr>
              <a:t>, который, как правило, сопровождается спазмом вен,</a:t>
            </a:r>
            <a:r>
              <a:rPr lang="ru-RU" sz="2400" i="1" dirty="0" smtClean="0">
                <a:latin typeface="Georgia" pitchFamily="18" charset="0"/>
              </a:rPr>
              <a:t> </a:t>
            </a:r>
            <a:r>
              <a:rPr lang="ru-RU" sz="2400" dirty="0" smtClean="0">
                <a:latin typeface="Georgia" pitchFamily="18" charset="0"/>
              </a:rPr>
              <a:t>замедлением кровотока в них и, если имеется </a:t>
            </a:r>
            <a:r>
              <a:rPr lang="ru-RU" sz="2400" dirty="0" err="1" smtClean="0">
                <a:latin typeface="Georgia" pitchFamily="18" charset="0"/>
              </a:rPr>
              <a:t>гиперкоагуляция</a:t>
            </a:r>
            <a:r>
              <a:rPr lang="ru-RU" sz="2400" dirty="0" smtClean="0">
                <a:latin typeface="Georgia" pitchFamily="18" charset="0"/>
              </a:rPr>
              <a:t>, возникает пристеночный тромбоз. Она может возникнуть при остром инфаркте миокарда, нарушениях сердечного ритма, тяжелой недостаточности аортального клапана, </a:t>
            </a:r>
            <a:r>
              <a:rPr lang="ru-RU" sz="2400" dirty="0" err="1" smtClean="0">
                <a:latin typeface="Georgia" pitchFamily="18" charset="0"/>
              </a:rPr>
              <a:t>декомпенсированных</a:t>
            </a:r>
            <a:r>
              <a:rPr lang="ru-RU" sz="2400" dirty="0" smtClean="0">
                <a:latin typeface="Georgia" pitchFamily="18" charset="0"/>
              </a:rPr>
              <a:t> заболеваниях печени и почек, а также у больных, находящихся на диализе, принимающих различные препараты (</a:t>
            </a:r>
            <a:r>
              <a:rPr lang="ru-RU" sz="2400" dirty="0" err="1" smtClean="0">
                <a:latin typeface="Georgia" pitchFamily="18" charset="0"/>
              </a:rPr>
              <a:t>α</a:t>
            </a:r>
            <a:r>
              <a:rPr lang="ru-RU" sz="2400" dirty="0" smtClean="0">
                <a:latin typeface="Georgia" pitchFamily="18" charset="0"/>
              </a:rPr>
              <a:t>–</a:t>
            </a:r>
            <a:r>
              <a:rPr lang="ru-RU" sz="2400" dirty="0" err="1" smtClean="0">
                <a:latin typeface="Georgia" pitchFamily="18" charset="0"/>
              </a:rPr>
              <a:t>агонисты</a:t>
            </a:r>
            <a:r>
              <a:rPr lang="ru-RU" sz="2400" dirty="0" smtClean="0">
                <a:latin typeface="Georgia" pitchFamily="18" charset="0"/>
              </a:rPr>
              <a:t>, </a:t>
            </a:r>
            <a:r>
              <a:rPr lang="ru-RU" sz="2400" dirty="0" err="1" smtClean="0">
                <a:latin typeface="Georgia" pitchFamily="18" charset="0"/>
              </a:rPr>
              <a:t>β</a:t>
            </a:r>
            <a:r>
              <a:rPr lang="ru-RU" sz="2400" dirty="0" smtClean="0">
                <a:latin typeface="Georgia" pitchFamily="18" charset="0"/>
              </a:rPr>
              <a:t>–</a:t>
            </a:r>
            <a:r>
              <a:rPr lang="ru-RU" sz="2400" dirty="0" err="1" smtClean="0">
                <a:latin typeface="Georgia" pitchFamily="18" charset="0"/>
              </a:rPr>
              <a:t>блокаторы</a:t>
            </a:r>
            <a:r>
              <a:rPr lang="ru-RU" sz="2400" dirty="0" smtClean="0">
                <a:latin typeface="Georgia" pitchFamily="18" charset="0"/>
              </a:rPr>
              <a:t>, сердечные гликозиды).</a:t>
            </a:r>
            <a:endParaRPr lang="ru-RU" sz="19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70C34-BBA4-8917-CB6A-67AC69969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23" y="207366"/>
            <a:ext cx="2081977" cy="818359"/>
          </a:xfrm>
          <a:prstGeom prst="rect">
            <a:avLst/>
          </a:prstGeom>
        </p:spPr>
      </p:pic>
      <p:pic>
        <p:nvPicPr>
          <p:cNvPr id="12" name="Picture 6" descr="19537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8" t="25000" r="7825" b="18750"/>
          <a:stretch>
            <a:fillRect/>
          </a:stretch>
        </p:blipFill>
        <p:spPr bwMode="auto">
          <a:xfrm>
            <a:off x="169755" y="177382"/>
            <a:ext cx="1864537" cy="9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одзаголовок 2">
            <a:extLst>
              <a:ext uri="{FF2B5EF4-FFF2-40B4-BE49-F238E27FC236}">
                <a16:creationId xmlns="" xmlns:a16="http://schemas.microsoft.com/office/drawing/2014/main" id="{5258CBAA-5814-1D49-1A70-77A68365FA41}"/>
              </a:ext>
            </a:extLst>
          </p:cNvPr>
          <p:cNvSpPr txBox="1">
            <a:spLocks/>
          </p:cNvSpPr>
          <p:nvPr/>
        </p:nvSpPr>
        <p:spPr>
          <a:xfrm>
            <a:off x="1508952" y="0"/>
            <a:ext cx="7258530" cy="126402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latin typeface="Georgia" pitchFamily="18" charset="0"/>
            </a:endParaRPr>
          </a:p>
          <a:p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НЕОККЛЮЗИОННАЯ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ФОРМА 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ОМИ</a:t>
            </a:r>
            <a:endParaRPr lang="ru-RU" sz="2000" dirty="0">
              <a:latin typeface="Georgia" pitchFamily="18" charset="0"/>
            </a:endParaRPr>
          </a:p>
          <a:p>
            <a:pPr algn="just"/>
            <a:endParaRPr lang="ru-RU" sz="23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2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8011</TotalTime>
  <Words>6848</Words>
  <Application>Microsoft Office PowerPoint</Application>
  <PresentationFormat>Произвольный</PresentationFormat>
  <Paragraphs>438</Paragraphs>
  <Slides>62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62</vt:i4>
      </vt:variant>
    </vt:vector>
  </HeadingPairs>
  <TitlesOfParts>
    <vt:vector size="64" baseType="lpstr">
      <vt:lpstr>Тема Office</vt:lpstr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Обзор рейтингов вузов</dc:title>
  <dc:creator>user</dc:creator>
  <cp:lastModifiedBy>User</cp:lastModifiedBy>
  <cp:revision>664</cp:revision>
  <dcterms:created xsi:type="dcterms:W3CDTF">2020-07-13T07:57:52Z</dcterms:created>
  <dcterms:modified xsi:type="dcterms:W3CDTF">2023-12-23T20:38:21Z</dcterms:modified>
</cp:coreProperties>
</file>