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2" r:id="rId2"/>
    <p:sldId id="281" r:id="rId3"/>
    <p:sldId id="280" r:id="rId4"/>
    <p:sldId id="279" r:id="rId5"/>
    <p:sldId id="283" r:id="rId6"/>
    <p:sldId id="278" r:id="rId7"/>
    <p:sldId id="285" r:id="rId8"/>
    <p:sldId id="284" r:id="rId9"/>
    <p:sldId id="277" r:id="rId10"/>
    <p:sldId id="276" r:id="rId11"/>
    <p:sldId id="275" r:id="rId12"/>
    <p:sldId id="273" r:id="rId13"/>
    <p:sldId id="274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5">
              <a:schemeClr val="bg2">
                <a:tint val="97000"/>
                <a:hueMod val="92000"/>
                <a:satMod val="169000"/>
                <a:lumMod val="164000"/>
              </a:schemeClr>
            </a:gs>
            <a:gs pos="2000">
              <a:schemeClr val="tx2">
                <a:lumMod val="20000"/>
                <a:lumOff val="80000"/>
              </a:schemeClr>
            </a:gs>
            <a:gs pos="73000">
              <a:schemeClr val="tx2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" y="142240"/>
            <a:ext cx="11744960" cy="6583679"/>
          </a:xfrm>
        </p:spPr>
        <p:txBody>
          <a:bodyPr/>
          <a:lstStyle/>
          <a:p>
            <a:r>
              <a:rPr lang="ru-RU" sz="7200" b="1" u="sng" dirty="0" smtClean="0">
                <a:solidFill>
                  <a:srgbClr val="FF0000"/>
                </a:solidFill>
              </a:rPr>
              <a:t>ТЕМА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ДЕЛЕНИЕ ВЫБОРКИ НА ЧАСТИ. 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КЛАСТЕРНЫЙ АНАЛИЗ</a:t>
            </a:r>
          </a:p>
          <a:p>
            <a:endParaRPr lang="ru-RU" dirty="0" smtClean="0"/>
          </a:p>
          <a:p>
            <a:pPr algn="r"/>
            <a:r>
              <a:rPr lang="ru-RU" dirty="0"/>
              <a:t>©Куликов В.С.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7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" y="142240"/>
            <a:ext cx="11744960" cy="6583679"/>
          </a:xfrm>
        </p:spPr>
        <p:txBody>
          <a:bodyPr>
            <a:normAutofit/>
          </a:bodyPr>
          <a:lstStyle/>
          <a:p>
            <a:r>
              <a:rPr lang="ru-RU" sz="3200" spc="-2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Объектами </a:t>
            </a:r>
            <a:r>
              <a:rPr lang="ru-RU" sz="3200" spc="-2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 могут быть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а) испытуемые; </a:t>
            </a:r>
            <a:r>
              <a:rPr lang="ru-RU" sz="3200" spc="-15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б) </a:t>
            </a:r>
            <a:r>
              <a:rPr lang="ru-RU" sz="3200" spc="-1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признаки, измеренные на выборке </a:t>
            </a:r>
            <a:r>
              <a:rPr lang="ru-RU" sz="3200" spc="-15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испытуемых (переменные).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Испытуемые оцениваются в поле признаков. Признаки оцениваются в поле испытуемых. Если оцениваются признаки, мы получаем упрощённый аналог ФА.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классификации (структура) может зависеть от метода классификации (элемент вольности и творчества).</a:t>
            </a:r>
            <a:r>
              <a:rPr lang="ru-RU" sz="3200" spc="-1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spc="-1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аиболее близкий к реальной группировке результат по­зволяет получить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 средней связи.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Иногда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проверяют </a:t>
            </a:r>
            <a:r>
              <a:rPr lang="ru-R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Значимость </a:t>
            </a:r>
            <a:r>
              <a:rPr lang="ru-RU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разбиения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внешним критериям — признакам, не вошедшим в анализ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1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390" y="121920"/>
            <a:ext cx="11744960" cy="6583679"/>
          </a:xfrm>
        </p:spPr>
        <p:txBody>
          <a:bodyPr/>
          <a:lstStyle/>
          <a:p>
            <a:r>
              <a:rPr lang="ru-RU" sz="3200" spc="-5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существует </a:t>
            </a:r>
            <a:r>
              <a:rPr lang="ru-RU" sz="3200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формальных критериев, позволяющих определить оптимальное число </a:t>
            </a:r>
            <a:r>
              <a:rPr lang="ru-RU" sz="3200" spc="-5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кластеров. </a:t>
            </a:r>
            <a:r>
              <a:rPr lang="ru-RU" sz="3200" i="1" spc="-5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i="1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Agglomeration schedule</a:t>
            </a:r>
            <a:r>
              <a:rPr lang="ru-RU" sz="3200" i="1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sz="3200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 таблица позволяет проследить динамику увеличения различий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шагам кластеризации и определить шаг, на котором отмечается резкое возрастание различий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Иногда считают, что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Оптимальному числу классов соответствует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тот шаг в </a:t>
            </a:r>
            <a:r>
              <a:rPr lang="ru-RU" sz="3200" i="1" spc="-5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таблице </a:t>
            </a:r>
            <a:r>
              <a:rPr lang="ru-RU" sz="3200" i="1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последовательности </a:t>
            </a:r>
            <a:r>
              <a:rPr lang="ru-RU" sz="3200" i="1" spc="-5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агломерации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на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котором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обнаружен резкий </a:t>
            </a:r>
            <a:r>
              <a:rPr lang="ru-RU" sz="3200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перепад </a:t>
            </a:r>
            <a:r>
              <a:rPr lang="ru-RU" sz="3200" spc="-5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различий в расстояниях.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520" y="3737070"/>
            <a:ext cx="6055260" cy="3049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" y="4267200"/>
            <a:ext cx="5608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количество равно численности объектов минус номер шага, то есть 10 — 6 (7) = 4 (3) — 4 или 3 кластера.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" y="142240"/>
            <a:ext cx="11744960" cy="658367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Иерархический кластерный анализ, последовательность действий: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21" y="658188"/>
            <a:ext cx="7220147" cy="613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" y="142240"/>
            <a:ext cx="11744960" cy="658367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 3.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6" y="120172"/>
            <a:ext cx="5092700" cy="3263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98" y="3516153"/>
            <a:ext cx="4253865" cy="334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" y="91440"/>
            <a:ext cx="11777472" cy="6693408"/>
          </a:xfrm>
        </p:spPr>
        <p:txBody>
          <a:bodyPr anchor="t"/>
          <a:lstStyle/>
          <a:p>
            <a:r>
              <a:rPr lang="ru-RU" b="1" dirty="0" smtClean="0">
                <a:solidFill>
                  <a:srgbClr val="FF0000"/>
                </a:solidFill>
              </a:rPr>
              <a:t>4.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                    5.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4592"/>
            <a:ext cx="5632450" cy="3683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466" y="3024632"/>
            <a:ext cx="39370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016" y="82296"/>
            <a:ext cx="9090596" cy="4218771"/>
          </a:xfrm>
        </p:spPr>
        <p:txBody>
          <a:bodyPr anchor="t"/>
          <a:lstStyle/>
          <a:p>
            <a:r>
              <a:rPr lang="ru-RU" b="1" dirty="0" smtClean="0">
                <a:solidFill>
                  <a:srgbClr val="FF0000"/>
                </a:solidFill>
              </a:rPr>
              <a:t>6.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           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7.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88" y="4009825"/>
            <a:ext cx="9545897" cy="2712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88" y="-426509"/>
            <a:ext cx="7055771" cy="30953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325" y="2771675"/>
            <a:ext cx="9283485" cy="14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70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" y="0"/>
            <a:ext cx="9154604" cy="4301067"/>
          </a:xfrm>
        </p:spPr>
        <p:txBody>
          <a:bodyPr anchor="t"/>
          <a:lstStyle/>
          <a:p>
            <a:r>
              <a:rPr lang="ru-RU" b="1" dirty="0" smtClean="0">
                <a:solidFill>
                  <a:srgbClr val="FF0000"/>
                </a:solidFill>
              </a:rPr>
              <a:t>8.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9.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3" y="114046"/>
            <a:ext cx="4019550" cy="3136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12" y="3580892"/>
            <a:ext cx="5761948" cy="32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52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" y="0"/>
            <a:ext cx="9136316" cy="4301067"/>
          </a:xfrm>
        </p:spPr>
        <p:txBody>
          <a:bodyPr anchor="t"/>
          <a:lstStyle/>
          <a:p>
            <a:r>
              <a:rPr lang="ru-RU" b="1" dirty="0" smtClean="0">
                <a:solidFill>
                  <a:srgbClr val="FF0000"/>
                </a:solidFill>
              </a:rPr>
              <a:t>10.                                                      11.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12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" y="100584"/>
            <a:ext cx="2782824" cy="2720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86" y="100584"/>
            <a:ext cx="1178846" cy="2881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1" y="3238839"/>
            <a:ext cx="9699351" cy="36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90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86" y="484632"/>
            <a:ext cx="10541875" cy="5394960"/>
          </a:xfrm>
        </p:spPr>
      </p:pic>
    </p:spTree>
    <p:extLst>
      <p:ext uri="{BB962C8B-B14F-4D97-AF65-F5344CB8AC3E}">
        <p14:creationId xmlns:p14="http://schemas.microsoft.com/office/powerpoint/2010/main" val="117838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475" y="124206"/>
            <a:ext cx="9548415" cy="658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3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" y="142240"/>
            <a:ext cx="11744960" cy="6583679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В силу реально небольших объёмов выборок в психологических исследованиях чаще всего делят на 3 части. 3 </a:t>
            </a:r>
            <a:r>
              <a:rPr lang="ru-RU" sz="4000" b="1" smtClean="0">
                <a:latin typeface="Arial" panose="020B0604020202020204" pitchFamily="34" charset="0"/>
                <a:cs typeface="Arial" panose="020B0604020202020204" pitchFamily="34" charset="0"/>
              </a:rPr>
              <a:t>Основных способа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x&lt;</a:t>
            </a:r>
            <a:r>
              <a:rPr lang="el-G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x=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М±</a:t>
            </a:r>
            <a:r>
              <a:rPr lang="el-G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l-G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(низкий, средний, высокий уровни). 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Предварительно рассчитать.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Преобразовать→перекодировать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в другие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переменные→имя→до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-1→после -3→остальные -2.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349" y="685799"/>
            <a:ext cx="11389735" cy="55911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38900" y="5114925"/>
            <a:ext cx="4867275" cy="9620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62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34" y="522514"/>
            <a:ext cx="11301217" cy="580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20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85" y="261257"/>
            <a:ext cx="11538572" cy="625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18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61" y="103783"/>
            <a:ext cx="11511168" cy="658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91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9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" y="142240"/>
            <a:ext cx="11744960" cy="658367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деление на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равных интервалов по признаку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Преобразовать→Визуальная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категоризации→имя→границы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интервалов→нижняя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граница (мин-1)→количество границ. Начало с 2.</a:t>
            </a:r>
          </a:p>
          <a:p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деление на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равных долей по частотам (по количеству испытуемых) (33,3%).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Преобразовать→Визуальная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категоризации→имя→Равные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процентили→Количество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границ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092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" y="142240"/>
            <a:ext cx="11744960" cy="6583679"/>
          </a:xfrm>
        </p:spPr>
        <p:txBody>
          <a:bodyPr/>
          <a:lstStyle/>
          <a:p>
            <a:pPr indent="187325" algn="just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Кластерный анализ ТОЖЕ решает задачу разделения исходного множества объектов на группы (классы, кластеры). Синонимы кластерного анализа: автоматическая классификация, таксономический анализ, анализ образов.</a:t>
            </a:r>
            <a:endParaRPr lang="ru-RU" sz="3600" dirty="0">
              <a:latin typeface="Times New Roman"/>
              <a:ea typeface="Times New Roman"/>
            </a:endParaRPr>
          </a:p>
          <a:p>
            <a:pPr indent="187325" algn="just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Впервые изложен </a:t>
            </a:r>
            <a:r>
              <a:rPr lang="ru-RU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Тгуоп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 в 1939 году.</a:t>
            </a:r>
            <a:endParaRPr lang="ru-RU" sz="3600" dirty="0">
              <a:latin typeface="Times New Roman"/>
              <a:ea typeface="Times New Roman"/>
            </a:endParaRPr>
          </a:p>
          <a:p>
            <a:pPr indent="187325" algn="just">
              <a:spcAft>
                <a:spcPts val="0"/>
              </a:spcAft>
            </a:pPr>
            <a:r>
              <a:rPr lang="ru-RU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Кластерный анализ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— это процедура упорядочивания объектов в сравнительно однородные классы на основе попарного сравнения этих объектов по предварительно определенным и измеренным критериям.</a:t>
            </a:r>
            <a:endParaRPr lang="ru-RU" sz="3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5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" y="142240"/>
            <a:ext cx="11744960" cy="6583679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Существует множество вариантов кластерного анализа, но наиболее широко используются методы: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b="1" dirty="0">
                <a:latin typeface="Times New Roman"/>
                <a:ea typeface="Times New Roman"/>
              </a:rPr>
              <a:t>иерархический кластерный анализ, </a:t>
            </a:r>
            <a:endParaRPr lang="ru-RU" sz="32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b="1" dirty="0">
                <a:latin typeface="Times New Roman"/>
                <a:ea typeface="Times New Roman"/>
              </a:rPr>
              <a:t>кластеризация К - средними.</a:t>
            </a:r>
            <a:endParaRPr lang="ru-RU" sz="3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latin typeface="Times New Roman"/>
                <a:ea typeface="Times New Roman"/>
              </a:rPr>
              <a:t> </a:t>
            </a:r>
            <a:r>
              <a:rPr lang="ru-RU" sz="3200" dirty="0" smtClean="0">
                <a:latin typeface="Times New Roman"/>
                <a:ea typeface="Times New Roman"/>
              </a:rPr>
              <a:t>Идея </a:t>
            </a:r>
            <a:r>
              <a:rPr lang="ru-RU" sz="3200" dirty="0">
                <a:latin typeface="Times New Roman"/>
                <a:ea typeface="Times New Roman"/>
              </a:rPr>
              <a:t>кластерного анализа – измерение расстояний и разделение всего множества объектов на внутренне близкие общности («сгустки»), кластеры</a:t>
            </a:r>
            <a:r>
              <a:rPr lang="ru-RU" sz="3200" dirty="0" smtClean="0">
                <a:latin typeface="Times New Roman"/>
                <a:ea typeface="Times New Roman"/>
              </a:rPr>
              <a:t>.</a:t>
            </a:r>
            <a:r>
              <a:rPr lang="ru-RU" sz="3200" dirty="0">
                <a:latin typeface="Times New Roman"/>
                <a:ea typeface="Times New Roman"/>
              </a:rPr>
              <a:t> </a:t>
            </a:r>
            <a:endParaRPr lang="ru-RU" sz="3200" dirty="0" smtClean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/>
                <a:ea typeface="Times New Roman"/>
              </a:rPr>
              <a:t>В </a:t>
            </a:r>
            <a:r>
              <a:rPr lang="ru-RU" sz="3200" dirty="0">
                <a:latin typeface="Times New Roman"/>
                <a:ea typeface="Times New Roman"/>
              </a:rPr>
              <a:t>отличие от ранее рассмотренных способов деления одномерной величины кластерный анализ предполагает «естественность» оснований для деления.</a:t>
            </a:r>
          </a:p>
          <a:p>
            <a:pPr>
              <a:spcAft>
                <a:spcPts val="0"/>
              </a:spcAft>
            </a:pPr>
            <a:endParaRPr lang="ru-RU" sz="3200" dirty="0">
              <a:latin typeface="Times New Roman"/>
              <a:ea typeface="Times New Roman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567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" y="142240"/>
            <a:ext cx="11744960" cy="658367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На числовой прямой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853440"/>
            <a:ext cx="9753600" cy="5181600"/>
          </a:xfrm>
          <a:prstGeom prst="rect">
            <a:avLst/>
          </a:prstGeom>
          <a:noFill/>
        </p:spPr>
      </p:pic>
      <p:sp>
        <p:nvSpPr>
          <p:cNvPr id="2" name="Полилиния 1"/>
          <p:cNvSpPr/>
          <p:nvPr/>
        </p:nvSpPr>
        <p:spPr>
          <a:xfrm>
            <a:off x="2423160" y="4770120"/>
            <a:ext cx="2240280" cy="1584960"/>
          </a:xfrm>
          <a:custGeom>
            <a:avLst/>
            <a:gdLst>
              <a:gd name="connsiteX0" fmla="*/ 213360 w 2240280"/>
              <a:gd name="connsiteY0" fmla="*/ 76200 h 1584960"/>
              <a:gd name="connsiteX1" fmla="*/ 548640 w 2240280"/>
              <a:gd name="connsiteY1" fmla="*/ 45720 h 1584960"/>
              <a:gd name="connsiteX2" fmla="*/ 624840 w 2240280"/>
              <a:gd name="connsiteY2" fmla="*/ 15240 h 1584960"/>
              <a:gd name="connsiteX3" fmla="*/ 899160 w 2240280"/>
              <a:gd name="connsiteY3" fmla="*/ 0 h 1584960"/>
              <a:gd name="connsiteX4" fmla="*/ 1386840 w 2240280"/>
              <a:gd name="connsiteY4" fmla="*/ 15240 h 1584960"/>
              <a:gd name="connsiteX5" fmla="*/ 1478280 w 2240280"/>
              <a:gd name="connsiteY5" fmla="*/ 45720 h 1584960"/>
              <a:gd name="connsiteX6" fmla="*/ 1600200 w 2240280"/>
              <a:gd name="connsiteY6" fmla="*/ 76200 h 1584960"/>
              <a:gd name="connsiteX7" fmla="*/ 1661160 w 2240280"/>
              <a:gd name="connsiteY7" fmla="*/ 106680 h 1584960"/>
              <a:gd name="connsiteX8" fmla="*/ 1737360 w 2240280"/>
              <a:gd name="connsiteY8" fmla="*/ 137160 h 1584960"/>
              <a:gd name="connsiteX9" fmla="*/ 1813560 w 2240280"/>
              <a:gd name="connsiteY9" fmla="*/ 182880 h 1584960"/>
              <a:gd name="connsiteX10" fmla="*/ 1889760 w 2240280"/>
              <a:gd name="connsiteY10" fmla="*/ 213360 h 1584960"/>
              <a:gd name="connsiteX11" fmla="*/ 1935480 w 2240280"/>
              <a:gd name="connsiteY11" fmla="*/ 228600 h 1584960"/>
              <a:gd name="connsiteX12" fmla="*/ 1981200 w 2240280"/>
              <a:gd name="connsiteY12" fmla="*/ 259080 h 1584960"/>
              <a:gd name="connsiteX13" fmla="*/ 2011680 w 2240280"/>
              <a:gd name="connsiteY13" fmla="*/ 304800 h 1584960"/>
              <a:gd name="connsiteX14" fmla="*/ 2026920 w 2240280"/>
              <a:gd name="connsiteY14" fmla="*/ 350520 h 1584960"/>
              <a:gd name="connsiteX15" fmla="*/ 2087880 w 2240280"/>
              <a:gd name="connsiteY15" fmla="*/ 441960 h 1584960"/>
              <a:gd name="connsiteX16" fmla="*/ 2118360 w 2240280"/>
              <a:gd name="connsiteY16" fmla="*/ 487680 h 1584960"/>
              <a:gd name="connsiteX17" fmla="*/ 2133600 w 2240280"/>
              <a:gd name="connsiteY17" fmla="*/ 533400 h 1584960"/>
              <a:gd name="connsiteX18" fmla="*/ 2194560 w 2240280"/>
              <a:gd name="connsiteY18" fmla="*/ 579120 h 1584960"/>
              <a:gd name="connsiteX19" fmla="*/ 2240280 w 2240280"/>
              <a:gd name="connsiteY19" fmla="*/ 746760 h 1584960"/>
              <a:gd name="connsiteX20" fmla="*/ 2225040 w 2240280"/>
              <a:gd name="connsiteY20" fmla="*/ 1021080 h 1584960"/>
              <a:gd name="connsiteX21" fmla="*/ 2194560 w 2240280"/>
              <a:gd name="connsiteY21" fmla="*/ 1097280 h 1584960"/>
              <a:gd name="connsiteX22" fmla="*/ 2133600 w 2240280"/>
              <a:gd name="connsiteY22" fmla="*/ 1249680 h 1584960"/>
              <a:gd name="connsiteX23" fmla="*/ 2057400 w 2240280"/>
              <a:gd name="connsiteY23" fmla="*/ 1386840 h 1584960"/>
              <a:gd name="connsiteX24" fmla="*/ 1996440 w 2240280"/>
              <a:gd name="connsiteY24" fmla="*/ 1417320 h 1584960"/>
              <a:gd name="connsiteX25" fmla="*/ 1935480 w 2240280"/>
              <a:gd name="connsiteY25" fmla="*/ 1463040 h 1584960"/>
              <a:gd name="connsiteX26" fmla="*/ 1844040 w 2240280"/>
              <a:gd name="connsiteY26" fmla="*/ 1493520 h 1584960"/>
              <a:gd name="connsiteX27" fmla="*/ 1783080 w 2240280"/>
              <a:gd name="connsiteY27" fmla="*/ 1524000 h 1584960"/>
              <a:gd name="connsiteX28" fmla="*/ 1661160 w 2240280"/>
              <a:gd name="connsiteY28" fmla="*/ 1554480 h 1584960"/>
              <a:gd name="connsiteX29" fmla="*/ 1463040 w 2240280"/>
              <a:gd name="connsiteY29" fmla="*/ 1584960 h 1584960"/>
              <a:gd name="connsiteX30" fmla="*/ 777240 w 2240280"/>
              <a:gd name="connsiteY30" fmla="*/ 1569720 h 1584960"/>
              <a:gd name="connsiteX31" fmla="*/ 701040 w 2240280"/>
              <a:gd name="connsiteY31" fmla="*/ 1554480 h 1584960"/>
              <a:gd name="connsiteX32" fmla="*/ 579120 w 2240280"/>
              <a:gd name="connsiteY32" fmla="*/ 1508760 h 1584960"/>
              <a:gd name="connsiteX33" fmla="*/ 518160 w 2240280"/>
              <a:gd name="connsiteY33" fmla="*/ 1463040 h 1584960"/>
              <a:gd name="connsiteX34" fmla="*/ 441960 w 2240280"/>
              <a:gd name="connsiteY34" fmla="*/ 1432560 h 1584960"/>
              <a:gd name="connsiteX35" fmla="*/ 396240 w 2240280"/>
              <a:gd name="connsiteY35" fmla="*/ 1402080 h 1584960"/>
              <a:gd name="connsiteX36" fmla="*/ 335280 w 2240280"/>
              <a:gd name="connsiteY36" fmla="*/ 1371600 h 1584960"/>
              <a:gd name="connsiteX37" fmla="*/ 289560 w 2240280"/>
              <a:gd name="connsiteY37" fmla="*/ 1325880 h 1584960"/>
              <a:gd name="connsiteX38" fmla="*/ 198120 w 2240280"/>
              <a:gd name="connsiteY38" fmla="*/ 1264920 h 1584960"/>
              <a:gd name="connsiteX39" fmla="*/ 137160 w 2240280"/>
              <a:gd name="connsiteY39" fmla="*/ 1173480 h 1584960"/>
              <a:gd name="connsiteX40" fmla="*/ 91440 w 2240280"/>
              <a:gd name="connsiteY40" fmla="*/ 1036320 h 1584960"/>
              <a:gd name="connsiteX41" fmla="*/ 60960 w 2240280"/>
              <a:gd name="connsiteY41" fmla="*/ 929640 h 1584960"/>
              <a:gd name="connsiteX42" fmla="*/ 45720 w 2240280"/>
              <a:gd name="connsiteY42" fmla="*/ 853440 h 1584960"/>
              <a:gd name="connsiteX43" fmla="*/ 30480 w 2240280"/>
              <a:gd name="connsiteY43" fmla="*/ 807720 h 1584960"/>
              <a:gd name="connsiteX44" fmla="*/ 0 w 2240280"/>
              <a:gd name="connsiteY44" fmla="*/ 670560 h 1584960"/>
              <a:gd name="connsiteX45" fmla="*/ 15240 w 2240280"/>
              <a:gd name="connsiteY45" fmla="*/ 411480 h 1584960"/>
              <a:gd name="connsiteX46" fmla="*/ 45720 w 2240280"/>
              <a:gd name="connsiteY46" fmla="*/ 320040 h 1584960"/>
              <a:gd name="connsiteX47" fmla="*/ 91440 w 2240280"/>
              <a:gd name="connsiteY47" fmla="*/ 289560 h 1584960"/>
              <a:gd name="connsiteX48" fmla="*/ 167640 w 2240280"/>
              <a:gd name="connsiteY48" fmla="*/ 198120 h 1584960"/>
              <a:gd name="connsiteX49" fmla="*/ 213360 w 2240280"/>
              <a:gd name="connsiteY49" fmla="*/ 182880 h 1584960"/>
              <a:gd name="connsiteX50" fmla="*/ 350520 w 2240280"/>
              <a:gd name="connsiteY50" fmla="*/ 106680 h 1584960"/>
              <a:gd name="connsiteX51" fmla="*/ 365760 w 2240280"/>
              <a:gd name="connsiteY51" fmla="*/ 10668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240280" h="1584960">
                <a:moveTo>
                  <a:pt x="213360" y="76200"/>
                </a:moveTo>
                <a:cubicBezTo>
                  <a:pt x="325120" y="66040"/>
                  <a:pt x="437631" y="62166"/>
                  <a:pt x="548640" y="45720"/>
                </a:cubicBezTo>
                <a:cubicBezTo>
                  <a:pt x="575701" y="41711"/>
                  <a:pt x="597713" y="18778"/>
                  <a:pt x="624840" y="15240"/>
                </a:cubicBezTo>
                <a:cubicBezTo>
                  <a:pt x="715652" y="3395"/>
                  <a:pt x="807720" y="5080"/>
                  <a:pt x="899160" y="0"/>
                </a:cubicBezTo>
                <a:cubicBezTo>
                  <a:pt x="1061720" y="5080"/>
                  <a:pt x="1224705" y="2440"/>
                  <a:pt x="1386840" y="15240"/>
                </a:cubicBezTo>
                <a:cubicBezTo>
                  <a:pt x="1418869" y="17769"/>
                  <a:pt x="1446775" y="39419"/>
                  <a:pt x="1478280" y="45720"/>
                </a:cubicBezTo>
                <a:cubicBezTo>
                  <a:pt x="1523005" y="54665"/>
                  <a:pt x="1559195" y="58627"/>
                  <a:pt x="1600200" y="76200"/>
                </a:cubicBezTo>
                <a:cubicBezTo>
                  <a:pt x="1621082" y="85149"/>
                  <a:pt x="1640400" y="97453"/>
                  <a:pt x="1661160" y="106680"/>
                </a:cubicBezTo>
                <a:cubicBezTo>
                  <a:pt x="1686159" y="117791"/>
                  <a:pt x="1712891" y="124926"/>
                  <a:pt x="1737360" y="137160"/>
                </a:cubicBezTo>
                <a:cubicBezTo>
                  <a:pt x="1763854" y="150407"/>
                  <a:pt x="1787066" y="169633"/>
                  <a:pt x="1813560" y="182880"/>
                </a:cubicBezTo>
                <a:cubicBezTo>
                  <a:pt x="1838029" y="195114"/>
                  <a:pt x="1864145" y="203754"/>
                  <a:pt x="1889760" y="213360"/>
                </a:cubicBezTo>
                <a:cubicBezTo>
                  <a:pt x="1904802" y="219001"/>
                  <a:pt x="1921112" y="221416"/>
                  <a:pt x="1935480" y="228600"/>
                </a:cubicBezTo>
                <a:cubicBezTo>
                  <a:pt x="1951863" y="236791"/>
                  <a:pt x="1965960" y="248920"/>
                  <a:pt x="1981200" y="259080"/>
                </a:cubicBezTo>
                <a:cubicBezTo>
                  <a:pt x="1991360" y="274320"/>
                  <a:pt x="2003489" y="288417"/>
                  <a:pt x="2011680" y="304800"/>
                </a:cubicBezTo>
                <a:cubicBezTo>
                  <a:pt x="2018864" y="319168"/>
                  <a:pt x="2019118" y="336477"/>
                  <a:pt x="2026920" y="350520"/>
                </a:cubicBezTo>
                <a:cubicBezTo>
                  <a:pt x="2044710" y="382542"/>
                  <a:pt x="2067560" y="411480"/>
                  <a:pt x="2087880" y="441960"/>
                </a:cubicBezTo>
                <a:cubicBezTo>
                  <a:pt x="2098040" y="457200"/>
                  <a:pt x="2112568" y="470304"/>
                  <a:pt x="2118360" y="487680"/>
                </a:cubicBezTo>
                <a:cubicBezTo>
                  <a:pt x="2123440" y="502920"/>
                  <a:pt x="2123316" y="521059"/>
                  <a:pt x="2133600" y="533400"/>
                </a:cubicBezTo>
                <a:cubicBezTo>
                  <a:pt x="2149861" y="552913"/>
                  <a:pt x="2174240" y="563880"/>
                  <a:pt x="2194560" y="579120"/>
                </a:cubicBezTo>
                <a:cubicBezTo>
                  <a:pt x="2233231" y="695134"/>
                  <a:pt x="2218739" y="639055"/>
                  <a:pt x="2240280" y="746760"/>
                </a:cubicBezTo>
                <a:cubicBezTo>
                  <a:pt x="2235200" y="838200"/>
                  <a:pt x="2236885" y="930268"/>
                  <a:pt x="2225040" y="1021080"/>
                </a:cubicBezTo>
                <a:cubicBezTo>
                  <a:pt x="2221502" y="1048207"/>
                  <a:pt x="2201195" y="1070740"/>
                  <a:pt x="2194560" y="1097280"/>
                </a:cubicBezTo>
                <a:cubicBezTo>
                  <a:pt x="2157984" y="1243584"/>
                  <a:pt x="2215693" y="1167587"/>
                  <a:pt x="2133600" y="1249680"/>
                </a:cubicBezTo>
                <a:cubicBezTo>
                  <a:pt x="2119032" y="1293384"/>
                  <a:pt x="2099323" y="1365879"/>
                  <a:pt x="2057400" y="1386840"/>
                </a:cubicBezTo>
                <a:cubicBezTo>
                  <a:pt x="2037080" y="1397000"/>
                  <a:pt x="2015705" y="1405279"/>
                  <a:pt x="1996440" y="1417320"/>
                </a:cubicBezTo>
                <a:cubicBezTo>
                  <a:pt x="1974901" y="1430782"/>
                  <a:pt x="1958198" y="1451681"/>
                  <a:pt x="1935480" y="1463040"/>
                </a:cubicBezTo>
                <a:cubicBezTo>
                  <a:pt x="1906743" y="1477408"/>
                  <a:pt x="1873871" y="1481588"/>
                  <a:pt x="1844040" y="1493520"/>
                </a:cubicBezTo>
                <a:cubicBezTo>
                  <a:pt x="1822946" y="1501957"/>
                  <a:pt x="1804633" y="1516816"/>
                  <a:pt x="1783080" y="1524000"/>
                </a:cubicBezTo>
                <a:cubicBezTo>
                  <a:pt x="1743339" y="1537247"/>
                  <a:pt x="1702237" y="1546265"/>
                  <a:pt x="1661160" y="1554480"/>
                </a:cubicBezTo>
                <a:cubicBezTo>
                  <a:pt x="1544799" y="1577752"/>
                  <a:pt x="1610663" y="1566507"/>
                  <a:pt x="1463040" y="1584960"/>
                </a:cubicBezTo>
                <a:lnTo>
                  <a:pt x="777240" y="1569720"/>
                </a:lnTo>
                <a:cubicBezTo>
                  <a:pt x="751358" y="1568685"/>
                  <a:pt x="725614" y="1562671"/>
                  <a:pt x="701040" y="1554480"/>
                </a:cubicBezTo>
                <a:cubicBezTo>
                  <a:pt x="461958" y="1474786"/>
                  <a:pt x="809069" y="1566247"/>
                  <a:pt x="579120" y="1508760"/>
                </a:cubicBezTo>
                <a:cubicBezTo>
                  <a:pt x="558800" y="1493520"/>
                  <a:pt x="540364" y="1475375"/>
                  <a:pt x="518160" y="1463040"/>
                </a:cubicBezTo>
                <a:cubicBezTo>
                  <a:pt x="494246" y="1449754"/>
                  <a:pt x="466429" y="1444794"/>
                  <a:pt x="441960" y="1432560"/>
                </a:cubicBezTo>
                <a:cubicBezTo>
                  <a:pt x="425577" y="1424369"/>
                  <a:pt x="412143" y="1411167"/>
                  <a:pt x="396240" y="1402080"/>
                </a:cubicBezTo>
                <a:cubicBezTo>
                  <a:pt x="376515" y="1390808"/>
                  <a:pt x="353767" y="1384805"/>
                  <a:pt x="335280" y="1371600"/>
                </a:cubicBezTo>
                <a:cubicBezTo>
                  <a:pt x="317742" y="1359073"/>
                  <a:pt x="306573" y="1339112"/>
                  <a:pt x="289560" y="1325880"/>
                </a:cubicBezTo>
                <a:cubicBezTo>
                  <a:pt x="260644" y="1303390"/>
                  <a:pt x="198120" y="1264920"/>
                  <a:pt x="198120" y="1264920"/>
                </a:cubicBezTo>
                <a:cubicBezTo>
                  <a:pt x="177800" y="1234440"/>
                  <a:pt x="150765" y="1207492"/>
                  <a:pt x="137160" y="1173480"/>
                </a:cubicBezTo>
                <a:cubicBezTo>
                  <a:pt x="84616" y="1042119"/>
                  <a:pt x="124252" y="1151164"/>
                  <a:pt x="91440" y="1036320"/>
                </a:cubicBezTo>
                <a:cubicBezTo>
                  <a:pt x="65983" y="947221"/>
                  <a:pt x="84781" y="1036836"/>
                  <a:pt x="60960" y="929640"/>
                </a:cubicBezTo>
                <a:cubicBezTo>
                  <a:pt x="55341" y="904354"/>
                  <a:pt x="52002" y="878570"/>
                  <a:pt x="45720" y="853440"/>
                </a:cubicBezTo>
                <a:cubicBezTo>
                  <a:pt x="41824" y="837855"/>
                  <a:pt x="34376" y="823305"/>
                  <a:pt x="30480" y="807720"/>
                </a:cubicBezTo>
                <a:cubicBezTo>
                  <a:pt x="19121" y="762283"/>
                  <a:pt x="10160" y="716280"/>
                  <a:pt x="0" y="670560"/>
                </a:cubicBezTo>
                <a:cubicBezTo>
                  <a:pt x="5080" y="584200"/>
                  <a:pt x="4051" y="497263"/>
                  <a:pt x="15240" y="411480"/>
                </a:cubicBezTo>
                <a:cubicBezTo>
                  <a:pt x="19396" y="379621"/>
                  <a:pt x="18987" y="337862"/>
                  <a:pt x="45720" y="320040"/>
                </a:cubicBezTo>
                <a:lnTo>
                  <a:pt x="91440" y="289560"/>
                </a:lnTo>
                <a:cubicBezTo>
                  <a:pt x="113931" y="255824"/>
                  <a:pt x="132437" y="221589"/>
                  <a:pt x="167640" y="198120"/>
                </a:cubicBezTo>
                <a:cubicBezTo>
                  <a:pt x="181006" y="189209"/>
                  <a:pt x="199317" y="190682"/>
                  <a:pt x="213360" y="182880"/>
                </a:cubicBezTo>
                <a:cubicBezTo>
                  <a:pt x="306231" y="131285"/>
                  <a:pt x="275282" y="125490"/>
                  <a:pt x="350520" y="106680"/>
                </a:cubicBezTo>
                <a:cubicBezTo>
                  <a:pt x="355448" y="105448"/>
                  <a:pt x="360680" y="106680"/>
                  <a:pt x="365760" y="1066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831080" y="4541520"/>
            <a:ext cx="4419600" cy="1905000"/>
          </a:xfrm>
          <a:custGeom>
            <a:avLst/>
            <a:gdLst>
              <a:gd name="connsiteX0" fmla="*/ 259080 w 4419600"/>
              <a:gd name="connsiteY0" fmla="*/ 320040 h 1905000"/>
              <a:gd name="connsiteX1" fmla="*/ 198120 w 4419600"/>
              <a:gd name="connsiteY1" fmla="*/ 396240 h 1905000"/>
              <a:gd name="connsiteX2" fmla="*/ 137160 w 4419600"/>
              <a:gd name="connsiteY2" fmla="*/ 487680 h 1905000"/>
              <a:gd name="connsiteX3" fmla="*/ 60960 w 4419600"/>
              <a:gd name="connsiteY3" fmla="*/ 640080 h 1905000"/>
              <a:gd name="connsiteX4" fmla="*/ 30480 w 4419600"/>
              <a:gd name="connsiteY4" fmla="*/ 731520 h 1905000"/>
              <a:gd name="connsiteX5" fmla="*/ 15240 w 4419600"/>
              <a:gd name="connsiteY5" fmla="*/ 777240 h 1905000"/>
              <a:gd name="connsiteX6" fmla="*/ 0 w 4419600"/>
              <a:gd name="connsiteY6" fmla="*/ 853440 h 1905000"/>
              <a:gd name="connsiteX7" fmla="*/ 15240 w 4419600"/>
              <a:gd name="connsiteY7" fmla="*/ 1432560 h 1905000"/>
              <a:gd name="connsiteX8" fmla="*/ 30480 w 4419600"/>
              <a:gd name="connsiteY8" fmla="*/ 1508760 h 1905000"/>
              <a:gd name="connsiteX9" fmla="*/ 45720 w 4419600"/>
              <a:gd name="connsiteY9" fmla="*/ 1554480 h 1905000"/>
              <a:gd name="connsiteX10" fmla="*/ 167640 w 4419600"/>
              <a:gd name="connsiteY10" fmla="*/ 1706880 h 1905000"/>
              <a:gd name="connsiteX11" fmla="*/ 304800 w 4419600"/>
              <a:gd name="connsiteY11" fmla="*/ 1767840 h 1905000"/>
              <a:gd name="connsiteX12" fmla="*/ 350520 w 4419600"/>
              <a:gd name="connsiteY12" fmla="*/ 1783080 h 1905000"/>
              <a:gd name="connsiteX13" fmla="*/ 396240 w 4419600"/>
              <a:gd name="connsiteY13" fmla="*/ 1798320 h 1905000"/>
              <a:gd name="connsiteX14" fmla="*/ 457200 w 4419600"/>
              <a:gd name="connsiteY14" fmla="*/ 1813560 h 1905000"/>
              <a:gd name="connsiteX15" fmla="*/ 502920 w 4419600"/>
              <a:gd name="connsiteY15" fmla="*/ 1828800 h 1905000"/>
              <a:gd name="connsiteX16" fmla="*/ 716280 w 4419600"/>
              <a:gd name="connsiteY16" fmla="*/ 1859280 h 1905000"/>
              <a:gd name="connsiteX17" fmla="*/ 822960 w 4419600"/>
              <a:gd name="connsiteY17" fmla="*/ 1874520 h 1905000"/>
              <a:gd name="connsiteX18" fmla="*/ 1066800 w 4419600"/>
              <a:gd name="connsiteY18" fmla="*/ 1905000 h 1905000"/>
              <a:gd name="connsiteX19" fmla="*/ 2788920 w 4419600"/>
              <a:gd name="connsiteY19" fmla="*/ 1874520 h 1905000"/>
              <a:gd name="connsiteX20" fmla="*/ 2910840 w 4419600"/>
              <a:gd name="connsiteY20" fmla="*/ 1844040 h 1905000"/>
              <a:gd name="connsiteX21" fmla="*/ 3032760 w 4419600"/>
              <a:gd name="connsiteY21" fmla="*/ 1828800 h 1905000"/>
              <a:gd name="connsiteX22" fmla="*/ 3230880 w 4419600"/>
              <a:gd name="connsiteY22" fmla="*/ 1798320 h 1905000"/>
              <a:gd name="connsiteX23" fmla="*/ 3749040 w 4419600"/>
              <a:gd name="connsiteY23" fmla="*/ 1767840 h 1905000"/>
              <a:gd name="connsiteX24" fmla="*/ 3855720 w 4419600"/>
              <a:gd name="connsiteY24" fmla="*/ 1752600 h 1905000"/>
              <a:gd name="connsiteX25" fmla="*/ 3901440 w 4419600"/>
              <a:gd name="connsiteY25" fmla="*/ 1737360 h 1905000"/>
              <a:gd name="connsiteX26" fmla="*/ 3962400 w 4419600"/>
              <a:gd name="connsiteY26" fmla="*/ 1722120 h 1905000"/>
              <a:gd name="connsiteX27" fmla="*/ 4023360 w 4419600"/>
              <a:gd name="connsiteY27" fmla="*/ 1676400 h 1905000"/>
              <a:gd name="connsiteX28" fmla="*/ 4099560 w 4419600"/>
              <a:gd name="connsiteY28" fmla="*/ 1645920 h 1905000"/>
              <a:gd name="connsiteX29" fmla="*/ 4160520 w 4419600"/>
              <a:gd name="connsiteY29" fmla="*/ 1615440 h 1905000"/>
              <a:gd name="connsiteX30" fmla="*/ 4251960 w 4419600"/>
              <a:gd name="connsiteY30" fmla="*/ 1569720 h 1905000"/>
              <a:gd name="connsiteX31" fmla="*/ 4297680 w 4419600"/>
              <a:gd name="connsiteY31" fmla="*/ 1432560 h 1905000"/>
              <a:gd name="connsiteX32" fmla="*/ 4312920 w 4419600"/>
              <a:gd name="connsiteY32" fmla="*/ 1386840 h 1905000"/>
              <a:gd name="connsiteX33" fmla="*/ 4343400 w 4419600"/>
              <a:gd name="connsiteY33" fmla="*/ 1325880 h 1905000"/>
              <a:gd name="connsiteX34" fmla="*/ 4373880 w 4419600"/>
              <a:gd name="connsiteY34" fmla="*/ 1234440 h 1905000"/>
              <a:gd name="connsiteX35" fmla="*/ 4419600 w 4419600"/>
              <a:gd name="connsiteY35" fmla="*/ 1143000 h 1905000"/>
              <a:gd name="connsiteX36" fmla="*/ 4404360 w 4419600"/>
              <a:gd name="connsiteY36" fmla="*/ 929640 h 1905000"/>
              <a:gd name="connsiteX37" fmla="*/ 4358640 w 4419600"/>
              <a:gd name="connsiteY37" fmla="*/ 838200 h 1905000"/>
              <a:gd name="connsiteX38" fmla="*/ 4343400 w 4419600"/>
              <a:gd name="connsiteY38" fmla="*/ 792480 h 1905000"/>
              <a:gd name="connsiteX39" fmla="*/ 4312920 w 4419600"/>
              <a:gd name="connsiteY39" fmla="*/ 746760 h 1905000"/>
              <a:gd name="connsiteX40" fmla="*/ 4282440 w 4419600"/>
              <a:gd name="connsiteY40" fmla="*/ 655320 h 1905000"/>
              <a:gd name="connsiteX41" fmla="*/ 4267200 w 4419600"/>
              <a:gd name="connsiteY41" fmla="*/ 609600 h 1905000"/>
              <a:gd name="connsiteX42" fmla="*/ 4206240 w 4419600"/>
              <a:gd name="connsiteY42" fmla="*/ 518160 h 1905000"/>
              <a:gd name="connsiteX43" fmla="*/ 4130040 w 4419600"/>
              <a:gd name="connsiteY43" fmla="*/ 426720 h 1905000"/>
              <a:gd name="connsiteX44" fmla="*/ 4084320 w 4419600"/>
              <a:gd name="connsiteY44" fmla="*/ 411480 h 1905000"/>
              <a:gd name="connsiteX45" fmla="*/ 3977640 w 4419600"/>
              <a:gd name="connsiteY45" fmla="*/ 350520 h 1905000"/>
              <a:gd name="connsiteX46" fmla="*/ 3901440 w 4419600"/>
              <a:gd name="connsiteY46" fmla="*/ 335280 h 1905000"/>
              <a:gd name="connsiteX47" fmla="*/ 3794760 w 4419600"/>
              <a:gd name="connsiteY47" fmla="*/ 304800 h 1905000"/>
              <a:gd name="connsiteX48" fmla="*/ 3733800 w 4419600"/>
              <a:gd name="connsiteY48" fmla="*/ 289560 h 1905000"/>
              <a:gd name="connsiteX49" fmla="*/ 3688080 w 4419600"/>
              <a:gd name="connsiteY49" fmla="*/ 274320 h 1905000"/>
              <a:gd name="connsiteX50" fmla="*/ 3627120 w 4419600"/>
              <a:gd name="connsiteY50" fmla="*/ 259080 h 1905000"/>
              <a:gd name="connsiteX51" fmla="*/ 3550920 w 4419600"/>
              <a:gd name="connsiteY51" fmla="*/ 228600 h 1905000"/>
              <a:gd name="connsiteX52" fmla="*/ 3489960 w 4419600"/>
              <a:gd name="connsiteY52" fmla="*/ 213360 h 1905000"/>
              <a:gd name="connsiteX53" fmla="*/ 3444240 w 4419600"/>
              <a:gd name="connsiteY53" fmla="*/ 198120 h 1905000"/>
              <a:gd name="connsiteX54" fmla="*/ 3322320 w 4419600"/>
              <a:gd name="connsiteY54" fmla="*/ 182880 h 1905000"/>
              <a:gd name="connsiteX55" fmla="*/ 3261360 w 4419600"/>
              <a:gd name="connsiteY55" fmla="*/ 167640 h 1905000"/>
              <a:gd name="connsiteX56" fmla="*/ 3002280 w 4419600"/>
              <a:gd name="connsiteY56" fmla="*/ 121920 h 1905000"/>
              <a:gd name="connsiteX57" fmla="*/ 2514600 w 4419600"/>
              <a:gd name="connsiteY57" fmla="*/ 106680 h 1905000"/>
              <a:gd name="connsiteX58" fmla="*/ 2240280 w 4419600"/>
              <a:gd name="connsiteY58" fmla="*/ 76200 h 1905000"/>
              <a:gd name="connsiteX59" fmla="*/ 1874520 w 4419600"/>
              <a:gd name="connsiteY59" fmla="*/ 30480 h 1905000"/>
              <a:gd name="connsiteX60" fmla="*/ 1645920 w 4419600"/>
              <a:gd name="connsiteY60" fmla="*/ 0 h 1905000"/>
              <a:gd name="connsiteX61" fmla="*/ 1203960 w 4419600"/>
              <a:gd name="connsiteY61" fmla="*/ 15240 h 1905000"/>
              <a:gd name="connsiteX62" fmla="*/ 1097280 w 4419600"/>
              <a:gd name="connsiteY62" fmla="*/ 45720 h 1905000"/>
              <a:gd name="connsiteX63" fmla="*/ 1036320 w 4419600"/>
              <a:gd name="connsiteY63" fmla="*/ 60960 h 1905000"/>
              <a:gd name="connsiteX64" fmla="*/ 899160 w 4419600"/>
              <a:gd name="connsiteY64" fmla="*/ 106680 h 1905000"/>
              <a:gd name="connsiteX65" fmla="*/ 853440 w 4419600"/>
              <a:gd name="connsiteY65" fmla="*/ 121920 h 1905000"/>
              <a:gd name="connsiteX66" fmla="*/ 792480 w 4419600"/>
              <a:gd name="connsiteY66" fmla="*/ 137160 h 1905000"/>
              <a:gd name="connsiteX67" fmla="*/ 701040 w 4419600"/>
              <a:gd name="connsiteY67" fmla="*/ 167640 h 1905000"/>
              <a:gd name="connsiteX68" fmla="*/ 548640 w 4419600"/>
              <a:gd name="connsiteY68" fmla="*/ 198120 h 1905000"/>
              <a:gd name="connsiteX69" fmla="*/ 457200 w 4419600"/>
              <a:gd name="connsiteY69" fmla="*/ 228600 h 1905000"/>
              <a:gd name="connsiteX70" fmla="*/ 335280 w 4419600"/>
              <a:gd name="connsiteY70" fmla="*/ 259080 h 1905000"/>
              <a:gd name="connsiteX71" fmla="*/ 243840 w 4419600"/>
              <a:gd name="connsiteY71" fmla="*/ 335280 h 1905000"/>
              <a:gd name="connsiteX72" fmla="*/ 198120 w 4419600"/>
              <a:gd name="connsiteY72" fmla="*/ 39624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419600" h="1905000">
                <a:moveTo>
                  <a:pt x="259080" y="320040"/>
                </a:moveTo>
                <a:cubicBezTo>
                  <a:pt x="238760" y="345440"/>
                  <a:pt x="215360" y="368656"/>
                  <a:pt x="198120" y="396240"/>
                </a:cubicBezTo>
                <a:cubicBezTo>
                  <a:pt x="124602" y="513870"/>
                  <a:pt x="263284" y="361556"/>
                  <a:pt x="137160" y="487680"/>
                </a:cubicBezTo>
                <a:cubicBezTo>
                  <a:pt x="98648" y="603217"/>
                  <a:pt x="125957" y="553417"/>
                  <a:pt x="60960" y="640080"/>
                </a:cubicBezTo>
                <a:lnTo>
                  <a:pt x="30480" y="731520"/>
                </a:lnTo>
                <a:cubicBezTo>
                  <a:pt x="25400" y="746760"/>
                  <a:pt x="18390" y="761488"/>
                  <a:pt x="15240" y="777240"/>
                </a:cubicBezTo>
                <a:lnTo>
                  <a:pt x="0" y="853440"/>
                </a:lnTo>
                <a:cubicBezTo>
                  <a:pt x="5080" y="1046480"/>
                  <a:pt x="6268" y="1239662"/>
                  <a:pt x="15240" y="1432560"/>
                </a:cubicBezTo>
                <a:cubicBezTo>
                  <a:pt x="16443" y="1458435"/>
                  <a:pt x="24198" y="1483630"/>
                  <a:pt x="30480" y="1508760"/>
                </a:cubicBezTo>
                <a:cubicBezTo>
                  <a:pt x="34376" y="1524345"/>
                  <a:pt x="39392" y="1539715"/>
                  <a:pt x="45720" y="1554480"/>
                </a:cubicBezTo>
                <a:cubicBezTo>
                  <a:pt x="74194" y="1620919"/>
                  <a:pt x="100518" y="1662132"/>
                  <a:pt x="167640" y="1706880"/>
                </a:cubicBezTo>
                <a:cubicBezTo>
                  <a:pt x="240093" y="1755182"/>
                  <a:pt x="195984" y="1731568"/>
                  <a:pt x="304800" y="1767840"/>
                </a:cubicBezTo>
                <a:lnTo>
                  <a:pt x="350520" y="1783080"/>
                </a:lnTo>
                <a:cubicBezTo>
                  <a:pt x="365760" y="1788160"/>
                  <a:pt x="380655" y="1794424"/>
                  <a:pt x="396240" y="1798320"/>
                </a:cubicBezTo>
                <a:cubicBezTo>
                  <a:pt x="416560" y="1803400"/>
                  <a:pt x="437061" y="1807806"/>
                  <a:pt x="457200" y="1813560"/>
                </a:cubicBezTo>
                <a:cubicBezTo>
                  <a:pt x="472646" y="1817973"/>
                  <a:pt x="487100" y="1826008"/>
                  <a:pt x="502920" y="1828800"/>
                </a:cubicBezTo>
                <a:cubicBezTo>
                  <a:pt x="573669" y="1841285"/>
                  <a:pt x="645160" y="1849120"/>
                  <a:pt x="716280" y="1859280"/>
                </a:cubicBezTo>
                <a:lnTo>
                  <a:pt x="822960" y="1874520"/>
                </a:lnTo>
                <a:lnTo>
                  <a:pt x="1066800" y="1905000"/>
                </a:lnTo>
                <a:lnTo>
                  <a:pt x="2788920" y="1874520"/>
                </a:lnTo>
                <a:cubicBezTo>
                  <a:pt x="2830788" y="1873136"/>
                  <a:pt x="2869667" y="1851760"/>
                  <a:pt x="2910840" y="1844040"/>
                </a:cubicBezTo>
                <a:cubicBezTo>
                  <a:pt x="2951095" y="1836492"/>
                  <a:pt x="2992163" y="1834213"/>
                  <a:pt x="3032760" y="1828800"/>
                </a:cubicBezTo>
                <a:cubicBezTo>
                  <a:pt x="3198476" y="1806705"/>
                  <a:pt x="3079537" y="1821603"/>
                  <a:pt x="3230880" y="1798320"/>
                </a:cubicBezTo>
                <a:cubicBezTo>
                  <a:pt x="3450616" y="1764514"/>
                  <a:pt x="3388854" y="1781180"/>
                  <a:pt x="3749040" y="1767840"/>
                </a:cubicBezTo>
                <a:cubicBezTo>
                  <a:pt x="3784600" y="1762760"/>
                  <a:pt x="3820497" y="1759645"/>
                  <a:pt x="3855720" y="1752600"/>
                </a:cubicBezTo>
                <a:cubicBezTo>
                  <a:pt x="3871472" y="1749450"/>
                  <a:pt x="3885994" y="1741773"/>
                  <a:pt x="3901440" y="1737360"/>
                </a:cubicBezTo>
                <a:cubicBezTo>
                  <a:pt x="3921579" y="1731606"/>
                  <a:pt x="3942080" y="1727200"/>
                  <a:pt x="3962400" y="1722120"/>
                </a:cubicBezTo>
                <a:cubicBezTo>
                  <a:pt x="3982720" y="1706880"/>
                  <a:pt x="4001156" y="1688735"/>
                  <a:pt x="4023360" y="1676400"/>
                </a:cubicBezTo>
                <a:cubicBezTo>
                  <a:pt x="4047274" y="1663114"/>
                  <a:pt x="4074561" y="1657031"/>
                  <a:pt x="4099560" y="1645920"/>
                </a:cubicBezTo>
                <a:cubicBezTo>
                  <a:pt x="4120320" y="1636693"/>
                  <a:pt x="4139638" y="1624389"/>
                  <a:pt x="4160520" y="1615440"/>
                </a:cubicBezTo>
                <a:cubicBezTo>
                  <a:pt x="4248855" y="1577582"/>
                  <a:pt x="4164097" y="1628295"/>
                  <a:pt x="4251960" y="1569720"/>
                </a:cubicBezTo>
                <a:lnTo>
                  <a:pt x="4297680" y="1432560"/>
                </a:lnTo>
                <a:cubicBezTo>
                  <a:pt x="4302760" y="1417320"/>
                  <a:pt x="4305736" y="1401208"/>
                  <a:pt x="4312920" y="1386840"/>
                </a:cubicBezTo>
                <a:cubicBezTo>
                  <a:pt x="4323080" y="1366520"/>
                  <a:pt x="4334963" y="1346974"/>
                  <a:pt x="4343400" y="1325880"/>
                </a:cubicBezTo>
                <a:cubicBezTo>
                  <a:pt x="4355332" y="1296049"/>
                  <a:pt x="4356058" y="1261173"/>
                  <a:pt x="4373880" y="1234440"/>
                </a:cubicBezTo>
                <a:cubicBezTo>
                  <a:pt x="4413271" y="1175354"/>
                  <a:pt x="4398568" y="1206096"/>
                  <a:pt x="4419600" y="1143000"/>
                </a:cubicBezTo>
                <a:cubicBezTo>
                  <a:pt x="4414520" y="1071880"/>
                  <a:pt x="4412691" y="1000453"/>
                  <a:pt x="4404360" y="929640"/>
                </a:cubicBezTo>
                <a:cubicBezTo>
                  <a:pt x="4398467" y="879547"/>
                  <a:pt x="4380770" y="882460"/>
                  <a:pt x="4358640" y="838200"/>
                </a:cubicBezTo>
                <a:cubicBezTo>
                  <a:pt x="4351456" y="823832"/>
                  <a:pt x="4350584" y="806848"/>
                  <a:pt x="4343400" y="792480"/>
                </a:cubicBezTo>
                <a:cubicBezTo>
                  <a:pt x="4335209" y="776097"/>
                  <a:pt x="4320359" y="763498"/>
                  <a:pt x="4312920" y="746760"/>
                </a:cubicBezTo>
                <a:cubicBezTo>
                  <a:pt x="4299871" y="717400"/>
                  <a:pt x="4292600" y="685800"/>
                  <a:pt x="4282440" y="655320"/>
                </a:cubicBezTo>
                <a:cubicBezTo>
                  <a:pt x="4277360" y="640080"/>
                  <a:pt x="4276111" y="622966"/>
                  <a:pt x="4267200" y="609600"/>
                </a:cubicBezTo>
                <a:lnTo>
                  <a:pt x="4206240" y="518160"/>
                </a:lnTo>
                <a:cubicBezTo>
                  <a:pt x="4183749" y="484424"/>
                  <a:pt x="4165243" y="450189"/>
                  <a:pt x="4130040" y="426720"/>
                </a:cubicBezTo>
                <a:cubicBezTo>
                  <a:pt x="4116674" y="417809"/>
                  <a:pt x="4098688" y="418664"/>
                  <a:pt x="4084320" y="411480"/>
                </a:cubicBezTo>
                <a:cubicBezTo>
                  <a:pt x="4017430" y="378035"/>
                  <a:pt x="4057795" y="377238"/>
                  <a:pt x="3977640" y="350520"/>
                </a:cubicBezTo>
                <a:cubicBezTo>
                  <a:pt x="3953066" y="342329"/>
                  <a:pt x="3926726" y="340899"/>
                  <a:pt x="3901440" y="335280"/>
                </a:cubicBezTo>
                <a:cubicBezTo>
                  <a:pt x="3794244" y="311459"/>
                  <a:pt x="3883859" y="330257"/>
                  <a:pt x="3794760" y="304800"/>
                </a:cubicBezTo>
                <a:cubicBezTo>
                  <a:pt x="3774621" y="299046"/>
                  <a:pt x="3753939" y="295314"/>
                  <a:pt x="3733800" y="289560"/>
                </a:cubicBezTo>
                <a:cubicBezTo>
                  <a:pt x="3718354" y="285147"/>
                  <a:pt x="3703526" y="278733"/>
                  <a:pt x="3688080" y="274320"/>
                </a:cubicBezTo>
                <a:cubicBezTo>
                  <a:pt x="3667941" y="268566"/>
                  <a:pt x="3646991" y="265704"/>
                  <a:pt x="3627120" y="259080"/>
                </a:cubicBezTo>
                <a:cubicBezTo>
                  <a:pt x="3601167" y="250429"/>
                  <a:pt x="3576873" y="237251"/>
                  <a:pt x="3550920" y="228600"/>
                </a:cubicBezTo>
                <a:cubicBezTo>
                  <a:pt x="3531049" y="221976"/>
                  <a:pt x="3510099" y="219114"/>
                  <a:pt x="3489960" y="213360"/>
                </a:cubicBezTo>
                <a:cubicBezTo>
                  <a:pt x="3474514" y="208947"/>
                  <a:pt x="3460045" y="200994"/>
                  <a:pt x="3444240" y="198120"/>
                </a:cubicBezTo>
                <a:cubicBezTo>
                  <a:pt x="3403944" y="190794"/>
                  <a:pt x="3362719" y="189613"/>
                  <a:pt x="3322320" y="182880"/>
                </a:cubicBezTo>
                <a:cubicBezTo>
                  <a:pt x="3301660" y="179437"/>
                  <a:pt x="3281807" y="172184"/>
                  <a:pt x="3261360" y="167640"/>
                </a:cubicBezTo>
                <a:cubicBezTo>
                  <a:pt x="3200148" y="154037"/>
                  <a:pt x="3030366" y="123835"/>
                  <a:pt x="3002280" y="121920"/>
                </a:cubicBezTo>
                <a:cubicBezTo>
                  <a:pt x="2840017" y="110857"/>
                  <a:pt x="2677160" y="111760"/>
                  <a:pt x="2514600" y="106680"/>
                </a:cubicBezTo>
                <a:cubicBezTo>
                  <a:pt x="2393722" y="66387"/>
                  <a:pt x="2497784" y="96800"/>
                  <a:pt x="2240280" y="76200"/>
                </a:cubicBezTo>
                <a:cubicBezTo>
                  <a:pt x="2041480" y="60296"/>
                  <a:pt x="2103120" y="59055"/>
                  <a:pt x="1874520" y="30480"/>
                </a:cubicBezTo>
                <a:cubicBezTo>
                  <a:pt x="1716956" y="10785"/>
                  <a:pt x="1793145" y="21032"/>
                  <a:pt x="1645920" y="0"/>
                </a:cubicBezTo>
                <a:cubicBezTo>
                  <a:pt x="1498600" y="5080"/>
                  <a:pt x="1351098" y="6323"/>
                  <a:pt x="1203960" y="15240"/>
                </a:cubicBezTo>
                <a:cubicBezTo>
                  <a:pt x="1173725" y="17072"/>
                  <a:pt x="1127352" y="37128"/>
                  <a:pt x="1097280" y="45720"/>
                </a:cubicBezTo>
                <a:cubicBezTo>
                  <a:pt x="1077141" y="51474"/>
                  <a:pt x="1056382" y="54941"/>
                  <a:pt x="1036320" y="60960"/>
                </a:cubicBezTo>
                <a:lnTo>
                  <a:pt x="899160" y="106680"/>
                </a:lnTo>
                <a:cubicBezTo>
                  <a:pt x="883920" y="111760"/>
                  <a:pt x="869025" y="118024"/>
                  <a:pt x="853440" y="121920"/>
                </a:cubicBezTo>
                <a:cubicBezTo>
                  <a:pt x="833120" y="127000"/>
                  <a:pt x="812542" y="131141"/>
                  <a:pt x="792480" y="137160"/>
                </a:cubicBezTo>
                <a:cubicBezTo>
                  <a:pt x="761706" y="146392"/>
                  <a:pt x="732732" y="162358"/>
                  <a:pt x="701040" y="167640"/>
                </a:cubicBezTo>
                <a:cubicBezTo>
                  <a:pt x="639249" y="177938"/>
                  <a:pt x="605476" y="181069"/>
                  <a:pt x="548640" y="198120"/>
                </a:cubicBezTo>
                <a:cubicBezTo>
                  <a:pt x="517866" y="207352"/>
                  <a:pt x="488197" y="220146"/>
                  <a:pt x="457200" y="228600"/>
                </a:cubicBezTo>
                <a:cubicBezTo>
                  <a:pt x="418943" y="239034"/>
                  <a:pt x="372273" y="240583"/>
                  <a:pt x="335280" y="259080"/>
                </a:cubicBezTo>
                <a:cubicBezTo>
                  <a:pt x="301029" y="276206"/>
                  <a:pt x="267915" y="306390"/>
                  <a:pt x="243840" y="335280"/>
                </a:cubicBezTo>
                <a:cubicBezTo>
                  <a:pt x="157677" y="438675"/>
                  <a:pt x="246589" y="347771"/>
                  <a:pt x="198120" y="3962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" y="142240"/>
            <a:ext cx="11744960" cy="658367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 </a:t>
            </a:r>
            <a:r>
              <a:rPr lang="ru-RU" sz="2800" dirty="0" smtClean="0">
                <a:latin typeface="Times New Roman"/>
                <a:ea typeface="Times New Roman"/>
              </a:rPr>
              <a:t>На </a:t>
            </a:r>
            <a:r>
              <a:rPr lang="ru-RU" sz="2800" dirty="0">
                <a:latin typeface="Times New Roman"/>
                <a:ea typeface="Times New Roman"/>
              </a:rPr>
              <a:t>плоскости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6797040" cy="6156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лилиния 4"/>
          <p:cNvSpPr/>
          <p:nvPr/>
        </p:nvSpPr>
        <p:spPr>
          <a:xfrm>
            <a:off x="7467600" y="4053840"/>
            <a:ext cx="1828800" cy="1767840"/>
          </a:xfrm>
          <a:custGeom>
            <a:avLst/>
            <a:gdLst>
              <a:gd name="connsiteX0" fmla="*/ 167640 w 1828800"/>
              <a:gd name="connsiteY0" fmla="*/ 944880 h 1767840"/>
              <a:gd name="connsiteX1" fmla="*/ 228600 w 1828800"/>
              <a:gd name="connsiteY1" fmla="*/ 701040 h 1767840"/>
              <a:gd name="connsiteX2" fmla="*/ 243840 w 1828800"/>
              <a:gd name="connsiteY2" fmla="*/ 655320 h 1767840"/>
              <a:gd name="connsiteX3" fmla="*/ 274320 w 1828800"/>
              <a:gd name="connsiteY3" fmla="*/ 594360 h 1767840"/>
              <a:gd name="connsiteX4" fmla="*/ 289560 w 1828800"/>
              <a:gd name="connsiteY4" fmla="*/ 548640 h 1767840"/>
              <a:gd name="connsiteX5" fmla="*/ 381000 w 1828800"/>
              <a:gd name="connsiteY5" fmla="*/ 396240 h 1767840"/>
              <a:gd name="connsiteX6" fmla="*/ 487680 w 1828800"/>
              <a:gd name="connsiteY6" fmla="*/ 259080 h 1767840"/>
              <a:gd name="connsiteX7" fmla="*/ 548640 w 1828800"/>
              <a:gd name="connsiteY7" fmla="*/ 213360 h 1767840"/>
              <a:gd name="connsiteX8" fmla="*/ 609600 w 1828800"/>
              <a:gd name="connsiteY8" fmla="*/ 182880 h 1767840"/>
              <a:gd name="connsiteX9" fmla="*/ 670560 w 1828800"/>
              <a:gd name="connsiteY9" fmla="*/ 121920 h 1767840"/>
              <a:gd name="connsiteX10" fmla="*/ 822960 w 1828800"/>
              <a:gd name="connsiteY10" fmla="*/ 60960 h 1767840"/>
              <a:gd name="connsiteX11" fmla="*/ 914400 w 1828800"/>
              <a:gd name="connsiteY11" fmla="*/ 30480 h 1767840"/>
              <a:gd name="connsiteX12" fmla="*/ 1066800 w 1828800"/>
              <a:gd name="connsiteY12" fmla="*/ 0 h 1767840"/>
              <a:gd name="connsiteX13" fmla="*/ 1493520 w 1828800"/>
              <a:gd name="connsiteY13" fmla="*/ 30480 h 1767840"/>
              <a:gd name="connsiteX14" fmla="*/ 1539240 w 1828800"/>
              <a:gd name="connsiteY14" fmla="*/ 60960 h 1767840"/>
              <a:gd name="connsiteX15" fmla="*/ 1630680 w 1828800"/>
              <a:gd name="connsiteY15" fmla="*/ 137160 h 1767840"/>
              <a:gd name="connsiteX16" fmla="*/ 1676400 w 1828800"/>
              <a:gd name="connsiteY16" fmla="*/ 259080 h 1767840"/>
              <a:gd name="connsiteX17" fmla="*/ 1722120 w 1828800"/>
              <a:gd name="connsiteY17" fmla="*/ 518160 h 1767840"/>
              <a:gd name="connsiteX18" fmla="*/ 1752600 w 1828800"/>
              <a:gd name="connsiteY18" fmla="*/ 701040 h 1767840"/>
              <a:gd name="connsiteX19" fmla="*/ 1783080 w 1828800"/>
              <a:gd name="connsiteY19" fmla="*/ 762000 h 1767840"/>
              <a:gd name="connsiteX20" fmla="*/ 1813560 w 1828800"/>
              <a:gd name="connsiteY20" fmla="*/ 883920 h 1767840"/>
              <a:gd name="connsiteX21" fmla="*/ 1828800 w 1828800"/>
              <a:gd name="connsiteY21" fmla="*/ 944880 h 1767840"/>
              <a:gd name="connsiteX22" fmla="*/ 1798320 w 1828800"/>
              <a:gd name="connsiteY22" fmla="*/ 1280160 h 1767840"/>
              <a:gd name="connsiteX23" fmla="*/ 1783080 w 1828800"/>
              <a:gd name="connsiteY23" fmla="*/ 1325880 h 1767840"/>
              <a:gd name="connsiteX24" fmla="*/ 1630680 w 1828800"/>
              <a:gd name="connsiteY24" fmla="*/ 1569720 h 1767840"/>
              <a:gd name="connsiteX25" fmla="*/ 1493520 w 1828800"/>
              <a:gd name="connsiteY25" fmla="*/ 1661160 h 1767840"/>
              <a:gd name="connsiteX26" fmla="*/ 1447800 w 1828800"/>
              <a:gd name="connsiteY26" fmla="*/ 1691640 h 1767840"/>
              <a:gd name="connsiteX27" fmla="*/ 1402080 w 1828800"/>
              <a:gd name="connsiteY27" fmla="*/ 1722120 h 1767840"/>
              <a:gd name="connsiteX28" fmla="*/ 1203960 w 1828800"/>
              <a:gd name="connsiteY28" fmla="*/ 1767840 h 1767840"/>
              <a:gd name="connsiteX29" fmla="*/ 822960 w 1828800"/>
              <a:gd name="connsiteY29" fmla="*/ 1752600 h 1767840"/>
              <a:gd name="connsiteX30" fmla="*/ 640080 w 1828800"/>
              <a:gd name="connsiteY30" fmla="*/ 1722120 h 1767840"/>
              <a:gd name="connsiteX31" fmla="*/ 502920 w 1828800"/>
              <a:gd name="connsiteY31" fmla="*/ 1676400 h 1767840"/>
              <a:gd name="connsiteX32" fmla="*/ 411480 w 1828800"/>
              <a:gd name="connsiteY32" fmla="*/ 1615440 h 1767840"/>
              <a:gd name="connsiteX33" fmla="*/ 320040 w 1828800"/>
              <a:gd name="connsiteY33" fmla="*/ 1539240 h 1767840"/>
              <a:gd name="connsiteX34" fmla="*/ 304800 w 1828800"/>
              <a:gd name="connsiteY34" fmla="*/ 1493520 h 1767840"/>
              <a:gd name="connsiteX35" fmla="*/ 289560 w 1828800"/>
              <a:gd name="connsiteY35" fmla="*/ 1417320 h 1767840"/>
              <a:gd name="connsiteX36" fmla="*/ 259080 w 1828800"/>
              <a:gd name="connsiteY36" fmla="*/ 1341120 h 1767840"/>
              <a:gd name="connsiteX37" fmla="*/ 228600 w 1828800"/>
              <a:gd name="connsiteY37" fmla="*/ 1234440 h 1767840"/>
              <a:gd name="connsiteX38" fmla="*/ 198120 w 1828800"/>
              <a:gd name="connsiteY38" fmla="*/ 1173480 h 1767840"/>
              <a:gd name="connsiteX39" fmla="*/ 106680 w 1828800"/>
              <a:gd name="connsiteY39" fmla="*/ 1082040 h 1767840"/>
              <a:gd name="connsiteX40" fmla="*/ 60960 w 1828800"/>
              <a:gd name="connsiteY40" fmla="*/ 1066800 h 1767840"/>
              <a:gd name="connsiteX41" fmla="*/ 0 w 1828800"/>
              <a:gd name="connsiteY41" fmla="*/ 99060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28800" h="1767840">
                <a:moveTo>
                  <a:pt x="167640" y="944880"/>
                </a:moveTo>
                <a:cubicBezTo>
                  <a:pt x="191629" y="824936"/>
                  <a:pt x="181902" y="864484"/>
                  <a:pt x="228600" y="701040"/>
                </a:cubicBezTo>
                <a:cubicBezTo>
                  <a:pt x="233013" y="685594"/>
                  <a:pt x="237512" y="670085"/>
                  <a:pt x="243840" y="655320"/>
                </a:cubicBezTo>
                <a:cubicBezTo>
                  <a:pt x="252789" y="634438"/>
                  <a:pt x="265371" y="615242"/>
                  <a:pt x="274320" y="594360"/>
                </a:cubicBezTo>
                <a:cubicBezTo>
                  <a:pt x="280648" y="579595"/>
                  <a:pt x="283232" y="563405"/>
                  <a:pt x="289560" y="548640"/>
                </a:cubicBezTo>
                <a:cubicBezTo>
                  <a:pt x="312180" y="495860"/>
                  <a:pt x="346528" y="440561"/>
                  <a:pt x="381000" y="396240"/>
                </a:cubicBezTo>
                <a:cubicBezTo>
                  <a:pt x="416560" y="350520"/>
                  <a:pt x="441343" y="293833"/>
                  <a:pt x="487680" y="259080"/>
                </a:cubicBezTo>
                <a:cubicBezTo>
                  <a:pt x="508000" y="243840"/>
                  <a:pt x="527101" y="226822"/>
                  <a:pt x="548640" y="213360"/>
                </a:cubicBezTo>
                <a:cubicBezTo>
                  <a:pt x="567905" y="201319"/>
                  <a:pt x="591425" y="196511"/>
                  <a:pt x="609600" y="182880"/>
                </a:cubicBezTo>
                <a:cubicBezTo>
                  <a:pt x="632589" y="165638"/>
                  <a:pt x="648741" y="140622"/>
                  <a:pt x="670560" y="121920"/>
                </a:cubicBezTo>
                <a:cubicBezTo>
                  <a:pt x="722997" y="76974"/>
                  <a:pt x="747239" y="84259"/>
                  <a:pt x="822960" y="60960"/>
                </a:cubicBezTo>
                <a:cubicBezTo>
                  <a:pt x="853668" y="51511"/>
                  <a:pt x="883231" y="38272"/>
                  <a:pt x="914400" y="30480"/>
                </a:cubicBezTo>
                <a:cubicBezTo>
                  <a:pt x="964659" y="17915"/>
                  <a:pt x="1066800" y="0"/>
                  <a:pt x="1066800" y="0"/>
                </a:cubicBezTo>
                <a:cubicBezTo>
                  <a:pt x="1209040" y="10160"/>
                  <a:pt x="1352090" y="12231"/>
                  <a:pt x="1493520" y="30480"/>
                </a:cubicBezTo>
                <a:cubicBezTo>
                  <a:pt x="1511686" y="32824"/>
                  <a:pt x="1525169" y="49234"/>
                  <a:pt x="1539240" y="60960"/>
                </a:cubicBezTo>
                <a:cubicBezTo>
                  <a:pt x="1656583" y="158746"/>
                  <a:pt x="1517166" y="61484"/>
                  <a:pt x="1630680" y="137160"/>
                </a:cubicBezTo>
                <a:cubicBezTo>
                  <a:pt x="1640003" y="160467"/>
                  <a:pt x="1668436" y="227225"/>
                  <a:pt x="1676400" y="259080"/>
                </a:cubicBezTo>
                <a:cubicBezTo>
                  <a:pt x="1689640" y="312040"/>
                  <a:pt x="1721070" y="509761"/>
                  <a:pt x="1722120" y="518160"/>
                </a:cubicBezTo>
                <a:cubicBezTo>
                  <a:pt x="1727652" y="562416"/>
                  <a:pt x="1733720" y="650693"/>
                  <a:pt x="1752600" y="701040"/>
                </a:cubicBezTo>
                <a:cubicBezTo>
                  <a:pt x="1760577" y="722312"/>
                  <a:pt x="1775896" y="740447"/>
                  <a:pt x="1783080" y="762000"/>
                </a:cubicBezTo>
                <a:cubicBezTo>
                  <a:pt x="1796327" y="801741"/>
                  <a:pt x="1803400" y="843280"/>
                  <a:pt x="1813560" y="883920"/>
                </a:cubicBezTo>
                <a:lnTo>
                  <a:pt x="1828800" y="944880"/>
                </a:lnTo>
                <a:cubicBezTo>
                  <a:pt x="1818045" y="1138474"/>
                  <a:pt x="1834480" y="1153599"/>
                  <a:pt x="1798320" y="1280160"/>
                </a:cubicBezTo>
                <a:cubicBezTo>
                  <a:pt x="1793907" y="1295606"/>
                  <a:pt x="1789727" y="1311256"/>
                  <a:pt x="1783080" y="1325880"/>
                </a:cubicBezTo>
                <a:cubicBezTo>
                  <a:pt x="1756477" y="1384406"/>
                  <a:pt x="1685570" y="1533127"/>
                  <a:pt x="1630680" y="1569720"/>
                </a:cubicBezTo>
                <a:lnTo>
                  <a:pt x="1493520" y="1661160"/>
                </a:lnTo>
                <a:lnTo>
                  <a:pt x="1447800" y="1691640"/>
                </a:lnTo>
                <a:cubicBezTo>
                  <a:pt x="1432560" y="1701800"/>
                  <a:pt x="1419456" y="1716328"/>
                  <a:pt x="1402080" y="1722120"/>
                </a:cubicBezTo>
                <a:cubicBezTo>
                  <a:pt x="1276562" y="1763959"/>
                  <a:pt x="1342446" y="1748056"/>
                  <a:pt x="1203960" y="1767840"/>
                </a:cubicBezTo>
                <a:cubicBezTo>
                  <a:pt x="1076960" y="1762760"/>
                  <a:pt x="949814" y="1760528"/>
                  <a:pt x="822960" y="1752600"/>
                </a:cubicBezTo>
                <a:cubicBezTo>
                  <a:pt x="767969" y="1749163"/>
                  <a:pt x="695739" y="1733252"/>
                  <a:pt x="640080" y="1722120"/>
                </a:cubicBezTo>
                <a:cubicBezTo>
                  <a:pt x="503739" y="1631226"/>
                  <a:pt x="721934" y="1767656"/>
                  <a:pt x="502920" y="1676400"/>
                </a:cubicBezTo>
                <a:cubicBezTo>
                  <a:pt x="469105" y="1662311"/>
                  <a:pt x="441960" y="1635760"/>
                  <a:pt x="411480" y="1615440"/>
                </a:cubicBezTo>
                <a:cubicBezTo>
                  <a:pt x="347827" y="1573005"/>
                  <a:pt x="378712" y="1597912"/>
                  <a:pt x="320040" y="1539240"/>
                </a:cubicBezTo>
                <a:cubicBezTo>
                  <a:pt x="314960" y="1524000"/>
                  <a:pt x="308696" y="1509105"/>
                  <a:pt x="304800" y="1493520"/>
                </a:cubicBezTo>
                <a:cubicBezTo>
                  <a:pt x="298518" y="1468390"/>
                  <a:pt x="297003" y="1442131"/>
                  <a:pt x="289560" y="1417320"/>
                </a:cubicBezTo>
                <a:cubicBezTo>
                  <a:pt x="281699" y="1391117"/>
                  <a:pt x="267731" y="1367073"/>
                  <a:pt x="259080" y="1341120"/>
                </a:cubicBezTo>
                <a:cubicBezTo>
                  <a:pt x="239746" y="1283118"/>
                  <a:pt x="250615" y="1285809"/>
                  <a:pt x="228600" y="1234440"/>
                </a:cubicBezTo>
                <a:cubicBezTo>
                  <a:pt x="219651" y="1213558"/>
                  <a:pt x="212312" y="1191220"/>
                  <a:pt x="198120" y="1173480"/>
                </a:cubicBezTo>
                <a:cubicBezTo>
                  <a:pt x="171192" y="1139820"/>
                  <a:pt x="147573" y="1095671"/>
                  <a:pt x="106680" y="1082040"/>
                </a:cubicBezTo>
                <a:lnTo>
                  <a:pt x="60960" y="1066800"/>
                </a:lnTo>
                <a:cubicBezTo>
                  <a:pt x="22510" y="1009125"/>
                  <a:pt x="43432" y="1034032"/>
                  <a:pt x="0" y="990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398520" y="544600"/>
            <a:ext cx="4998720" cy="3265400"/>
          </a:xfrm>
          <a:custGeom>
            <a:avLst/>
            <a:gdLst>
              <a:gd name="connsiteX0" fmla="*/ 2087880 w 4998720"/>
              <a:gd name="connsiteY0" fmla="*/ 49760 h 3265400"/>
              <a:gd name="connsiteX1" fmla="*/ 1066800 w 4998720"/>
              <a:gd name="connsiteY1" fmla="*/ 34520 h 3265400"/>
              <a:gd name="connsiteX2" fmla="*/ 914400 w 4998720"/>
              <a:gd name="connsiteY2" fmla="*/ 49760 h 3265400"/>
              <a:gd name="connsiteX3" fmla="*/ 670560 w 4998720"/>
              <a:gd name="connsiteY3" fmla="*/ 65000 h 3265400"/>
              <a:gd name="connsiteX4" fmla="*/ 609600 w 4998720"/>
              <a:gd name="connsiteY4" fmla="*/ 80240 h 3265400"/>
              <a:gd name="connsiteX5" fmla="*/ 457200 w 4998720"/>
              <a:gd name="connsiteY5" fmla="*/ 110720 h 3265400"/>
              <a:gd name="connsiteX6" fmla="*/ 396240 w 4998720"/>
              <a:gd name="connsiteY6" fmla="*/ 141200 h 3265400"/>
              <a:gd name="connsiteX7" fmla="*/ 350520 w 4998720"/>
              <a:gd name="connsiteY7" fmla="*/ 156440 h 3265400"/>
              <a:gd name="connsiteX8" fmla="*/ 243840 w 4998720"/>
              <a:gd name="connsiteY8" fmla="*/ 247880 h 3265400"/>
              <a:gd name="connsiteX9" fmla="*/ 213360 w 4998720"/>
              <a:gd name="connsiteY9" fmla="*/ 324080 h 3265400"/>
              <a:gd name="connsiteX10" fmla="*/ 182880 w 4998720"/>
              <a:gd name="connsiteY10" fmla="*/ 369800 h 3265400"/>
              <a:gd name="connsiteX11" fmla="*/ 137160 w 4998720"/>
              <a:gd name="connsiteY11" fmla="*/ 506960 h 3265400"/>
              <a:gd name="connsiteX12" fmla="*/ 106680 w 4998720"/>
              <a:gd name="connsiteY12" fmla="*/ 689840 h 3265400"/>
              <a:gd name="connsiteX13" fmla="*/ 91440 w 4998720"/>
              <a:gd name="connsiteY13" fmla="*/ 750800 h 3265400"/>
              <a:gd name="connsiteX14" fmla="*/ 76200 w 4998720"/>
              <a:gd name="connsiteY14" fmla="*/ 857480 h 3265400"/>
              <a:gd name="connsiteX15" fmla="*/ 45720 w 4998720"/>
              <a:gd name="connsiteY15" fmla="*/ 979400 h 3265400"/>
              <a:gd name="connsiteX16" fmla="*/ 30480 w 4998720"/>
              <a:gd name="connsiteY16" fmla="*/ 1147040 h 3265400"/>
              <a:gd name="connsiteX17" fmla="*/ 15240 w 4998720"/>
              <a:gd name="connsiteY17" fmla="*/ 1223240 h 3265400"/>
              <a:gd name="connsiteX18" fmla="*/ 0 w 4998720"/>
              <a:gd name="connsiteY18" fmla="*/ 1329920 h 3265400"/>
              <a:gd name="connsiteX19" fmla="*/ 15240 w 4998720"/>
              <a:gd name="connsiteY19" fmla="*/ 1451840 h 3265400"/>
              <a:gd name="connsiteX20" fmla="*/ 76200 w 4998720"/>
              <a:gd name="connsiteY20" fmla="*/ 1528040 h 3265400"/>
              <a:gd name="connsiteX21" fmla="*/ 106680 w 4998720"/>
              <a:gd name="connsiteY21" fmla="*/ 1573760 h 3265400"/>
              <a:gd name="connsiteX22" fmla="*/ 152400 w 4998720"/>
              <a:gd name="connsiteY22" fmla="*/ 1680440 h 3265400"/>
              <a:gd name="connsiteX23" fmla="*/ 213360 w 4998720"/>
              <a:gd name="connsiteY23" fmla="*/ 1695680 h 3265400"/>
              <a:gd name="connsiteX24" fmla="*/ 259080 w 4998720"/>
              <a:gd name="connsiteY24" fmla="*/ 1741400 h 3265400"/>
              <a:gd name="connsiteX25" fmla="*/ 289560 w 4998720"/>
              <a:gd name="connsiteY25" fmla="*/ 1863320 h 3265400"/>
              <a:gd name="connsiteX26" fmla="*/ 381000 w 4998720"/>
              <a:gd name="connsiteY26" fmla="*/ 1985240 h 3265400"/>
              <a:gd name="connsiteX27" fmla="*/ 426720 w 4998720"/>
              <a:gd name="connsiteY27" fmla="*/ 2030960 h 3265400"/>
              <a:gd name="connsiteX28" fmla="*/ 548640 w 4998720"/>
              <a:gd name="connsiteY28" fmla="*/ 2244320 h 3265400"/>
              <a:gd name="connsiteX29" fmla="*/ 762000 w 4998720"/>
              <a:gd name="connsiteY29" fmla="*/ 2457680 h 3265400"/>
              <a:gd name="connsiteX30" fmla="*/ 807720 w 4998720"/>
              <a:gd name="connsiteY30" fmla="*/ 2503400 h 3265400"/>
              <a:gd name="connsiteX31" fmla="*/ 990600 w 4998720"/>
              <a:gd name="connsiteY31" fmla="*/ 2625320 h 3265400"/>
              <a:gd name="connsiteX32" fmla="*/ 1112520 w 4998720"/>
              <a:gd name="connsiteY32" fmla="*/ 2686280 h 3265400"/>
              <a:gd name="connsiteX33" fmla="*/ 1249680 w 4998720"/>
              <a:gd name="connsiteY33" fmla="*/ 2792960 h 3265400"/>
              <a:gd name="connsiteX34" fmla="*/ 1325880 w 4998720"/>
              <a:gd name="connsiteY34" fmla="*/ 2823440 h 3265400"/>
              <a:gd name="connsiteX35" fmla="*/ 1371600 w 4998720"/>
              <a:gd name="connsiteY35" fmla="*/ 2853920 h 3265400"/>
              <a:gd name="connsiteX36" fmla="*/ 1432560 w 4998720"/>
              <a:gd name="connsiteY36" fmla="*/ 2869160 h 3265400"/>
              <a:gd name="connsiteX37" fmla="*/ 1569720 w 4998720"/>
              <a:gd name="connsiteY37" fmla="*/ 2930120 h 3265400"/>
              <a:gd name="connsiteX38" fmla="*/ 1661160 w 4998720"/>
              <a:gd name="connsiteY38" fmla="*/ 2945360 h 3265400"/>
              <a:gd name="connsiteX39" fmla="*/ 1798320 w 4998720"/>
              <a:gd name="connsiteY39" fmla="*/ 2975840 h 3265400"/>
              <a:gd name="connsiteX40" fmla="*/ 1920240 w 4998720"/>
              <a:gd name="connsiteY40" fmla="*/ 3021560 h 3265400"/>
              <a:gd name="connsiteX41" fmla="*/ 2072640 w 4998720"/>
              <a:gd name="connsiteY41" fmla="*/ 3052040 h 3265400"/>
              <a:gd name="connsiteX42" fmla="*/ 2209800 w 4998720"/>
              <a:gd name="connsiteY42" fmla="*/ 3097760 h 3265400"/>
              <a:gd name="connsiteX43" fmla="*/ 2301240 w 4998720"/>
              <a:gd name="connsiteY43" fmla="*/ 3113000 h 3265400"/>
              <a:gd name="connsiteX44" fmla="*/ 2407920 w 4998720"/>
              <a:gd name="connsiteY44" fmla="*/ 3143480 h 3265400"/>
              <a:gd name="connsiteX45" fmla="*/ 2453640 w 4998720"/>
              <a:gd name="connsiteY45" fmla="*/ 3189200 h 3265400"/>
              <a:gd name="connsiteX46" fmla="*/ 2606040 w 4998720"/>
              <a:gd name="connsiteY46" fmla="*/ 3219680 h 3265400"/>
              <a:gd name="connsiteX47" fmla="*/ 2819400 w 4998720"/>
              <a:gd name="connsiteY47" fmla="*/ 3265400 h 3265400"/>
              <a:gd name="connsiteX48" fmla="*/ 3398520 w 4998720"/>
              <a:gd name="connsiteY48" fmla="*/ 3219680 h 3265400"/>
              <a:gd name="connsiteX49" fmla="*/ 3459480 w 4998720"/>
              <a:gd name="connsiteY49" fmla="*/ 3189200 h 3265400"/>
              <a:gd name="connsiteX50" fmla="*/ 3611880 w 4998720"/>
              <a:gd name="connsiteY50" fmla="*/ 3143480 h 3265400"/>
              <a:gd name="connsiteX51" fmla="*/ 3901440 w 4998720"/>
              <a:gd name="connsiteY51" fmla="*/ 3052040 h 3265400"/>
              <a:gd name="connsiteX52" fmla="*/ 4053840 w 4998720"/>
              <a:gd name="connsiteY52" fmla="*/ 3021560 h 3265400"/>
              <a:gd name="connsiteX53" fmla="*/ 4191000 w 4998720"/>
              <a:gd name="connsiteY53" fmla="*/ 2945360 h 3265400"/>
              <a:gd name="connsiteX54" fmla="*/ 4267200 w 4998720"/>
              <a:gd name="connsiteY54" fmla="*/ 2899640 h 3265400"/>
              <a:gd name="connsiteX55" fmla="*/ 4297680 w 4998720"/>
              <a:gd name="connsiteY55" fmla="*/ 2777720 h 3265400"/>
              <a:gd name="connsiteX56" fmla="*/ 4389120 w 4998720"/>
              <a:gd name="connsiteY56" fmla="*/ 2655800 h 3265400"/>
              <a:gd name="connsiteX57" fmla="*/ 4434840 w 4998720"/>
              <a:gd name="connsiteY57" fmla="*/ 2594840 h 3265400"/>
              <a:gd name="connsiteX58" fmla="*/ 4480560 w 4998720"/>
              <a:gd name="connsiteY58" fmla="*/ 2533880 h 3265400"/>
              <a:gd name="connsiteX59" fmla="*/ 4617720 w 4998720"/>
              <a:gd name="connsiteY59" fmla="*/ 2381480 h 3265400"/>
              <a:gd name="connsiteX60" fmla="*/ 4663440 w 4998720"/>
              <a:gd name="connsiteY60" fmla="*/ 2274800 h 3265400"/>
              <a:gd name="connsiteX61" fmla="*/ 4739640 w 4998720"/>
              <a:gd name="connsiteY61" fmla="*/ 2168120 h 3265400"/>
              <a:gd name="connsiteX62" fmla="*/ 4800600 w 4998720"/>
              <a:gd name="connsiteY62" fmla="*/ 2015720 h 3265400"/>
              <a:gd name="connsiteX63" fmla="*/ 4846320 w 4998720"/>
              <a:gd name="connsiteY63" fmla="*/ 1954760 h 3265400"/>
              <a:gd name="connsiteX64" fmla="*/ 4907280 w 4998720"/>
              <a:gd name="connsiteY64" fmla="*/ 1832840 h 3265400"/>
              <a:gd name="connsiteX65" fmla="*/ 4953000 w 4998720"/>
              <a:gd name="connsiteY65" fmla="*/ 1695680 h 3265400"/>
              <a:gd name="connsiteX66" fmla="*/ 4983480 w 4998720"/>
              <a:gd name="connsiteY66" fmla="*/ 1634720 h 3265400"/>
              <a:gd name="connsiteX67" fmla="*/ 4998720 w 4998720"/>
              <a:gd name="connsiteY67" fmla="*/ 1512800 h 3265400"/>
              <a:gd name="connsiteX68" fmla="*/ 4983480 w 4998720"/>
              <a:gd name="connsiteY68" fmla="*/ 933680 h 3265400"/>
              <a:gd name="connsiteX69" fmla="*/ 4953000 w 4998720"/>
              <a:gd name="connsiteY69" fmla="*/ 781280 h 3265400"/>
              <a:gd name="connsiteX70" fmla="*/ 4937760 w 4998720"/>
              <a:gd name="connsiteY70" fmla="*/ 705080 h 3265400"/>
              <a:gd name="connsiteX71" fmla="*/ 4892040 w 4998720"/>
              <a:gd name="connsiteY71" fmla="*/ 613640 h 3265400"/>
              <a:gd name="connsiteX72" fmla="*/ 4876800 w 4998720"/>
              <a:gd name="connsiteY72" fmla="*/ 567920 h 3265400"/>
              <a:gd name="connsiteX73" fmla="*/ 4785360 w 4998720"/>
              <a:gd name="connsiteY73" fmla="*/ 506960 h 3265400"/>
              <a:gd name="connsiteX74" fmla="*/ 4739640 w 4998720"/>
              <a:gd name="connsiteY74" fmla="*/ 476480 h 3265400"/>
              <a:gd name="connsiteX75" fmla="*/ 4678680 w 4998720"/>
              <a:gd name="connsiteY75" fmla="*/ 430760 h 3265400"/>
              <a:gd name="connsiteX76" fmla="*/ 4587240 w 4998720"/>
              <a:gd name="connsiteY76" fmla="*/ 400280 h 3265400"/>
              <a:gd name="connsiteX77" fmla="*/ 4541520 w 4998720"/>
              <a:gd name="connsiteY77" fmla="*/ 385040 h 3265400"/>
              <a:gd name="connsiteX78" fmla="*/ 4480560 w 4998720"/>
              <a:gd name="connsiteY78" fmla="*/ 354560 h 3265400"/>
              <a:gd name="connsiteX79" fmla="*/ 4419600 w 4998720"/>
              <a:gd name="connsiteY79" fmla="*/ 339320 h 3265400"/>
              <a:gd name="connsiteX80" fmla="*/ 4373880 w 4998720"/>
              <a:gd name="connsiteY80" fmla="*/ 324080 h 3265400"/>
              <a:gd name="connsiteX81" fmla="*/ 4191000 w 4998720"/>
              <a:gd name="connsiteY81" fmla="*/ 278360 h 3265400"/>
              <a:gd name="connsiteX82" fmla="*/ 3992880 w 4998720"/>
              <a:gd name="connsiteY82" fmla="*/ 217400 h 3265400"/>
              <a:gd name="connsiteX83" fmla="*/ 3733800 w 4998720"/>
              <a:gd name="connsiteY83" fmla="*/ 186920 h 3265400"/>
              <a:gd name="connsiteX84" fmla="*/ 3520440 w 4998720"/>
              <a:gd name="connsiteY84" fmla="*/ 156440 h 3265400"/>
              <a:gd name="connsiteX85" fmla="*/ 3276600 w 4998720"/>
              <a:gd name="connsiteY85" fmla="*/ 110720 h 3265400"/>
              <a:gd name="connsiteX86" fmla="*/ 3002280 w 4998720"/>
              <a:gd name="connsiteY86" fmla="*/ 49760 h 3265400"/>
              <a:gd name="connsiteX87" fmla="*/ 2773680 w 4998720"/>
              <a:gd name="connsiteY87" fmla="*/ 19280 h 3265400"/>
              <a:gd name="connsiteX88" fmla="*/ 2194560 w 4998720"/>
              <a:gd name="connsiteY88" fmla="*/ 19280 h 32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998720" h="3265400">
                <a:moveTo>
                  <a:pt x="2087880" y="49760"/>
                </a:moveTo>
                <a:cubicBezTo>
                  <a:pt x="1525873" y="-26877"/>
                  <a:pt x="1865283" y="-968"/>
                  <a:pt x="1066800" y="34520"/>
                </a:cubicBezTo>
                <a:cubicBezTo>
                  <a:pt x="1016000" y="39600"/>
                  <a:pt x="965303" y="45844"/>
                  <a:pt x="914400" y="49760"/>
                </a:cubicBezTo>
                <a:cubicBezTo>
                  <a:pt x="833201" y="56006"/>
                  <a:pt x="751594" y="56897"/>
                  <a:pt x="670560" y="65000"/>
                </a:cubicBezTo>
                <a:cubicBezTo>
                  <a:pt x="649719" y="67084"/>
                  <a:pt x="630139" y="76132"/>
                  <a:pt x="609600" y="80240"/>
                </a:cubicBezTo>
                <a:cubicBezTo>
                  <a:pt x="571975" y="87765"/>
                  <a:pt x="497656" y="95549"/>
                  <a:pt x="457200" y="110720"/>
                </a:cubicBezTo>
                <a:cubicBezTo>
                  <a:pt x="435928" y="118697"/>
                  <a:pt x="417122" y="132251"/>
                  <a:pt x="396240" y="141200"/>
                </a:cubicBezTo>
                <a:cubicBezTo>
                  <a:pt x="381475" y="147528"/>
                  <a:pt x="365760" y="151360"/>
                  <a:pt x="350520" y="156440"/>
                </a:cubicBezTo>
                <a:cubicBezTo>
                  <a:pt x="325293" y="175360"/>
                  <a:pt x="262570" y="217913"/>
                  <a:pt x="243840" y="247880"/>
                </a:cubicBezTo>
                <a:cubicBezTo>
                  <a:pt x="229341" y="271078"/>
                  <a:pt x="225594" y="299611"/>
                  <a:pt x="213360" y="324080"/>
                </a:cubicBezTo>
                <a:cubicBezTo>
                  <a:pt x="205169" y="340463"/>
                  <a:pt x="189925" y="352893"/>
                  <a:pt x="182880" y="369800"/>
                </a:cubicBezTo>
                <a:cubicBezTo>
                  <a:pt x="164344" y="414286"/>
                  <a:pt x="152400" y="461240"/>
                  <a:pt x="137160" y="506960"/>
                </a:cubicBezTo>
                <a:cubicBezTo>
                  <a:pt x="124437" y="596018"/>
                  <a:pt x="124508" y="609615"/>
                  <a:pt x="106680" y="689840"/>
                </a:cubicBezTo>
                <a:cubicBezTo>
                  <a:pt x="102136" y="710287"/>
                  <a:pt x="95187" y="730192"/>
                  <a:pt x="91440" y="750800"/>
                </a:cubicBezTo>
                <a:cubicBezTo>
                  <a:pt x="85014" y="786142"/>
                  <a:pt x="83245" y="822257"/>
                  <a:pt x="76200" y="857480"/>
                </a:cubicBezTo>
                <a:cubicBezTo>
                  <a:pt x="67985" y="898557"/>
                  <a:pt x="45720" y="979400"/>
                  <a:pt x="45720" y="979400"/>
                </a:cubicBezTo>
                <a:cubicBezTo>
                  <a:pt x="40640" y="1035280"/>
                  <a:pt x="37440" y="1091363"/>
                  <a:pt x="30480" y="1147040"/>
                </a:cubicBezTo>
                <a:cubicBezTo>
                  <a:pt x="27267" y="1172743"/>
                  <a:pt x="19498" y="1197689"/>
                  <a:pt x="15240" y="1223240"/>
                </a:cubicBezTo>
                <a:cubicBezTo>
                  <a:pt x="9335" y="1258672"/>
                  <a:pt x="5080" y="1294360"/>
                  <a:pt x="0" y="1329920"/>
                </a:cubicBezTo>
                <a:cubicBezTo>
                  <a:pt x="5080" y="1370560"/>
                  <a:pt x="538" y="1413614"/>
                  <a:pt x="15240" y="1451840"/>
                </a:cubicBezTo>
                <a:cubicBezTo>
                  <a:pt x="26917" y="1482200"/>
                  <a:pt x="56683" y="1502018"/>
                  <a:pt x="76200" y="1528040"/>
                </a:cubicBezTo>
                <a:cubicBezTo>
                  <a:pt x="87190" y="1542693"/>
                  <a:pt x="98489" y="1557377"/>
                  <a:pt x="106680" y="1573760"/>
                </a:cubicBezTo>
                <a:cubicBezTo>
                  <a:pt x="123982" y="1608364"/>
                  <a:pt x="126924" y="1651324"/>
                  <a:pt x="152400" y="1680440"/>
                </a:cubicBezTo>
                <a:cubicBezTo>
                  <a:pt x="166193" y="1696203"/>
                  <a:pt x="193040" y="1690600"/>
                  <a:pt x="213360" y="1695680"/>
                </a:cubicBezTo>
                <a:cubicBezTo>
                  <a:pt x="228600" y="1710920"/>
                  <a:pt x="250161" y="1721779"/>
                  <a:pt x="259080" y="1741400"/>
                </a:cubicBezTo>
                <a:cubicBezTo>
                  <a:pt x="276415" y="1779536"/>
                  <a:pt x="259939" y="1833699"/>
                  <a:pt x="289560" y="1863320"/>
                </a:cubicBezTo>
                <a:cubicBezTo>
                  <a:pt x="397560" y="1971320"/>
                  <a:pt x="267383" y="1833750"/>
                  <a:pt x="381000" y="1985240"/>
                </a:cubicBezTo>
                <a:cubicBezTo>
                  <a:pt x="393932" y="2002482"/>
                  <a:pt x="415149" y="2012777"/>
                  <a:pt x="426720" y="2030960"/>
                </a:cubicBezTo>
                <a:cubicBezTo>
                  <a:pt x="524062" y="2183927"/>
                  <a:pt x="446352" y="2116460"/>
                  <a:pt x="548640" y="2244320"/>
                </a:cubicBezTo>
                <a:cubicBezTo>
                  <a:pt x="754272" y="2501360"/>
                  <a:pt x="582179" y="2317819"/>
                  <a:pt x="762000" y="2457680"/>
                </a:cubicBezTo>
                <a:cubicBezTo>
                  <a:pt x="779013" y="2470912"/>
                  <a:pt x="791039" y="2489752"/>
                  <a:pt x="807720" y="2503400"/>
                </a:cubicBezTo>
                <a:cubicBezTo>
                  <a:pt x="961771" y="2629442"/>
                  <a:pt x="877962" y="2562743"/>
                  <a:pt x="990600" y="2625320"/>
                </a:cubicBezTo>
                <a:cubicBezTo>
                  <a:pt x="1098570" y="2685303"/>
                  <a:pt x="1028940" y="2658420"/>
                  <a:pt x="1112520" y="2686280"/>
                </a:cubicBezTo>
                <a:cubicBezTo>
                  <a:pt x="1158240" y="2721840"/>
                  <a:pt x="1195902" y="2771449"/>
                  <a:pt x="1249680" y="2792960"/>
                </a:cubicBezTo>
                <a:cubicBezTo>
                  <a:pt x="1275080" y="2803120"/>
                  <a:pt x="1301411" y="2811206"/>
                  <a:pt x="1325880" y="2823440"/>
                </a:cubicBezTo>
                <a:cubicBezTo>
                  <a:pt x="1342263" y="2831631"/>
                  <a:pt x="1354765" y="2846705"/>
                  <a:pt x="1371600" y="2853920"/>
                </a:cubicBezTo>
                <a:cubicBezTo>
                  <a:pt x="1390852" y="2862171"/>
                  <a:pt x="1412948" y="2861806"/>
                  <a:pt x="1432560" y="2869160"/>
                </a:cubicBezTo>
                <a:cubicBezTo>
                  <a:pt x="1521853" y="2902645"/>
                  <a:pt x="1467773" y="2902316"/>
                  <a:pt x="1569720" y="2930120"/>
                </a:cubicBezTo>
                <a:cubicBezTo>
                  <a:pt x="1599532" y="2938250"/>
                  <a:pt x="1630758" y="2939832"/>
                  <a:pt x="1661160" y="2945360"/>
                </a:cubicBezTo>
                <a:cubicBezTo>
                  <a:pt x="1687733" y="2950192"/>
                  <a:pt x="1768967" y="2966056"/>
                  <a:pt x="1798320" y="2975840"/>
                </a:cubicBezTo>
                <a:cubicBezTo>
                  <a:pt x="1839496" y="2989565"/>
                  <a:pt x="1878420" y="3009943"/>
                  <a:pt x="1920240" y="3021560"/>
                </a:cubicBezTo>
                <a:cubicBezTo>
                  <a:pt x="1970156" y="3035426"/>
                  <a:pt x="2022540" y="3038856"/>
                  <a:pt x="2072640" y="3052040"/>
                </a:cubicBezTo>
                <a:cubicBezTo>
                  <a:pt x="2119246" y="3064305"/>
                  <a:pt x="2163234" y="3085342"/>
                  <a:pt x="2209800" y="3097760"/>
                </a:cubicBezTo>
                <a:cubicBezTo>
                  <a:pt x="2239657" y="3105722"/>
                  <a:pt x="2270940" y="3106940"/>
                  <a:pt x="2301240" y="3113000"/>
                </a:cubicBezTo>
                <a:cubicBezTo>
                  <a:pt x="2349080" y="3122568"/>
                  <a:pt x="2364345" y="3128955"/>
                  <a:pt x="2407920" y="3143480"/>
                </a:cubicBezTo>
                <a:cubicBezTo>
                  <a:pt x="2423160" y="3158720"/>
                  <a:pt x="2435707" y="3177245"/>
                  <a:pt x="2453640" y="3189200"/>
                </a:cubicBezTo>
                <a:cubicBezTo>
                  <a:pt x="2483295" y="3208970"/>
                  <a:pt x="2595579" y="3217438"/>
                  <a:pt x="2606040" y="3219680"/>
                </a:cubicBezTo>
                <a:cubicBezTo>
                  <a:pt x="2888478" y="3280202"/>
                  <a:pt x="2538945" y="3225335"/>
                  <a:pt x="2819400" y="3265400"/>
                </a:cubicBezTo>
                <a:cubicBezTo>
                  <a:pt x="3004520" y="3257351"/>
                  <a:pt x="3213200" y="3258695"/>
                  <a:pt x="3398520" y="3219680"/>
                </a:cubicBezTo>
                <a:cubicBezTo>
                  <a:pt x="3420751" y="3215000"/>
                  <a:pt x="3438129" y="3196964"/>
                  <a:pt x="3459480" y="3189200"/>
                </a:cubicBezTo>
                <a:cubicBezTo>
                  <a:pt x="3736943" y="3088304"/>
                  <a:pt x="3463601" y="3199085"/>
                  <a:pt x="3611880" y="3143480"/>
                </a:cubicBezTo>
                <a:cubicBezTo>
                  <a:pt x="3734036" y="3097671"/>
                  <a:pt x="3723204" y="3087687"/>
                  <a:pt x="3901440" y="3052040"/>
                </a:cubicBezTo>
                <a:lnTo>
                  <a:pt x="4053840" y="3021560"/>
                </a:lnTo>
                <a:cubicBezTo>
                  <a:pt x="4292054" y="2878632"/>
                  <a:pt x="3994228" y="3054678"/>
                  <a:pt x="4191000" y="2945360"/>
                </a:cubicBezTo>
                <a:cubicBezTo>
                  <a:pt x="4216894" y="2930975"/>
                  <a:pt x="4241800" y="2914880"/>
                  <a:pt x="4267200" y="2899640"/>
                </a:cubicBezTo>
                <a:cubicBezTo>
                  <a:pt x="4269848" y="2886400"/>
                  <a:pt x="4284012" y="2799199"/>
                  <a:pt x="4297680" y="2777720"/>
                </a:cubicBezTo>
                <a:cubicBezTo>
                  <a:pt x="4324953" y="2734862"/>
                  <a:pt x="4358640" y="2696440"/>
                  <a:pt x="4389120" y="2655800"/>
                </a:cubicBezTo>
                <a:lnTo>
                  <a:pt x="4434840" y="2594840"/>
                </a:lnTo>
                <a:cubicBezTo>
                  <a:pt x="4450080" y="2574520"/>
                  <a:pt x="4463568" y="2552760"/>
                  <a:pt x="4480560" y="2533880"/>
                </a:cubicBezTo>
                <a:cubicBezTo>
                  <a:pt x="4526280" y="2483080"/>
                  <a:pt x="4575495" y="2435220"/>
                  <a:pt x="4617720" y="2381480"/>
                </a:cubicBezTo>
                <a:cubicBezTo>
                  <a:pt x="4649491" y="2341044"/>
                  <a:pt x="4645183" y="2317400"/>
                  <a:pt x="4663440" y="2274800"/>
                </a:cubicBezTo>
                <a:cubicBezTo>
                  <a:pt x="4717142" y="2149496"/>
                  <a:pt x="4664969" y="2272659"/>
                  <a:pt x="4739640" y="2168120"/>
                </a:cubicBezTo>
                <a:cubicBezTo>
                  <a:pt x="4784028" y="2105977"/>
                  <a:pt x="4763587" y="2089745"/>
                  <a:pt x="4800600" y="2015720"/>
                </a:cubicBezTo>
                <a:cubicBezTo>
                  <a:pt x="4811959" y="1993002"/>
                  <a:pt x="4831080" y="1975080"/>
                  <a:pt x="4846320" y="1954760"/>
                </a:cubicBezTo>
                <a:cubicBezTo>
                  <a:pt x="4879368" y="1789518"/>
                  <a:pt x="4831943" y="1953379"/>
                  <a:pt x="4907280" y="1832840"/>
                </a:cubicBezTo>
                <a:cubicBezTo>
                  <a:pt x="4948971" y="1766134"/>
                  <a:pt x="4928497" y="1761021"/>
                  <a:pt x="4953000" y="1695680"/>
                </a:cubicBezTo>
                <a:cubicBezTo>
                  <a:pt x="4960977" y="1674408"/>
                  <a:pt x="4973320" y="1655040"/>
                  <a:pt x="4983480" y="1634720"/>
                </a:cubicBezTo>
                <a:cubicBezTo>
                  <a:pt x="4988560" y="1594080"/>
                  <a:pt x="4998720" y="1553756"/>
                  <a:pt x="4998720" y="1512800"/>
                </a:cubicBezTo>
                <a:cubicBezTo>
                  <a:pt x="4998720" y="1319693"/>
                  <a:pt x="4992249" y="1126588"/>
                  <a:pt x="4983480" y="933680"/>
                </a:cubicBezTo>
                <a:cubicBezTo>
                  <a:pt x="4980920" y="877366"/>
                  <a:pt x="4964805" y="834404"/>
                  <a:pt x="4953000" y="781280"/>
                </a:cubicBezTo>
                <a:cubicBezTo>
                  <a:pt x="4947381" y="755994"/>
                  <a:pt x="4944042" y="730210"/>
                  <a:pt x="4937760" y="705080"/>
                </a:cubicBezTo>
                <a:cubicBezTo>
                  <a:pt x="4918607" y="628468"/>
                  <a:pt x="4929289" y="688137"/>
                  <a:pt x="4892040" y="613640"/>
                </a:cubicBezTo>
                <a:cubicBezTo>
                  <a:pt x="4884856" y="599272"/>
                  <a:pt x="4888159" y="579279"/>
                  <a:pt x="4876800" y="567920"/>
                </a:cubicBezTo>
                <a:cubicBezTo>
                  <a:pt x="4850897" y="542017"/>
                  <a:pt x="4815840" y="527280"/>
                  <a:pt x="4785360" y="506960"/>
                </a:cubicBezTo>
                <a:cubicBezTo>
                  <a:pt x="4770120" y="496800"/>
                  <a:pt x="4754293" y="487470"/>
                  <a:pt x="4739640" y="476480"/>
                </a:cubicBezTo>
                <a:cubicBezTo>
                  <a:pt x="4719320" y="461240"/>
                  <a:pt x="4701398" y="442119"/>
                  <a:pt x="4678680" y="430760"/>
                </a:cubicBezTo>
                <a:cubicBezTo>
                  <a:pt x="4649943" y="416392"/>
                  <a:pt x="4617720" y="410440"/>
                  <a:pt x="4587240" y="400280"/>
                </a:cubicBezTo>
                <a:cubicBezTo>
                  <a:pt x="4572000" y="395200"/>
                  <a:pt x="4555888" y="392224"/>
                  <a:pt x="4541520" y="385040"/>
                </a:cubicBezTo>
                <a:cubicBezTo>
                  <a:pt x="4521200" y="374880"/>
                  <a:pt x="4501832" y="362537"/>
                  <a:pt x="4480560" y="354560"/>
                </a:cubicBezTo>
                <a:cubicBezTo>
                  <a:pt x="4460948" y="347206"/>
                  <a:pt x="4439739" y="345074"/>
                  <a:pt x="4419600" y="339320"/>
                </a:cubicBezTo>
                <a:cubicBezTo>
                  <a:pt x="4404154" y="334907"/>
                  <a:pt x="4389402" y="328219"/>
                  <a:pt x="4373880" y="324080"/>
                </a:cubicBezTo>
                <a:cubicBezTo>
                  <a:pt x="4313166" y="307889"/>
                  <a:pt x="4250612" y="298231"/>
                  <a:pt x="4191000" y="278360"/>
                </a:cubicBezTo>
                <a:cubicBezTo>
                  <a:pt x="4136184" y="260088"/>
                  <a:pt x="4047909" y="229192"/>
                  <a:pt x="3992880" y="217400"/>
                </a:cubicBezTo>
                <a:cubicBezTo>
                  <a:pt x="3933922" y="204766"/>
                  <a:pt x="3782285" y="191769"/>
                  <a:pt x="3733800" y="186920"/>
                </a:cubicBezTo>
                <a:cubicBezTo>
                  <a:pt x="3609096" y="155744"/>
                  <a:pt x="3728330" y="182426"/>
                  <a:pt x="3520440" y="156440"/>
                </a:cubicBezTo>
                <a:cubicBezTo>
                  <a:pt x="3469002" y="150010"/>
                  <a:pt x="3306561" y="118210"/>
                  <a:pt x="3276600" y="110720"/>
                </a:cubicBezTo>
                <a:cubicBezTo>
                  <a:pt x="3173953" y="85058"/>
                  <a:pt x="3109767" y="66958"/>
                  <a:pt x="3002280" y="49760"/>
                </a:cubicBezTo>
                <a:cubicBezTo>
                  <a:pt x="2926371" y="37615"/>
                  <a:pt x="2850500" y="22179"/>
                  <a:pt x="2773680" y="19280"/>
                </a:cubicBezTo>
                <a:cubicBezTo>
                  <a:pt x="2580777" y="12001"/>
                  <a:pt x="2387600" y="19280"/>
                  <a:pt x="2194560" y="192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4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" y="142240"/>
            <a:ext cx="11744960" cy="658367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Для одной переменной (на числовой оси) номера кластеров упорядочиваются в ранговую шкалу. Для двух и более переменных  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Times New Roman"/>
              </a:rPr>
              <a:t>номера кластеров </a:t>
            </a:r>
            <a: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представляют собой </a:t>
            </a:r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номинальную шкалу.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Для 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Times New Roman"/>
              </a:rPr>
              <a:t>4 и более переменных визуальный анализ данных практически невозможен. Тем не менее, общий принцип классифи­кации объектов при помощи кластерного анализа не зависит от количества изме­ренных признаков, так как непосредственной информацией для этого метода являются различия между классифицируемыми объектами.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4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" y="142240"/>
            <a:ext cx="11744960" cy="6583679"/>
          </a:xfrm>
        </p:spPr>
        <p:txBody>
          <a:bodyPr>
            <a:normAutofit/>
          </a:bodyPr>
          <a:lstStyle/>
          <a:p>
            <a:r>
              <a:rPr lang="ru-RU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меры различия </a:t>
            </a:r>
            <a:r>
              <a:rPr lang="ru-RU" sz="2800" spc="-5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чаще всего </a:t>
            </a:r>
            <a:r>
              <a:rPr lang="ru-RU" sz="2800" spc="-7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выбирается </a:t>
            </a:r>
            <a:r>
              <a:rPr lang="ru-RU" sz="2800" spc="-5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евклидово </a:t>
            </a:r>
            <a:r>
              <a:rPr lang="ru-RU" sz="2800" spc="-7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расстояние </a:t>
            </a:r>
            <a:r>
              <a:rPr lang="ru-RU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 </a:t>
            </a:r>
            <a:r>
              <a:rPr lang="ru-RU" sz="2800" spc="-5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объектами в Р-мерном пространстве </a:t>
            </a:r>
            <a:r>
              <a:rPr lang="ru-RU" sz="2800" spc="-55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</a:t>
            </a:r>
            <a:r>
              <a:rPr lang="ru-RU" sz="2800" spc="-5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 квадрат</a:t>
            </a:r>
            <a:r>
              <a:rPr lang="ru-RU" sz="2800" spc="-55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первом шаге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перебора всех пар объектов определяется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 наиболее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близких объектов,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которая объединяется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кластер.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первому кластеру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присоединяется объект (кластер), который к нему ближе. Этот процесс повторяется до тех пор, пока все объекты не будут объединены в один кластер.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результатом применения иерархического кластерного анализа является </a:t>
            </a:r>
            <a:r>
              <a:rPr lang="ru-RU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дендрограмма</a:t>
            </a:r>
            <a:r>
              <a:rPr lang="ru-RU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714" y="4165600"/>
            <a:ext cx="8125085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2008</TotalTime>
  <Words>576</Words>
  <Application>Microsoft Office PowerPoint</Application>
  <PresentationFormat>Широкоэкранный</PresentationFormat>
  <Paragraphs>80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Куликов</dc:creator>
  <cp:lastModifiedBy>Учетная запись Майкрософт</cp:lastModifiedBy>
  <cp:revision>38</cp:revision>
  <dcterms:created xsi:type="dcterms:W3CDTF">2015-04-04T17:48:53Z</dcterms:created>
  <dcterms:modified xsi:type="dcterms:W3CDTF">2024-04-17T17:12:43Z</dcterms:modified>
</cp:coreProperties>
</file>