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 Medium" panose="020B0604020202020204" charset="-52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86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0378-D5ED-4D42-A705-89EC496B1C30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F6AC-6B7F-4ECD-A50D-45C936A83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73781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Гипоксия: патофизиологические механизмы и клиническое значение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4905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Лекция для студентов ФГБОУ ВО ВолгГМУ Минздрава России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6711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Лектор: </a:t>
            </a:r>
            <a:r>
              <a:rPr lang="en-US" sz="17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кандидат медицинских наук, доцент кафедры патофизиологии, клинической патофизиологии</a:t>
            </a:r>
            <a:r>
              <a:rPr lang="en-US" sz="1750" b="1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 </a:t>
            </a:r>
            <a:r>
              <a:rPr lang="en-US" sz="17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
</a:t>
            </a:r>
            <a:r>
              <a:rPr lang="en-US" sz="1750" b="1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Данил Сергеевич Липов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4339" y="333375"/>
            <a:ext cx="6592372" cy="3788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Нарушения функций органов при гипоксии</a:t>
            </a:r>
            <a:endParaRPr lang="en-US" sz="2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9" y="954643"/>
            <a:ext cx="3045500" cy="188225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24339" y="2988350"/>
            <a:ext cx="1515547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ЦНС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424339" y="3250406"/>
            <a:ext cx="3045500" cy="1163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кровотока на 25-30% вызывает нарушение когнитивных функций. При pO₂ менее 45 мм рт.ст. развивается спутанность сознания, судороги. Снижение pO₂ ниже 30 мм рт.ст. приводит к коме, повреждению нейронов гиппокампа и коры в течение 3-5 минут.</a:t>
            </a:r>
            <a:endParaRPr lang="en-US" sz="9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286" y="954643"/>
            <a:ext cx="3045500" cy="188225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21286" y="2988350"/>
            <a:ext cx="1515547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Сердце</a:t>
            </a:r>
            <a:endParaRPr lang="en-US" sz="1150" dirty="0"/>
          </a:p>
        </p:txBody>
      </p:sp>
      <p:sp>
        <p:nvSpPr>
          <p:cNvPr id="8" name="Text 4"/>
          <p:cNvSpPr/>
          <p:nvPr/>
        </p:nvSpPr>
        <p:spPr>
          <a:xfrm>
            <a:off x="3621286" y="3250406"/>
            <a:ext cx="3045500" cy="1356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сократимости миокарда на 40-50% при pO₂ менее 60 мм рт.ст. Развитие субэндокардиальной ишемии с элевацией/депрессией ST до 2 мм. Возникновение желудочковых аритмий у 70% пациентов при SaO₂ ниже 80%. Снижение коронарного резерва на 60-70%.</a:t>
            </a:r>
            <a:endParaRPr lang="en-US" sz="9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33" y="954643"/>
            <a:ext cx="3045500" cy="18822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818233" y="2988350"/>
            <a:ext cx="1515547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Почки</a:t>
            </a:r>
            <a:endParaRPr lang="en-US" sz="1150" dirty="0"/>
          </a:p>
        </p:txBody>
      </p:sp>
      <p:sp>
        <p:nvSpPr>
          <p:cNvPr id="11" name="Text 6"/>
          <p:cNvSpPr/>
          <p:nvPr/>
        </p:nvSpPr>
        <p:spPr>
          <a:xfrm>
            <a:off x="6818233" y="3250406"/>
            <a:ext cx="3045500" cy="1163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СКФ на 30-40% при PaO₂ менее 70 мм рт.ст. Острое повреждение почек с повышением креатинина до 150-300 мкмоль/л у 35% пациентов с тяжёлой гипоксией. Нарушение реабсорбции Na⁺ на 25-35% и K⁺ на 20-30% в проксимальных канальцах.</a:t>
            </a:r>
            <a:endParaRPr lang="en-US" sz="9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180" y="954643"/>
            <a:ext cx="3045619" cy="188225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015180" y="2988350"/>
            <a:ext cx="1515547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Печень</a:t>
            </a:r>
            <a:endParaRPr lang="en-US" sz="1150" dirty="0"/>
          </a:p>
        </p:txBody>
      </p:sp>
      <p:sp>
        <p:nvSpPr>
          <p:cNvPr id="14" name="Text 8"/>
          <p:cNvSpPr/>
          <p:nvPr/>
        </p:nvSpPr>
        <p:spPr>
          <a:xfrm>
            <a:off x="10015180" y="3250406"/>
            <a:ext cx="3045619" cy="1163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Центролобулярный некроз при SaO₂ менее 85% в течение 12-24 часов. Повышение трансаминаз (АЛТ, АСТ) в 2-5 раз. Нарушение детоксикационной функции со снижением клиренса лекарств на 40-60%. Угнетение синтеза факторов свёртывания с увеличением ПВ до 15-20 сек.</a:t>
            </a:r>
            <a:endParaRPr lang="en-US" sz="9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9" y="4849654"/>
            <a:ext cx="3045500" cy="188225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24339" y="6883360"/>
            <a:ext cx="1515547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Лёгкие</a:t>
            </a:r>
            <a:endParaRPr lang="en-US" sz="1150" dirty="0"/>
          </a:p>
        </p:txBody>
      </p:sp>
      <p:sp>
        <p:nvSpPr>
          <p:cNvPr id="17" name="Text 10"/>
          <p:cNvSpPr/>
          <p:nvPr/>
        </p:nvSpPr>
        <p:spPr>
          <a:xfrm>
            <a:off x="424339" y="7145417"/>
            <a:ext cx="3045500" cy="1163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Развитие ОРДС с индексом PaO₂/FiO₂ менее 300 мм рт.ст. Повышение проницаемости альвеолокапиллярной мембраны в 3-4 раза. Снижение податливости лёгких на 40-60%. Отёк лёгких с увеличением внесосудистой воды до 10-15 мл/кг (норма &lt;7 мл/кг).</a:t>
            </a:r>
            <a:endParaRPr lang="en-US" sz="9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235" y="878205"/>
            <a:ext cx="10281404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Диагностика гипоксических состояний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7235" y="2062877"/>
            <a:ext cx="2916555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Газовый анализ крови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7235" y="2602468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pO₂ (N: 80-100 мм рт.ст.) - снижается при всех типах гипоксии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7235" y="3687008"/>
            <a:ext cx="3764756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pCO₂ (N: 35-45 мм рт.ст.) - повышается при гиповентиляции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7235" y="4434602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SaO₂ (N: 95-99%) - чувствительность 92-95% при гипоксемии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37235" y="5519142"/>
            <a:ext cx="3764756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pH (N: 7.35-7.45) - ацидоз при тяжёлой гипоксии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737235" y="6266736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BE (N: ±2 ммоль/л) - метаболический ацидоз при тканевой гипоксии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5023485" y="2062877"/>
            <a:ext cx="2974777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Неинвазивные методы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5023485" y="2602468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Пульсоксиметрия (SpO₂) - специфичность 88-95%, снижается при SaO₂ &lt;90%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023485" y="3687008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Капнография (EtCO₂ N: 35-40 мм рт.ст.) - повышение/снижение при разных типах гипоксии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5023485" y="4771549"/>
            <a:ext cx="3764756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Транскутанное измерение pO₂ и pCO₂ - изменение на 10-15% позже артериальных показателей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5023485" y="6193036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Тканевая оксиметрия (StO₂ N: 60-80%) - снижается при микроциркуляторной гипоксии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9309735" y="2062877"/>
            <a:ext cx="3270409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Биохимические маркеры</a:t>
            </a:r>
            <a:endParaRPr lang="en-US" sz="2050" dirty="0"/>
          </a:p>
        </p:txBody>
      </p:sp>
      <p:sp>
        <p:nvSpPr>
          <p:cNvPr id="15" name="Text 13"/>
          <p:cNvSpPr/>
          <p:nvPr/>
        </p:nvSpPr>
        <p:spPr>
          <a:xfrm>
            <a:off x="9309735" y="2602468"/>
            <a:ext cx="3764756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Лактат крови (N: &lt;2 ммоль/л) - повышение на 30-50% при тканевой гипоксии в течение 15-20 минут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9309735" y="4023955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Гидрокарбонат (HCO₃⁻) (N: 22-26 ммоль/л) - снижается при метаболическом ацидозе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9309735" y="5108496"/>
            <a:ext cx="376475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Дефицит оснований (BE) - коррелирует с тяжестью тканевой гипоксии</a:t>
            </a:r>
            <a:endParaRPr lang="en-US" sz="165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9233" y="415766"/>
            <a:ext cx="9184124" cy="472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Принципы коррекции гипоксических состояний</a:t>
            </a:r>
            <a:endParaRPr lang="en-US" sz="2950" dirty="0"/>
          </a:p>
        </p:txBody>
      </p:sp>
      <p:sp>
        <p:nvSpPr>
          <p:cNvPr id="3" name="Shape 1"/>
          <p:cNvSpPr/>
          <p:nvPr/>
        </p:nvSpPr>
        <p:spPr>
          <a:xfrm>
            <a:off x="529233" y="1871067"/>
            <a:ext cx="2962751" cy="151209"/>
          </a:xfrm>
          <a:prstGeom prst="roundRect">
            <a:avLst>
              <a:gd name="adj" fmla="val 42003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29233" y="2249091"/>
            <a:ext cx="2067401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Этиотропная терапия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529233" y="2576155"/>
            <a:ext cx="2962751" cy="1935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Устранение причины гипоксии: бронходилататоры при бронхоспазме (сальбутамол 2,5-5 мг через небулайзер), антибиотики при пневмонии, тромболизис (алтеплаза 0,9 мг/кг) при ТЭЛА. Эффективность оценивается по повышению PaO₂ на ≥10 мм рт.ст.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3718798" y="1644253"/>
            <a:ext cx="2962751" cy="151209"/>
          </a:xfrm>
          <a:prstGeom prst="roundRect">
            <a:avLst>
              <a:gd name="adj" fmla="val 42003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718798" y="2022277"/>
            <a:ext cx="189011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Оксигенотерапия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3718798" y="2349341"/>
            <a:ext cx="2962751" cy="1693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Низкопоточная (1-4 л/мин через назальные канюли при SpO₂ 90-92%), высокопоточная (40-60 л/мин при SpO₂ &lt;90%), гипербарическая (2,0-2,5 ATA при отравлении CO с COHb &gt;25%). Целевой уровень SpO₂ 94-98% (88-92% при ХОБЛ).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6908363" y="1417439"/>
            <a:ext cx="2962751" cy="151209"/>
          </a:xfrm>
          <a:prstGeom prst="roundRect">
            <a:avLst>
              <a:gd name="adj" fmla="val 42003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908363" y="1795463"/>
            <a:ext cx="2448878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Улучшение гемодинамики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6908363" y="2122527"/>
            <a:ext cx="2962751" cy="1935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Инотропы при снижении СИ &lt;2,2 л/мин/м² (добутамин 2,5-10 мкг/кг/мин), вазопрессоры при САД &lt;65 мм рт.ст. (норадреналин 0,05-0,5 мкг/кг/мин), инфузионная терапия (кристаллоиды 20-30 мл/кг при гиповолемии). Мониторинг ScvO₂ с целевым уровнем &gt;70%.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10097929" y="1190625"/>
            <a:ext cx="2962870" cy="151209"/>
          </a:xfrm>
          <a:prstGeom prst="roundRect">
            <a:avLst>
              <a:gd name="adj" fmla="val 42003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97929" y="1568648"/>
            <a:ext cx="189011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Коррекция анемии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10097929" y="1895713"/>
            <a:ext cx="2962870" cy="1693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Трансфузия эритроцитарной массы при Hb &lt;70 г/л (при ИБС &lt;80 г/л), препараты железа (Fe²⁺) при железодефицитной анемии (до 200 мг/сут), эритропоэтин при хронической почечной недостаточности (50-100 МЕ/кг 3 раза в неделю). Целевой Hb 90-100 г/л.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29233" y="5418892"/>
            <a:ext cx="2962751" cy="151209"/>
          </a:xfrm>
          <a:prstGeom prst="roundRect">
            <a:avLst>
              <a:gd name="adj" fmla="val 42003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9233" y="5796915"/>
            <a:ext cx="189011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Антигипоксанты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529233" y="6123980"/>
            <a:ext cx="2962751" cy="1693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Цитохром С (по 10-15 мг в/в при лактате &gt;4 ммоль/л), сукцинат натрия (12 мг/кг при BE &lt;-5), креатинфосфат (2 г при ишемии миокарда), милдронат (500-1000 мг/сут при хронической гипоксии). Применение при лактате &gt;2 ммоль/л и снижении StO₂ &lt;60%.</a:t>
            </a:r>
            <a:endParaRPr lang="en-US" sz="115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6156" y="756999"/>
            <a:ext cx="9857423" cy="603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Определение и классификация гипоксии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76156" y="1747004"/>
            <a:ext cx="3999428" cy="5725477"/>
          </a:xfrm>
          <a:prstGeom prst="roundRect">
            <a:avLst>
              <a:gd name="adj" fmla="val 202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76895" y="1947743"/>
            <a:ext cx="2414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Определение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76895" y="2365415"/>
            <a:ext cx="3597950" cy="1854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Гипоксия - патологический процесс, характеризующийся недостаточным снабжением тканей кислородом или нарушением его утилизации, приводящий к энергетическому дефициту и дисфункции клеток.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76895" y="4335780"/>
            <a:ext cx="3597950" cy="1545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Гипоксемия - снижение парциального давления кислорода в артериальной крови (pO₂ &lt;80 мм рт.ст.) и/или уменьшение насыщения гемоглобина кислородом (SaO₂ &lt;95%).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868704" y="1747004"/>
            <a:ext cx="3999428" cy="5725477"/>
          </a:xfrm>
          <a:prstGeom prst="roundRect">
            <a:avLst>
              <a:gd name="adj" fmla="val 202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069443" y="1947743"/>
            <a:ext cx="2414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Типы гипоксии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069443" y="2365415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Гипоксическая (дыхательная) - при нарушении поступления O₂ через дыхательные пути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069443" y="3360182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Анемическая (гемическая) - при снижении кислородной ёмкости крови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069443" y="4354949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Циркуляторная (застойная) - при нарушении кровообращения и доставки O₂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069443" y="5349716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Тканевая (гистотоксическая) - при нарушении утилизации O₂ клетками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5069443" y="6344483"/>
            <a:ext cx="3597950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Смешанная - сочетание нескольких механизмов гипоксии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9061252" y="1357194"/>
            <a:ext cx="3999428" cy="5725477"/>
          </a:xfrm>
          <a:prstGeom prst="roundRect">
            <a:avLst>
              <a:gd name="adj" fmla="val 202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261991" y="1557933"/>
            <a:ext cx="2414826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Формы и стадии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9261991" y="1975605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Острая (до 12 часов) - быстрое развитие при внезапном нарушении оксигенации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9261991" y="2970372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Подострая (от 12 часов до 3-4 суток) - промежуточный вариант течения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261991" y="3965139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Хроническая (более 3-4 суток) - длительное воздействие гипоксического фактора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9261991" y="4959906"/>
            <a:ext cx="3597950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Компенсированная - включены механизмы адаптации и поддержания функций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261991" y="5640348"/>
            <a:ext cx="1890713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Декомпенсированная - истощение компенсаторных механизмов с нарушением функций</a:t>
            </a:r>
            <a:endParaRPr lang="en-US" sz="140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1145" y="464463"/>
            <a:ext cx="8296632" cy="527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Гипоксическая гипоксия (дыхательная)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40" y="1330047"/>
            <a:ext cx="2057400" cy="178391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734" y="2315766"/>
            <a:ext cx="237411" cy="2968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05970" y="1634014"/>
            <a:ext cx="211121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Патофизиология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4905970" y="1999178"/>
            <a:ext cx="7985998" cy="810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pO₂ в артериальной крови (&lt;80 мм рт.ст.) и SaO₂ &lt;90% при нормальном или сниженном pCO₂ в альвеолярном воздухе. Возникает из-за недостаточного поступления O₂ в альвеолы или нарушения его диффузии через альвеолярно-капиллярную мембрану.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4779288" y="3125510"/>
            <a:ext cx="8239363" cy="11430"/>
          </a:xfrm>
          <a:prstGeom prst="roundRect">
            <a:avLst>
              <a:gd name="adj" fmla="val 620642"/>
            </a:avLst>
          </a:prstGeom>
          <a:solidFill>
            <a:srgbClr val="DBD2B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40" y="3156109"/>
            <a:ext cx="4114919" cy="178391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734" y="3899654"/>
            <a:ext cx="237411" cy="29682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4789" y="3324939"/>
            <a:ext cx="211121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Патогенез</a:t>
            </a:r>
            <a:endParaRPr lang="en-US" sz="1650" dirty="0"/>
          </a:p>
        </p:txBody>
      </p:sp>
      <p:sp>
        <p:nvSpPr>
          <p:cNvPr id="11" name="Text 5"/>
          <p:cNvSpPr/>
          <p:nvPr/>
        </p:nvSpPr>
        <p:spPr>
          <a:xfrm>
            <a:off x="5934789" y="3690104"/>
            <a:ext cx="6957179" cy="1081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альвеолярной вентиляции, вентиляционно-перфузионное несоответствие (V/Q), нарушение диффузии газов, анатомическое или функциональное шунтирование крови. Развивается дыхательная недостаточность с гипоксемией и возможным респираторным ацидозом.</a:t>
            </a:r>
            <a:endParaRPr lang="en-US" sz="1300" dirty="0"/>
          </a:p>
        </p:txBody>
      </p:sp>
      <p:sp>
        <p:nvSpPr>
          <p:cNvPr id="12" name="Shape 6"/>
          <p:cNvSpPr/>
          <p:nvPr/>
        </p:nvSpPr>
        <p:spPr>
          <a:xfrm>
            <a:off x="5808107" y="4951571"/>
            <a:ext cx="7210544" cy="11430"/>
          </a:xfrm>
          <a:prstGeom prst="roundRect">
            <a:avLst>
              <a:gd name="adj" fmla="val 620642"/>
            </a:avLst>
          </a:prstGeom>
          <a:solidFill>
            <a:srgbClr val="DBD2B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21" y="4982170"/>
            <a:ext cx="6172438" cy="178391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734" y="5725716"/>
            <a:ext cx="237411" cy="29682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963489" y="5151001"/>
            <a:ext cx="211121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Примеры</a:t>
            </a:r>
            <a:endParaRPr lang="en-US" sz="1650" dirty="0"/>
          </a:p>
        </p:txBody>
      </p:sp>
      <p:sp>
        <p:nvSpPr>
          <p:cNvPr id="16" name="Text 8"/>
          <p:cNvSpPr/>
          <p:nvPr/>
        </p:nvSpPr>
        <p:spPr>
          <a:xfrm>
            <a:off x="6963490" y="5414844"/>
            <a:ext cx="4266486" cy="1182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Острые: пневмония, отёк лёгких, ОРДС, пневмоторакс, аспирация. Хронические: ХОБЛ, интерстициальные заболевания лёгких, муковисцидоз. Особые: высотная болезнь (барометрическая гипоксия), гиповентиляционный синдром при ожирении.</a:t>
            </a:r>
            <a:endParaRPr lang="en-US" sz="1300" dirty="0"/>
          </a:p>
        </p:txBody>
      </p:sp>
      <p:sp>
        <p:nvSpPr>
          <p:cNvPr id="17" name="Text 9"/>
          <p:cNvSpPr/>
          <p:nvPr/>
        </p:nvSpPr>
        <p:spPr>
          <a:xfrm>
            <a:off x="591145" y="7067549"/>
            <a:ext cx="10515005" cy="765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Клинические признаки: центральный цианоз (при SaO₂ &lt;85%), тахипноэ, одышка, участие вспомогательной мускулатуры в дыхании, тахикардия, возбуждение, изменение сознания (от беспокойства до сопора). При хронической форме - полицитемия, лёгочная гипертензия, формирование cor pulmonale.</a:t>
            </a:r>
            <a:endParaRPr lang="en-US" sz="13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7695" y="845463"/>
            <a:ext cx="7779663" cy="542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Анемическая гипоксия (гемическая)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607695" y="1735217"/>
            <a:ext cx="1245310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Характеризуется сниженной кислородной ёмкостью крови при нормальном парциальном давлении O₂ в артериальной крови (PaO₂) и альвеолах.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224207" y="2346960"/>
            <a:ext cx="2170390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Патогенез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607695" y="2722364"/>
            <a:ext cx="3786902" cy="1665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кислородной ёмкости крови при нормальном PaO₂. Нарушается транспорт O₂, развивается тканевая гипоксия несмотря на достаточную оксигенацию легких. Компенсаторно увеличивается сердечный выброс и минутный объем дыхания.</a:t>
            </a:r>
            <a:endParaRPr lang="en-US" sz="13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87" y="2616875"/>
            <a:ext cx="4358521" cy="4358521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525" y="3555028"/>
            <a:ext cx="259794" cy="3246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273897" y="2208133"/>
            <a:ext cx="2170390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Этиология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9273897" y="2583537"/>
            <a:ext cx="3786902" cy="1943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Анемии (железодефицитная, B₁₂-дефицитная, гемолитическая, апластическая), острая кровопотеря, метгемоглобинемия (&gt;1.5%), карбоксигемоглобинемия при отравлении угарным газом, гемоглобинопатии (серповидноклеточная анемия, талассемии).</a:t>
            </a:r>
            <a:endParaRPr lang="en-US" sz="13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987" y="2616875"/>
            <a:ext cx="4358521" cy="4358521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937" y="3555028"/>
            <a:ext cx="259794" cy="32468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979812" y="4796135"/>
            <a:ext cx="2758559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Механизмы повреждения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8979812" y="5058727"/>
            <a:ext cx="2288263" cy="1943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1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При отравлении CO: связывание с Hb в 240 раз эффективнее O₂, образование HbCO, сдвиг кривой диссоциации HbO₂ влево. При метгемоглобинемии: окисление Fe²⁺ в Fe³⁺, неспособный переносить O₂. При анемиях: абсолютное снижение числа эритроцитов или Hb.</a:t>
            </a:r>
            <a:endParaRPr lang="en-US" sz="11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987" y="2616875"/>
            <a:ext cx="4358521" cy="4358521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937" y="5712440"/>
            <a:ext cx="259794" cy="324683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423154" y="4787503"/>
            <a:ext cx="297144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Диагностические критерии</a:t>
            </a:r>
            <a:endParaRPr lang="en-US" sz="1700" dirty="0"/>
          </a:p>
        </p:txBody>
      </p:sp>
      <p:sp>
        <p:nvSpPr>
          <p:cNvPr id="17" name="Text 9"/>
          <p:cNvSpPr/>
          <p:nvPr/>
        </p:nvSpPr>
        <p:spPr>
          <a:xfrm>
            <a:off x="607695" y="5162907"/>
            <a:ext cx="3786902" cy="2221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Количественный дефицит Hb (</a:t>
            </a:r>
            <a:r>
              <a:rPr lang="en-US" sz="1350" dirty="0">
                <a:solidFill>
                  <a:srgbClr val="000000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♂</a:t>
            </a: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&lt;130 г/л, </a:t>
            </a:r>
            <a:r>
              <a:rPr lang="en-US" sz="1350" dirty="0">
                <a:solidFill>
                  <a:srgbClr val="000000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♀</a:t>
            </a: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&lt;120 г/л), сниженный гематокрит, ретикулоцитоз/ретикулоцитопения, изменения эритроцитарных индексов, повышение лактата в крови. Клинические признаки: бледность, тахикардия, одышка при физической нагрузке, слабость, головокружение.</a:t>
            </a:r>
            <a:endParaRPr lang="en-US" sz="13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987" y="2616875"/>
            <a:ext cx="4358521" cy="435852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5525" y="5712440"/>
            <a:ext cx="259794" cy="324683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733" y="570667"/>
            <a:ext cx="9587389" cy="647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Циркуляторная гипоксия (застойная)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33" y="1528286"/>
            <a:ext cx="1035368" cy="15242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70616" y="1735336"/>
            <a:ext cx="394227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Снижение сердечного выброса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2070616" y="2183011"/>
            <a:ext cx="10990183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ХСН, кардиогенный шок, острый инфаркт миокарда, тампонада сердца, аритмии. Снижение доставки O₂ к тканям при нормальном содержании Hb и pO₂ в крови.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3" y="3052524"/>
            <a:ext cx="1035368" cy="15242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70616" y="3259574"/>
            <a:ext cx="3931087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Нарушения микроциркуляции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2070616" y="3707249"/>
            <a:ext cx="10990183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ДВС-синдром, сепсис, геморрагический и анафилактический шок. Агрегация тромбоцитов, образование микротромбов, увеличение вязкости крови, замедление кровотока в капиллярах.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33" y="4576762"/>
            <a:ext cx="1035368" cy="15242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70616" y="4783812"/>
            <a:ext cx="4200644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Артериовенозное шунтирование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2070617" y="5231487"/>
            <a:ext cx="9283184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Шунтовый индекс более 25%, артериовенозные мальформации, цирроз печени. Кровь минует капиллярное русло, что приводит к гипоксии тканей даже при нормальном объёме кровотока.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24733" y="6333887"/>
            <a:ext cx="10419517" cy="1324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Характерные признаки: венозная гиперемия, нарушение венозного оттока, недостаточная доставка кислорода к тканям. Клинически проявляется отёками, цианозом периферических тканей, похолоданием конечностей, тахикардией, одышкой и снижением диуреза. Особенностью является несоответствие между нормальным содержанием O₂ в крови и гипоксией тканей.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944" y="721162"/>
            <a:ext cx="9632037" cy="623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Тканевая (гистотоксическая) гипоксия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697944" y="1643301"/>
            <a:ext cx="448628" cy="448628"/>
          </a:xfrm>
          <a:prstGeom prst="roundRect">
            <a:avLst>
              <a:gd name="adj" fmla="val 1867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16" y="1680686"/>
            <a:ext cx="299085" cy="3738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45883" y="1711762"/>
            <a:ext cx="5408890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Нарушение утилизации O₂ на клеточном уровне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345883" y="2454473"/>
            <a:ext cx="5408890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Блокада дыхательной цепи митохондрий в комплексах I-IV. Снижение активности ферментов окислительного фосфорилирования приводит к дефициту АТФ и переходу на анаэробный метаболизм. Энергетический дефицит возникает несмотря на нормальный уровень кислорода в крови.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003971" y="1643301"/>
            <a:ext cx="448628" cy="448628"/>
          </a:xfrm>
          <a:prstGeom prst="roundRect">
            <a:avLst>
              <a:gd name="adj" fmla="val 1867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742" y="1680686"/>
            <a:ext cx="299085" cy="3738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651909" y="1711762"/>
            <a:ext cx="249281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Этиология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7651909" y="2142887"/>
            <a:ext cx="5408890" cy="2233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Отравления: цианиды (блокируют цитохромоксидазу), угарный газ (CO, образует карбоксигемоглобин), сероводород (H₂S), мышьяковистые соединения. Авитаминозы: дефицит тиамина (В1) нарушает окисление пирувата. Септический шок (эндотоксины повреждают митохондрии). Длительная гипоксия любого генеза.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697944" y="4775240"/>
            <a:ext cx="448628" cy="448628"/>
          </a:xfrm>
          <a:prstGeom prst="roundRect">
            <a:avLst>
              <a:gd name="adj" fmla="val 1867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16" y="4812625"/>
            <a:ext cx="299085" cy="37385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45883" y="4843701"/>
            <a:ext cx="3398163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Диагностические признаки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1345883" y="5274826"/>
            <a:ext cx="5408890" cy="2233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pO₂ в венозной крови (&gt;46 мм рт.ст.) при нормальном артериовенозном шунтировании. Снижение артериовенозной разницы по кислороду. Метаболический ацидоз с повышением уровня лактата в крови (&gt;2 ммоль/л). Повышение соотношения лактат/пируват &gt;10:1. Низкая эффективность кислородотерапии.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7003971" y="4775240"/>
            <a:ext cx="448628" cy="448628"/>
          </a:xfrm>
          <a:prstGeom prst="roundRect">
            <a:avLst>
              <a:gd name="adj" fmla="val 1867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7651909" y="4843701"/>
            <a:ext cx="539222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Клинические и биохимические проявления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7651909" y="5274826"/>
            <a:ext cx="3578066" cy="2233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Нарушение активности цитохромоксидазы и оксидоредуктаз. Быстрое истощение энергетических запасов клетки. Интоксикация ЦНС (судороги, кома). Повреждение миокарда (аритмии, гипотензия). Нарушение функции почек (олигурия). Активация перекисного окисления липидов. Резистентность к стандартной терапии.</a:t>
            </a:r>
            <a:endParaRPr lang="en-US" sz="12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8057" y="658416"/>
            <a:ext cx="4932998" cy="578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Смешанная гипоксия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648057" y="1607344"/>
            <a:ext cx="2068711" cy="1363147"/>
          </a:xfrm>
          <a:prstGeom prst="roundRect">
            <a:avLst>
              <a:gd name="adj" fmla="val 5705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18" y="2126218"/>
            <a:ext cx="260271" cy="3253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901910" y="1792486"/>
            <a:ext cx="363093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Полиорганная недостаточность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901910" y="2192893"/>
            <a:ext cx="9973747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Комбинация циркуляторной, гипоксической и тканевой гипоксии. Характерна для тяжелых травм, сепсиса и обширных ожогов. Летальность достигает 60-70%.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2809280" y="2960965"/>
            <a:ext cx="10159008" cy="11430"/>
          </a:xfrm>
          <a:prstGeom prst="roundRect">
            <a:avLst>
              <a:gd name="adj" fmla="val 680398"/>
            </a:avLst>
          </a:prstGeom>
          <a:solidFill>
            <a:srgbClr val="DBD2BC"/>
          </a:solidFill>
          <a:ln/>
        </p:spPr>
      </p:sp>
      <p:sp>
        <p:nvSpPr>
          <p:cNvPr id="8" name="Shape 5"/>
          <p:cNvSpPr/>
          <p:nvPr/>
        </p:nvSpPr>
        <p:spPr>
          <a:xfrm>
            <a:off x="648057" y="3063002"/>
            <a:ext cx="4137541" cy="1659374"/>
          </a:xfrm>
          <a:prstGeom prst="roundRect">
            <a:avLst>
              <a:gd name="adj" fmla="val 468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633" y="3729990"/>
            <a:ext cx="260271" cy="32539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970740" y="3248144"/>
            <a:ext cx="3078718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Шок различной этиологии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4970740" y="3648551"/>
            <a:ext cx="7904917" cy="88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Гиповолемический (кровопотеря &gt; 30%), септический (эндотоксемия), анафилактический. Сочетание гемической, циркуляторной и тканевой гипоксии. Лактат &gt; 4 ммоль/л.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4878110" y="4712851"/>
            <a:ext cx="8090178" cy="11430"/>
          </a:xfrm>
          <a:prstGeom prst="roundRect">
            <a:avLst>
              <a:gd name="adj" fmla="val 680398"/>
            </a:avLst>
          </a:prstGeom>
          <a:solidFill>
            <a:srgbClr val="DBD2BC"/>
          </a:solidFill>
          <a:ln/>
        </p:spPr>
      </p:sp>
      <p:sp>
        <p:nvSpPr>
          <p:cNvPr id="13" name="Shape 9"/>
          <p:cNvSpPr/>
          <p:nvPr/>
        </p:nvSpPr>
        <p:spPr>
          <a:xfrm>
            <a:off x="648057" y="4814888"/>
            <a:ext cx="6206371" cy="1659374"/>
          </a:xfrm>
          <a:prstGeom prst="roundRect">
            <a:avLst>
              <a:gd name="adj" fmla="val 468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48" y="5481876"/>
            <a:ext cx="260271" cy="32539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039570" y="5000030"/>
            <a:ext cx="2314456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Кардиогенный шок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7039570" y="5400437"/>
            <a:ext cx="4114205" cy="88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СВ &lt; 2,2 л/мин/м², гипотензия (САД &lt; 90 мм рт.ст.), тахипноэ &gt; 30/мин, олигурия &lt; 0,5 мл/кг/ч. Тяжелая циркуляторно-гипоксическая форма с SvO₂ &lt; 45%.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648057" y="6682502"/>
            <a:ext cx="10505718" cy="88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Наиболее распространена в клинической практике (75% случаев гипоксических состояний). Характеризуется сочетанием нескольких патогенетических механизмов с взаимным отягощением. Диагностика основана на комплексной оценке газового состава крови, тканевой оксиметрии и метаболических маркеров (соотношение лактат/пируват &gt; 20:1). Требует немедленной многокомпонентной терапии.</a:t>
            </a:r>
            <a:endParaRPr lang="en-US" sz="145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9471" y="771882"/>
            <a:ext cx="11286887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Компенсаторно-приспособительные реакции при гипоксии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529471" y="1547217"/>
            <a:ext cx="1253132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Адаптация к гипоксии включает каскад реакций на разных уровнях организации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99611" y="1959412"/>
            <a:ext cx="15240" cy="4844058"/>
          </a:xfrm>
          <a:prstGeom prst="roundRect">
            <a:avLst>
              <a:gd name="adj" fmla="val 416952"/>
            </a:avLst>
          </a:prstGeom>
          <a:solidFill>
            <a:srgbClr val="DBD2BC"/>
          </a:solidFill>
          <a:ln/>
        </p:spPr>
      </p:sp>
      <p:sp>
        <p:nvSpPr>
          <p:cNvPr id="5" name="Shape 3"/>
          <p:cNvSpPr/>
          <p:nvPr/>
        </p:nvSpPr>
        <p:spPr>
          <a:xfrm>
            <a:off x="854571" y="2121932"/>
            <a:ext cx="453866" cy="15240"/>
          </a:xfrm>
          <a:prstGeom prst="roundRect">
            <a:avLst>
              <a:gd name="adj" fmla="val 416952"/>
            </a:avLst>
          </a:prstGeom>
          <a:solidFill>
            <a:srgbClr val="DBD2BC"/>
          </a:solidFill>
          <a:ln/>
        </p:spPr>
      </p:sp>
      <p:sp>
        <p:nvSpPr>
          <p:cNvPr id="6" name="Shape 4"/>
          <p:cNvSpPr/>
          <p:nvPr/>
        </p:nvSpPr>
        <p:spPr>
          <a:xfrm>
            <a:off x="529411" y="1959412"/>
            <a:ext cx="340400" cy="340400"/>
          </a:xfrm>
          <a:prstGeom prst="roundRect">
            <a:avLst>
              <a:gd name="adj" fmla="val 1866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85" y="1987748"/>
            <a:ext cx="226933" cy="28360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56134" y="2011323"/>
            <a:ext cx="2292429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Срочные (минуты-часы)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1456134" y="2338387"/>
            <a:ext cx="11604665" cy="484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Гипервентиляция (↑ ЧДД на 50-100%), тахикардия (ЧСС &gt; 100/мин), вазоконстрикция в некритических органах, расширение коронарных и мозговых сосудов. Увеличение сердечного выброса на 20-30%. Выброс депонированных эритроцитов из селезенки (до 200 мл).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854571" y="3287554"/>
            <a:ext cx="453866" cy="15240"/>
          </a:xfrm>
          <a:prstGeom prst="roundRect">
            <a:avLst>
              <a:gd name="adj" fmla="val 416952"/>
            </a:avLst>
          </a:prstGeom>
          <a:solidFill>
            <a:srgbClr val="DBD2BC"/>
          </a:solidFill>
          <a:ln/>
        </p:spPr>
      </p:sp>
      <p:sp>
        <p:nvSpPr>
          <p:cNvPr id="11" name="Shape 8"/>
          <p:cNvSpPr/>
          <p:nvPr/>
        </p:nvSpPr>
        <p:spPr>
          <a:xfrm>
            <a:off x="529411" y="3125033"/>
            <a:ext cx="340400" cy="340400"/>
          </a:xfrm>
          <a:prstGeom prst="roundRect">
            <a:avLst>
              <a:gd name="adj" fmla="val 1866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85" y="3153370"/>
            <a:ext cx="226933" cy="283607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456134" y="3176945"/>
            <a:ext cx="2813328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Долговременные (дни-недели)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1456134" y="3504009"/>
            <a:ext cx="11604665" cy="484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Эритроцитоз (повышение гематокрита на 5-10%), синтез фетального гемоглобина (HbF), увеличение 2,3-ДФГ на 15-30% (смещает кривую диссоциации вправо). Повышается кислородная емкость крови на 10-15% и возрастает эффективность экстракции кислорода тканями до 60-75%.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854571" y="4453176"/>
            <a:ext cx="453866" cy="15240"/>
          </a:xfrm>
          <a:prstGeom prst="roundRect">
            <a:avLst>
              <a:gd name="adj" fmla="val 416952"/>
            </a:avLst>
          </a:prstGeom>
          <a:solidFill>
            <a:srgbClr val="DBD2BC"/>
          </a:solidFill>
          <a:ln/>
        </p:spPr>
      </p:sp>
      <p:sp>
        <p:nvSpPr>
          <p:cNvPr id="16" name="Shape 12"/>
          <p:cNvSpPr/>
          <p:nvPr/>
        </p:nvSpPr>
        <p:spPr>
          <a:xfrm>
            <a:off x="529411" y="4290655"/>
            <a:ext cx="340400" cy="340400"/>
          </a:xfrm>
          <a:prstGeom prst="roundRect">
            <a:avLst>
              <a:gd name="adj" fmla="val 1866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85" y="4318992"/>
            <a:ext cx="226933" cy="283607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456134" y="4342567"/>
            <a:ext cx="208573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Клеточные адаптации</a:t>
            </a:r>
            <a:endParaRPr lang="en-US" sz="1450" dirty="0"/>
          </a:p>
        </p:txBody>
      </p:sp>
      <p:sp>
        <p:nvSpPr>
          <p:cNvPr id="19" name="Text 14"/>
          <p:cNvSpPr/>
          <p:nvPr/>
        </p:nvSpPr>
        <p:spPr>
          <a:xfrm>
            <a:off x="1456134" y="4669631"/>
            <a:ext cx="11604665" cy="726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Активация HIF-1α в течение 30-60 минут, индукция анаэробного гликолиза с повышением активности ЛДГ в 2-4 раза, увеличение митохондриальной плотности на 20-40%, синтез ферментов антиоксидантной защиты (СОД, каталаза), реструктуризация дыхательной цепи с усилением активности комплексов I и III.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854571" y="5860852"/>
            <a:ext cx="453866" cy="15240"/>
          </a:xfrm>
          <a:prstGeom prst="roundRect">
            <a:avLst>
              <a:gd name="adj" fmla="val 416952"/>
            </a:avLst>
          </a:prstGeom>
          <a:solidFill>
            <a:srgbClr val="DBD2BC"/>
          </a:solidFill>
          <a:ln/>
        </p:spPr>
      </p:sp>
      <p:sp>
        <p:nvSpPr>
          <p:cNvPr id="21" name="Shape 16"/>
          <p:cNvSpPr/>
          <p:nvPr/>
        </p:nvSpPr>
        <p:spPr>
          <a:xfrm>
            <a:off x="529411" y="5698331"/>
            <a:ext cx="340400" cy="340400"/>
          </a:xfrm>
          <a:prstGeom prst="roundRect">
            <a:avLst>
              <a:gd name="adj" fmla="val 1866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85" y="5726668"/>
            <a:ext cx="226933" cy="28360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56134" y="5750243"/>
            <a:ext cx="2322671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Гуморальные изменения</a:t>
            </a:r>
            <a:endParaRPr lang="en-US" sz="1450" dirty="0"/>
          </a:p>
        </p:txBody>
      </p:sp>
      <p:sp>
        <p:nvSpPr>
          <p:cNvPr id="24" name="Text 18"/>
          <p:cNvSpPr/>
          <p:nvPr/>
        </p:nvSpPr>
        <p:spPr>
          <a:xfrm>
            <a:off x="1081504" y="6077307"/>
            <a:ext cx="10102870" cy="726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концентрации эритропоэтина (EPO) в 10-100 раз (норма 10 мЕд/мл), экспрессия фактора роста эндотелия сосудов (VEGF) в 5-7 раз, усиление экспрессии транспортеров глюкозы GLUT-1 и GLUT-3 на 30-50%, индукция цитопротекторных белков теплового шока (HSP70, HSP90). Активация ренин-ангиотензин-альдостероновой системы.</a:t>
            </a:r>
            <a:endParaRPr lang="en-US" sz="1150" dirty="0"/>
          </a:p>
        </p:txBody>
      </p:sp>
      <p:sp>
        <p:nvSpPr>
          <p:cNvPr id="25" name="Text 19"/>
          <p:cNvSpPr/>
          <p:nvPr/>
        </p:nvSpPr>
        <p:spPr>
          <a:xfrm>
            <a:off x="854570" y="6973610"/>
            <a:ext cx="10329803" cy="484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Эффективность компенсаторных механизмов определяет тяжесть клинической картины и прогноз при гипоксических состояниях. При снижении рО₂ до 60 мм рт.ст. включаются все уровни адаптации.</a:t>
            </a:r>
            <a:endParaRPr lang="en-US" sz="115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009" y="648295"/>
            <a:ext cx="9725501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Метаболические нарушения при гипоксии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4009" y="1591389"/>
            <a:ext cx="12416790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При снижении pO₂ ниже 60 мм рт.ст. происходят следующие метаболические изменения: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883925" y="1948994"/>
            <a:ext cx="2519601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Анаэробный гликолиз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4008" y="2346900"/>
            <a:ext cx="3759518" cy="2061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Эффект Пастера: снижение эффективности синтеза АТФ с 38 до 2 молекул на 1 молекулу глюкозы. Повышение активности ЛДГ в 2-4 раза. Увеличение потребления глюкозы в 3-5 раз. Снижение энергетического потенциала клетки на 50-70%.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12" y="2520255"/>
            <a:ext cx="4345781" cy="4345781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74" y="3276600"/>
            <a:ext cx="275273" cy="3440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01281" y="2096155"/>
            <a:ext cx="2771894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Метаболический ацидоз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9301281" y="2494062"/>
            <a:ext cx="3759518" cy="176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Накопление лактата (норма 0,5-1,5 ммоль/л, при гипоксии до 5-15 ммоль/л), снижение pH до 7,35-6,8. Нарушение буферных систем: бикарбонатной на 30-40%, гемоглобиновой на 20%. Дефицит оснований (BE) от -2 до -15 ммоль/л.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512" y="2520255"/>
            <a:ext cx="4345781" cy="4345781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029" y="3646408"/>
            <a:ext cx="275273" cy="34409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58406" y="4409122"/>
            <a:ext cx="3759518" cy="57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Изменение метаболических путей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9025293" y="5081886"/>
            <a:ext cx="2290407" cy="208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Активация пентозофосфатного пути на 60-80%, усиление липолиза с повышением концентрации свободных жирных кислот до 0,8-1,2 ммоль/л (норма 0,3-0,6). Угнетение цикла Кребса на 30-50%. Нарушение β-окисления жирных кислот с накоплением ацил-КоА.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512" y="2520255"/>
            <a:ext cx="4345781" cy="4345781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9221" y="5765363"/>
            <a:ext cx="275273" cy="34409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85473" y="4683978"/>
            <a:ext cx="2518053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Оксидативный стресс</a:t>
            </a:r>
            <a:endParaRPr lang="en-US" sz="1800" dirty="0"/>
          </a:p>
        </p:txBody>
      </p:sp>
      <p:sp>
        <p:nvSpPr>
          <p:cNvPr id="17" name="Text 9"/>
          <p:cNvSpPr/>
          <p:nvPr/>
        </p:nvSpPr>
        <p:spPr>
          <a:xfrm>
            <a:off x="644008" y="5081885"/>
            <a:ext cx="3759518" cy="2355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образования АФК в 3-5 раз (супероксидный анион O₂⁻, перекись водорода H₂O₂, гидроксильный радикал OH·). Снижение активности антиоксидантных систем на 40-60%. Перекисное окисление липидов мембран с увеличением концентрации малонового диальдегида в 2-3 раза.</a:t>
            </a:r>
            <a:endParaRPr lang="en-US" sz="14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512" y="2520255"/>
            <a:ext cx="4345781" cy="434578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0266" y="5395555"/>
            <a:ext cx="275273" cy="344091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2089</Words>
  <Application>Microsoft Office PowerPoint</Application>
  <PresentationFormat>Произвольный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Playfair Display Bold</vt:lpstr>
      <vt:lpstr>Calibri</vt:lpstr>
      <vt:lpstr>Nunito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</cp:revision>
  <dcterms:created xsi:type="dcterms:W3CDTF">2025-05-03T15:50:09Z</dcterms:created>
  <dcterms:modified xsi:type="dcterms:W3CDTF">2025-05-11T18:32:28Z</dcterms:modified>
</cp:coreProperties>
</file>