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47"/>
  </p:notesMasterIdLst>
  <p:sldIdLst>
    <p:sldId id="307" r:id="rId3"/>
    <p:sldId id="257" r:id="rId4"/>
    <p:sldId id="310" r:id="rId5"/>
    <p:sldId id="258" r:id="rId6"/>
    <p:sldId id="259" r:id="rId7"/>
    <p:sldId id="260" r:id="rId8"/>
    <p:sldId id="309" r:id="rId9"/>
    <p:sldId id="261" r:id="rId10"/>
    <p:sldId id="262" r:id="rId11"/>
    <p:sldId id="264" r:id="rId12"/>
    <p:sldId id="266" r:id="rId13"/>
    <p:sldId id="267" r:id="rId14"/>
    <p:sldId id="269" r:id="rId15"/>
    <p:sldId id="270" r:id="rId16"/>
    <p:sldId id="271" r:id="rId17"/>
    <p:sldId id="273" r:id="rId18"/>
    <p:sldId id="275" r:id="rId19"/>
    <p:sldId id="277" r:id="rId20"/>
    <p:sldId id="278" r:id="rId21"/>
    <p:sldId id="279" r:id="rId22"/>
    <p:sldId id="280" r:id="rId23"/>
    <p:sldId id="281" r:id="rId24"/>
    <p:sldId id="314" r:id="rId25"/>
    <p:sldId id="282" r:id="rId26"/>
    <p:sldId id="283" r:id="rId27"/>
    <p:sldId id="284" r:id="rId28"/>
    <p:sldId id="315" r:id="rId29"/>
    <p:sldId id="288" r:id="rId30"/>
    <p:sldId id="289" r:id="rId31"/>
    <p:sldId id="291" r:id="rId32"/>
    <p:sldId id="292" r:id="rId33"/>
    <p:sldId id="293" r:id="rId34"/>
    <p:sldId id="295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21" r:id="rId43"/>
    <p:sldId id="304" r:id="rId44"/>
    <p:sldId id="305" r:id="rId45"/>
    <p:sldId id="306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55"/>
    <p:restoredTop sz="94609"/>
  </p:normalViewPr>
  <p:slideViewPr>
    <p:cSldViewPr snapToGrid="0">
      <p:cViewPr>
        <p:scale>
          <a:sx n="80" d="100"/>
          <a:sy n="80" d="100"/>
        </p:scale>
        <p:origin x="136" y="848"/>
      </p:cViewPr>
      <p:guideLst/>
    </p:cSldViewPr>
  </p:slideViewPr>
  <p:outlineViewPr>
    <p:cViewPr>
      <p:scale>
        <a:sx n="33" d="100"/>
        <a:sy n="33" d="100"/>
      </p:scale>
      <p:origin x="0" y="-4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927F5-6A41-8544-BF53-122B139DE451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C4F2A-803C-7049-9349-F46B87F9F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54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C4F2A-803C-7049-9349-F46B87F9F48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76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C4F2A-803C-7049-9349-F46B87F9F48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22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8F889-D1D0-C64B-BE71-DE99AB68CCC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1344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09FD-4D9F-8242-B0AC-3191A9E8A28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8482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D4CF-620C-4748-9A99-7C07EB23E45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47150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90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133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42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6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170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12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762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392A-ABC6-2D41-A79F-E8A679D2603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31678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593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88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49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5966-AE2A-DC4C-B805-FBFFA46388E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9609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2747-2749-6B42-B6FD-183BBE27961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369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B7BB-DC8B-6E45-8F16-958F199F45B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717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24A8-A1EB-5240-8A19-436533FD885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615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CF8C-68A5-B44B-BA2F-C4A6F0EF1AF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177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173C-B36B-194C-BFF8-EE7A62EAB6E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7707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952B-4EB5-2548-85CD-E10B8FE35B72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0675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16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34D2-D9A7-BD48-B3B8-8111ECBD7A95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D176-AEAC-3D4A-9C65-6160CB5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85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5" name="Rectangle 5">
            <a:extLst>
              <a:ext uri="{FF2B5EF4-FFF2-40B4-BE49-F238E27FC236}">
                <a16:creationId xmlns:a16="http://schemas.microsoft.com/office/drawing/2014/main" id="{AF562007-B6BB-2A64-9FD8-0FDDF4023D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3046" y="2074984"/>
            <a:ext cx="6905023" cy="2239107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ПОБОЧНЫЕ ЭФФЕКТЫ АНТИБЛАСТОМНЫХ СРЕДСТВ. ВСПОМОГАТЕЛЬНЫЕ СРЕДСТВА </a:t>
            </a:r>
            <a:b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ХИМИОТЕРАПИИ ОПУХОЛЕЙ.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338E2-9374-2495-EC24-AC0EA494E632}"/>
              </a:ext>
            </a:extLst>
          </p:cNvPr>
          <p:cNvSpPr txBox="1"/>
          <p:nvPr/>
        </p:nvSpPr>
        <p:spPr>
          <a:xfrm>
            <a:off x="633046" y="5071803"/>
            <a:ext cx="5246765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Фармацевтический факультет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B952C3C8-CA18-983A-4E31-56D7EA3E9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024" y="380693"/>
            <a:ext cx="1547812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48ABE-747D-A8CC-EAA9-3B33BF54A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8896"/>
            <a:ext cx="7886700" cy="12353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вспомогательных средств для лечения и профилактики осложнений, возникающих при химиотерапии опухолей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EBE1B-11B9-FF67-8ED0-13E811123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56" y="1374223"/>
            <a:ext cx="8433288" cy="18385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СТИМУЛИРУЮЩИЕ КРОВЕТВОРЕНИЕ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Стимуляторы </a:t>
            </a:r>
            <a:r>
              <a:rPr lang="ru-RU" sz="1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лейкопоэза</a:t>
            </a:r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молграмостим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филграстим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Стимуляторы эритропоэза</a:t>
            </a:r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эритропоэтин альфа (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эпрекс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эпоэтин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бета (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рекормон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BDAD6-60EF-9EE4-CB20-0874E3772046}"/>
              </a:ext>
            </a:extLst>
          </p:cNvPr>
          <p:cNvSpPr txBox="1"/>
          <p:nvPr/>
        </p:nvSpPr>
        <p:spPr>
          <a:xfrm>
            <a:off x="542924" y="3212823"/>
            <a:ext cx="843328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 </a:t>
            </a:r>
          </a:p>
          <a:p>
            <a:pPr algn="just">
              <a:spcBef>
                <a:spcPts val="34"/>
              </a:spcBef>
              <a:tabLst>
                <a:tab pos="216694" algn="l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Блокаторы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дофаминовых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621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Метоклопрамид (реглан,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церукал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домперидон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мотилиум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тиэтилперазин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торекан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прохлорперазин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3"/>
              </a:spcBef>
              <a:tabLst>
                <a:tab pos="216694" algn="l"/>
              </a:tabLs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Блокаторы серотониновых 5-НТ</a:t>
            </a:r>
            <a:r>
              <a:rPr lang="ru-RU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Ондансетрон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зофран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трописетрон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навобан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гранисетрон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китрил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63"/>
              </a:spcBef>
              <a:spcAft>
                <a:spcPts val="563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Селективные блокаторы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нейрокининовых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ru-RU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-рецепторов </a:t>
            </a:r>
          </a:p>
          <a:p>
            <a:pPr algn="just">
              <a:spcBef>
                <a:spcPts val="563"/>
              </a:spcBef>
              <a:spcAft>
                <a:spcPts val="563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Апрепитант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фосапрепитант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Глюкокортикоиды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Дексаметазон,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декадрон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преднизолон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2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E573F8-18CB-B69C-0D65-39E002C3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81024"/>
            <a:ext cx="7905750" cy="59030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вспомогательных средств для лечения и профилактики осложнений, возникающих при химиотерапии опухолей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III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интерфероны, интерлейкины, препараты тимуса, полиоксидоний,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ЦИТОПРОТЕКТОРЫ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Дексразоксан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кардиоксан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уромитексан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амифостин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гептрал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ПРОТИВОАЛЛЕРГИЧЕСКИЕ СРЕДСТВА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Глюкокортикоиды – дексаметазон, преднизолон,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метилпреднизолон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Антигистаминные средства -хлоропирамин (супрастин),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клемастин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(тавегил)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3655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8645F-4DA4-4BAB-164A-3A3CF3DBA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911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СТИМУЛИРУЮЩИЕ ЭРИТРОПОЭЗ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300793-1DCE-E5E2-B242-3590070F9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58410"/>
            <a:ext cx="7619999" cy="81036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Aft>
                <a:spcPts val="1125"/>
              </a:spcAft>
              <a:buNone/>
            </a:pP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РЕКОМБИНАНТНЫЕ ЧЕЛОВЕЧЕСКИЕ ЭРИТРОПОЭТИНЫ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эпоэтин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альфа (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эпрекс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эпоген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эпоэтин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-бета (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рекормон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R="10954" algn="just">
              <a:lnSpc>
                <a:spcPct val="100000"/>
              </a:lnSpc>
              <a:spcBef>
                <a:spcPts val="443"/>
              </a:spcBef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стимулируют пролиферацию и дифференцировку клеток-предшественников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эритроидного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ряда;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0954" algn="just">
              <a:lnSpc>
                <a:spcPct val="100000"/>
              </a:lnSpc>
              <a:spcBef>
                <a:spcPts val="443"/>
              </a:spcBef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способствуют высвобождению ретикулоцитов из костного мозга в кровь;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0954" algn="just">
              <a:lnSpc>
                <a:spcPct val="100000"/>
              </a:lnSpc>
              <a:spcBef>
                <a:spcPts val="443"/>
              </a:spcBef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вводят подкожно и внут­ривенно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 - через 1—2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кроветворение нормализуется через 8—12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954" indent="0" algn="just">
              <a:lnSpc>
                <a:spcPct val="100000"/>
              </a:lnSpc>
              <a:spcBef>
                <a:spcPts val="443"/>
              </a:spcBef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боли в грудной клетке, отеки, повышение артериального давления, гипертензивный криз с явлениями энцефалопатии (головная боль, головокруже­ние, спутанность сознания, судороги), тромбозы, в начале лечения у больных могут возникать симптомы дефицита железа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652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781AF7-3E5B-8ECC-9069-EB3C1C16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5" y="599219"/>
            <a:ext cx="8862645" cy="6258782"/>
          </a:xfrm>
        </p:spPr>
        <p:txBody>
          <a:bodyPr>
            <a:normAutofit fontScale="92500" lnSpcReduction="20000"/>
          </a:bodyPr>
          <a:lstStyle/>
          <a:p>
            <a:pPr marL="2858" marR="9525" indent="0" algn="just">
              <a:lnSpc>
                <a:spcPct val="120000"/>
              </a:lnSpc>
              <a:spcBef>
                <a:spcPts val="23"/>
              </a:spcBef>
              <a:buNone/>
            </a:pP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МОЛГРАМОСТИМ (ЛЕЙКОМАКС</a:t>
            </a:r>
            <a:r>
              <a:rPr lang="ru-RU" sz="19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рекомбинантный препарат человеческого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гранулоцитарно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-макрофагального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колониестимулирующего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фактора. </a:t>
            </a:r>
          </a:p>
          <a:p>
            <a:pPr marL="2858" marR="9525" indent="132874" algn="just">
              <a:lnSpc>
                <a:spcPct val="120000"/>
              </a:lnSpc>
              <a:spcBef>
                <a:spcPts val="23"/>
              </a:spcBef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8" marR="9525" indent="132874" algn="just">
              <a:lnSpc>
                <a:spcPct val="120000"/>
              </a:lnSpc>
              <a:spcBef>
                <a:spcPts val="23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стимулирует пролиферацию и дифференцировку гемопоэтических клеток-предшественников,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чтщ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приводит к образо­ванию гранулоцитов, моноцитов/макрофагов;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8" marR="9525" indent="132874" algn="just">
              <a:lnSpc>
                <a:spcPct val="120000"/>
              </a:lnSpc>
              <a:spcBef>
                <a:spcPts val="23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небольшой степени стимулирует пролиферацию эозинофилов и образование эритроцитов (является кофактором эритропоэтина).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336" indent="0" algn="just">
              <a:lnSpc>
                <a:spcPct val="120000"/>
              </a:lnSpc>
              <a:spcBef>
                <a:spcPts val="379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23336" algn="just">
              <a:lnSpc>
                <a:spcPct val="120000"/>
              </a:lnSpc>
              <a:spcBef>
                <a:spcPts val="379"/>
              </a:spcBef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угнетение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лейкопоэза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вызванного противоопухолевыми средствами </a:t>
            </a:r>
          </a:p>
          <a:p>
            <a:pPr marR="23336" algn="just">
              <a:lnSpc>
                <a:spcPct val="120000"/>
              </a:lnSpc>
              <a:spcBef>
                <a:spcPts val="379"/>
              </a:spcBef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лейкопения после трансплантации костного мозга </a:t>
            </a:r>
          </a:p>
          <a:p>
            <a:pPr marR="23336" algn="just">
              <a:lnSpc>
                <a:spcPct val="120000"/>
              </a:lnSpc>
              <a:spcBef>
                <a:spcPts val="379"/>
              </a:spcBef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миелодиспластический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синдром</a:t>
            </a:r>
          </a:p>
          <a:p>
            <a:pPr marR="23336" algn="just">
              <a:lnSpc>
                <a:spcPct val="120000"/>
              </a:lnSpc>
              <a:spcBef>
                <a:spcPts val="379"/>
              </a:spcBef>
              <a:buFontTx/>
              <a:buChar char="-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апластическая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анемия  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336" indent="0" algn="just">
              <a:lnSpc>
                <a:spcPct val="120000"/>
              </a:lnSpc>
              <a:spcBef>
                <a:spcPts val="379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лихорадка, озноб, одыш­ка, мышечно-скелетные боли, астения, тошнота, рвота, анорексия, диарея, го­ловная боль, головокружение, сыпь, зуд, болезненность в месте введения.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B3041E-AEDB-AA62-CA35-9B885A2F15BA}"/>
              </a:ext>
            </a:extLst>
          </p:cNvPr>
          <p:cNvSpPr txBox="1"/>
          <p:nvPr/>
        </p:nvSpPr>
        <p:spPr>
          <a:xfrm>
            <a:off x="422031" y="229886"/>
            <a:ext cx="83432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1"/>
              </a:spcBef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СТИМУЛИРУЮЩИЕ ЛЕЙКОПЭЗ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10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9B172F-2154-B8F0-EC40-8DBC4BA20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48" y="0"/>
            <a:ext cx="8300864" cy="6709118"/>
          </a:xfrm>
        </p:spPr>
        <p:txBody>
          <a:bodyPr>
            <a:normAutofit lnSpcReduction="10000"/>
          </a:bodyPr>
          <a:lstStyle/>
          <a:p>
            <a:pPr marL="0" marR="23336" indent="0" algn="just">
              <a:lnSpc>
                <a:spcPct val="110000"/>
              </a:lnSpc>
              <a:spcBef>
                <a:spcPts val="379"/>
              </a:spcBef>
              <a:buNone/>
            </a:pPr>
            <a:endParaRPr lang="ru-RU" sz="2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336" indent="0" algn="just">
              <a:lnSpc>
                <a:spcPct val="110000"/>
              </a:lnSpc>
              <a:spcBef>
                <a:spcPts val="379"/>
              </a:spcBef>
              <a:buNone/>
            </a:pPr>
            <a:endParaRPr lang="ru-RU" sz="22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336" indent="0" algn="just">
              <a:lnSpc>
                <a:spcPct val="110000"/>
              </a:lnSpc>
              <a:spcBef>
                <a:spcPts val="379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САРГРАМОСТИМ (ЛЕЙКИН)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 человеческого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гранулоцитарно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-макрофагального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колониестимулирующего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фактора обладает свойствами, аналогичными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молграмостиму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336" indent="0" algn="just">
              <a:lnSpc>
                <a:spcPct val="110000"/>
              </a:lnSpc>
              <a:spcBef>
                <a:spcPts val="379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ФИЛГРАСТИМ (НЕЙПОГЕН)</a:t>
            </a: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рекомбинантный препарат человеческого гранулоцитарного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колониестимулирующего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фактора.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669" marR="16669" indent="135731" algn="just">
              <a:lnSpc>
                <a:spcPct val="110000"/>
              </a:lnSpc>
              <a:buClr>
                <a:srgbClr val="C00000"/>
              </a:buClr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регулирует продукцию нейтрофилов и их выход в кровь из костномозговой ткани: 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669" marR="16669" indent="135731" algn="just">
              <a:lnSpc>
                <a:spcPct val="110000"/>
              </a:lnSpc>
              <a:buClr>
                <a:srgbClr val="C00000"/>
              </a:buClr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активирует фаго­цитарную и хемотаксическую активность нейтрофилов;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981" marR="16669" indent="-214313" algn="just">
              <a:lnSpc>
                <a:spcPct val="110000"/>
              </a:lnSpc>
              <a:buClr>
                <a:srgbClr val="C00000"/>
              </a:buClr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Вводят подкожно и внутривенно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капельно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Вызывает заметное увеличение количества нейтрофилов в течение 24 ч и незначительное увеличение моноцитов. 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669" marR="16669" indent="0" algn="just">
              <a:lnSpc>
                <a:spcPct val="110000"/>
              </a:lnSpc>
              <a:buNone/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По­бочные эффекты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костно-мышечные боли, дизурия, транзиторная артериальная гипотензия.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BCA57-F209-B774-E676-E6FB4B5FE758}"/>
              </a:ext>
            </a:extLst>
          </p:cNvPr>
          <p:cNvSpPr txBox="1"/>
          <p:nvPr/>
        </p:nvSpPr>
        <p:spPr>
          <a:xfrm>
            <a:off x="422031" y="229886"/>
            <a:ext cx="83432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1"/>
              </a:spcBef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СТИМУЛИРУЮЩИЕ ЛЕЙКОПЭЗ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55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44D006-F1D8-C5D2-0E74-F8649E9D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387" y="1405720"/>
            <a:ext cx="8351226" cy="566382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endParaRPr lang="ru-RU" sz="45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МЕТИЛУРАЦИЛ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структурный аналог естественного нуклеотида – тимина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-оказывает </a:t>
            </a:r>
            <a:r>
              <a:rPr lang="ru-RU" sz="6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лейкопоэтическое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иммуностимулирующее, противовоспалительное действие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-стимулирует синтез нуклеиновых кислот и белка 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-усиливает энергетический обмен 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-стимулирует клеточные и гуморальные факторы иммунитета 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-ускоряет процессы регенерации в ранах, повышая рост и грануляционное созревание ткани и </a:t>
            </a:r>
            <a:r>
              <a:rPr lang="ru-RU" sz="6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эпителизацию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 том числе в </a:t>
            </a:r>
            <a:r>
              <a:rPr lang="ru-RU" sz="6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быстропролиферирующих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клетках слизистой оболочки желудочно-кишечного тракта)</a:t>
            </a: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-повышает общую неспецифическую резистентность организма,</a:t>
            </a:r>
            <a:endParaRPr lang="ru-RU" sz="6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6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ПЕНТОКСИЛ</a:t>
            </a:r>
            <a:r>
              <a:rPr lang="ru-RU" sz="6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6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производное пиримидина, в организме превращается в  </a:t>
            </a:r>
            <a:r>
              <a:rPr lang="ru-RU" sz="6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диоксометилтетрагидропиримидин</a:t>
            </a:r>
            <a:r>
              <a:rPr lang="ru-RU" sz="6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6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метилурацил</a:t>
            </a:r>
            <a:r>
              <a:rPr lang="ru-RU" sz="6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C00000"/>
              </a:buClr>
            </a:pPr>
            <a:r>
              <a:rPr lang="ru-RU" sz="6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усиливает образование лейкоцитов, фагоцитов и макрофагов, нуклеиновых кислот, антител (иммуноглобулинов): </a:t>
            </a:r>
            <a:endParaRPr lang="ru-RU" sz="6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C00000"/>
              </a:buClr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обладает противовоспалительным действием, стимулирует регенеративные процессы в тканях</a:t>
            </a:r>
            <a:endParaRPr lang="ru-RU" sz="6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Clr>
                <a:srgbClr val="C00000"/>
              </a:buClr>
              <a:buNone/>
            </a:pPr>
            <a:endParaRPr lang="ru-RU" sz="6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281"/>
              </a:spcBef>
              <a:spcAft>
                <a:spcPts val="281"/>
              </a:spcAft>
              <a:buNone/>
            </a:pP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130C57-2742-03C8-B847-7F186F8CF319}"/>
              </a:ext>
            </a:extLst>
          </p:cNvPr>
          <p:cNvSpPr txBox="1"/>
          <p:nvPr/>
        </p:nvSpPr>
        <p:spPr>
          <a:xfrm>
            <a:off x="396387" y="-16272"/>
            <a:ext cx="8351226" cy="1421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СТИМУЛИРУЮЩИЕ ЛЕЙКОПЭЗ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легких формах лейкопении применяют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метилурацил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пентоксил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88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1EDDB-9AB4-389B-79F3-1EF719AF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684684"/>
            <a:ext cx="8578523" cy="9941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7033B4-0259-DD2D-4C6A-A0EA0AAD6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43" y="1678856"/>
            <a:ext cx="8440618" cy="493541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Почти все химиотерапевтические средства при пероральном и парентеральном приеме вызывают тошноту и рвоту.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рвоты на цитостатики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Противоопухолевые средства индуцируют рвоту через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полиафферентную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рефлекторную дугу.  Афферентные пути возникновения рвоты: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гуморальный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участием химических медиаторов, действующих на хеморецепторную триггерную зону в стволе головного мозга (в хеморецепторной триггерной зоне  находятся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дофаминергические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гистаминергические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холинергические и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серотонинергические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рецепторы.)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периферический, активируемый непосредственной стимуляцией нервных окончаний в желудочно-кишечном тракте (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нейротрансмиттеры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серотонин, дофамин и субстанция 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принимающие участие в развитии тошноты и рвоты, высвобождаются  из энтерохромаффинных клеток слизистой оболочки тонкой кишки при воздействии цитостатиков.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корковый, или условно-рефлекторный, активируемый стимулами (зрительными, обонятельными) или воспоминаниями, связанными с прошлыми приступами рвоты.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229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21A514-2C6E-8227-D8A8-995FB66F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9" y="532435"/>
            <a:ext cx="7325139" cy="581049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АНТАГОНИСТЫ 5-HT</a:t>
            </a:r>
            <a:r>
              <a:rPr lang="ru-RU" sz="64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r>
              <a:rPr lang="ru-RU" sz="6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endParaRPr lang="ru-RU" sz="33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Подавляют рвотный рефлекс, устраняют и предупреждают рвоту, опосредованную высвобождением серотонина при применении цитостатических </a:t>
            </a:r>
            <a:r>
              <a:rPr lang="ru-RU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противобластомных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</a:t>
            </a:r>
            <a:endParaRPr lang="ru-RU" sz="7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7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Ондансетрон</a:t>
            </a:r>
            <a:endParaRPr lang="ru-RU" sz="7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блокирует 5-НТ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-рецепторы </a:t>
            </a:r>
            <a:r>
              <a:rPr lang="ru-RU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пусковои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зоны и </a:t>
            </a:r>
            <a:r>
              <a:rPr lang="ru-RU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пресинаптические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5-НТ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-рецепторы на окончаниях блуждающих нервов, контактирующих</a:t>
            </a:r>
            <a:r>
              <a:rPr lang="ru-RU" sz="7200" dirty="0">
                <a:solidFill>
                  <a:srgbClr val="000000"/>
                </a:solidFill>
                <a:latin typeface="LucidaSansUnicode"/>
                <a:ea typeface="Times New Roman" panose="02020603050405020304" pitchFamily="18" charset="0"/>
              </a:rPr>
              <a:t>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рвотным центром 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устраняет активирующее влияние серотонина на чувствительные окончания блуждающего нерва в периферических тканях 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сродством к 5-HT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1a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5-HT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α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-, α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-адренергическим, </a:t>
            </a:r>
            <a:r>
              <a:rPr lang="ru-RU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дофаминовым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</a:t>
            </a:r>
            <a:r>
              <a:rPr lang="ru-RU" sz="7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опиоидным и </a:t>
            </a:r>
            <a:r>
              <a:rPr lang="ru-RU" sz="7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бензодиазепиновым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рецепторам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7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эффекты: </a:t>
            </a:r>
            <a:r>
              <a:rPr lang="ru-RU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головная боль, головокружение, двигательные расстройства, судороги, нарушение остроты зрения, экстрапирамидные нарушения (при парентеральном применении) брадикардия, аритмия, артериальная гипотензия, аллергические реакции, повышение уровня печеночных ферментов. </a:t>
            </a: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411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9C527E-FE2C-4B87-4AED-4FE989B36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956" y="763929"/>
            <a:ext cx="7976088" cy="547453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АНТАГОНИСТЫ 5-HT</a:t>
            </a:r>
            <a:r>
              <a:rPr lang="ru-RU" sz="19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sz="1900" b="1" dirty="0">
              <a:solidFill>
                <a:srgbClr val="C00000"/>
              </a:solidFill>
              <a:latin typeface="TimesNewRomanPSM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ru-RU" sz="1900" b="1" dirty="0">
              <a:solidFill>
                <a:srgbClr val="C00000"/>
              </a:solidFill>
              <a:latin typeface="TimesNewRomanPSMT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NewRomanPSMT"/>
                <a:ea typeface="Times New Roman" panose="02020603050405020304" pitchFamily="18" charset="0"/>
              </a:rPr>
              <a:t>ТРОПИСЕТРОН</a:t>
            </a:r>
            <a:r>
              <a:rPr lang="ru-RU" sz="2400" b="1" dirty="0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высокоселективныи</a:t>
            </a:r>
            <a:r>
              <a:rPr lang="ru-RU" sz="2400" dirty="0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конкурентныи</a:t>
            </a:r>
            <a:r>
              <a:rPr lang="ru-RU" sz="2400" dirty="0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̆ антагонист 5-HT3-рецепторов, расположенных на периферических </a:t>
            </a:r>
            <a:r>
              <a:rPr lang="ru-RU" sz="2400" dirty="0" err="1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нейронах</a:t>
            </a:r>
            <a:r>
              <a:rPr lang="ru-RU" sz="2400" dirty="0">
                <a:solidFill>
                  <a:srgbClr val="000000"/>
                </a:solidFill>
                <a:latin typeface="TimesNewRomanPSMT"/>
                <a:ea typeface="Times New Roman" panose="02020603050405020304" pitchFamily="18" charset="0"/>
              </a:rPr>
              <a:t> и в ЦНС.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563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ГРАНИСЕТРОН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превосходит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ондансетрон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трописетрон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степени антагонизма в отношении 5-HT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-рецепторов, обладает большей селективностью к 5-HT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-рецепторам, высоким сродством к 5-HT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-рецепторам энтерохромаффинных клеток слизистой оболочки ЖКТ.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ts val="563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проведении длительной химиотерапии используются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новая форма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гранисетрона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трансдермальная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(пластырь), приклеивается на кожу за 24–48 часов до начала химиотерапии, удаляется не ранее, чем через 24 часа после проведения химиотерапии, может оставаться на коже в течение 7 дней</a:t>
            </a:r>
          </a:p>
          <a:p>
            <a:pPr marL="0" indent="0" algn="just">
              <a:lnSpc>
                <a:spcPct val="110000"/>
              </a:lnSpc>
              <a:spcAft>
                <a:spcPts val="563"/>
              </a:spcAft>
              <a:buNone/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448953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90BCE4-CA00-BE18-392A-989354DC0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984" y="393539"/>
            <a:ext cx="8128992" cy="6464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АНТАГОНИСТЫ 5-HT</a:t>
            </a:r>
            <a:r>
              <a:rPr lang="ru-RU" sz="16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ПАЛОНОСЕТРОН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новый антагонист 5-НТ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-рецепторов, имеющий более продолжительный период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полужизни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сравнению с другими 5-НТ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-антагонистами.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563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Стандартной противорвотной терапией является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комбинация 5-НТ</a:t>
            </a:r>
            <a:r>
              <a:rPr lang="ru-RU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-антагонистов и глюкокортикоидов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что усиливает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антиэметическую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активность блокаторов 5НТ</a:t>
            </a:r>
            <a:r>
              <a:rPr lang="ru-RU" sz="24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Кортикостероиды,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воздействуя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«на серотониновые» пути передачи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эметогенных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импульсов, потенцируют эффект противорвотных средств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563"/>
              </a:spcAft>
            </a:pPr>
            <a:endParaRPr lang="ru-RU" sz="135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17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69D64-642B-71E8-B4A9-6FD2A9511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7" y="1400537"/>
            <a:ext cx="8810826" cy="71067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ПОБОЧНЫЕ ЭФФЕКТЫ </a:t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ЦИТОСТАТИЧЕСКИХ СРЕДСТВ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AD743E-C868-8CAA-B8F4-D42BDD38D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79" y="1248101"/>
            <a:ext cx="7617536" cy="3981710"/>
          </a:xfrm>
        </p:spPr>
        <p:txBody>
          <a:bodyPr>
            <a:noAutofit/>
          </a:bodyPr>
          <a:lstStyle/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Угнетение кроветворения </a:t>
            </a:r>
            <a:r>
              <a:rPr lang="en-GB" sz="2000" dirty="0"/>
              <a:t>–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лейкопения, тромбоцитопения, анемия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Подавление иммунитета</a:t>
            </a:r>
            <a:r>
              <a:rPr lang="en-GB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/>
              <a:t>–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возникновение инфекционных осложнений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бактериальных, грибковых и протозойных пневмоний и послеоперационных инфекций, лихорадки неясного генеза)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Симптомы со стороны ЖКТ: тошнота, рвота, понос, эрозивно-язвенные поражения слизистой оболочки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Нефротоксичность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некроз извитых канальцев, интерстициальный нефрит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Влияние на репродуктивную сферу: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женщин </a:t>
            </a:r>
            <a:r>
              <a:rPr lang="en-GB" sz="2000" dirty="0"/>
              <a:t>–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аменорея, у мужчин </a:t>
            </a:r>
            <a:r>
              <a:rPr lang="en-GB" sz="2000" dirty="0"/>
              <a:t>–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нарушение сперматогенеза и снижение потенции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35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16F48-6853-9551-1826-C2E8F3C7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2920"/>
            <a:ext cx="7886700" cy="504548"/>
          </a:xfrm>
        </p:spPr>
        <p:txBody>
          <a:bodyPr>
            <a:noAutofit/>
          </a:bodyPr>
          <a:lstStyle/>
          <a:p>
            <a:b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b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Селективные блокаторы NK</a:t>
            </a:r>
            <a:r>
              <a:rPr lang="ru-RU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-рецепторов </a:t>
            </a:r>
            <a:b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8DF7B4-566C-37A8-6C66-761068BA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9958"/>
            <a:ext cx="7886700" cy="507063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Антагонисты 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рецепторов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эффективно купируют отсроченную тошноту и рвоту, вызванную химиотерапией. 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рецепторы и их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агонист-субстанция 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вовлечены во многие физиологические и патологические процессы – боль, рвота, воспаление, депрессия,  прогрессирование рака.</a:t>
            </a: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рецепторы и субстанция Р были обнаружены в областях мозга, участвующих в рвотном рефлексе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ядре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солитарного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тракта и дорсальном двигательном ядре блуждающего нерва.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00000"/>
              </a:lnSpc>
              <a:spcBef>
                <a:spcPts val="563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России зарегистрированы три препарата антагонистов 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рецепторов: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АПРЕПИТАНТ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его водорастворимая форма для инъекций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ФОСАПРЕПИТАНТ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комбинированный препарат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состоит из антагониста 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рецепторов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нетупитанта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антагониста 5-НТ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рецепторов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палоносетрона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018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B76113-FC2A-7BDA-64F4-9CF87CF2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046"/>
            <a:ext cx="8788066" cy="596096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Селективные блокаторы NK</a:t>
            </a:r>
            <a:r>
              <a:rPr lang="ru-RU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-рецепторов 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563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АПРЕПИТАНТ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563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метаболизируется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печени системой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микросомальных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ферментов, с участием изофермента цитохрома P-450 CYP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(следует учесть риск лекарственных взаимодействий, на уровне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микросомального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метаболизма)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00000"/>
              </a:lnSpc>
              <a:spcBef>
                <a:spcPts val="563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связывается с белками плазмы более 90%.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563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влияет на фармакокинетику 5-HT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-антагонистов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563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повышает концентрацию кортикостероидов в плазме крови в 2 раза, поэтому доза дексаметазона должна быть снижена на 50 % при их одновременном назначении.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7700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118EB7-3FF7-1A4C-EA73-D0274511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36" y="925851"/>
            <a:ext cx="8263527" cy="500629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Селективные блокаторы NK</a:t>
            </a:r>
            <a:r>
              <a:rPr lang="ru-RU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-рецепторов 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ФОСАПРЕПИТАНТ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(для внутривенного введения)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лиофилизат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приготовления раствора для инфузий. Активным метаболитом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фосапрепитанта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апрепитант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20000"/>
              </a:lnSpc>
              <a:spcBef>
                <a:spcPts val="563"/>
              </a:spcBef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НЕТУПИТАНТ+ПАЛОНОСЕТРОН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(НЕПА)  фиксированная комбинация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нетупитанта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полоносетрона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воздействующая на патогенез рвоты, связанный с возбуждением как NK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-, так и 5-НТ</a:t>
            </a:r>
            <a:r>
              <a:rPr lang="ru-RU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-рецепторов, получившая одобрение FDA. В России эта лекарственная комбинация зарегистрирована под торговым названием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Акинезио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эффекты: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головная боль, усталость, запоры 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нейтропения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2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20000"/>
              </a:lnSpc>
              <a:spcBef>
                <a:spcPts val="563"/>
              </a:spcBef>
            </a:pPr>
            <a:endParaRPr lang="ru-RU" sz="19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89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82ED3-0F95-25FD-20A2-A6D23B932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настоящее время наиболее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эффективнои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антиэметическои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комбинациеи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является комбинация противорвотных препаратов;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антагонист NK</a:t>
            </a:r>
            <a:r>
              <a:rPr lang="ru-RU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 + антагонист рецепторов серотонина (5-HT</a:t>
            </a:r>
            <a:r>
              <a:rPr lang="ru-RU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+ дексаметазон. 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352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77E8F3-B4D8-EF3E-82AE-C4EBA7717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38" y="213639"/>
            <a:ext cx="8083647" cy="726533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Блокаторы </a:t>
            </a:r>
            <a:r>
              <a:rPr lang="ru-RU" sz="29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дофаминовых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9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Фенотиазины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тиэтилперазин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прохлорперазин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9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бутирофеноны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дроперидол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замещенные </a:t>
            </a:r>
            <a:r>
              <a:rPr lang="ru-RU" sz="29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бензамиды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(метоклопрамид), обладая выраженной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антидофаминергической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активностью, также применяются для лечения рвоты, индуцированной химиотерапией</a:t>
            </a:r>
            <a:endParaRPr lang="ru-RU" sz="29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ТИЭТИЛПЕРАЗИН (ТОРЕКАН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блокирует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дофаминовые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рецепторы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хеморецепторнои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зоны;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оказывает уг­нетающее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непосредственно на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рвотныи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центр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сухость во рту, сонливость, тахикардия, гипотония, при длительном применении —паркинсонизм.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ПРОХЛОРПЕРАЗИН</a:t>
            </a:r>
            <a:endParaRPr lang="ru-RU" sz="29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блокирует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дофаминергическую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передачу в хеморецепторах триггерной зоны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антигистаминным,  антихолинергическим эффектом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эффекты: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умеренный седативный эффект, дистония, симптомы паркинсонизма,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акатизия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ортостатическая гипотензия, сухость во рту, нечеткость зрения.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663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1CED4E-FD14-C8D4-4DAC-E67C4149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92" y="257908"/>
            <a:ext cx="8745416" cy="718390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ПРОТИВОРВОТНЫЕ СРЕДСТВА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Блокаторы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дофаминовых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32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МЕТОКЛОПРАМИД: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проникает через гематоэнцефалический барьер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антагонист D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 в хеморецепторах триггерной зоны,</a:t>
            </a:r>
            <a:r>
              <a:rPr lang="ru-RU" dirty="0">
                <a:solidFill>
                  <a:srgbClr val="000000"/>
                </a:solidFill>
                <a:latin typeface="LucidaSansUnicode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больших дозах — и серотониновые 5-НТ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-рецепторы.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антихолинергическим эффектом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оказывает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прокинетическое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действие на желудочно-кишечный тракт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сонливость, повышенная утомляемость, при длительном применении — паркинсонизм и поздняя дискинезия,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гиперпролактинемия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гинекомастия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" marR="8096" indent="0" algn="just">
              <a:lnSpc>
                <a:spcPct val="120000"/>
              </a:lnSpc>
              <a:spcBef>
                <a:spcPts val="23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ДОМПЕРИДОН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мотилиум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селективный блокатор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дофаминовых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-рецепторов, оказывает противорвотное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прокинетическое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действие, плохо проникает через гематоэнцефалический барьер.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" marR="6668" indent="0" algn="just">
              <a:lnSpc>
                <a:spcPct val="120000"/>
              </a:lnSpc>
              <a:spcBef>
                <a:spcPts val="11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гинекомастия,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галакторея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аллерги­ческие реакции.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94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C4FD3-3637-7251-5F5F-87A1A592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44" y="610925"/>
            <a:ext cx="8624681" cy="99417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ЦИТОПРОТЕКТОРНЫЕ СРЕДСТВА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2F37A-EA21-64D4-7B6F-3E50877DB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31" y="1481559"/>
            <a:ext cx="7930151" cy="5185459"/>
          </a:xfrm>
        </p:spPr>
        <p:txBody>
          <a:bodyPr>
            <a:normAutofit fontScale="85000" lnSpcReduction="20000"/>
          </a:bodyPr>
          <a:lstStyle/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КАРДИОТОКСИЧНОСТЬ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чаще всего возникает при лечении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антрациклинами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реже — при использовании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таксанов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этопозида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циклофосфамида. </a:t>
            </a: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Ранние проявления: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снижение АД, тахикардия, аритмии, боли в области сердца, левожелудочковая дисфункция, изменения на ЭКГ. Поздние проявления: миокардит, перикардит, инфаркт миокарда, дегенеративная кардиомиопатия. </a:t>
            </a:r>
          </a:p>
          <a:p>
            <a:pPr algn="just" fontAlgn="t">
              <a:spcBef>
                <a:spcPts val="563"/>
              </a:spcBef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ДЕКСРАЗОКСАН  (КАРДИОКСАН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кардиопротекторное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средство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4313" indent="-214313" algn="just" fontAlgn="t"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аналог ЭДТА (этилендиаминтетрауксусная кислота), гидролизуется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кардиомиоцитах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образованием активного метаболита;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4313" indent="-214313" algn="just" fontAlgn="t"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образует хелатные соединения с ионами металлов, препятствует образованию комплекса Fe</a:t>
            </a:r>
            <a:r>
              <a:rPr lang="ru-RU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3+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антрациклин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4313" indent="-214313" algn="just" fontAlgn="t"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снижает продукцию свободных радикалов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кардиомиоцитах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вызванную  применением противоопухолевых антибиотиков группы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антрациклинов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spcBef>
                <a:spcPts val="563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профилактики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кардиотоксичности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лечение цитостатиками проводят на фоне средств, улучшающих обменные процессы в миокарде: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рибоксин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АТФ,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кокарбоксилаза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808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E00D0C-A320-D36A-45A8-9FB993AF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-92598"/>
            <a:ext cx="8304335" cy="6605939"/>
          </a:xfrm>
        </p:spPr>
        <p:txBody>
          <a:bodyPr>
            <a:normAutofit/>
          </a:bodyPr>
          <a:lstStyle/>
          <a:p>
            <a:pPr algn="just" fontAlgn="t">
              <a:spcBef>
                <a:spcPts val="563"/>
              </a:spcBef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t">
              <a:spcBef>
                <a:spcPts val="563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ЦИТОПРОТЕКТОРНЫЕ СРЕДСТВА</a:t>
            </a:r>
          </a:p>
          <a:p>
            <a:pPr marL="0" indent="0" algn="just" fontAlgn="t">
              <a:spcBef>
                <a:spcPts val="563"/>
              </a:spcBef>
              <a:buNone/>
            </a:pP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ПОРАЖЕНИЕ МОЧЕВЫВОДЯЩЕЙ СИСТЕМЫ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гломерулярный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васкулит, острый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гемморагический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цистит, хронический интерстициальный нефрит)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возникает в связи с тем, что большинство цитостатиков выделяется почками, некоторые из них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тиотэф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метотрексат,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блеомицин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цисплатин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метаболизируются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них.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00000"/>
              </a:lnSpc>
              <a:spcBef>
                <a:spcPts val="563"/>
              </a:spcBef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МЕСНА (УРОМИТЕКСАН)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уропротектор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225"/>
              </a:spcBef>
              <a:spcAft>
                <a:spcPts val="900"/>
              </a:spcAft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антидотом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акролеина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метаболита противоопухолевых средств из группы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оксазафосфоринов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ифосфамид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циклофосфамид), оказывающего раздражающее действие на слизистую оболочку мочевого пузыря.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225"/>
              </a:spcBef>
              <a:spcAft>
                <a:spcPts val="900"/>
              </a:spcAft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взаимодействует с двойной связью молекулы акролеина, что приводит к образованию стабильного нетоксичного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тиоэфира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225"/>
              </a:spcBef>
              <a:spcAft>
                <a:spcPts val="900"/>
              </a:spcAft>
              <a:buClr>
                <a:srgbClr val="C00000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уменьшая цитотоксический эффект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оксазафосфоринов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ослабляет их противоопухолевого действия.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spcBef>
                <a:spcPts val="563"/>
              </a:spcBef>
              <a:buNone/>
            </a:pPr>
            <a:endParaRPr lang="ru-RU" sz="19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259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0C34C5-4362-2F68-5D60-DE51699B5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10" y="468922"/>
            <a:ext cx="8136579" cy="592015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endParaRPr lang="ru-RU" sz="2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r>
              <a:rPr lang="ru-RU" sz="4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ЦИТОПРОТЕКТОРНЫЕ СРЕДСТВА</a:t>
            </a:r>
          </a:p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endParaRPr lang="ru-RU" sz="2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r>
              <a:rPr lang="ru-RU" sz="45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АМИФОСТИН</a:t>
            </a:r>
            <a:r>
              <a:rPr lang="ru-RU" sz="4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4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цитопротекторное</a:t>
            </a:r>
            <a:r>
              <a:rPr lang="ru-RU" sz="4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средство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</a:rPr>
              <a:t>, обладающее способностью защищать нормальные клетки за счет развития в них состояния приобретенной лекарственной резистентности</a:t>
            </a:r>
            <a:r>
              <a:rPr lang="ru-RU" sz="4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sz="4200" b="1" i="1" dirty="0">
              <a:latin typeface="Arial" panose="020B0604020202020204" pitchFamily="34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Представляет собой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тиофосфат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дефосфорилируется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 действием щелочной фосфатазы с образованием трех активных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тиоловых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метаболитов, снижающих цитотоксичность. 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Связывается с реактивными метаболитами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цисплатина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митомицина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алкилирующих препаратов, нейтрализует их, поглощая свободные радикалы. Эти эффекты более выражены в нормальных тканях, нежели в опухоли, вследствие более высокой активности фосфатазы, рН и лучшей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васкуляризации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нормальных тканей, что уменьшает вероятность нефро-, гемато-, нейро-и </a:t>
            </a:r>
            <a:r>
              <a:rPr lang="ru-RU" sz="4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ототоксических</a:t>
            </a:r>
            <a:r>
              <a:rPr lang="ru-RU" sz="4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реакций, наблюдаемых при проведении химиотерапии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4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r>
              <a:rPr lang="ru-RU" sz="45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Показания:</a:t>
            </a:r>
          </a:p>
          <a:p>
            <a:pPr marL="0" indent="0" algn="just">
              <a:lnSpc>
                <a:spcPct val="110000"/>
              </a:lnSpc>
              <a:spcBef>
                <a:spcPts val="113"/>
              </a:spcBef>
              <a:spcAft>
                <a:spcPts val="169"/>
              </a:spcAft>
              <a:buNone/>
            </a:pP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Профилактика нефротоксического, нейротоксического и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ототоксического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действия, связанного с базовой терапией препаратами платины, профилактика </a:t>
            </a:r>
            <a:r>
              <a:rPr lang="ru-RU" sz="4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гематотоксического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действия, вызванного ДНК-связывающими химиотерапевтическими средствами. </a:t>
            </a:r>
            <a:endParaRPr lang="ru-RU" sz="4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58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6C3D4B-AB3B-347A-5D3C-2EEB0C634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0" y="644769"/>
            <a:ext cx="7921806" cy="5568462"/>
          </a:xfrm>
        </p:spPr>
        <p:txBody>
          <a:bodyPr>
            <a:normAutofit fontScale="70000" lnSpcReduction="20000"/>
          </a:bodyPr>
          <a:lstStyle/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ЦИТОПРОТЕКТОРНЫЕ СРЕДСТВА</a:t>
            </a: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ГЕПАТОТОКСИЧЕСКИЕ РЕАКЦИИ 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гепатиты, повышение трансаминаз, билирубина, щелочной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фосфотазы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холестаз.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ГЕПТРАЛ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адеметионин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гепатопротектор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10000"/>
              </a:lnSpc>
              <a:spcBef>
                <a:spcPts val="563"/>
              </a:spcBef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антидепрессивной активностью,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детоксикационным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регенерирующим, антиоксидантным,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антифиброзирующим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нейропротективным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действием;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10000"/>
              </a:lnSpc>
              <a:spcBef>
                <a:spcPts val="563"/>
              </a:spcBef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стимулирует выработку эндогенного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адеметионина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участвует в метилировании фосфолипидов липидного слоя клеточных мембран,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10000"/>
              </a:lnSpc>
              <a:spcBef>
                <a:spcPts val="563"/>
              </a:spcBef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предшественником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тиоловых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соединений, участвует в образовании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полиаминов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путресцина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стимулирующего регенерацию клеток, пролиферацию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гепатоцитов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 fontAlgn="t">
              <a:lnSpc>
                <a:spcPct val="110000"/>
              </a:lnSpc>
              <a:spcBef>
                <a:spcPts val="563"/>
              </a:spcBef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лечении менее выраженных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гепатотоксических реакций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 назначение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эссенциале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-форте,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карсила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легалона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Фитотерапия включает в себя назначение расторопши, ЛИВ-52, тысячелистника, цикория, черного паслена.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t">
              <a:lnSpc>
                <a:spcPct val="110000"/>
              </a:lnSpc>
              <a:spcBef>
                <a:spcPts val="563"/>
              </a:spcBef>
            </a:pP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54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9C2F49-E8D0-7185-73CE-E61CD9ED1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Нейротоксичность</a:t>
            </a:r>
            <a:r>
              <a:rPr lang="en-GB" sz="2800" dirty="0"/>
              <a:t> 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ухудшение памяти, парестезии, нарушения чувствительности и моторных функций, поражение слухового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ототоксичность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или зрительного нерва.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Гепатотоксичность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/>
              <a:t>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дисфункция печени, холестаз, цирроз печени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Кардиотоксичность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/>
              <a:t>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боли в левой половине грудной клетки, тахикардия, аритмии, одышка в покое, миокардит 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Тромбофлебиты при в/в введении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(вследствие раздражающего действия)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Выпадение волос (алопеция), поражение ногтей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0" indent="-133350" algn="just">
              <a:lnSpc>
                <a:spcPct val="100000"/>
              </a:lnSpc>
              <a:buClr>
                <a:srgbClr val="C00000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Аллергические реакции </a:t>
            </a:r>
            <a:r>
              <a:rPr lang="en-GB" sz="2800" dirty="0"/>
              <a:t>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крапивница, отек Квинке, анафилактический шок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92D85E-1B67-F84A-3FA7-1A5C797A8B07}"/>
              </a:ext>
            </a:extLst>
          </p:cNvPr>
          <p:cNvSpPr txBox="1"/>
          <p:nvPr/>
        </p:nvSpPr>
        <p:spPr>
          <a:xfrm>
            <a:off x="628650" y="681037"/>
            <a:ext cx="58721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ПОБОЧНЫЕ ЭФФЕКТЫ 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ЦИТОСТАТИЧЕСКИХ СРЕДСТВ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784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E3C1DC-AAE2-5110-A7F4-795ACA767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1324389"/>
            <a:ext cx="8063598" cy="4912288"/>
          </a:xfrm>
        </p:spPr>
        <p:txBody>
          <a:bodyPr>
            <a:normAutofit fontScale="77500" lnSpcReduction="20000"/>
          </a:bodyPr>
          <a:lstStyle/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ТОКСИЧЕСКИЕ ФЛЕБИТЫ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развиваются после нескольких введений цитостатиков и могут проявляются различными осложнениями — от выраженных болей по ходу сосудов, до подострых флебитов, тромбофлебитов, флеботромбозов.</a:t>
            </a: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часто данное осложнение обусловлено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введением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эмбихина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цитозара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винбластина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антрациклинов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дакарбазина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таксанов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навельбина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профилактики необходимо после инъекции перечисленных препаратов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промывать вену изотоническим раствором хлорида натрия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тяжести флебитов используются: </a:t>
            </a: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среднемолекулярные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гепарины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(гепарин),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низкомолекулярные гепарины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фраксипарин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клексан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фрагмин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антикоагулянты непрямого действия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(варфарин), </a:t>
            </a:r>
            <a:r>
              <a:rPr lang="ru-RU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антиагреганты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(аспирин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препараты, используемые для лечения хронической венозной недостаточности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детралекс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 fontAlgn="t">
              <a:lnSpc>
                <a:spcPct val="110000"/>
              </a:lnSpc>
              <a:spcBef>
                <a:spcPts val="563"/>
              </a:spcBef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6173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FC9F0-2BDB-669A-828B-67212BBE2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7659"/>
            <a:ext cx="7886700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ПРОТИВОАЛЛЕРГИЧЕСКИЕ СРЕДСТВА.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AE9D67-C84F-7F43-AB51-FD8BC722D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78546"/>
            <a:ext cx="7741627" cy="3509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Многие химиотерапевтические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агенты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L-аспарагиназа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цисплатин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мелфалан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мехлорэтамин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тенипозид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вызывают развитие реакций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гиперчувствительности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крапивницы, ангионевротического отека,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анафилаксической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реакции, бронхоспазма.</a:t>
            </a:r>
          </a:p>
          <a:p>
            <a:pPr algn="just">
              <a:lnSpc>
                <a:spcPct val="11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возникновении этих реакций больным необходимо вводить глюкокортикоиды, противогистаминные средства,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бронхорасширяющие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препараты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746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1B9C844-6A3B-C3A6-7D39-E292E7328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42646"/>
            <a:ext cx="9467556" cy="614289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препятствующие высвобождению из сенсибилизированных туч­ных клеток и базофилов гистамина и других биологически активных веществ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глюкокортикоиды, адреналин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препятствующие </a:t>
            </a:r>
            <a:r>
              <a:rPr lang="ru-RU" sz="29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взаимодействию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свободного гистамина с чув­ствительными к нему тканевыми рецепторами: противогистаминные средства — блокаторы </a:t>
            </a:r>
            <a:r>
              <a:rPr lang="ru-RU" sz="29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гистаминовых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ru-RU" sz="29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рецепторов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ди­медрол, кларитин,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семпрекс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телфаст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кларотадин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устраняющие общие проявления аллергических реакций типа анафилактического шока 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адреномиметики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(адреналин) 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бронхолитики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миотропного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действия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эуфиллин) 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уменьшающие повреждение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тканеи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(глюкокортикоиды)</a:t>
            </a: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CC196E-BAC3-E6EF-1CA8-79381C1FE7A6}"/>
              </a:ext>
            </a:extLst>
          </p:cNvPr>
          <p:cNvSpPr txBox="1"/>
          <p:nvPr/>
        </p:nvSpPr>
        <p:spPr>
          <a:xfrm>
            <a:off x="562708" y="411649"/>
            <a:ext cx="76630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противоаллергических средств при гиперчувствительности немедленного типа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43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13F6E-D538-18E8-F790-B0AF24020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14131"/>
            <a:ext cx="7886700" cy="1642674"/>
          </a:xfrm>
        </p:spPr>
        <p:txBody>
          <a:bodyPr>
            <a:normAutofit/>
          </a:bodyPr>
          <a:lstStyle/>
          <a:p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95F871-9B88-8D29-5ACB-C504A1FF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771" y="1574156"/>
            <a:ext cx="6944458" cy="49539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комплекснои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терапии онкологических больных применяют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ИММУНОМОДУЛЯТОРЫ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коррекции нарушений иммунной системы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вызванных противоопухолевыми средствами: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препараты микробного происхождения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рибомунил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имудон,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нуклеинат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натрия);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пептидные препараты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тактивин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тималин,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миелопид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);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препараты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ликопид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имунофан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полиоксидоний,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галавит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циклоферон);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препараты на основе цитокинов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интерферны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(ИФ),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интерлейкины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(ИЛ),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колониестимулирующие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факторы (КСФ);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7175" indent="-257175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препараты на основе природных факторов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биобран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деринат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эрбисол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экстракты растений).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213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40BB83-33DD-DDF9-D41F-F20A6E58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3" y="304800"/>
            <a:ext cx="8593015" cy="607255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ПРЕПАРАТЫ МИКРОБНОГО ПРОИСХОЖДЕНИЯ</a:t>
            </a:r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рибомунил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имудон,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нуклеинат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натрия) 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активируют факторы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естественнои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резистентности —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мононуклеарные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фагоциты,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нейтрофильные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гранулоциты и натуральные киллеры (НК).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усиливают цитотоксическую функцию макрофагов, что проявляется их способностью разрушать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vitro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опухолевые клетки.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активированные моноциты и макрофаги синтезируют ряд цитокинов: ИЛ-1, ИЛ-2, фактор некроза опухоли,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колониестимулирующие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факторы, что приводит к повышению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противоопухолевои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резистентности организма.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161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1E05FA-5C11-AA90-2E2A-949B8EE4A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76" y="287215"/>
            <a:ext cx="8562848" cy="628356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endParaRPr lang="ru-RU" sz="26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ПЕПТИДНЫЕ ПРЕПАРАТЫ ТИМИЧЕСКОГО ПРОИСХОЖДЕНИЯ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тималин, </a:t>
            </a:r>
            <a:r>
              <a:rPr lang="ru-RU" sz="2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тактивин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тимоптин</a:t>
            </a:r>
            <a:r>
              <a:rPr lang="ru-RU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клеткой мишенью для препаратов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тимического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происхождения являются Т-лимфоциты.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Тимические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препараты влияют на пролиферацию и дифференцировку Т-клеток,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Обладают свойством индуцировать выработку в организме веществ с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тимозиноподобнои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активностью, интерфероны и фактор некроза опухоли.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Препараты тимуса применяются на всех этапах противоопухолевого лечения во время приема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противобластомных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 и в промежутках между курсами химиотерапии При этом отмечается повышение устойчивости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лейко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лимфопоэза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сохранение или восстановление уровня ответа лимфоцитов на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митогенные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стимулы и снижение частоты осложнений при проведении химиотерапии.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443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7BC5E4-A09B-61D4-A62E-6C374216D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656492"/>
            <a:ext cx="7938721" cy="54395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 ИММУНОМОДУЛЯТОРЫ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лекарственные средства различных групп, обладающие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иммунотропными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свойствами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диуцифон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аналоги препаратов микробного или животного происхождения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тимоген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ликопид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имунофан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полученные в результате направленного химического синтеза и не имеющие природных аналогов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(полиоксидоний,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галавит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161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01C1ED-F069-4EA6-AAAB-073D2FB80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986" y="457200"/>
            <a:ext cx="8288214" cy="578155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 ИММУНОМОДУЛЯТОРЫ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противоглистное средство)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ДИУЦИФОН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противолепрозное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средство) обладают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корргирующим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воздействием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Т-систему иммунитета.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также является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индуктором ИЛ-2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отмечается усиление противоопухолевого эффекта при использовании комбинации 5-фторурацила 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левамизола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больных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колоректальным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раком.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ЛИКОПИД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синтетический аналог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мурамилтрипептида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компонента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клеточнои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стенки всех бактерий.  В низких дозах усиливает поглощение и разрушение микробов и опухолевых клеток фагоцитами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vitro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стимулирует синтез ИЛ-1 и ФНО, которые активируют Ви Т-лимфоциты, следствием чего является усиление антителообразования и реакций клеточного иммунитета.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4335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70FA36-1928-D345-4DAF-44BAB7F1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198" y="185195"/>
            <a:ext cx="8147603" cy="649339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 ИММУНОМОДУЛЯТОРЫ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ИМУНОФАН</a:t>
            </a:r>
            <a:r>
              <a:rPr lang="ru-RU" sz="3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пептидныи</a:t>
            </a:r>
            <a:r>
              <a:rPr lang="ru-RU" sz="3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препарат четвертого поколения</a:t>
            </a:r>
            <a:r>
              <a:rPr lang="ru-RU" sz="3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широким спектром регуляторного действия, восстанавливает показатели Т-клеточного, фагоцитарного иммунитета, нормализует продукцию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провоспалительных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медиаторов, позволяет уменьшить супрессию противоопухолевого иммунитета,, снижает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гепато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миелотоксичность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противоопухолевых средств.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ПОЛИОКСИДОНИИ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</a:t>
            </a:r>
            <a:r>
              <a:rPr lang="en-GB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GB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высокомолекулярное соединение, обладающее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выраженнои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иммунотропнои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активностью,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воздействует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нейтрофилы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моноциты/макрофаги, естественные киллеры и опосредованно — на В</a:t>
            </a:r>
            <a:r>
              <a:rPr lang="en-GB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Т-лимфоциты. Помимо иммуномодулирующего влияния полиоксидоний оказывает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детоксицирующее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антиоксидантное 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мембраностабилизирующее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344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CAC53D-0408-237F-0C70-8C0584C1F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04" y="810228"/>
            <a:ext cx="8246993" cy="560214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 ИММУНОМОДУЛЯТОРЫ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ГАЛАВИТ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производное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аминофталгидрозида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усиливает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противоопухолевыи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иммунитет путем регуляции синтеза ИЛ-1, фактора некроза опухолей, ИЛ-2, восстанавливает угнетенную фагоцитарную функцию макрофагов 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нейтрофилов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Активизирует процессы репарации поврежденных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тканеи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̆, купирует клинические симптомы интоксикации, нормализует функционирование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иммуннои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системы.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ГЛУТОКСИМ -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редставитель нового класса синтетических иммуномодуляторов —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ТИОПОЭТИНОВ- 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стимулирует пролиферацию,  способствует дифференцировке нормальных клеток, регулирует эндогенную продукцию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интерлейкинов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эритропоэтина, активирует процессы апоптоза трансформированных клеток. </a:t>
            </a:r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GB" sz="165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88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E5F2A-B363-4653-2F9F-CE1BF0D4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1" y="157434"/>
            <a:ext cx="6835712" cy="10779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ВИДЫ ОСЛОЖНЕНИЙ ХИМИОТЕРАПИИ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55B798-81A9-09C7-0D0F-483C1A0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723" y="894299"/>
            <a:ext cx="8358554" cy="5849815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НЕПОСРЕДСТВЕННЫЕ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 наблюдаются  в течение 1-2 суток</a:t>
            </a:r>
            <a:r>
              <a:rPr lang="ru-RU" sz="2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первые часы после введения препарата (рвота, тошнота, лекарственная лихорадка, гипотензия, различные виды аллергических реакций)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БЛИЖАЙШИЕ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побочные эффекты проявляются в процессе химиотерапии, в середине или к концу курса лечения, обусловленные достижением определенной суммарной дозы цитостатика (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миелодепрессия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диспептическии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синдром, неврологические нарушения, токсические поражения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мочевыделительнои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системы,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поджелудочнои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железы, поражения легких, миокарда, иммунодепрессия)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ОТСРОЧЕННЫЕ (ПОЗДНИЕ)</a:t>
            </a:r>
            <a:r>
              <a:rPr lang="en-GB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реакции, проявляемые спустя 1,5-2 месяца после окончания курса лечения (нарушения функции печени, миокарда, костного мозга).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ОТДАЛЕННЫЕ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 могут развиваться</a:t>
            </a:r>
            <a:r>
              <a:rPr lang="ru-RU" sz="2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спустя несколько лет после завершения лечения (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кардиотоксичность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тератогенныи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канцерогенныи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эффекты).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169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2814A7-6E60-B9C0-1418-462CBD544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128" y="1310911"/>
            <a:ext cx="8491745" cy="423617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 ИММУНОМОДУЛЯТОРЫ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группе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химически чистых иммуномодуляторов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также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индукторы эндогенного интерферона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циклоферон,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ридостин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ларифан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Обладают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противовирусныим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противоопухолевыим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иммуномодулирующим и активирующим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стволовые клетки костного мозга. Индуцируют продукцию цитокинов, контролирующих гемопоэз и процессы иммуногенеза.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GB" sz="165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46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71F358-DC79-0B87-D322-A6F21BDF3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88" y="850472"/>
            <a:ext cx="7905750" cy="515705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3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ЦИТОКИНЫ</a:t>
            </a:r>
            <a:r>
              <a:rPr lang="ru-RU" sz="3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биологически активные вещества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пептиднои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природы.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Основныуе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функции цитокинов - регуляция гемопоэза, иммунного ответа и воспалительных процессов, участие в ангиогенезе, апоптозе, хемотаксисе, эмбриогенезе.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онкологии наиболее широкое применение нашли такие цитокины, как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интерфероны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(ИФ),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интерлейкины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(ИЛ) и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колониестимулирующие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факторы (КСФ)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ИФ и ИЛ используются в качестве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противоопухолевои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терапии, что обусловлено их цитостатическими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свойствами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Так,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рекомбинантныи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ИФα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(интрон-А,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роферон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реальдирон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лаферон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эффективен при лечении больных раком почки, хроническим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миелолейкозом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фолликулярнои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лимфомои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̆. ИЛ-2 (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ронколейкин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эффективен при метастатическом раке почки и меланоме.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954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32E998-A44A-F13B-197B-5168C885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65007"/>
            <a:ext cx="7886700" cy="357237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ДЕРИНАТ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(натрия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дезоксирибонуклеат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получают из молок осетровых рыб, обладает иммуномодулирующими, противовоспалительными, регенерирующими и гемопоэтическими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активирует процессы клеточного и гуморального иммунитета;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повышает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устойчивость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 инфекциям, стимулирует гемопоэз, нормализует число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лейкоцитов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эффективен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миелодепрессии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возникающеи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после химиотерапии. 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 регенерации слизистых оболочек полости рта, кишечника, влагалища.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9E4E1-AE50-EDAA-D564-B521A14E471A}"/>
              </a:ext>
            </a:extLst>
          </p:cNvPr>
          <p:cNvSpPr txBox="1"/>
          <p:nvPr/>
        </p:nvSpPr>
        <p:spPr>
          <a:xfrm>
            <a:off x="178273" y="795071"/>
            <a:ext cx="8116765" cy="1503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Иммуномодуляторы природного происхождения</a:t>
            </a:r>
            <a:r>
              <a:rPr lang="en-GB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069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954795-2509-7AB2-CF1C-9EE1A67EA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177421"/>
            <a:ext cx="8389390" cy="629161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Иммуномодуляторы природного происхождения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ЭРБИСОЛ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комплекс природных низкомолекулярных органических соединений негормонального происхождения, полученных из ткани куриных эмбрионов, содержит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гликопептиды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пептиды, нуклеотиды, аминокислоты.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нормализует показатели иммунного статуса, способствует восстановлению специфического клеточного иммунитета;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активирует макрофаги, индуцирует синтез эндогенных интерферонов и фактора некроза опухолей;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ингибирует рост и метастазирование злокачественных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опухолеи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̆;</a:t>
            </a: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БИОБРАН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производится из растворимого в воде пищевого волокна гемицеллюлозы рисовых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отрубеи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̆, содержит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арабиноксилан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обладает иммуномодулирующим, противоопухолевым, антитоксическим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действием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предупреждает развитие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лейкопении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Clr>
                <a:srgbClr val="C00000"/>
              </a:buClr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3803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8532DA-2F7A-D7E7-6524-893DAEE4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322" y="517447"/>
            <a:ext cx="7663643" cy="54144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СРЕДСТВА, ПОВЫШАЮЩИЕ ИММУННУЮ ЗАЩИТУ ОРГАНИЗМА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Иммуномодуляторы природного происхождения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ЭКСТРАКТЫ РАСТЕНИЙ</a:t>
            </a:r>
            <a:r>
              <a:rPr lang="ru-RU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РОДИОЛЫ РОЗОВОЙ, ЭЛЕУТЕРОКОККА, КОРНЯ ЖЕНЬШЕНЯ, ПОДОРОЖНИКА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обладают иммуномодулирующим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повышают общую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устойчивость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организма при физических, химических и эмоциональных нагрузках;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в сочетании с цитостатиками уменьшают степень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миелотоксичности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C00000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способствуют восстановлению кишечного эпителия.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Экстракты родиолы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розовои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̆, чистотела, омелы и пион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обладают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стимулировать рост и функционирование нормальных клеток и одновременно тормозить развитие клеток опухоли.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21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647B08-E6BE-EB2E-7CD4-675275148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225500"/>
            <a:ext cx="8473522" cy="994172"/>
          </a:xfrm>
        </p:spPr>
        <p:txBody>
          <a:bodyPr>
            <a:noAutofit/>
          </a:bodyPr>
          <a:lstStyle/>
          <a:p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классификация осложнений химиотерапии</a:t>
            </a:r>
            <a:b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85D751-1750-5EDA-953D-8A623A593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2239107"/>
            <a:ext cx="8107845" cy="425026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Местнораздражающее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(неспецифическое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токсические дерматиты, воспалительные инфильтраты и некрозы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подкожнои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клетчатки, флебиты, асептические циститы 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серозиты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(плеврит, перитонит).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Системные, относительно неспецифические побочные эффекты: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миелодепрессия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диспепсическии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синдром, поражение кожи и ее придатков, слизистых оболочек, нарушение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репродуктивнои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функции.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Системные, сравнительно специфические побочные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нейротоксическое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гепатотоксическое,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панкреатотоксическое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кардиотоксическое, поражение легких,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мочевыделительнои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системы,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свертывающеи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системы крови, зрительного аппарата, эндокринно-обменные нарушения, хромосомные нарушения, тератогенные эффекты, канцерогенное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(возникновение вторичных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опухолеи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̆).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524D48-43F4-DDC6-4305-00198F644DB5}"/>
              </a:ext>
            </a:extLst>
          </p:cNvPr>
          <p:cNvSpPr txBox="1"/>
          <p:nvPr/>
        </p:nvSpPr>
        <p:spPr>
          <a:xfrm>
            <a:off x="541079" y="1219672"/>
            <a:ext cx="7406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ОСЛОЖНЕНИЯ, СВЯЗАННЫЕ С ТОКСИЧЕСКИМ (ЦИТОСТАТИЧЕСКИМ) ДЕЙСТВИЕМ ПРЕПАРАТОВ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22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1BF019-71A1-1B3D-4612-AAEC3D49E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641" y="1449608"/>
            <a:ext cx="7946717" cy="39587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 </a:t>
            </a:r>
            <a:r>
              <a:rPr lang="ru-RU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ОСЛОЖНЕНИЯ, СВЯЗАННЫЕ С ВЛИЯНИЕМ ЦИТОСТАТИКОВ НА ИММУНИТЕТ </a:t>
            </a:r>
            <a:endParaRPr lang="ru-RU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Иммунодепрессивное </a:t>
            </a:r>
            <a:r>
              <a:rPr lang="ru-RU" sz="26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действие</a:t>
            </a:r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бактериальная, грибковая, вирусная,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протозойная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инфекция, обострение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хроническои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очаговои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инфекции, прогрессирование опухолевого процесса.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Аллергические реакции: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аллергическии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дерматит,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аллергическии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пульмонит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общие реакции анафилактического типа.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Аутоиммунные реакции: </a:t>
            </a:r>
            <a:r>
              <a:rPr lang="ru-RU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лейкопения</a:t>
            </a: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агранулоцитоз, тромбоцитопения, гемолитическая анемия, васкулиты. </a:t>
            </a: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373135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CD6525-6F24-C5A1-B561-DD7EA58F7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III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ОСЛОЖНЕНИЯ, ОБУСЛОВЛЕННЫЕ НЕПЕРЕНОСИМОСТЬЮ ЦИТОСТАТИКА (ВРОЖДЕННОЙ СВЕРХЧУВСТВИТЕЛЬНОСТЬЮ, ИДИОСИНКРАЗИЕЙ)</a:t>
            </a:r>
            <a:endParaRPr lang="en-GB" sz="21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28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4313" indent="-21431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Любые (непредсказуемые) осложнения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но чаще всего связанные с основными цитотоксическими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препарата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миелодепрессия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независимая от дозы).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4313" indent="-214313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Парадоксальные и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несвойственные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фармакологическому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действию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препаратов реакции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(лихорадка и др.).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74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547407-9D2F-082B-1D96-DDE0E7A85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985" y="492369"/>
            <a:ext cx="8229600" cy="58621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ОСЛОЖНЕНИЯ, ВЫЗВАННЫЕ ВЗАИМОДЕЙСТВИЕМ В ОРГАНИЗМЕ ЦИТОСТАТИКА С ДРУГИМИ ЛЕКАРСТВАМИ</a:t>
            </a:r>
            <a:endParaRPr lang="en-GB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Усиление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свойственных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цитостатику побочных эффектов.</a:t>
            </a:r>
            <a:endParaRPr lang="en-GB" sz="29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Проявление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несвойственных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цитостатику побочных эффектов за счет образования новых метаболитов и других механизмов.</a:t>
            </a:r>
            <a:endParaRPr lang="en-GB" sz="29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Усиление цитостатиком токсичности других фармакотерапевтических средств.</a:t>
            </a:r>
          </a:p>
          <a:p>
            <a:pPr algn="just">
              <a:lnSpc>
                <a:spcPct val="120000"/>
              </a:lnSpc>
              <a:buClr>
                <a:srgbClr val="C00000"/>
              </a:buClr>
            </a:pPr>
            <a:endParaRPr lang="ru-RU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29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255EFC-0308-01ED-F49F-DD9CAF0BA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86" y="665040"/>
            <a:ext cx="7948246" cy="4868252"/>
          </a:xfrm>
        </p:spPr>
        <p:txBody>
          <a:bodyPr>
            <a:noAutofit/>
          </a:bodyPr>
          <a:lstStyle/>
          <a:p>
            <a:pPr indent="0" algn="just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КЛАССИФИКАЦИЯ ОСЛОЖНЕНИЙ ЦИТОСТАТИЧЕСКОЙ ТЕРАПИИ ПО СТЕПЕНИ ВЫРАЖЕННОСТИ</a:t>
            </a:r>
          </a:p>
          <a:p>
            <a:pPr indent="337661" algn="just">
              <a:lnSpc>
                <a:spcPct val="100000"/>
              </a:lnSpc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Легкие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(вполне обратимые без дополнит. лечебных мер)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37661" algn="just">
              <a:lnSpc>
                <a:spcPct val="100000"/>
              </a:lnSpc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Средней тяжести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(требуют коррекции без прекращения химиотерапии)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37661" algn="just">
              <a:lnSpc>
                <a:spcPct val="100000"/>
              </a:lnSpc>
            </a:pP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Тяжелые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(требуют прекращения химиотерапии и проведения интенсивной терапии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Частота и выраженность побочных проявлений химиотерапии зависит от типа цитостатика, дозы, схемы и режима введения,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предшествующеи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̆ терапии, общего состояния больных и состояния системы кроветворения, печени, почек, органов пищеварения.</a:t>
            </a:r>
          </a:p>
          <a:p>
            <a:pPr marL="0" indent="0" algn="just">
              <a:lnSpc>
                <a:spcPct val="100000"/>
              </a:lnSpc>
              <a:buNone/>
            </a:pPr>
            <a:br>
              <a:rPr lang="ru-RU" sz="2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6192582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3880</Words>
  <Application>Microsoft Macintosh PowerPoint</Application>
  <PresentationFormat>Экран (4:3)</PresentationFormat>
  <Paragraphs>306</Paragraphs>
  <Slides>44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LucidaSansUnicode</vt:lpstr>
      <vt:lpstr>Times New Roman</vt:lpstr>
      <vt:lpstr>TimesNewRomanPSMT</vt:lpstr>
      <vt:lpstr>1_Тема Office</vt:lpstr>
      <vt:lpstr>Тема Office</vt:lpstr>
      <vt:lpstr>ПОБОЧНЫЕ ЭФФЕКТЫ АНТИБЛАСТОМНЫХ СРЕДСТВ. ВСПОМОГАТЕЛЬНЫЕ СРЕДСТВА  ПРИ ХИМИОТЕРАПИИ ОПУХОЛЕЙ.</vt:lpstr>
      <vt:lpstr>ОСНОВНЫЕ ПОБОЧНЫЕ ЭФФЕКТЫ  ЦИТОСТАТИЧЕСКИХ СРЕДСТВ  </vt:lpstr>
      <vt:lpstr>Презентация PowerPoint</vt:lpstr>
      <vt:lpstr>ВИДЫ ОСЛОЖНЕНИЙ ХИМИОТЕРАПИИ </vt:lpstr>
      <vt:lpstr> Клиническая классификация осложнений химиотерапии 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вспомогательных средств для лечения и профилактики осложнений, возникающих при химиотерапии опухолей  </vt:lpstr>
      <vt:lpstr>Презентация PowerPoint</vt:lpstr>
      <vt:lpstr>СРЕДСТВА, СТИМУЛИРУЮЩИЕ ЭРИТРОПОЭЗ</vt:lpstr>
      <vt:lpstr>Презентация PowerPoint</vt:lpstr>
      <vt:lpstr>Презентация PowerPoint</vt:lpstr>
      <vt:lpstr>Презентация PowerPoint</vt:lpstr>
      <vt:lpstr> ПРОТИВОРВОТНЫЕ СРЕДСТВА</vt:lpstr>
      <vt:lpstr>Презентация PowerPoint</vt:lpstr>
      <vt:lpstr>Презентация PowerPoint</vt:lpstr>
      <vt:lpstr>Презентация PowerPoint</vt:lpstr>
      <vt:lpstr> ПРОТИВОРВОТНЫЕ СРЕДСТВА Селективные блокаторы NK1-рецепторов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ЦИТОПРОТЕКТОРНЫЕ СРЕДСТВА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ПРОТИВОАЛЛЕРГИЧЕСКИЕ СРЕДСТВА. </vt:lpstr>
      <vt:lpstr>Презентация PowerPoint</vt:lpstr>
      <vt:lpstr> СРЕДСТВА, ПОВЫШАЮЩИЕ ИММУННУЮ ЗАЩИТУ ОРГАНИЗМА.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90</cp:revision>
  <dcterms:created xsi:type="dcterms:W3CDTF">2024-03-27T08:48:45Z</dcterms:created>
  <dcterms:modified xsi:type="dcterms:W3CDTF">2024-05-31T10:04:29Z</dcterms:modified>
</cp:coreProperties>
</file>