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0" r:id="rId5"/>
    <p:sldId id="259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60" r:id="rId15"/>
    <p:sldId id="277" r:id="rId16"/>
    <p:sldId id="278" r:id="rId17"/>
    <p:sldId id="279" r:id="rId18"/>
    <p:sldId id="261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62" r:id="rId28"/>
    <p:sldId id="289" r:id="rId29"/>
    <p:sldId id="290" r:id="rId30"/>
    <p:sldId id="291" r:id="rId31"/>
    <p:sldId id="292" r:id="rId32"/>
    <p:sldId id="293" r:id="rId33"/>
    <p:sldId id="294" r:id="rId34"/>
    <p:sldId id="263" r:id="rId35"/>
    <p:sldId id="295" r:id="rId36"/>
    <p:sldId id="296" r:id="rId37"/>
    <p:sldId id="297" r:id="rId38"/>
    <p:sldId id="264" r:id="rId39"/>
    <p:sldId id="298" r:id="rId40"/>
    <p:sldId id="299" r:id="rId41"/>
    <p:sldId id="265" r:id="rId42"/>
    <p:sldId id="266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267" r:id="rId51"/>
    <p:sldId id="307" r:id="rId52"/>
    <p:sldId id="308" r:id="rId53"/>
    <p:sldId id="309" r:id="rId54"/>
    <p:sldId id="268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83" d="100"/>
          <a:sy n="83" d="100"/>
        </p:scale>
        <p:origin x="70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B5166D-4AB6-4780-83C4-5D68EFCB5A3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363F08-31F0-449E-8FD3-D840060C8EAF}">
      <dgm:prSet phldrT="[Текст]"/>
      <dgm:spPr/>
      <dgm:t>
        <a:bodyPr/>
        <a:lstStyle/>
        <a:p>
          <a:r>
            <a:rPr lang="ru-RU" dirty="0" smtClean="0"/>
            <a:t>СОБЫТИЙНОЕ ВОЛОНТЕРСТВО</a:t>
          </a:r>
          <a:endParaRPr lang="ru-RU" dirty="0"/>
        </a:p>
      </dgm:t>
    </dgm:pt>
    <dgm:pt modelId="{DB6C421E-3104-4CB5-BDFB-45B06FBCB263}" type="parTrans" cxnId="{648EC8F7-7362-4D67-B33E-D0D3A293D711}">
      <dgm:prSet/>
      <dgm:spPr/>
      <dgm:t>
        <a:bodyPr/>
        <a:lstStyle/>
        <a:p>
          <a:endParaRPr lang="ru-RU"/>
        </a:p>
      </dgm:t>
    </dgm:pt>
    <dgm:pt modelId="{49D43FFF-0936-45FB-B2D3-36149AB3B736}" type="sibTrans" cxnId="{648EC8F7-7362-4D67-B33E-D0D3A293D711}">
      <dgm:prSet/>
      <dgm:spPr/>
      <dgm:t>
        <a:bodyPr/>
        <a:lstStyle/>
        <a:p>
          <a:endParaRPr lang="ru-RU"/>
        </a:p>
      </dgm:t>
    </dgm:pt>
    <dgm:pt modelId="{69C6F4C1-EAEC-4DC0-A4B9-F3B49EAD36A7}">
      <dgm:prSet phldrT="[Текст]" custT="1"/>
      <dgm:spPr/>
      <dgm:t>
        <a:bodyPr/>
        <a:lstStyle/>
        <a:p>
          <a:r>
            <a:rPr lang="ru-RU" sz="1800" dirty="0" smtClean="0"/>
            <a:t>ВОЛОНТЕРЫ ПОБЕДЫ</a:t>
          </a:r>
          <a:endParaRPr lang="ru-RU" sz="1800" dirty="0"/>
        </a:p>
      </dgm:t>
    </dgm:pt>
    <dgm:pt modelId="{783BAE68-E3E5-463E-8F8F-5EA645AE3F76}" type="parTrans" cxnId="{201864D3-4833-4ED4-A575-19C9FCC2EA0C}">
      <dgm:prSet/>
      <dgm:spPr/>
      <dgm:t>
        <a:bodyPr/>
        <a:lstStyle/>
        <a:p>
          <a:endParaRPr lang="ru-RU"/>
        </a:p>
      </dgm:t>
    </dgm:pt>
    <dgm:pt modelId="{8C6CE65E-5232-44EA-A003-FA05A2B15C3B}" type="sibTrans" cxnId="{201864D3-4833-4ED4-A575-19C9FCC2EA0C}">
      <dgm:prSet/>
      <dgm:spPr/>
      <dgm:t>
        <a:bodyPr/>
        <a:lstStyle/>
        <a:p>
          <a:endParaRPr lang="ru-RU"/>
        </a:p>
      </dgm:t>
    </dgm:pt>
    <dgm:pt modelId="{E14B6BCE-E743-4823-AB62-AAF9620655DC}">
      <dgm:prSet phldrT="[Текст]"/>
      <dgm:spPr/>
      <dgm:t>
        <a:bodyPr/>
        <a:lstStyle/>
        <a:p>
          <a:r>
            <a:rPr lang="ru-RU" dirty="0" smtClean="0"/>
            <a:t>МЕДИЦИНСКОЕ ВОЛОНТЕРСТВО</a:t>
          </a:r>
          <a:endParaRPr lang="ru-RU" dirty="0"/>
        </a:p>
      </dgm:t>
    </dgm:pt>
    <dgm:pt modelId="{FDA8B337-ABF3-47DE-AD4F-8F6E3A6A568B}" type="parTrans" cxnId="{562EACDB-6F5A-47BD-B04F-47EB64190CAB}">
      <dgm:prSet/>
      <dgm:spPr/>
      <dgm:t>
        <a:bodyPr/>
        <a:lstStyle/>
        <a:p>
          <a:endParaRPr lang="ru-RU"/>
        </a:p>
      </dgm:t>
    </dgm:pt>
    <dgm:pt modelId="{7E7719A4-EEF4-4BB9-85B4-4BD70B24E5B9}" type="sibTrans" cxnId="{562EACDB-6F5A-47BD-B04F-47EB64190CAB}">
      <dgm:prSet/>
      <dgm:spPr/>
      <dgm:t>
        <a:bodyPr/>
        <a:lstStyle/>
        <a:p>
          <a:endParaRPr lang="ru-RU"/>
        </a:p>
      </dgm:t>
    </dgm:pt>
    <dgm:pt modelId="{9A2EFECB-5479-4AB0-BC34-0831EF77D36A}">
      <dgm:prSet phldrT="[Текст]"/>
      <dgm:spPr/>
      <dgm:t>
        <a:bodyPr/>
        <a:lstStyle/>
        <a:p>
          <a:r>
            <a:rPr lang="ru-RU" dirty="0" smtClean="0"/>
            <a:t>СОЦИАЛЬНОЕ ВОЛОНТЕРСТВО</a:t>
          </a:r>
          <a:endParaRPr lang="ru-RU" dirty="0"/>
        </a:p>
      </dgm:t>
    </dgm:pt>
    <dgm:pt modelId="{2670C2B8-3F22-4282-BCE9-1D450EAAB258}" type="parTrans" cxnId="{339BA06C-F8F6-4C3A-B1E7-A48014E3AC75}">
      <dgm:prSet/>
      <dgm:spPr/>
      <dgm:t>
        <a:bodyPr/>
        <a:lstStyle/>
        <a:p>
          <a:endParaRPr lang="ru-RU"/>
        </a:p>
      </dgm:t>
    </dgm:pt>
    <dgm:pt modelId="{759B8F47-45FF-4290-B000-E7D046A2E08B}" type="sibTrans" cxnId="{339BA06C-F8F6-4C3A-B1E7-A48014E3AC75}">
      <dgm:prSet/>
      <dgm:spPr/>
      <dgm:t>
        <a:bodyPr/>
        <a:lstStyle/>
        <a:p>
          <a:endParaRPr lang="ru-RU"/>
        </a:p>
      </dgm:t>
    </dgm:pt>
    <dgm:pt modelId="{BA892815-E48A-4760-BBA4-4A29E323C96B}">
      <dgm:prSet phldrT="[Текст]"/>
      <dgm:spPr/>
      <dgm:t>
        <a:bodyPr/>
        <a:lstStyle/>
        <a:p>
          <a:r>
            <a:rPr lang="ru-RU" dirty="0" smtClean="0"/>
            <a:t>ИНКЛЮЗИВНОЕ ВОЛОНТЕРСТВО</a:t>
          </a:r>
          <a:endParaRPr lang="ru-RU" dirty="0"/>
        </a:p>
      </dgm:t>
    </dgm:pt>
    <dgm:pt modelId="{E8352795-AFDB-4C22-9B28-06F148264DD0}" type="parTrans" cxnId="{9DAF4AB0-5225-4D16-8F80-81BB6AFE0AEB}">
      <dgm:prSet/>
      <dgm:spPr/>
      <dgm:t>
        <a:bodyPr/>
        <a:lstStyle/>
        <a:p>
          <a:endParaRPr lang="ru-RU"/>
        </a:p>
      </dgm:t>
    </dgm:pt>
    <dgm:pt modelId="{2653743B-D0CC-44DA-87AD-510A709A764C}" type="sibTrans" cxnId="{9DAF4AB0-5225-4D16-8F80-81BB6AFE0AEB}">
      <dgm:prSet/>
      <dgm:spPr/>
      <dgm:t>
        <a:bodyPr/>
        <a:lstStyle/>
        <a:p>
          <a:endParaRPr lang="ru-RU"/>
        </a:p>
      </dgm:t>
    </dgm:pt>
    <dgm:pt modelId="{FB3691CF-628D-45D3-BA81-756D015835DE}">
      <dgm:prSet phldrT="[Текст]"/>
      <dgm:spPr/>
      <dgm:t>
        <a:bodyPr/>
        <a:lstStyle/>
        <a:p>
          <a:r>
            <a:rPr lang="ru-RU" dirty="0" smtClean="0"/>
            <a:t>КУЛЬТУРНО-ПРОСВЕТИТЕЛЬСКОЕ ВОЛОНТЕРСТВО</a:t>
          </a:r>
          <a:endParaRPr lang="ru-RU" dirty="0"/>
        </a:p>
      </dgm:t>
    </dgm:pt>
    <dgm:pt modelId="{53AA3B41-19E5-4613-BF42-27A32B1C3392}" type="parTrans" cxnId="{436D9944-DB81-4907-994B-838DA0495A13}">
      <dgm:prSet/>
      <dgm:spPr/>
      <dgm:t>
        <a:bodyPr/>
        <a:lstStyle/>
        <a:p>
          <a:endParaRPr lang="ru-RU"/>
        </a:p>
      </dgm:t>
    </dgm:pt>
    <dgm:pt modelId="{A0D678C9-6D68-4952-A730-0AF4D521986C}" type="sibTrans" cxnId="{436D9944-DB81-4907-994B-838DA0495A13}">
      <dgm:prSet/>
      <dgm:spPr/>
      <dgm:t>
        <a:bodyPr/>
        <a:lstStyle/>
        <a:p>
          <a:endParaRPr lang="ru-RU"/>
        </a:p>
      </dgm:t>
    </dgm:pt>
    <dgm:pt modelId="{6613316C-315F-4DF5-B52B-9DA62D90A784}">
      <dgm:prSet phldrT="[Текст]"/>
      <dgm:spPr/>
      <dgm:t>
        <a:bodyPr/>
        <a:lstStyle/>
        <a:p>
          <a:r>
            <a:rPr lang="ru-RU" dirty="0" smtClean="0"/>
            <a:t>КОРПОРАТИВНОЕ ВОЛОНТЕРСТВО</a:t>
          </a:r>
          <a:endParaRPr lang="ru-RU" dirty="0"/>
        </a:p>
      </dgm:t>
    </dgm:pt>
    <dgm:pt modelId="{5187A5E9-CDA1-432E-839A-3C67BED785B0}" type="parTrans" cxnId="{115A2715-B064-4706-8D8A-C3A901D2753A}">
      <dgm:prSet/>
      <dgm:spPr/>
      <dgm:t>
        <a:bodyPr/>
        <a:lstStyle/>
        <a:p>
          <a:endParaRPr lang="ru-RU"/>
        </a:p>
      </dgm:t>
    </dgm:pt>
    <dgm:pt modelId="{8801B313-A588-4143-92BF-CC6DB5D1EEF2}" type="sibTrans" cxnId="{115A2715-B064-4706-8D8A-C3A901D2753A}">
      <dgm:prSet/>
      <dgm:spPr/>
      <dgm:t>
        <a:bodyPr/>
        <a:lstStyle/>
        <a:p>
          <a:endParaRPr lang="ru-RU"/>
        </a:p>
      </dgm:t>
    </dgm:pt>
    <dgm:pt modelId="{AD028DDB-81E1-42AD-BC2B-1D17CDED7F62}">
      <dgm:prSet phldrT="[Текст]"/>
      <dgm:spPr/>
      <dgm:t>
        <a:bodyPr/>
        <a:lstStyle/>
        <a:p>
          <a:r>
            <a:rPr lang="ru-RU" dirty="0" smtClean="0"/>
            <a:t>ЭКОЛОГИЧЕСКОЕ ВОЛОНТЕРСТВО</a:t>
          </a:r>
          <a:endParaRPr lang="ru-RU" dirty="0"/>
        </a:p>
      </dgm:t>
    </dgm:pt>
    <dgm:pt modelId="{01DBD81B-042C-4204-8D32-AFF77CF82E94}" type="parTrans" cxnId="{9D0BE0D8-DEC9-44DE-B82F-37BD5E318108}">
      <dgm:prSet/>
      <dgm:spPr/>
      <dgm:t>
        <a:bodyPr/>
        <a:lstStyle/>
        <a:p>
          <a:endParaRPr lang="ru-RU"/>
        </a:p>
      </dgm:t>
    </dgm:pt>
    <dgm:pt modelId="{C34F0E81-691F-4B9F-82E3-9957DE81C5DA}" type="sibTrans" cxnId="{9D0BE0D8-DEC9-44DE-B82F-37BD5E318108}">
      <dgm:prSet/>
      <dgm:spPr/>
      <dgm:t>
        <a:bodyPr/>
        <a:lstStyle/>
        <a:p>
          <a:endParaRPr lang="ru-RU"/>
        </a:p>
      </dgm:t>
    </dgm:pt>
    <dgm:pt modelId="{3F5E16F3-1E25-4A8C-9501-CCDDE9E5C91F}">
      <dgm:prSet phldrT="[Текст]"/>
      <dgm:spPr/>
      <dgm:t>
        <a:bodyPr/>
        <a:lstStyle/>
        <a:p>
          <a:r>
            <a:rPr lang="ru-RU" dirty="0" smtClean="0"/>
            <a:t>ВОЛОНТЕРСТВО В ЧРЕЗВЫЧАЙНЫХ СИТУАЦИЯХ</a:t>
          </a:r>
          <a:endParaRPr lang="ru-RU" dirty="0"/>
        </a:p>
      </dgm:t>
    </dgm:pt>
    <dgm:pt modelId="{6A34FBED-642D-4CE9-8A8C-7FD54F119659}" type="parTrans" cxnId="{BDB877EB-BA4C-4FB6-A17C-6EFA5245F757}">
      <dgm:prSet/>
      <dgm:spPr/>
      <dgm:t>
        <a:bodyPr/>
        <a:lstStyle/>
        <a:p>
          <a:endParaRPr lang="ru-RU"/>
        </a:p>
      </dgm:t>
    </dgm:pt>
    <dgm:pt modelId="{F6B38B4F-09F0-473B-8451-DEE2671449F1}" type="sibTrans" cxnId="{BDB877EB-BA4C-4FB6-A17C-6EFA5245F757}">
      <dgm:prSet/>
      <dgm:spPr/>
      <dgm:t>
        <a:bodyPr/>
        <a:lstStyle/>
        <a:p>
          <a:endParaRPr lang="ru-RU"/>
        </a:p>
      </dgm:t>
    </dgm:pt>
    <dgm:pt modelId="{0B4E31B8-035D-40F7-8248-616194F2226B}">
      <dgm:prSet phldrT="[Текст]"/>
      <dgm:spPr/>
      <dgm:t>
        <a:bodyPr/>
        <a:lstStyle/>
        <a:p>
          <a:r>
            <a:rPr lang="ru-RU" dirty="0" smtClean="0"/>
            <a:t>«СЕРЕБРЯНОЕ» ВОЛОНТЕРСТВО</a:t>
          </a:r>
          <a:endParaRPr lang="ru-RU" dirty="0"/>
        </a:p>
      </dgm:t>
    </dgm:pt>
    <dgm:pt modelId="{BDFB3CF9-31D4-4685-989C-67252F549413}" type="parTrans" cxnId="{3FE213B0-220B-4847-A67B-A0F0D8CD8BE4}">
      <dgm:prSet/>
      <dgm:spPr/>
      <dgm:t>
        <a:bodyPr/>
        <a:lstStyle/>
        <a:p>
          <a:endParaRPr lang="ru-RU"/>
        </a:p>
      </dgm:t>
    </dgm:pt>
    <dgm:pt modelId="{DD9D7C5F-FB9A-4163-A5D2-C43D240F02C0}" type="sibTrans" cxnId="{3FE213B0-220B-4847-A67B-A0F0D8CD8BE4}">
      <dgm:prSet/>
      <dgm:spPr/>
      <dgm:t>
        <a:bodyPr/>
        <a:lstStyle/>
        <a:p>
          <a:endParaRPr lang="ru-RU"/>
        </a:p>
      </dgm:t>
    </dgm:pt>
    <dgm:pt modelId="{03383A51-1F1E-420C-85A3-C34472E7433F}" type="pres">
      <dgm:prSet presAssocID="{BFB5166D-4AB6-4780-83C4-5D68EFCB5A3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030272-B87D-4C1D-9745-C9BCC39CE4BE}" type="pres">
      <dgm:prSet presAssocID="{84363F08-31F0-449E-8FD3-D840060C8EAF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8CBE40-2BBA-405B-988A-252034DAADD4}" type="pres">
      <dgm:prSet presAssocID="{49D43FFF-0936-45FB-B2D3-36149AB3B736}" presName="sibTrans" presStyleCnt="0"/>
      <dgm:spPr/>
    </dgm:pt>
    <dgm:pt modelId="{4AFAA6D2-2394-4450-90F9-A9FD4031AE6B}" type="pres">
      <dgm:prSet presAssocID="{69C6F4C1-EAEC-4DC0-A4B9-F3B49EAD36A7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B40B6-85D3-4C85-8EF0-23E360505F43}" type="pres">
      <dgm:prSet presAssocID="{8C6CE65E-5232-44EA-A003-FA05A2B15C3B}" presName="sibTrans" presStyleCnt="0"/>
      <dgm:spPr/>
    </dgm:pt>
    <dgm:pt modelId="{39486ECE-7E13-484F-AF18-0FCE0DDC68C1}" type="pres">
      <dgm:prSet presAssocID="{E14B6BCE-E743-4823-AB62-AAF9620655DC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E3735-5759-4D21-B23E-0D1F62E30740}" type="pres">
      <dgm:prSet presAssocID="{7E7719A4-EEF4-4BB9-85B4-4BD70B24E5B9}" presName="sibTrans" presStyleCnt="0"/>
      <dgm:spPr/>
    </dgm:pt>
    <dgm:pt modelId="{4D896BAC-2DE7-4556-BE3E-F59358ADDAE2}" type="pres">
      <dgm:prSet presAssocID="{9A2EFECB-5479-4AB0-BC34-0831EF77D36A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42AAA-92EA-4112-8020-14894FF9E3CB}" type="pres">
      <dgm:prSet presAssocID="{759B8F47-45FF-4290-B000-E7D046A2E08B}" presName="sibTrans" presStyleCnt="0"/>
      <dgm:spPr/>
    </dgm:pt>
    <dgm:pt modelId="{C5DA58AE-58A3-48E6-8884-07AD3A75DDC1}" type="pres">
      <dgm:prSet presAssocID="{BA892815-E48A-4760-BBA4-4A29E323C96B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177ACA-A661-43C9-BF9C-51B121CC572D}" type="pres">
      <dgm:prSet presAssocID="{2653743B-D0CC-44DA-87AD-510A709A764C}" presName="sibTrans" presStyleCnt="0"/>
      <dgm:spPr/>
    </dgm:pt>
    <dgm:pt modelId="{8B012C1C-8263-4AD1-A816-481CAC7C0A6A}" type="pres">
      <dgm:prSet presAssocID="{FB3691CF-628D-45D3-BA81-756D015835DE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BD67EE-0DE2-481B-A6FB-0F4A38BA2F01}" type="pres">
      <dgm:prSet presAssocID="{A0D678C9-6D68-4952-A730-0AF4D521986C}" presName="sibTrans" presStyleCnt="0"/>
      <dgm:spPr/>
    </dgm:pt>
    <dgm:pt modelId="{B9E5EE59-EE3D-4A2E-BACC-6A59B13B2F5D}" type="pres">
      <dgm:prSet presAssocID="{6613316C-315F-4DF5-B52B-9DA62D90A784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0BB9C-E029-47CF-8D1E-29FBB0E45BA9}" type="pres">
      <dgm:prSet presAssocID="{8801B313-A588-4143-92BF-CC6DB5D1EEF2}" presName="sibTrans" presStyleCnt="0"/>
      <dgm:spPr/>
    </dgm:pt>
    <dgm:pt modelId="{C04A5FD3-D752-43B5-8AA6-93D5AD88C598}" type="pres">
      <dgm:prSet presAssocID="{AD028DDB-81E1-42AD-BC2B-1D17CDED7F62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AB407-1E6E-419B-9166-2682A02C3E16}" type="pres">
      <dgm:prSet presAssocID="{C34F0E81-691F-4B9F-82E3-9957DE81C5DA}" presName="sibTrans" presStyleCnt="0"/>
      <dgm:spPr/>
    </dgm:pt>
    <dgm:pt modelId="{659B1BE4-F4FE-4EA7-891D-8FD4BDD58CBD}" type="pres">
      <dgm:prSet presAssocID="{3F5E16F3-1E25-4A8C-9501-CCDDE9E5C91F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6CECC-692C-4FCD-818A-4474C72B231E}" type="pres">
      <dgm:prSet presAssocID="{F6B38B4F-09F0-473B-8451-DEE2671449F1}" presName="sibTrans" presStyleCnt="0"/>
      <dgm:spPr/>
    </dgm:pt>
    <dgm:pt modelId="{A60AC81C-C308-4465-AAF7-619DB494FDC7}" type="pres">
      <dgm:prSet presAssocID="{0B4E31B8-035D-40F7-8248-616194F2226B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E213B0-220B-4847-A67B-A0F0D8CD8BE4}" srcId="{BFB5166D-4AB6-4780-83C4-5D68EFCB5A38}" destId="{0B4E31B8-035D-40F7-8248-616194F2226B}" srcOrd="9" destOrd="0" parTransId="{BDFB3CF9-31D4-4685-989C-67252F549413}" sibTransId="{DD9D7C5F-FB9A-4163-A5D2-C43D240F02C0}"/>
    <dgm:cxn modelId="{F4B4F460-8794-463E-8709-A40659AC60FB}" type="presOf" srcId="{3F5E16F3-1E25-4A8C-9501-CCDDE9E5C91F}" destId="{659B1BE4-F4FE-4EA7-891D-8FD4BDD58CBD}" srcOrd="0" destOrd="0" presId="urn:microsoft.com/office/officeart/2005/8/layout/default"/>
    <dgm:cxn modelId="{4E127119-7157-4C41-BC0A-E81ABB49BBE1}" type="presOf" srcId="{E14B6BCE-E743-4823-AB62-AAF9620655DC}" destId="{39486ECE-7E13-484F-AF18-0FCE0DDC68C1}" srcOrd="0" destOrd="0" presId="urn:microsoft.com/office/officeart/2005/8/layout/default"/>
    <dgm:cxn modelId="{648EC8F7-7362-4D67-B33E-D0D3A293D711}" srcId="{BFB5166D-4AB6-4780-83C4-5D68EFCB5A38}" destId="{84363F08-31F0-449E-8FD3-D840060C8EAF}" srcOrd="0" destOrd="0" parTransId="{DB6C421E-3104-4CB5-BDFB-45B06FBCB263}" sibTransId="{49D43FFF-0936-45FB-B2D3-36149AB3B736}"/>
    <dgm:cxn modelId="{BE4AC0C0-7333-460B-9C70-916A94F6B519}" type="presOf" srcId="{84363F08-31F0-449E-8FD3-D840060C8EAF}" destId="{CD030272-B87D-4C1D-9745-C9BCC39CE4BE}" srcOrd="0" destOrd="0" presId="urn:microsoft.com/office/officeart/2005/8/layout/default"/>
    <dgm:cxn modelId="{F9BD7DEA-F5E2-49FA-A0E8-3448A5F8F428}" type="presOf" srcId="{6613316C-315F-4DF5-B52B-9DA62D90A784}" destId="{B9E5EE59-EE3D-4A2E-BACC-6A59B13B2F5D}" srcOrd="0" destOrd="0" presId="urn:microsoft.com/office/officeart/2005/8/layout/default"/>
    <dgm:cxn modelId="{9D0BE0D8-DEC9-44DE-B82F-37BD5E318108}" srcId="{BFB5166D-4AB6-4780-83C4-5D68EFCB5A38}" destId="{AD028DDB-81E1-42AD-BC2B-1D17CDED7F62}" srcOrd="7" destOrd="0" parTransId="{01DBD81B-042C-4204-8D32-AFF77CF82E94}" sibTransId="{C34F0E81-691F-4B9F-82E3-9957DE81C5DA}"/>
    <dgm:cxn modelId="{562EACDB-6F5A-47BD-B04F-47EB64190CAB}" srcId="{BFB5166D-4AB6-4780-83C4-5D68EFCB5A38}" destId="{E14B6BCE-E743-4823-AB62-AAF9620655DC}" srcOrd="2" destOrd="0" parTransId="{FDA8B337-ABF3-47DE-AD4F-8F6E3A6A568B}" sibTransId="{7E7719A4-EEF4-4BB9-85B4-4BD70B24E5B9}"/>
    <dgm:cxn modelId="{73969E69-71A8-48C3-9309-5BC31A54A9C3}" type="presOf" srcId="{BA892815-E48A-4760-BBA4-4A29E323C96B}" destId="{C5DA58AE-58A3-48E6-8884-07AD3A75DDC1}" srcOrd="0" destOrd="0" presId="urn:microsoft.com/office/officeart/2005/8/layout/default"/>
    <dgm:cxn modelId="{4A3D145E-205A-4E8D-92DF-9C4F692C3180}" type="presOf" srcId="{9A2EFECB-5479-4AB0-BC34-0831EF77D36A}" destId="{4D896BAC-2DE7-4556-BE3E-F59358ADDAE2}" srcOrd="0" destOrd="0" presId="urn:microsoft.com/office/officeart/2005/8/layout/default"/>
    <dgm:cxn modelId="{BDB877EB-BA4C-4FB6-A17C-6EFA5245F757}" srcId="{BFB5166D-4AB6-4780-83C4-5D68EFCB5A38}" destId="{3F5E16F3-1E25-4A8C-9501-CCDDE9E5C91F}" srcOrd="8" destOrd="0" parTransId="{6A34FBED-642D-4CE9-8A8C-7FD54F119659}" sibTransId="{F6B38B4F-09F0-473B-8451-DEE2671449F1}"/>
    <dgm:cxn modelId="{115A2715-B064-4706-8D8A-C3A901D2753A}" srcId="{BFB5166D-4AB6-4780-83C4-5D68EFCB5A38}" destId="{6613316C-315F-4DF5-B52B-9DA62D90A784}" srcOrd="6" destOrd="0" parTransId="{5187A5E9-CDA1-432E-839A-3C67BED785B0}" sibTransId="{8801B313-A588-4143-92BF-CC6DB5D1EEF2}"/>
    <dgm:cxn modelId="{339BA06C-F8F6-4C3A-B1E7-A48014E3AC75}" srcId="{BFB5166D-4AB6-4780-83C4-5D68EFCB5A38}" destId="{9A2EFECB-5479-4AB0-BC34-0831EF77D36A}" srcOrd="3" destOrd="0" parTransId="{2670C2B8-3F22-4282-BCE9-1D450EAAB258}" sibTransId="{759B8F47-45FF-4290-B000-E7D046A2E08B}"/>
    <dgm:cxn modelId="{433F21A2-E54C-4D5A-9816-D27B8184444A}" type="presOf" srcId="{BFB5166D-4AB6-4780-83C4-5D68EFCB5A38}" destId="{03383A51-1F1E-420C-85A3-C34472E7433F}" srcOrd="0" destOrd="0" presId="urn:microsoft.com/office/officeart/2005/8/layout/default"/>
    <dgm:cxn modelId="{201864D3-4833-4ED4-A575-19C9FCC2EA0C}" srcId="{BFB5166D-4AB6-4780-83C4-5D68EFCB5A38}" destId="{69C6F4C1-EAEC-4DC0-A4B9-F3B49EAD36A7}" srcOrd="1" destOrd="0" parTransId="{783BAE68-E3E5-463E-8F8F-5EA645AE3F76}" sibTransId="{8C6CE65E-5232-44EA-A003-FA05A2B15C3B}"/>
    <dgm:cxn modelId="{F07B457A-FF49-422B-9D3A-6D66DBD0E547}" type="presOf" srcId="{FB3691CF-628D-45D3-BA81-756D015835DE}" destId="{8B012C1C-8263-4AD1-A816-481CAC7C0A6A}" srcOrd="0" destOrd="0" presId="urn:microsoft.com/office/officeart/2005/8/layout/default"/>
    <dgm:cxn modelId="{2F82030C-6A1E-4599-93F2-E507C814CC12}" type="presOf" srcId="{AD028DDB-81E1-42AD-BC2B-1D17CDED7F62}" destId="{C04A5FD3-D752-43B5-8AA6-93D5AD88C598}" srcOrd="0" destOrd="0" presId="urn:microsoft.com/office/officeart/2005/8/layout/default"/>
    <dgm:cxn modelId="{212A5BDB-F096-4954-AB43-82427502B5DC}" type="presOf" srcId="{0B4E31B8-035D-40F7-8248-616194F2226B}" destId="{A60AC81C-C308-4465-AAF7-619DB494FDC7}" srcOrd="0" destOrd="0" presId="urn:microsoft.com/office/officeart/2005/8/layout/default"/>
    <dgm:cxn modelId="{9DAF4AB0-5225-4D16-8F80-81BB6AFE0AEB}" srcId="{BFB5166D-4AB6-4780-83C4-5D68EFCB5A38}" destId="{BA892815-E48A-4760-BBA4-4A29E323C96B}" srcOrd="4" destOrd="0" parTransId="{E8352795-AFDB-4C22-9B28-06F148264DD0}" sibTransId="{2653743B-D0CC-44DA-87AD-510A709A764C}"/>
    <dgm:cxn modelId="{436D9944-DB81-4907-994B-838DA0495A13}" srcId="{BFB5166D-4AB6-4780-83C4-5D68EFCB5A38}" destId="{FB3691CF-628D-45D3-BA81-756D015835DE}" srcOrd="5" destOrd="0" parTransId="{53AA3B41-19E5-4613-BF42-27A32B1C3392}" sibTransId="{A0D678C9-6D68-4952-A730-0AF4D521986C}"/>
    <dgm:cxn modelId="{B3C86551-8121-4189-92CF-654575CC3A85}" type="presOf" srcId="{69C6F4C1-EAEC-4DC0-A4B9-F3B49EAD36A7}" destId="{4AFAA6D2-2394-4450-90F9-A9FD4031AE6B}" srcOrd="0" destOrd="0" presId="urn:microsoft.com/office/officeart/2005/8/layout/default"/>
    <dgm:cxn modelId="{3D40DB4E-4BE4-4B95-8C53-4795F72856F4}" type="presParOf" srcId="{03383A51-1F1E-420C-85A3-C34472E7433F}" destId="{CD030272-B87D-4C1D-9745-C9BCC39CE4BE}" srcOrd="0" destOrd="0" presId="urn:microsoft.com/office/officeart/2005/8/layout/default"/>
    <dgm:cxn modelId="{33120786-C0D8-4B67-8D48-40E8571F9D17}" type="presParOf" srcId="{03383A51-1F1E-420C-85A3-C34472E7433F}" destId="{388CBE40-2BBA-405B-988A-252034DAADD4}" srcOrd="1" destOrd="0" presId="urn:microsoft.com/office/officeart/2005/8/layout/default"/>
    <dgm:cxn modelId="{AF0F4D0C-447B-4D4C-A7CB-5CAD0E8488E1}" type="presParOf" srcId="{03383A51-1F1E-420C-85A3-C34472E7433F}" destId="{4AFAA6D2-2394-4450-90F9-A9FD4031AE6B}" srcOrd="2" destOrd="0" presId="urn:microsoft.com/office/officeart/2005/8/layout/default"/>
    <dgm:cxn modelId="{08CA105D-8C2D-4942-A400-CB6B18347541}" type="presParOf" srcId="{03383A51-1F1E-420C-85A3-C34472E7433F}" destId="{87CB40B6-85D3-4C85-8EF0-23E360505F43}" srcOrd="3" destOrd="0" presId="urn:microsoft.com/office/officeart/2005/8/layout/default"/>
    <dgm:cxn modelId="{E437F8B7-5A31-45A9-A5A5-EFF9892850A2}" type="presParOf" srcId="{03383A51-1F1E-420C-85A3-C34472E7433F}" destId="{39486ECE-7E13-484F-AF18-0FCE0DDC68C1}" srcOrd="4" destOrd="0" presId="urn:microsoft.com/office/officeart/2005/8/layout/default"/>
    <dgm:cxn modelId="{30F592A6-424E-4A0D-9CFB-BEE721D3A23E}" type="presParOf" srcId="{03383A51-1F1E-420C-85A3-C34472E7433F}" destId="{8FEE3735-5759-4D21-B23E-0D1F62E30740}" srcOrd="5" destOrd="0" presId="urn:microsoft.com/office/officeart/2005/8/layout/default"/>
    <dgm:cxn modelId="{28DEBDDE-543F-44E9-8544-F3A26D4C8DE6}" type="presParOf" srcId="{03383A51-1F1E-420C-85A3-C34472E7433F}" destId="{4D896BAC-2DE7-4556-BE3E-F59358ADDAE2}" srcOrd="6" destOrd="0" presId="urn:microsoft.com/office/officeart/2005/8/layout/default"/>
    <dgm:cxn modelId="{447EEFF4-A888-4D8C-A16C-09733F3D7771}" type="presParOf" srcId="{03383A51-1F1E-420C-85A3-C34472E7433F}" destId="{81C42AAA-92EA-4112-8020-14894FF9E3CB}" srcOrd="7" destOrd="0" presId="urn:microsoft.com/office/officeart/2005/8/layout/default"/>
    <dgm:cxn modelId="{11907198-B702-4EBC-8D40-B9D557EF9131}" type="presParOf" srcId="{03383A51-1F1E-420C-85A3-C34472E7433F}" destId="{C5DA58AE-58A3-48E6-8884-07AD3A75DDC1}" srcOrd="8" destOrd="0" presId="urn:microsoft.com/office/officeart/2005/8/layout/default"/>
    <dgm:cxn modelId="{19B86858-1A12-4121-B478-A7C0349AAAE1}" type="presParOf" srcId="{03383A51-1F1E-420C-85A3-C34472E7433F}" destId="{EF177ACA-A661-43C9-BF9C-51B121CC572D}" srcOrd="9" destOrd="0" presId="urn:microsoft.com/office/officeart/2005/8/layout/default"/>
    <dgm:cxn modelId="{0A57F8D2-FABB-4D6B-8BE3-8A41FE2FE1B2}" type="presParOf" srcId="{03383A51-1F1E-420C-85A3-C34472E7433F}" destId="{8B012C1C-8263-4AD1-A816-481CAC7C0A6A}" srcOrd="10" destOrd="0" presId="urn:microsoft.com/office/officeart/2005/8/layout/default"/>
    <dgm:cxn modelId="{5A3A7EA0-F169-4765-A25B-FB41AEF024D0}" type="presParOf" srcId="{03383A51-1F1E-420C-85A3-C34472E7433F}" destId="{BFBD67EE-0DE2-481B-A6FB-0F4A38BA2F01}" srcOrd="11" destOrd="0" presId="urn:microsoft.com/office/officeart/2005/8/layout/default"/>
    <dgm:cxn modelId="{BEFE04F9-4603-41CA-899F-98316C5332A4}" type="presParOf" srcId="{03383A51-1F1E-420C-85A3-C34472E7433F}" destId="{B9E5EE59-EE3D-4A2E-BACC-6A59B13B2F5D}" srcOrd="12" destOrd="0" presId="urn:microsoft.com/office/officeart/2005/8/layout/default"/>
    <dgm:cxn modelId="{85493E1F-6214-488F-9E5D-B1D8DE8E0DE6}" type="presParOf" srcId="{03383A51-1F1E-420C-85A3-C34472E7433F}" destId="{2D20BB9C-E029-47CF-8D1E-29FBB0E45BA9}" srcOrd="13" destOrd="0" presId="urn:microsoft.com/office/officeart/2005/8/layout/default"/>
    <dgm:cxn modelId="{1B6091EC-98D6-4977-9D9A-E0A139A7E7F3}" type="presParOf" srcId="{03383A51-1F1E-420C-85A3-C34472E7433F}" destId="{C04A5FD3-D752-43B5-8AA6-93D5AD88C598}" srcOrd="14" destOrd="0" presId="urn:microsoft.com/office/officeart/2005/8/layout/default"/>
    <dgm:cxn modelId="{906879E9-4564-45A5-8F55-8BE3C0C1256C}" type="presParOf" srcId="{03383A51-1F1E-420C-85A3-C34472E7433F}" destId="{0AFAB407-1E6E-419B-9166-2682A02C3E16}" srcOrd="15" destOrd="0" presId="urn:microsoft.com/office/officeart/2005/8/layout/default"/>
    <dgm:cxn modelId="{4C94FED2-3002-492A-938D-B867CADBF239}" type="presParOf" srcId="{03383A51-1F1E-420C-85A3-C34472E7433F}" destId="{659B1BE4-F4FE-4EA7-891D-8FD4BDD58CBD}" srcOrd="16" destOrd="0" presId="urn:microsoft.com/office/officeart/2005/8/layout/default"/>
    <dgm:cxn modelId="{1AD0F560-5412-4C73-B92C-28293663F48C}" type="presParOf" srcId="{03383A51-1F1E-420C-85A3-C34472E7433F}" destId="{E1E6CECC-692C-4FCD-818A-4474C72B231E}" srcOrd="17" destOrd="0" presId="urn:microsoft.com/office/officeart/2005/8/layout/default"/>
    <dgm:cxn modelId="{0F669070-CE32-493B-8C04-D8855724AF87}" type="presParOf" srcId="{03383A51-1F1E-420C-85A3-C34472E7433F}" destId="{A60AC81C-C308-4465-AAF7-619DB494FDC7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30272-B87D-4C1D-9745-C9BCC39CE4BE}">
      <dsp:nvSpPr>
        <dsp:cNvPr id="0" name=""/>
        <dsp:cNvSpPr/>
      </dsp:nvSpPr>
      <dsp:spPr>
        <a:xfrm>
          <a:off x="91395" y="2011"/>
          <a:ext cx="2402978" cy="1441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СОБЫТИЙНОЕ ВОЛОНТЕРСТВО</a:t>
          </a:r>
          <a:endParaRPr lang="ru-RU" sz="2000" kern="1200" dirty="0"/>
        </a:p>
      </dsp:txBody>
      <dsp:txXfrm>
        <a:off x="91395" y="2011"/>
        <a:ext cx="2402978" cy="1441787"/>
      </dsp:txXfrm>
    </dsp:sp>
    <dsp:sp modelId="{4AFAA6D2-2394-4450-90F9-A9FD4031AE6B}">
      <dsp:nvSpPr>
        <dsp:cNvPr id="0" name=""/>
        <dsp:cNvSpPr/>
      </dsp:nvSpPr>
      <dsp:spPr>
        <a:xfrm>
          <a:off x="2734672" y="2011"/>
          <a:ext cx="2402978" cy="1441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ВОЛОНТЕРЫ ПОБЕДЫ</a:t>
          </a:r>
          <a:endParaRPr lang="ru-RU" sz="1800" kern="1200" dirty="0"/>
        </a:p>
      </dsp:txBody>
      <dsp:txXfrm>
        <a:off x="2734672" y="2011"/>
        <a:ext cx="2402978" cy="1441787"/>
      </dsp:txXfrm>
    </dsp:sp>
    <dsp:sp modelId="{39486ECE-7E13-484F-AF18-0FCE0DDC68C1}">
      <dsp:nvSpPr>
        <dsp:cNvPr id="0" name=""/>
        <dsp:cNvSpPr/>
      </dsp:nvSpPr>
      <dsp:spPr>
        <a:xfrm>
          <a:off x="5377948" y="2011"/>
          <a:ext cx="2402978" cy="1441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МЕДИЦИНСКОЕ ВОЛОНТЕРСТВО</a:t>
          </a:r>
          <a:endParaRPr lang="ru-RU" sz="2000" kern="1200" dirty="0"/>
        </a:p>
      </dsp:txBody>
      <dsp:txXfrm>
        <a:off x="5377948" y="2011"/>
        <a:ext cx="2402978" cy="1441787"/>
      </dsp:txXfrm>
    </dsp:sp>
    <dsp:sp modelId="{4D896BAC-2DE7-4556-BE3E-F59358ADDAE2}">
      <dsp:nvSpPr>
        <dsp:cNvPr id="0" name=""/>
        <dsp:cNvSpPr/>
      </dsp:nvSpPr>
      <dsp:spPr>
        <a:xfrm>
          <a:off x="8021225" y="2011"/>
          <a:ext cx="2402978" cy="1441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СОЦИАЛЬНОЕ ВОЛОНТЕРСТВО</a:t>
          </a:r>
          <a:endParaRPr lang="ru-RU" sz="2000" kern="1200" dirty="0"/>
        </a:p>
      </dsp:txBody>
      <dsp:txXfrm>
        <a:off x="8021225" y="2011"/>
        <a:ext cx="2402978" cy="1441787"/>
      </dsp:txXfrm>
    </dsp:sp>
    <dsp:sp modelId="{C5DA58AE-58A3-48E6-8884-07AD3A75DDC1}">
      <dsp:nvSpPr>
        <dsp:cNvPr id="0" name=""/>
        <dsp:cNvSpPr/>
      </dsp:nvSpPr>
      <dsp:spPr>
        <a:xfrm>
          <a:off x="91395" y="1684096"/>
          <a:ext cx="2402978" cy="1441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ИНКЛЮЗИВНОЕ ВОЛОНТЕРСТВО</a:t>
          </a:r>
          <a:endParaRPr lang="ru-RU" sz="2000" kern="1200" dirty="0"/>
        </a:p>
      </dsp:txBody>
      <dsp:txXfrm>
        <a:off x="91395" y="1684096"/>
        <a:ext cx="2402978" cy="1441787"/>
      </dsp:txXfrm>
    </dsp:sp>
    <dsp:sp modelId="{8B012C1C-8263-4AD1-A816-481CAC7C0A6A}">
      <dsp:nvSpPr>
        <dsp:cNvPr id="0" name=""/>
        <dsp:cNvSpPr/>
      </dsp:nvSpPr>
      <dsp:spPr>
        <a:xfrm>
          <a:off x="2734672" y="1684096"/>
          <a:ext cx="2402978" cy="1441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КУЛЬТУРНО-ПРОСВЕТИТЕЛЬСКОЕ ВОЛОНТЕРСТВО</a:t>
          </a:r>
          <a:endParaRPr lang="ru-RU" sz="2000" kern="1200" dirty="0"/>
        </a:p>
      </dsp:txBody>
      <dsp:txXfrm>
        <a:off x="2734672" y="1684096"/>
        <a:ext cx="2402978" cy="1441787"/>
      </dsp:txXfrm>
    </dsp:sp>
    <dsp:sp modelId="{B9E5EE59-EE3D-4A2E-BACC-6A59B13B2F5D}">
      <dsp:nvSpPr>
        <dsp:cNvPr id="0" name=""/>
        <dsp:cNvSpPr/>
      </dsp:nvSpPr>
      <dsp:spPr>
        <a:xfrm>
          <a:off x="5377948" y="1684096"/>
          <a:ext cx="2402978" cy="1441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КОРПОРАТИВНОЕ ВОЛОНТЕРСТВО</a:t>
          </a:r>
          <a:endParaRPr lang="ru-RU" sz="2000" kern="1200" dirty="0"/>
        </a:p>
      </dsp:txBody>
      <dsp:txXfrm>
        <a:off x="5377948" y="1684096"/>
        <a:ext cx="2402978" cy="1441787"/>
      </dsp:txXfrm>
    </dsp:sp>
    <dsp:sp modelId="{C04A5FD3-D752-43B5-8AA6-93D5AD88C598}">
      <dsp:nvSpPr>
        <dsp:cNvPr id="0" name=""/>
        <dsp:cNvSpPr/>
      </dsp:nvSpPr>
      <dsp:spPr>
        <a:xfrm>
          <a:off x="8021225" y="1684096"/>
          <a:ext cx="2402978" cy="1441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ЭКОЛОГИЧЕСКОЕ ВОЛОНТЕРСТВО</a:t>
          </a:r>
          <a:endParaRPr lang="ru-RU" sz="2000" kern="1200" dirty="0"/>
        </a:p>
      </dsp:txBody>
      <dsp:txXfrm>
        <a:off x="8021225" y="1684096"/>
        <a:ext cx="2402978" cy="1441787"/>
      </dsp:txXfrm>
    </dsp:sp>
    <dsp:sp modelId="{659B1BE4-F4FE-4EA7-891D-8FD4BDD58CBD}">
      <dsp:nvSpPr>
        <dsp:cNvPr id="0" name=""/>
        <dsp:cNvSpPr/>
      </dsp:nvSpPr>
      <dsp:spPr>
        <a:xfrm>
          <a:off x="2734672" y="3366182"/>
          <a:ext cx="2402978" cy="1441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ВОЛОНТЕРСТВО В ЧРЕЗВЫЧАЙНЫХ СИТУАЦИЯХ</a:t>
          </a:r>
          <a:endParaRPr lang="ru-RU" sz="2000" kern="1200" dirty="0"/>
        </a:p>
      </dsp:txBody>
      <dsp:txXfrm>
        <a:off x="2734672" y="3366182"/>
        <a:ext cx="2402978" cy="1441787"/>
      </dsp:txXfrm>
    </dsp:sp>
    <dsp:sp modelId="{A60AC81C-C308-4465-AAF7-619DB494FDC7}">
      <dsp:nvSpPr>
        <dsp:cNvPr id="0" name=""/>
        <dsp:cNvSpPr/>
      </dsp:nvSpPr>
      <dsp:spPr>
        <a:xfrm>
          <a:off x="5377948" y="3366182"/>
          <a:ext cx="2402978" cy="1441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«СЕРЕБРЯНОЕ» ВОЛОНТЕРСТВО</a:t>
          </a:r>
          <a:endParaRPr lang="ru-RU" sz="2000" kern="1200" dirty="0"/>
        </a:p>
      </dsp:txBody>
      <dsp:txXfrm>
        <a:off x="5377948" y="3366182"/>
        <a:ext cx="2402978" cy="1441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534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88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76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4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18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90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29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45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478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64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59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43EA5-A347-4C90-915A-3D2388ED194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92045-250B-4D5B-B974-6022161F0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34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КЛАССИФИКАЦИЯ ДОБРОВОЛЬЧЕСКИХ ПРАКТИК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68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17" t="11752" r="16621" b="8808"/>
          <a:stretch/>
        </p:blipFill>
        <p:spPr>
          <a:xfrm>
            <a:off x="838201" y="203200"/>
            <a:ext cx="10605654" cy="60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0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26" t="16285" r="16030" b="6638"/>
          <a:stretch/>
        </p:blipFill>
        <p:spPr>
          <a:xfrm>
            <a:off x="729673" y="277091"/>
            <a:ext cx="10815781" cy="60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0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79" t="18827" r="15583" b="4413"/>
          <a:stretch/>
        </p:blipFill>
        <p:spPr>
          <a:xfrm>
            <a:off x="701964" y="365124"/>
            <a:ext cx="10843491" cy="61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75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волонтерской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8509"/>
            <a:ext cx="10515600" cy="482845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обеспечение эффективного участия необходимого количества подготовленных волонтеров в организации и проведении мероприятия и достижении его стратегических целей. </a:t>
            </a:r>
          </a:p>
          <a:p>
            <a:pPr marL="0" indent="0" algn="just">
              <a:buNone/>
            </a:pPr>
            <a:r>
              <a:rPr lang="ru-RU" dirty="0" smtClean="0"/>
              <a:t>В  задачи волонтерской программы включают разнообразные социальные и  экономические эффекты, такие как: </a:t>
            </a:r>
          </a:p>
          <a:p>
            <a:pPr marL="0" indent="0" algn="just">
              <a:buNone/>
            </a:pPr>
            <a:r>
              <a:rPr lang="ru-RU" dirty="0" smtClean="0"/>
              <a:t>• продвижение ценностей мероприятия, имиджа территорий, национальных, профессиональных, социальных групп; </a:t>
            </a:r>
          </a:p>
          <a:p>
            <a:pPr marL="0" indent="0" algn="just">
              <a:buNone/>
            </a:pPr>
            <a:r>
              <a:rPr lang="ru-RU" dirty="0" smtClean="0"/>
              <a:t>• сокращение издержек  на персонал, привлечение широких слоев  населения к  организации общественно значимых мероприятий;</a:t>
            </a:r>
          </a:p>
          <a:p>
            <a:pPr marL="0" indent="0" algn="just">
              <a:buNone/>
            </a:pPr>
            <a:r>
              <a:rPr lang="ru-RU" dirty="0" smtClean="0"/>
              <a:t> • популяризация добровольческого движения и вовлечение в  регулярные добровольческие практики различных социальных и половозрастных групп; </a:t>
            </a:r>
          </a:p>
          <a:p>
            <a:pPr marL="0" indent="0" algn="just">
              <a:buNone/>
            </a:pPr>
            <a:r>
              <a:rPr lang="ru-RU" dirty="0" smtClean="0"/>
              <a:t>• развитие инфраструктуры поддержки добровольческих инициатив; </a:t>
            </a:r>
          </a:p>
          <a:p>
            <a:pPr marL="0" indent="0" algn="just">
              <a:buNone/>
            </a:pPr>
            <a:r>
              <a:rPr lang="ru-RU" dirty="0" smtClean="0"/>
              <a:t>• накопление человеческого капитала; </a:t>
            </a:r>
          </a:p>
          <a:p>
            <a:pPr marL="0" indent="0" algn="just">
              <a:buNone/>
            </a:pPr>
            <a:r>
              <a:rPr lang="ru-RU" dirty="0" smtClean="0"/>
              <a:t>• создание атмосферы праздника и гостеприимства.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326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ВОЛОНТЕРЫ ПОБЕДЫ.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Добровольческая деятельность, направленная на гражданско-патриотическое воспитание и сохранение исторической памяти. Основными направлениями работы являются: благоустройство памятных мест, помощь ветеранам и взаимодействие с ветеранскими организациями; проведение всероссийских акций и парадов Победы в городах России.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363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055" y="258618"/>
            <a:ext cx="10492509" cy="6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24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36" y="365125"/>
            <a:ext cx="10501746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02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491" y="434109"/>
            <a:ext cx="10898909" cy="57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33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МЕДИЦИНСКОЕ ВОЛОНТЕРСТВО.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Добровольческая деятельность в сфере здравоохранения </a:t>
            </a:r>
            <a:r>
              <a:rPr lang="ru-RU" dirty="0" smtClean="0"/>
              <a:t>призвана </a:t>
            </a:r>
            <a:r>
              <a:rPr lang="ru-RU" u="sng" dirty="0" smtClean="0"/>
              <a:t>повысить качество медицинской помощи </a:t>
            </a:r>
            <a:r>
              <a:rPr lang="ru-RU" dirty="0" smtClean="0"/>
              <a:t>на всех ее этапах: профилактическом, лечебном и реабилитационном.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Существует четыре основных направления медицинского </a:t>
            </a:r>
            <a:r>
              <a:rPr lang="ru-RU" b="1" dirty="0" err="1" smtClean="0">
                <a:solidFill>
                  <a:srgbClr val="00B050"/>
                </a:solidFill>
              </a:rPr>
              <a:t>волонтерства</a:t>
            </a:r>
            <a:r>
              <a:rPr lang="ru-RU" b="1" dirty="0" smtClean="0">
                <a:solidFill>
                  <a:srgbClr val="00B050"/>
                </a:solidFill>
              </a:rPr>
              <a:t>: </a:t>
            </a:r>
          </a:p>
          <a:p>
            <a:pPr algn="just"/>
            <a:r>
              <a:rPr lang="ru-RU" dirty="0" smtClean="0"/>
              <a:t>добровольчество в лечебно-профилактических учреждениях,</a:t>
            </a:r>
          </a:p>
          <a:p>
            <a:pPr algn="just"/>
            <a:r>
              <a:rPr lang="ru-RU" dirty="0" smtClean="0"/>
              <a:t>добровольчество в рамках медицинского сопровождения массовых и спортивных мероприятий,</a:t>
            </a:r>
          </a:p>
          <a:p>
            <a:pPr algn="just"/>
            <a:r>
              <a:rPr lang="ru-RU" dirty="0" smtClean="0"/>
              <a:t> добровольческая санитарно-профилактическая работа,</a:t>
            </a:r>
          </a:p>
          <a:p>
            <a:pPr algn="just"/>
            <a:r>
              <a:rPr lang="ru-RU" dirty="0" smtClean="0"/>
              <a:t> добровольчество в донорской службе.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4502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81"/>
          <a:stretch/>
        </p:blipFill>
        <p:spPr>
          <a:xfrm>
            <a:off x="637309" y="443345"/>
            <a:ext cx="10843491" cy="6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64145"/>
            <a:ext cx="10515600" cy="441281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Своеобразной отправной точкой для </a:t>
            </a:r>
            <a:r>
              <a:rPr lang="ru-RU" dirty="0" err="1" smtClean="0"/>
              <a:t>массовизации</a:t>
            </a:r>
            <a:r>
              <a:rPr lang="ru-RU" dirty="0" smtClean="0"/>
              <a:t> данного направления в молодежной среде стал ряд крупных мировых спортивных событий, организованных на территории России. Прежде всего, это XXII Олимпийские зимние игры и XI </a:t>
            </a:r>
            <a:r>
              <a:rPr lang="ru-RU" dirty="0" err="1" smtClean="0"/>
              <a:t>Паралимпийские</a:t>
            </a:r>
            <a:r>
              <a:rPr lang="ru-RU" dirty="0" smtClean="0"/>
              <a:t> зимние игры в г. Сочи в 2014 году.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5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42" b="3983"/>
          <a:stretch/>
        </p:blipFill>
        <p:spPr>
          <a:xfrm>
            <a:off x="757382" y="365125"/>
            <a:ext cx="10677236" cy="58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98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Направления: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1. Обеспечение дополнительного ухода и помощи пациентам, их родственникам и медицинскому персоналу в медицинских учреждениях;</a:t>
            </a:r>
          </a:p>
          <a:p>
            <a:pPr marL="0" indent="0" algn="just">
              <a:buNone/>
            </a:pPr>
            <a:r>
              <a:rPr lang="ru-RU" dirty="0" smtClean="0"/>
              <a:t> 2. Обеспечение достижения максимально возможного уровня здоровья, функционирования и адаптации лиц, находящихся на амбулаторном и стационарном лечении; </a:t>
            </a:r>
          </a:p>
          <a:p>
            <a:pPr marL="0" indent="0" algn="just">
              <a:buNone/>
            </a:pPr>
            <a:r>
              <a:rPr lang="ru-RU" dirty="0" smtClean="0"/>
              <a:t>3. Уменьшение числа случаев </a:t>
            </a:r>
            <a:r>
              <a:rPr lang="ru-RU" dirty="0" err="1" smtClean="0"/>
              <a:t>инвалидизации</a:t>
            </a:r>
            <a:r>
              <a:rPr lang="ru-RU" dirty="0" smtClean="0"/>
              <a:t>, </a:t>
            </a:r>
            <a:r>
              <a:rPr lang="ru-RU" dirty="0" err="1" smtClean="0"/>
              <a:t>хронизации</a:t>
            </a:r>
            <a:r>
              <a:rPr lang="ru-RU" dirty="0" smtClean="0"/>
              <a:t>, рецидивов, обострений и осложнений заболеваний; </a:t>
            </a:r>
          </a:p>
          <a:p>
            <a:pPr marL="0" indent="0" algn="just">
              <a:buNone/>
            </a:pPr>
            <a:r>
              <a:rPr lang="ru-RU" dirty="0" smtClean="0"/>
              <a:t>4. Подготовка будущих высококвалифицированных сотрудников здравоохранения через волонтерскую практику; </a:t>
            </a:r>
          </a:p>
          <a:p>
            <a:pPr marL="0" indent="0" algn="just">
              <a:buNone/>
            </a:pPr>
            <a:r>
              <a:rPr lang="ru-RU" dirty="0" smtClean="0"/>
              <a:t>5. Создание условий для формирования позитивного отношения и повышение доверия у населения к медицинским организациям и системе здравоохранения в целом.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186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35" t="24059" r="24568" b="5681"/>
          <a:stretch/>
        </p:blipFill>
        <p:spPr>
          <a:xfrm>
            <a:off x="838200" y="365125"/>
            <a:ext cx="10605655" cy="55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84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74" t="12384" r="24330" b="35823"/>
          <a:stretch/>
        </p:blipFill>
        <p:spPr>
          <a:xfrm>
            <a:off x="1052944" y="683490"/>
            <a:ext cx="10300855" cy="580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97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30" t="9625" r="24806" b="24785"/>
          <a:stretch/>
        </p:blipFill>
        <p:spPr>
          <a:xfrm>
            <a:off x="665018" y="249382"/>
            <a:ext cx="10852727" cy="60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2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10" t="19389" r="25046" b="17568"/>
          <a:stretch/>
        </p:blipFill>
        <p:spPr>
          <a:xfrm>
            <a:off x="711200" y="365125"/>
            <a:ext cx="10317018" cy="596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39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МЕДИЦИНСКИХ ОРГАНИЗАЦИЙ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Лечебно-профилактические медицинские организации</a:t>
            </a:r>
          </a:p>
          <a:p>
            <a:pPr marL="514350" indent="-514350">
              <a:buAutoNum type="arabicPeriod"/>
            </a:pPr>
            <a:r>
              <a:rPr lang="ru-RU" dirty="0" smtClean="0"/>
              <a:t>Медицинские организации особого типа</a:t>
            </a:r>
          </a:p>
          <a:p>
            <a:pPr marL="514350" indent="-514350">
              <a:buAutoNum type="arabicPeriod"/>
            </a:pPr>
            <a:r>
              <a:rPr lang="ru-RU" dirty="0" smtClean="0"/>
              <a:t>Медицинские организации по надзору в сфере защиты прав потребителей и благополучия человека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911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СОЦИАЛЬНОЕ ВОЛОНТЕРСТВО.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Добровольческая деятельность, направленная на оказание помощи прежде всего незащищенным слоям населения: инвалидам; воспитанникам детских домов; пожилым одиноким людям, нуждающимся во внимании и постоянном уходе; терминальным больным и т.д. Социальное </a:t>
            </a:r>
            <a:r>
              <a:rPr lang="ru-RU" dirty="0" err="1" smtClean="0"/>
              <a:t>волонтерство</a:t>
            </a:r>
            <a:r>
              <a:rPr lang="ru-RU" dirty="0" smtClean="0"/>
              <a:t> подразумевает также деятельность, связанную с заботой о животных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512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Сопровождение детей и подростков, в том числе из социально незащищенных категорий: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• участие волонтеров в социализации и в социальной, психологической, интеллектуальной поддержке детей-сирот; </a:t>
            </a:r>
          </a:p>
          <a:p>
            <a:pPr marL="0" indent="0">
              <a:buNone/>
            </a:pPr>
            <a:r>
              <a:rPr lang="ru-RU" dirty="0" smtClean="0"/>
              <a:t>• участие волонтеров в социализации, реабилитации, социально-бытовой адаптации инвалидов; </a:t>
            </a:r>
          </a:p>
          <a:p>
            <a:pPr marL="0" indent="0">
              <a:buNone/>
            </a:pPr>
            <a:r>
              <a:rPr lang="ru-RU" dirty="0" smtClean="0"/>
              <a:t>• участие волонтеров в социальном сопровождении </a:t>
            </a:r>
            <a:r>
              <a:rPr lang="ru-RU" dirty="0" err="1" smtClean="0"/>
              <a:t>дезадаптированных</a:t>
            </a:r>
            <a:r>
              <a:rPr lang="ru-RU" dirty="0" smtClean="0"/>
              <a:t> детей и подростков;</a:t>
            </a:r>
          </a:p>
          <a:p>
            <a:pPr marL="0" indent="0">
              <a:buNone/>
            </a:pPr>
            <a:r>
              <a:rPr lang="ru-RU" dirty="0" smtClean="0"/>
              <a:t> • участие волонтеров в социальном сопровождении граждан, освободившихся из мест лишения свободы;</a:t>
            </a:r>
          </a:p>
          <a:p>
            <a:pPr marL="0" indent="0">
              <a:buNone/>
            </a:pPr>
            <a:r>
              <a:rPr lang="ru-RU" dirty="0" smtClean="0"/>
              <a:t> • участие волонтеров в социализации и социальной, психологической, интеллектуальной поддержке людей, оказавшихся в трудной жизненной ситуации.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099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Помощь медицинскому персоналу: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• помощь волонтеров медицинскому персоналу в уходе за больными; </a:t>
            </a:r>
          </a:p>
          <a:p>
            <a:pPr marL="0" indent="0">
              <a:buNone/>
            </a:pPr>
            <a:r>
              <a:rPr lang="ru-RU" dirty="0" smtClean="0"/>
              <a:t>• помощь волонтеров медицинскому персоналу в уходе за больными детьми-сиротами; </a:t>
            </a:r>
          </a:p>
          <a:p>
            <a:pPr marL="0" indent="0">
              <a:buNone/>
            </a:pPr>
            <a:r>
              <a:rPr lang="ru-RU" dirty="0" smtClean="0"/>
              <a:t>• помощь </a:t>
            </a:r>
            <a:r>
              <a:rPr lang="ru-RU" dirty="0" smtClean="0"/>
              <a:t>волонтер</a:t>
            </a:r>
            <a:r>
              <a:rPr lang="ru-RU" dirty="0" smtClean="0"/>
              <a:t>ам</a:t>
            </a:r>
            <a:r>
              <a:rPr lang="ru-RU" dirty="0" smtClean="0"/>
              <a:t>-медикам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132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За пять лет сфера добровольчества и </a:t>
            </a:r>
            <a:r>
              <a:rPr lang="ru-RU" dirty="0" err="1" smtClean="0"/>
              <a:t>волонтерства</a:t>
            </a:r>
            <a:r>
              <a:rPr lang="ru-RU" dirty="0" smtClean="0"/>
              <a:t> выросла в самостоятельную мощную индустрию добрых дел, общественно-гражданских инициатив и социального проектирования, объединив, по разным данным, около 20% всего населения страны, где 13% составляет молодежь, 4% - люди зрелого возраста и всего 3% – волонтеры «серебряного» возраста.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7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Адресная помощь: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• адресная непрофессиональная (по хозяйству, транспортная и т.д.) помощь людям, оказавшимся в трудной жизненной ситуации (ТЖС); </a:t>
            </a:r>
          </a:p>
          <a:p>
            <a:pPr marL="0" indent="0">
              <a:buNone/>
            </a:pPr>
            <a:r>
              <a:rPr lang="ru-RU" dirty="0" smtClean="0"/>
              <a:t>• адресная помощь семьям в уходе за больными родственниками (или инвалидами); </a:t>
            </a:r>
          </a:p>
          <a:p>
            <a:pPr marL="0" indent="0">
              <a:buNone/>
            </a:pPr>
            <a:r>
              <a:rPr lang="ru-RU" dirty="0" smtClean="0"/>
              <a:t>• адресная вещевая помощь семьям в ТЖС, опекунским семьям, учреждениям для детей-сирот; </a:t>
            </a:r>
          </a:p>
          <a:p>
            <a:pPr marL="0" indent="0">
              <a:buNone/>
            </a:pPr>
            <a:r>
              <a:rPr lang="ru-RU" dirty="0" smtClean="0"/>
              <a:t>• адресная помощь детям в ТЖС из неполных, кризисных, многодетных и опекунских семей, их сопровождение от рождения и до момента, когда родители смогут в полном объеме обеспечивать ребенка самостоятельно.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81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Просветительская деятельность с профилактической работой: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• участие волонтеров в пропаганде здорового образа жизни, оздоровлении молодежной среды и профилактике зависимостей; </a:t>
            </a:r>
          </a:p>
          <a:p>
            <a:pPr marL="0" indent="0" algn="just">
              <a:buNone/>
            </a:pPr>
            <a:r>
              <a:rPr lang="ru-RU" dirty="0" smtClean="0"/>
              <a:t>• участие волонтеров в формировании толерантного (милосердного) отношения к людям с ограниченными возможностями здоровья; </a:t>
            </a:r>
          </a:p>
          <a:p>
            <a:pPr marL="0" indent="0" algn="just">
              <a:buNone/>
            </a:pPr>
            <a:r>
              <a:rPr lang="ru-RU" dirty="0" smtClean="0"/>
              <a:t>• участие волонтеров в профилактике безнадзорности, бродяжничества, </a:t>
            </a:r>
            <a:r>
              <a:rPr lang="ru-RU" dirty="0" err="1" smtClean="0"/>
              <a:t>дезадаптации</a:t>
            </a:r>
            <a:r>
              <a:rPr lang="ru-RU" dirty="0" smtClean="0"/>
              <a:t>; </a:t>
            </a:r>
          </a:p>
          <a:p>
            <a:pPr marL="0" indent="0" algn="just">
              <a:buNone/>
            </a:pPr>
            <a:r>
              <a:rPr lang="ru-RU" dirty="0" smtClean="0"/>
              <a:t>• участие волонтеров в организации помощи бездомным людям; </a:t>
            </a:r>
          </a:p>
          <a:p>
            <a:pPr marL="0" indent="0" algn="just">
              <a:buNone/>
            </a:pPr>
            <a:r>
              <a:rPr lang="ru-RU" dirty="0" smtClean="0"/>
              <a:t>• участие волонтеров в профилактике асоциальных явлений и криминогенного поведения; </a:t>
            </a:r>
          </a:p>
          <a:p>
            <a:pPr marL="0" indent="0" algn="just">
              <a:buNone/>
            </a:pPr>
            <a:r>
              <a:rPr lang="ru-RU" dirty="0" smtClean="0"/>
              <a:t> участие добровольцев в помощи при выборе профессии для подростков в ТЖС; </a:t>
            </a:r>
          </a:p>
          <a:p>
            <a:pPr marL="0" indent="0" algn="just">
              <a:buNone/>
            </a:pPr>
            <a:r>
              <a:rPr lang="ru-RU" dirty="0" smtClean="0"/>
              <a:t>• помощь добровольцев детям из семей в ТЖС в школьном обучении и помощь подросткам при подготовке к школьным экзаменам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612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Досуговая, творческая, воспитательная деятельность: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• участие волонтеров в организации свободного времени детей и подростков в учреждениях для детей-сирот; </a:t>
            </a:r>
          </a:p>
          <a:p>
            <a:pPr marL="0" indent="0" algn="just">
              <a:buNone/>
            </a:pPr>
            <a:r>
              <a:rPr lang="ru-RU" dirty="0" smtClean="0"/>
              <a:t>• участие волонтеров в организации свободного времени детей и подростков в медицинских учреждениях; </a:t>
            </a:r>
          </a:p>
          <a:p>
            <a:pPr marL="0" indent="0" algn="just">
              <a:buNone/>
            </a:pPr>
            <a:r>
              <a:rPr lang="ru-RU" dirty="0" smtClean="0"/>
              <a:t>• участие волонтеров в организации свободного времени взрослых людей, проживающих в казенных учреждениях; </a:t>
            </a:r>
          </a:p>
          <a:p>
            <a:pPr marL="0" indent="0" algn="just">
              <a:buNone/>
            </a:pPr>
            <a:r>
              <a:rPr lang="ru-RU" dirty="0" smtClean="0"/>
              <a:t>• участие волонтеров в социально-бытовой адаптации детей-инвалидов.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700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Наиболее массовыми и развитыми сегодня являются следующие направления: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• участие волонтеров в организации свободного времени детей и взрослых в казенных медицинских и социальных учреждениях;</a:t>
            </a:r>
          </a:p>
          <a:p>
            <a:pPr marL="0" indent="0">
              <a:buNone/>
            </a:pPr>
            <a:r>
              <a:rPr lang="ru-RU" dirty="0" smtClean="0"/>
              <a:t> • волонтерская помощь на дому семьям, оказавшимся в трудной жизненной ситуации, инвалидам, ветеранам и т.д.;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071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ИНКЛЮЗИВНОЕ ВОЛОНТЕРСТВО.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Добровольческая деятельность в формате гражданского участия в общественно полезных делах молодых людей с ограниченными возможностями здоровья, способ коллективного взаимодействия и эффективный механизм решения актуальных социально значимых проблем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228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Инклюзивное </a:t>
            </a:r>
            <a:r>
              <a:rPr lang="ru-RU" dirty="0" err="1" smtClean="0"/>
              <a:t>волонтерство</a:t>
            </a:r>
            <a:r>
              <a:rPr lang="ru-RU" dirty="0" smtClean="0"/>
              <a:t> рассматривают в двух аспектах: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1. </a:t>
            </a:r>
            <a:r>
              <a:rPr lang="ru-RU" dirty="0" smtClean="0">
                <a:solidFill>
                  <a:srgbClr val="FFC000"/>
                </a:solidFill>
              </a:rPr>
              <a:t>Инклюзивное </a:t>
            </a:r>
            <a:r>
              <a:rPr lang="ru-RU" dirty="0" err="1" smtClean="0">
                <a:solidFill>
                  <a:srgbClr val="FFC000"/>
                </a:solidFill>
              </a:rPr>
              <a:t>волонтерство</a:t>
            </a:r>
            <a:r>
              <a:rPr lang="ru-RU" dirty="0" smtClean="0">
                <a:solidFill>
                  <a:srgbClr val="FFC000"/>
                </a:solidFill>
              </a:rPr>
              <a:t>, в котором человек с ограниченными возможностями здоровья выступает субъектом волонтерской деятельности и источником помощи и поддержки для окружающих и местного сообщества.</a:t>
            </a:r>
            <a:r>
              <a:rPr lang="ru-RU" dirty="0" smtClean="0"/>
              <a:t> В ходе такой деятельности человек с инвалидностью не только решает общественно значимые проблемы и задачи, но и приобретает социальные навыки и социальные связи, которые помогают ему справляться с собственными сложностями. </a:t>
            </a:r>
          </a:p>
          <a:p>
            <a:pPr algn="just"/>
            <a:r>
              <a:rPr lang="ru-RU" dirty="0" smtClean="0"/>
              <a:t>2. </a:t>
            </a:r>
            <a:r>
              <a:rPr lang="ru-RU" dirty="0" smtClean="0">
                <a:solidFill>
                  <a:srgbClr val="FFC000"/>
                </a:solidFill>
              </a:rPr>
              <a:t>Инклюзивное </a:t>
            </a:r>
            <a:r>
              <a:rPr lang="ru-RU" dirty="0" err="1" smtClean="0">
                <a:solidFill>
                  <a:srgbClr val="FFC000"/>
                </a:solidFill>
              </a:rPr>
              <a:t>волонтерство</a:t>
            </a:r>
            <a:r>
              <a:rPr lang="ru-RU" dirty="0" smtClean="0">
                <a:solidFill>
                  <a:srgbClr val="FFC000"/>
                </a:solidFill>
              </a:rPr>
              <a:t>, в котором человек с ограниченными возможностями здоровья выступает объектом волонтерской деятельности, получателем помощи и поддержки волонтеров. </a:t>
            </a:r>
            <a:r>
              <a:rPr lang="ru-RU" dirty="0" smtClean="0"/>
              <a:t>Инклюзивное </a:t>
            </a:r>
            <a:r>
              <a:rPr lang="ru-RU" dirty="0" err="1" smtClean="0"/>
              <a:t>волонтерство</a:t>
            </a:r>
            <a:r>
              <a:rPr lang="ru-RU" dirty="0" smtClean="0"/>
              <a:t> в таком понимании подразумевает специально созданную и обученную группу волонтеров, ведущую работу с людьми с инвалидностью, направленную на их социализацию и социальную реабилитацию.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767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инклюзивное добровольчество (</a:t>
            </a:r>
            <a:r>
              <a:rPr lang="ru-RU" dirty="0" err="1" smtClean="0"/>
              <a:t>волонтерство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предполагает включение в добровольческую (волонтерскую) деятельность людей с ограниченными возможностями здоровья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Концепции развития добровольчества (</a:t>
            </a:r>
            <a:r>
              <a:rPr lang="ru-RU" dirty="0" err="1" smtClean="0">
                <a:solidFill>
                  <a:srgbClr val="00B050"/>
                </a:solidFill>
              </a:rPr>
              <a:t>волонтерства</a:t>
            </a:r>
            <a:r>
              <a:rPr lang="ru-RU" dirty="0" smtClean="0">
                <a:solidFill>
                  <a:srgbClr val="00B050"/>
                </a:solidFill>
              </a:rPr>
              <a:t>) в Российской Федерации до 2025 года, утвержденной Распоряжением Правительства от 27 декабря 2018 года № 2950-р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18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Инклюзивное </a:t>
            </a:r>
            <a:r>
              <a:rPr lang="ru-RU" dirty="0" err="1" smtClean="0"/>
              <a:t>волонтерство</a:t>
            </a:r>
            <a:r>
              <a:rPr lang="ru-RU" dirty="0" smtClean="0"/>
              <a:t> включает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9273"/>
            <a:ext cx="10515600" cy="483769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поддержку добровольческих (волонтерских) инициатив людей с ограниченными возможностями здоровья, включая привлечение, отбор и обучение таких добровольцев (волонтеров) с учетом различной степени ограничения их возможностей; </a:t>
            </a:r>
          </a:p>
          <a:p>
            <a:pPr algn="just"/>
            <a:r>
              <a:rPr lang="ru-RU" sz="2000" dirty="0" smtClean="0"/>
              <a:t> реализацию программ индивидуального и поддерживающего сопровождения людей с ограниченными возможностями здоровья, способствующих их вовлечению в добровольческую (волонтерскую) деятельность;</a:t>
            </a:r>
          </a:p>
          <a:p>
            <a:pPr algn="just"/>
            <a:r>
              <a:rPr lang="ru-RU" sz="2000" dirty="0" smtClean="0"/>
              <a:t>формирование доступной среды для реализации добровольческой (волонтерской) деятельности людей с ограниченными возможностями здоровья, в том числе обеспечение специально оборудованных рабочих мест, возможностей </a:t>
            </a:r>
            <a:r>
              <a:rPr lang="ru-RU" sz="2000" dirty="0" err="1" smtClean="0"/>
              <a:t>безбарьерного</a:t>
            </a:r>
            <a:r>
              <a:rPr lang="ru-RU" sz="2000" dirty="0" smtClean="0"/>
              <a:t> общения, обеспечение транспортом к месту проведения мероприятия и сопровождение на первых этапах работы; </a:t>
            </a:r>
          </a:p>
          <a:p>
            <a:pPr algn="just"/>
            <a:r>
              <a:rPr lang="ru-RU" sz="2000" dirty="0" smtClean="0"/>
              <a:t>привлечение людей с ограниченными возможностями здоровья в качестве организаторов и участников мероприятий в сфере добровольчества (</a:t>
            </a:r>
            <a:r>
              <a:rPr lang="ru-RU" sz="2000" dirty="0" err="1" smtClean="0"/>
              <a:t>волонтерства</a:t>
            </a:r>
            <a:r>
              <a:rPr lang="ru-RU" sz="2000" dirty="0" smtClean="0"/>
              <a:t>); </a:t>
            </a:r>
          </a:p>
          <a:p>
            <a:pPr algn="just"/>
            <a:r>
              <a:rPr lang="ru-RU" sz="2000" dirty="0" smtClean="0"/>
              <a:t>создание позитивного имиджа инклюзивного добровольчества (</a:t>
            </a:r>
            <a:r>
              <a:rPr lang="ru-RU" sz="2000" dirty="0" err="1" smtClean="0"/>
              <a:t>волонтерства</a:t>
            </a:r>
            <a:r>
              <a:rPr lang="ru-RU" sz="2000" dirty="0" smtClean="0"/>
              <a:t>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65635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КУЛЬТУРНО-ПРОСВЕТИТЕЛЬСКОЕ ВОЛОНТЕРСТВО.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Добровольческая деятельность в проектах культурной направленности, проводимых в музеях, библиотеках, домах культуры, театрах, кинотеатрах, культурных центрах, парках и т.д. Основные задачи </a:t>
            </a:r>
            <a:r>
              <a:rPr lang="ru-RU" dirty="0" smtClean="0"/>
              <a:t>культурно-просветительского </a:t>
            </a:r>
            <a:r>
              <a:rPr lang="ru-RU" dirty="0" err="1" smtClean="0"/>
              <a:t>волонтерства</a:t>
            </a:r>
            <a:r>
              <a:rPr lang="ru-RU" dirty="0" smtClean="0"/>
              <a:t> состоят в сохранении и продвижении культурного достояния, создании новой атмосферы открытости и доступности культурных пространств, формировании культурной идентичности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55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Волонтерство</a:t>
            </a:r>
            <a:r>
              <a:rPr lang="ru-RU" dirty="0" smtClean="0"/>
              <a:t> в области культуры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добровольческие инициативы, направленные на развитие культурных пространств, работу в культурных учреждениях или помощь на городских площадках, фестивалях и праздниках.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71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79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Спектр добровольческих практик представлен по 10 ключевым направлениям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009409"/>
              </p:ext>
            </p:extLst>
          </p:nvPr>
        </p:nvGraphicFramePr>
        <p:xfrm>
          <a:off x="838200" y="1366982"/>
          <a:ext cx="10515600" cy="4809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6625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Направления деятельности волонтеров в сфере культуры: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1) содействие сохранению объектов культурного наследия и развитию культурного потенциала путем оказания волонтерской помощи государственным и муниципальным учреждениям культуры; </a:t>
            </a:r>
          </a:p>
          <a:p>
            <a:pPr algn="just"/>
            <a:r>
              <a:rPr lang="ru-RU" dirty="0" smtClean="0"/>
              <a:t>2) создание положительного имиджа государственных и муниципальных учреждений культуры и общественное признание их деятельности путем пропаганды достигнутых результатов, а также организация акций в поддержку проектов и программ вышеуказанных учреждений; </a:t>
            </a:r>
          </a:p>
          <a:p>
            <a:pPr algn="just"/>
            <a:r>
              <a:rPr lang="ru-RU" dirty="0" smtClean="0"/>
              <a:t>3) оказание благотворительной помощи учреждениям с целью укрепления их материально-технической базы и реализации различных проектов и программ; </a:t>
            </a:r>
          </a:p>
          <a:p>
            <a:pPr algn="just"/>
            <a:r>
              <a:rPr lang="ru-RU" dirty="0" smtClean="0"/>
              <a:t>4) посильное участие в мероприятиях, связанных с охраной и реставрацией объектов историко-культурного; </a:t>
            </a:r>
          </a:p>
          <a:p>
            <a:pPr algn="just"/>
            <a:r>
              <a:rPr lang="ru-RU" dirty="0" smtClean="0"/>
              <a:t>5) информационное обеспечение мероприятий, проводимых в государственных и муниципальных учреждениях культуры.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0485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КОРПОРАТИВНОЕ ВОЛОНТЕРСТВО.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Добровольческая деятельность, направленная на вовлечение представителей коммерческих структур в социально значимую деятельность на безвозмездной основе и реализацию их личностного потенциала. Данная деятельность поддерживается руководством организации – работодателем – и является составной частью корпоративной культуры.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Корпоративное </a:t>
            </a:r>
            <a:r>
              <a:rPr lang="ru-RU" b="1" dirty="0" err="1" smtClean="0">
                <a:solidFill>
                  <a:srgbClr val="00B050"/>
                </a:solidFill>
              </a:rPr>
              <a:t>волонтерство</a:t>
            </a:r>
            <a:r>
              <a:rPr lang="ru-RU" b="1" dirty="0" smtClean="0">
                <a:solidFill>
                  <a:srgbClr val="00B050"/>
                </a:solidFill>
              </a:rPr>
              <a:t> (КВ) — ​это волонтерские программы, реализуемые силами сотрудников той или иной компании.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33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ЭКОЛОГИЧЕСКОЕ ВОЛОНТЕРСТВО.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Добровольческая деятельность в области защиты окружающей среды и решения экологических проблем, способствующая формированию экологической культуры.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444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сегодняшний день существует пять глобальных волонтерских объединений: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B050"/>
                </a:solidFill>
              </a:rPr>
              <a:t>UNV (</a:t>
            </a:r>
            <a:r>
              <a:rPr lang="ru-RU" dirty="0" err="1" smtClean="0">
                <a:solidFill>
                  <a:srgbClr val="00B050"/>
                </a:solidFill>
              </a:rPr>
              <a:t>United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Nations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Volunteers</a:t>
            </a:r>
            <a:r>
              <a:rPr lang="ru-RU" dirty="0" smtClean="0">
                <a:solidFill>
                  <a:srgbClr val="00B050"/>
                </a:solidFill>
              </a:rPr>
              <a:t>) </a:t>
            </a:r>
            <a:r>
              <a:rPr lang="ru-RU" dirty="0" smtClean="0"/>
              <a:t>– Волонтеры ООН – организация, непосредственно подчиняющаяся ООН, занимающаяся поддержкой устойчивого глобального развития на планете путем продвижения идей добровольчества и мобилизации добровольцев для решения конкретных практических задач на нашей планете. Волонтеры ООН работают с беженцами, ВИЧ инфицированными, детьми, инвалидами; в области детского и взрослого образования, здравоохранения, городского развития, выборного права и защиты прав избирателей, гендерного равенства и прав женщин и т.д. и т.п. практически во всех странах участницах ООН.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00B050"/>
                </a:solidFill>
              </a:rPr>
              <a:t>CCIVS (</a:t>
            </a:r>
            <a:r>
              <a:rPr lang="ru-RU" dirty="0" err="1" smtClean="0">
                <a:solidFill>
                  <a:srgbClr val="00B050"/>
                </a:solidFill>
              </a:rPr>
              <a:t>Coordinating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Committee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for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International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Voluntary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Service</a:t>
            </a:r>
            <a:r>
              <a:rPr lang="ru-RU" dirty="0" smtClean="0">
                <a:solidFill>
                  <a:srgbClr val="00B050"/>
                </a:solidFill>
              </a:rPr>
              <a:t>) </a:t>
            </a:r>
            <a:r>
              <a:rPr lang="ru-RU" dirty="0" smtClean="0"/>
              <a:t>– Координационный комитет международных волонтерских организаций был создан в 1948 г. под эгидой ЮНЕСКО. Комитет CCIVS координирует деятельность более 250 национальных волонтерских организаций в 100 странах мира.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00B050"/>
                </a:solidFill>
              </a:rPr>
              <a:t>Европейская волонтерская служба</a:t>
            </a:r>
            <a:r>
              <a:rPr lang="ru-RU" dirty="0" smtClean="0"/>
              <a:t> начиная с 1998 г. предлагает молодым людям в возрасте от 18 до 25 лет возможность выполнять волонтерскую деятельность в течение 6-12 месяцев за рубежом. Каждый проект имеет 3 партнеров: волонтер, отправляющая организация и принимающая организация. С 1996 года около 5 тысяч молодых европейцев участвовали в этой программе.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149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сегодняшний день существует пять глобальных волонтерских объединений: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solidFill>
                  <a:srgbClr val="00B050"/>
                </a:solidFill>
              </a:rPr>
              <a:t>SCI (</a:t>
            </a:r>
            <a:r>
              <a:rPr lang="ru-RU" dirty="0" err="1" smtClean="0">
                <a:solidFill>
                  <a:srgbClr val="00B050"/>
                </a:solidFill>
              </a:rPr>
              <a:t>Service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Civil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International</a:t>
            </a:r>
            <a:r>
              <a:rPr lang="ru-RU" dirty="0" smtClean="0">
                <a:solidFill>
                  <a:srgbClr val="00B050"/>
                </a:solidFill>
              </a:rPr>
              <a:t>)</a:t>
            </a:r>
            <a:r>
              <a:rPr lang="ru-RU" dirty="0" smtClean="0"/>
              <a:t> – Международная волонтерская организация, основанная в 1920 г., имеет 33 отделения по всему миру. В ее задачи входит продвижение идей мира, международного взаимопонимания и солидарности, социальной справедливости и защиты окружающей среды. Основная деятельность SCI сосредоточена на организации международных волонтерских проектов, семинаров, коротких, средних и долгосрочных волонтерских программ, образовательных тренингов и международных обменов. </a:t>
            </a:r>
          </a:p>
          <a:p>
            <a:pPr algn="just"/>
            <a:r>
              <a:rPr lang="ru-RU" dirty="0" smtClean="0">
                <a:solidFill>
                  <a:srgbClr val="00B050"/>
                </a:solidFill>
              </a:rPr>
              <a:t>YAP (</a:t>
            </a:r>
            <a:r>
              <a:rPr lang="ru-RU" dirty="0" err="1" smtClean="0">
                <a:solidFill>
                  <a:srgbClr val="00B050"/>
                </a:solidFill>
              </a:rPr>
              <a:t>Youth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Action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for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Peace</a:t>
            </a:r>
            <a:r>
              <a:rPr lang="ru-RU" dirty="0" smtClean="0">
                <a:solidFill>
                  <a:srgbClr val="00B050"/>
                </a:solidFill>
              </a:rPr>
              <a:t>) </a:t>
            </a:r>
            <a:r>
              <a:rPr lang="ru-RU" dirty="0" smtClean="0"/>
              <a:t>– Молодежная международная организация начала свою деятельность в 1923 г., продвигая идеи мира и сотрудничества между странами и активно выступая против военных конфликтов. YAP имеет отделения в 15 странах и объединяет политически активную молодежь в добровольческом движении. YAP занимается организацией волонтерских антивоенных проектов, пацифистских семинаров и тренингов, разработкой методов ненасильственного решения военных конфликтов, работой с беженцами, социально незащищенными группами, лоббированием антивоенных и миротворческих идей среди политических партий и организаций.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4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20" t="8564" r="11434" b="3559"/>
          <a:stretch/>
        </p:blipFill>
        <p:spPr>
          <a:xfrm>
            <a:off x="508000" y="295564"/>
            <a:ext cx="10845800" cy="61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1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37" t="13445" r="13105" b="4407"/>
          <a:stretch/>
        </p:blipFill>
        <p:spPr>
          <a:xfrm>
            <a:off x="757382" y="452583"/>
            <a:ext cx="10596418" cy="59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19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20" t="9837" r="12031" b="3983"/>
          <a:stretch/>
        </p:blipFill>
        <p:spPr>
          <a:xfrm>
            <a:off x="838200" y="365125"/>
            <a:ext cx="10515600" cy="61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903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98" t="6654" r="11554" b="5893"/>
          <a:stretch/>
        </p:blipFill>
        <p:spPr>
          <a:xfrm>
            <a:off x="498764" y="365125"/>
            <a:ext cx="10963563" cy="605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467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16" t="10262" r="16807" b="8865"/>
          <a:stretch/>
        </p:blipFill>
        <p:spPr>
          <a:xfrm>
            <a:off x="838200" y="365125"/>
            <a:ext cx="10515600" cy="610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21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СОБЫТИЙНОЕ ВОЛОНТЕРСТВО.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Добровольческая деятельность на мероприятиях местного, регионального, федерального и международного уровней. Подразумевает привлечение волонтеров к организации и проведению событий спортивного, образовательного, социального, культурного характера в целях их дальнейшей интеграции в смежные направления добровольчества, а также формирования гражданской культуры.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379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ВОЛОНТЕРСТВО В ЧРЕЗВЫЧАЙНЫХ СИТУАЦИЯХ.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Добровольческая деятельность в области защиты населения и территорий от чрезвычайных ситуаций, содействия службам экстренного реагирования в профилактике и ликвидации чрезвычайных ситуаций, популяризации культуры безопасности среди населения.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976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Чрезвычайная ситуация (далее - ЧС)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ru-RU" dirty="0" smtClean="0"/>
              <a:t>обстановка на определенной территории или акватории, сложившаяся в результате аварии, опасного природного явления, катастрофы, стихийного или иного бедствия, которые могут повлечь или повлекли за собой человеческие жертвы, ущерб здоровью людей или окружающей природной среде, значительные материальные потери и нарушение условий жизнедеятельности людей. 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21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Различают ЧС по характеру источника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FF0000"/>
                </a:solidFill>
              </a:rPr>
              <a:t>природные, техногенные, биолого-социальные и военные. </a:t>
            </a:r>
          </a:p>
          <a:p>
            <a:pPr marL="0" indent="0">
              <a:buNone/>
            </a:pPr>
            <a:r>
              <a:rPr lang="ru-RU" dirty="0" smtClean="0"/>
              <a:t>ЧС природного и техногенного характера подразделяются на </a:t>
            </a:r>
          </a:p>
          <a:p>
            <a:pPr marL="0" indent="0">
              <a:buNone/>
            </a:pPr>
            <a:r>
              <a:rPr lang="ru-RU" dirty="0" smtClean="0"/>
              <a:t>ЧС локального, муниципального, межмуниципального, регионального, межрегионального и федерального характера.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084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направления деятельности волонтеров в условиях ЧС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поиск людей, пропавших без вести в условиях природной среды; участие в эвакуации пострадавшего населения; </a:t>
            </a:r>
          </a:p>
          <a:p>
            <a:pPr algn="just"/>
            <a:r>
              <a:rPr lang="ru-RU" dirty="0" smtClean="0"/>
              <a:t>участие в мероприятиях по жизнеобеспечению пострадавшего населения (развертывание временных пунктов проживания, доставка воды, продуктов питания, медикаментов, уход за больными и престарелыми); </a:t>
            </a:r>
          </a:p>
          <a:p>
            <a:pPr algn="just"/>
            <a:r>
              <a:rPr lang="ru-RU" dirty="0" smtClean="0"/>
              <a:t>оказание помощи профессиональным спасателям в организации их жизнедеятельности на период проведения спасательных 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382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«СЕРЕБРЯНОЕ» ВОЛОНТЕРСТВО.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Добровольческая деятельность, в которую включены люди старшего возраста, занимающие активную гражданскую позицию и имеющие ценный опыт, безвозмездно участвующие в решении социальных проблем и реализующие волонтерские проекты разной направленности.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778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Популярные сферы «серебряного </a:t>
            </a:r>
            <a:r>
              <a:rPr lang="ru-RU" dirty="0" err="1" smtClean="0"/>
              <a:t>волонтерства</a:t>
            </a:r>
            <a:r>
              <a:rPr lang="ru-RU" dirty="0" smtClean="0"/>
              <a:t>»: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– Обучение или просветительские лекции.</a:t>
            </a:r>
          </a:p>
          <a:p>
            <a:pPr marL="0" indent="0">
              <a:buNone/>
            </a:pPr>
            <a:r>
              <a:rPr lang="ru-RU" dirty="0"/>
              <a:t>– Сбор средств для нуждающихся.</a:t>
            </a:r>
          </a:p>
          <a:p>
            <a:pPr marL="0" indent="0">
              <a:buNone/>
            </a:pPr>
            <a:r>
              <a:rPr lang="ru-RU" dirty="0"/>
              <a:t>– Уборка и благоустройство территорий.</a:t>
            </a:r>
          </a:p>
          <a:p>
            <a:pPr marL="0" indent="0">
              <a:buNone/>
            </a:pPr>
            <a:r>
              <a:rPr lang="ru-RU" dirty="0"/>
              <a:t>– Помощь сиротам и людям с ограниченными возможностями или бездомным.</a:t>
            </a:r>
          </a:p>
          <a:p>
            <a:pPr marL="0" indent="0">
              <a:buNone/>
            </a:pPr>
            <a:r>
              <a:rPr lang="ru-RU" dirty="0"/>
              <a:t>– Посадка деревьев.</a:t>
            </a:r>
          </a:p>
          <a:p>
            <a:pPr marL="0" indent="0">
              <a:buNone/>
            </a:pPr>
            <a:r>
              <a:rPr lang="ru-RU" dirty="0"/>
              <a:t>– Уход за животными.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319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ШАГИ ПО ОРГАНИЗАЦИИ </a:t>
            </a:r>
            <a:r>
              <a:rPr lang="ru-RU" dirty="0" smtClean="0"/>
              <a:t>«СЕРЕБРЯНОГО»ВОЛОНТЕРСКОГО </a:t>
            </a:r>
            <a:r>
              <a:rPr lang="ru-RU" dirty="0"/>
              <a:t>ДВИЖЕНИЯ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Утверждение координатора волонтерского </a:t>
            </a:r>
            <a:r>
              <a:rPr lang="ru-RU" dirty="0" smtClean="0"/>
              <a:t>движения</a:t>
            </a:r>
          </a:p>
          <a:p>
            <a:pPr marL="0" indent="0">
              <a:buNone/>
            </a:pPr>
            <a:r>
              <a:rPr lang="ru-RU" dirty="0"/>
              <a:t>Разработка обучающей </a:t>
            </a:r>
            <a:r>
              <a:rPr lang="ru-RU" dirty="0" smtClean="0"/>
              <a:t>программы</a:t>
            </a:r>
          </a:p>
          <a:p>
            <a:pPr marL="0" indent="0">
              <a:buNone/>
            </a:pPr>
            <a:r>
              <a:rPr lang="ru-RU" dirty="0"/>
              <a:t>Подготовка помещений и </a:t>
            </a:r>
            <a:r>
              <a:rPr lang="ru-RU" dirty="0" smtClean="0"/>
              <a:t>оборудования</a:t>
            </a:r>
          </a:p>
          <a:p>
            <a:pPr marL="0" indent="0">
              <a:buNone/>
            </a:pPr>
            <a:r>
              <a:rPr lang="ru-RU" dirty="0"/>
              <a:t>Проведение </a:t>
            </a:r>
            <a:r>
              <a:rPr lang="ru-RU" dirty="0" smtClean="0"/>
              <a:t>информационной </a:t>
            </a:r>
            <a:r>
              <a:rPr lang="ru-RU" dirty="0"/>
              <a:t>кампании и набор </a:t>
            </a:r>
            <a:r>
              <a:rPr lang="ru-RU" dirty="0" smtClean="0"/>
              <a:t>волонтеров</a:t>
            </a:r>
          </a:p>
          <a:p>
            <a:pPr marL="0" indent="0">
              <a:buNone/>
            </a:pPr>
            <a:r>
              <a:rPr lang="ru-RU" dirty="0"/>
              <a:t>Формирование базы данных </a:t>
            </a:r>
            <a:r>
              <a:rPr lang="ru-RU" dirty="0" smtClean="0"/>
              <a:t>волонтеров</a:t>
            </a:r>
          </a:p>
          <a:p>
            <a:pPr marL="0" indent="0">
              <a:buNone/>
            </a:pPr>
            <a:r>
              <a:rPr lang="ru-RU" dirty="0"/>
              <a:t>Формирование базы партнеров и </a:t>
            </a:r>
            <a:r>
              <a:rPr lang="ru-RU" dirty="0" err="1" smtClean="0"/>
              <a:t>благополучателей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Включение волонтеров в </a:t>
            </a:r>
            <a:r>
              <a:rPr lang="ru-RU" dirty="0" smtClean="0"/>
              <a:t>добровольческую </a:t>
            </a:r>
            <a:r>
              <a:rPr lang="ru-RU" dirty="0" smtClean="0"/>
              <a:t>деятельность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Мотивация </a:t>
            </a:r>
            <a:r>
              <a:rPr lang="ru-RU" dirty="0" smtClean="0"/>
              <a:t>волонтеров</a:t>
            </a:r>
          </a:p>
          <a:p>
            <a:pPr marL="0" indent="0">
              <a:buNone/>
            </a:pPr>
            <a:r>
              <a:rPr lang="ru-RU" dirty="0"/>
              <a:t>Создание единой системы </a:t>
            </a:r>
            <a:r>
              <a:rPr lang="ru-RU" dirty="0" smtClean="0"/>
              <a:t>информирования волонтеров</a:t>
            </a:r>
          </a:p>
          <a:p>
            <a:pPr marL="0" indent="0">
              <a:buNone/>
            </a:pPr>
            <a:r>
              <a:rPr lang="ru-RU" dirty="0" smtClean="0"/>
              <a:t>Распространение </a:t>
            </a:r>
            <a:r>
              <a:rPr lang="ru-RU" dirty="0"/>
              <a:t>опыта и взаимодействие с </a:t>
            </a:r>
            <a:r>
              <a:rPr lang="ru-RU" dirty="0" smtClean="0"/>
              <a:t>общественностью</a:t>
            </a:r>
            <a:r>
              <a:rPr lang="ru-RU" dirty="0"/>
              <a:t>, СМИ, властью, бизнесом</a:t>
            </a:r>
          </a:p>
        </p:txBody>
      </p:sp>
    </p:spTree>
    <p:extLst>
      <p:ext uri="{BB962C8B-B14F-4D97-AF65-F5344CB8AC3E}">
        <p14:creationId xmlns:p14="http://schemas.microsoft.com/office/powerpoint/2010/main" val="16116828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90" t="14294" r="33165" b="5469"/>
          <a:stretch/>
        </p:blipFill>
        <p:spPr>
          <a:xfrm>
            <a:off x="1911926" y="365125"/>
            <a:ext cx="7518401" cy="60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847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48" t="16205" r="32449" b="9927"/>
          <a:stretch/>
        </p:blipFill>
        <p:spPr>
          <a:xfrm>
            <a:off x="3029528" y="434109"/>
            <a:ext cx="7324436" cy="6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572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90" t="17266" r="32448" b="7804"/>
          <a:stretch/>
        </p:blipFill>
        <p:spPr>
          <a:xfrm>
            <a:off x="2041236" y="365125"/>
            <a:ext cx="8451273" cy="63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05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/>
              <a:t>событийный волонтер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–физическое лицо, оказывающее в  свободное от работы (учебы) время безвозмездную помощь в  подготовке и  проведении какого-либо мероприятия без получения денежного или материального вознаграждения (кроме случаев  предоставления сервисов  и возмещения связанных с  осуществлением добровольческой деятельности затрат)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4263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32" t="16841" r="33762" b="6106"/>
          <a:stretch/>
        </p:blipFill>
        <p:spPr>
          <a:xfrm>
            <a:off x="838200" y="365124"/>
            <a:ext cx="8767618" cy="614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084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71" t="9413" r="33762" b="5893"/>
          <a:stretch/>
        </p:blipFill>
        <p:spPr>
          <a:xfrm>
            <a:off x="1514764" y="452583"/>
            <a:ext cx="8377381" cy="611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79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25" t="8974" r="15673" b="13312"/>
          <a:stretch/>
        </p:blipFill>
        <p:spPr>
          <a:xfrm>
            <a:off x="563418" y="365125"/>
            <a:ext cx="11055927" cy="61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39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26" t="10245" r="16477" b="11723"/>
          <a:stretch/>
        </p:blipFill>
        <p:spPr>
          <a:xfrm>
            <a:off x="766618" y="258618"/>
            <a:ext cx="10806546" cy="59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9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57" t="13265" r="15941" b="9975"/>
          <a:stretch/>
        </p:blipFill>
        <p:spPr>
          <a:xfrm>
            <a:off x="628073" y="365125"/>
            <a:ext cx="10926617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665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2297</Words>
  <Application>Microsoft Office PowerPoint</Application>
  <PresentationFormat>Широкоэкранный</PresentationFormat>
  <Paragraphs>153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Тема Office</vt:lpstr>
      <vt:lpstr>КЛАССИФИКАЦИЯ ДОБРОВОЛЬЧЕСКИХ ПРАКТИК</vt:lpstr>
      <vt:lpstr>Презентация PowerPoint</vt:lpstr>
      <vt:lpstr>Презентация PowerPoint</vt:lpstr>
      <vt:lpstr>Спектр добровольческих практик представлен по 10 ключевым направлениям</vt:lpstr>
      <vt:lpstr>СОБЫТИЙНОЕ ВОЛОНТЕРСТВО.</vt:lpstr>
      <vt:lpstr>событийный волонтер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волонтерской программы</vt:lpstr>
      <vt:lpstr>ВОЛОНТЕРЫ ПОБЕДЫ.</vt:lpstr>
      <vt:lpstr>Презентация PowerPoint</vt:lpstr>
      <vt:lpstr>Презентация PowerPoint</vt:lpstr>
      <vt:lpstr>Презентация PowerPoint</vt:lpstr>
      <vt:lpstr>МЕДИЦИНСКОЕ ВОЛОНТЕРСТВО.</vt:lpstr>
      <vt:lpstr>Презентация PowerPoint</vt:lpstr>
      <vt:lpstr>Презентация PowerPoint</vt:lpstr>
      <vt:lpstr>Задачи Направления: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ТИПЫ МЕДИЦИНСКИХ ОРГАНИЗАЦИЙ</vt:lpstr>
      <vt:lpstr>СОЦИАЛЬНОЕ ВОЛОНТЕРСТВО.</vt:lpstr>
      <vt:lpstr>Сопровождение детей и подростков, в том числе из социально незащищенных категорий:</vt:lpstr>
      <vt:lpstr>Помощь медицинскому персоналу:</vt:lpstr>
      <vt:lpstr>Адресная помощь:</vt:lpstr>
      <vt:lpstr>Просветительская деятельность с профилактической работой:</vt:lpstr>
      <vt:lpstr>Досуговая, творческая, воспитательная деятельность:</vt:lpstr>
      <vt:lpstr>Наиболее массовыми и развитыми сегодня являются следующие направления:</vt:lpstr>
      <vt:lpstr>ИНКЛЮЗИВНОЕ ВОЛОНТЕРСТВО.</vt:lpstr>
      <vt:lpstr>Инклюзивное волонтерство рассматривают в двух аспектах:</vt:lpstr>
      <vt:lpstr>инклюзивное добровольчество (волонтерство)</vt:lpstr>
      <vt:lpstr>Инклюзивное волонтерство включает:</vt:lpstr>
      <vt:lpstr>КУЛЬТУРНО-ПРОСВЕТИТЕЛЬСКОЕ ВОЛОНТЕРСТВО.</vt:lpstr>
      <vt:lpstr>Волонтерство в области культуры</vt:lpstr>
      <vt:lpstr>Направления деятельности волонтеров в сфере культуры:</vt:lpstr>
      <vt:lpstr>КОРПОРАТИВНОЕ ВОЛОНТЕРСТВО.</vt:lpstr>
      <vt:lpstr>ЭКОЛОГИЧЕСКОЕ ВОЛОНТЕРСТВО.</vt:lpstr>
      <vt:lpstr>На сегодняшний день существует пять глобальных волонтерских объединений:</vt:lpstr>
      <vt:lpstr>На сегодняшний день существует пять глобальных волонтерских объединений: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ВОЛОНТЕРСТВО В ЧРЕЗВЫЧАЙНЫХ СИТУАЦИЯХ.</vt:lpstr>
      <vt:lpstr>Чрезвычайная ситуация (далее - ЧС)</vt:lpstr>
      <vt:lpstr>Различают ЧС по характеру источника</vt:lpstr>
      <vt:lpstr>Основные направления деятельности волонтеров в условиях ЧС</vt:lpstr>
      <vt:lpstr>«СЕРЕБРЯНОЕ» ВОЛОНТЕРСТВО.</vt:lpstr>
      <vt:lpstr>Популярные сферы «серебряного волонтерства»:</vt:lpstr>
      <vt:lpstr>ШАГИ ПО ОРГАНИЗАЦИИ «СЕРЕБРЯНОГО»ВОЛОНТЕРСКОГО ДВИЖЕНИЯ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2022-03-09T15:15:23Z</dcterms:created>
  <dcterms:modified xsi:type="dcterms:W3CDTF">2022-03-17T06:25:36Z</dcterms:modified>
</cp:coreProperties>
</file>