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7" r:id="rId3"/>
    <p:sldId id="279" r:id="rId4"/>
    <p:sldId id="266" r:id="rId5"/>
    <p:sldId id="267" r:id="rId6"/>
    <p:sldId id="276" r:id="rId7"/>
    <p:sldId id="268" r:id="rId8"/>
    <p:sldId id="280" r:id="rId9"/>
    <p:sldId id="282" r:id="rId10"/>
    <p:sldId id="281" r:id="rId11"/>
    <p:sldId id="278" r:id="rId12"/>
    <p:sldId id="295" r:id="rId13"/>
    <p:sldId id="269" r:id="rId14"/>
    <p:sldId id="283" r:id="rId15"/>
    <p:sldId id="296" r:id="rId16"/>
    <p:sldId id="297" r:id="rId17"/>
    <p:sldId id="298" r:id="rId18"/>
    <p:sldId id="275" r:id="rId19"/>
    <p:sldId id="299" r:id="rId20"/>
    <p:sldId id="271" r:id="rId21"/>
    <p:sldId id="286" r:id="rId22"/>
    <p:sldId id="287" r:id="rId23"/>
    <p:sldId id="294" r:id="rId24"/>
    <p:sldId id="272" r:id="rId25"/>
    <p:sldId id="300" r:id="rId26"/>
    <p:sldId id="290" r:id="rId27"/>
    <p:sldId id="291" r:id="rId28"/>
    <p:sldId id="293" r:id="rId29"/>
    <p:sldId id="274" r:id="rId30"/>
    <p:sldId id="28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050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17" autoAdjust="0"/>
  </p:normalViewPr>
  <p:slideViewPr>
    <p:cSldViewPr>
      <p:cViewPr varScale="1">
        <p:scale>
          <a:sx n="82" d="100"/>
          <a:sy n="82" d="100"/>
        </p:scale>
        <p:origin x="-691" y="-9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D8AF3-7FC9-4534-B902-970DFC50DAF3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E305A-6B21-425F-8F9C-D608DE50C6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59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E305A-6B21-425F-8F9C-D608DE50C6B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330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9457" y="2557440"/>
            <a:ext cx="9865096" cy="1743125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Новые направления в поиске противовирусных препаратов для лечения и профилактики COVID-19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3392" y="5805264"/>
            <a:ext cx="4271970" cy="56672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Pharmaceutical faculty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09800" y="0"/>
            <a:ext cx="7772400" cy="1214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Volgograd State Medical University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Department of Pharmacology and Bioinformatics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A540A41-9F60-D553-D381-C9DE089E1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 1">
            <a:extLst>
              <a:ext uri="{FF2B5EF4-FFF2-40B4-BE49-F238E27FC236}">
                <a16:creationId xmlns:a16="http://schemas.microsoft.com/office/drawing/2014/main" xmlns="" id="{7BECA7CF-CBEA-A69F-F1A1-C6473C6DF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150"/>
          <a:stretch/>
        </p:blipFill>
        <p:spPr bwMode="auto">
          <a:xfrm>
            <a:off x="407368" y="1628800"/>
            <a:ext cx="6652883" cy="4176464"/>
          </a:xfrm>
          <a:prstGeom prst="roundRect">
            <a:avLst>
              <a:gd name="adj" fmla="val 1560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9BB7FD-D08A-ABBD-4B42-89B2DF77F619}"/>
              </a:ext>
            </a:extLst>
          </p:cNvPr>
          <p:cNvSpPr txBox="1"/>
          <p:nvPr/>
        </p:nvSpPr>
        <p:spPr>
          <a:xfrm>
            <a:off x="7464152" y="1412776"/>
            <a:ext cx="460851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Промежуточные продукты репликации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двухцепочечной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РНК (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dsRNA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активируют цитоплазматические пути врожденного иммунитета через активацию MDA5 или RIG-I, запуская сигнальный каскад через MAVS, который в конечном итоге приводит к выработке интерферонов типа I и типа III.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Эти интерфероны действуют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паракринным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аутокринным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образом через рецепторы плазматической мембраны и сигнальный каскад JAK-STAT1/2, что приводит к выработке интерферон-стимулируемых генов (ISG), выполняющих противовирусные функции.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87DD7D-147F-8A35-A555-4C304C05919B}"/>
              </a:ext>
            </a:extLst>
          </p:cNvPr>
          <p:cNvSpPr txBox="1">
            <a:spLocks/>
          </p:cNvSpPr>
          <p:nvPr/>
        </p:nvSpPr>
        <p:spPr>
          <a:xfrm>
            <a:off x="1873539" y="288032"/>
            <a:ext cx="8444922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</a:rPr>
              <a:t>Молекулярный и клеточный патогенез SARS-CoV-2</a:t>
            </a:r>
          </a:p>
        </p:txBody>
      </p:sp>
    </p:spTree>
    <p:extLst>
      <p:ext uri="{BB962C8B-B14F-4D97-AF65-F5344CB8AC3E}">
        <p14:creationId xmlns:p14="http://schemas.microsoft.com/office/powerpoint/2010/main" xmlns="" val="138093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091CB7D-F6BE-F846-D3F1-A6216DCF2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2A87A7-CC6A-F7D4-2EFA-6C366888B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440280"/>
            <a:ext cx="8064896" cy="634082"/>
          </a:xfrm>
        </p:spPr>
        <p:txBody>
          <a:bodyPr>
            <a:normAutofit fontScale="90000"/>
          </a:bodyPr>
          <a:lstStyle/>
          <a:p>
            <a:r>
              <a:rPr lang="ru-RU" b="0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Толл</a:t>
            </a:r>
            <a:r>
              <a:rPr lang="ru-RU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-подобные рецепторы (</a:t>
            </a:r>
            <a:r>
              <a:rPr lang="en-US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TLR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49DF9E6-38CC-2501-A8E3-21A77D0C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2776"/>
            <a:ext cx="5400600" cy="486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2B002A-3E6E-FC85-C6BE-3D29C46EBB01}"/>
              </a:ext>
            </a:extLst>
          </p:cNvPr>
          <p:cNvSpPr txBox="1"/>
          <p:nvPr/>
        </p:nvSpPr>
        <p:spPr>
          <a:xfrm>
            <a:off x="1524000" y="6539474"/>
            <a:ext cx="3168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https://doi.org/10.3390/ijms24098065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81D86D-4D26-8599-38C3-567E2EA61511}"/>
              </a:ext>
            </a:extLst>
          </p:cNvPr>
          <p:cNvSpPr txBox="1"/>
          <p:nvPr/>
        </p:nvSpPr>
        <p:spPr>
          <a:xfrm>
            <a:off x="911424" y="1636702"/>
            <a:ext cx="47525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Идентифицировано шесть адаптерных белков: MyD88, MAL, TRIF и TRAM рекрутируются в цитоплазматические домены TLR для инициации передачи сигналов, тогда как SARM и BCAP ингибируют ответы TLR.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MyD88-зависимый, и TRIF-зависимый пути приводят к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активации нижестоящих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молекул: NF-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κB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AP-1 и членов семейства IRF. Эти пути ответственны за TLR-опосредованную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экспрессию воспалительных генов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генов IFN типа I, типа II и типа III, а также генов, стимулируемых интерфероном (ISG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117391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3983ED3-1328-77DA-DE44-E844FE613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06952D-0318-AA79-1D4A-CEC13134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700" y="55654"/>
            <a:ext cx="8352928" cy="100811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TLR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IL-1 и цитокиновый шторм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9DDD843-EFC6-63A3-E5CA-2DEC043562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560" y="2492896"/>
            <a:ext cx="5477604" cy="3982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98CF8D-5F23-D13E-5F62-2A1DAD9CEFDE}"/>
              </a:ext>
            </a:extLst>
          </p:cNvPr>
          <p:cNvSpPr txBox="1"/>
          <p:nvPr/>
        </p:nvSpPr>
        <p:spPr>
          <a:xfrm>
            <a:off x="2858568" y="1063766"/>
            <a:ext cx="69531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Некоторые TLR, такие как TLR2, TLR3, TLR4 и TLR7, связаны с патогенезом COVID-19.</a:t>
            </a:r>
            <a:r>
              <a:rPr lang="ru-RU" sz="16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Взаимодействие TLR2 и 4 с белками SARS-CoV-2 запускает последующие пути, ведущие к выработке </a:t>
            </a:r>
            <a:r>
              <a:rPr lang="ru-RU" sz="16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провоспалительных</a:t>
            </a:r>
            <a:r>
              <a:rPr lang="ru-RU" sz="16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цитокинов посредством активации множества адаптерных белков.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733046-543B-EBD6-D1B0-881B27641651}"/>
              </a:ext>
            </a:extLst>
          </p:cNvPr>
          <p:cNvSpPr txBox="1"/>
          <p:nvPr/>
        </p:nvSpPr>
        <p:spPr>
          <a:xfrm>
            <a:off x="7288551" y="3429000"/>
            <a:ext cx="42396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Синдром 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цитокинового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шторма возникает в результате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внезапного резкого увеличения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циркулирующих уровней различных 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провоспалительных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цитокинов, включая IL-6, IL-1, TNF-α и IFN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6EBDFF-246F-A493-A4C1-23771C5E2759}"/>
              </a:ext>
            </a:extLst>
          </p:cNvPr>
          <p:cNvSpPr txBox="1"/>
          <p:nvPr/>
        </p:nvSpPr>
        <p:spPr>
          <a:xfrm>
            <a:off x="7824192" y="6525347"/>
            <a:ext cx="3168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https://doi.org/10.3390/ijms24098065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74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3E6638-5185-48BF-9176-048BD537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556" y="116089"/>
            <a:ext cx="8352928" cy="100811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TLR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IL-1 и цитокиновый шторм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C08A8A-7DDA-ACAB-8D40-05341064A7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7928" y="1340768"/>
            <a:ext cx="6355852" cy="4621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8BF714-5572-AA8C-BF54-7739BA16D991}"/>
              </a:ext>
            </a:extLst>
          </p:cNvPr>
          <p:cNvSpPr txBox="1"/>
          <p:nvPr/>
        </p:nvSpPr>
        <p:spPr>
          <a:xfrm>
            <a:off x="911424" y="1916832"/>
            <a:ext cx="423963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Цитокиновый шторм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инициирует различные воспалительные сигнальные пути через их рецепторы на иммунных и тканевых клетках, что приводит к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лихорадке, синдрому утечки капилляров, диссеминированному внутрисосудистому свертыванию крови, острому респираторному дистресс-синдрому и полиорганной недостаточности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что в конечном итоге приводит к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смерти в большинстве случаев.</a:t>
            </a:r>
            <a:endParaRPr lang="ru-RU" sz="1600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33D6F7-9093-05AD-B21F-BC5A9524D8DD}"/>
              </a:ext>
            </a:extLst>
          </p:cNvPr>
          <p:cNvSpPr txBox="1"/>
          <p:nvPr/>
        </p:nvSpPr>
        <p:spPr>
          <a:xfrm>
            <a:off x="7824192" y="6525347"/>
            <a:ext cx="3168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https://doi.org/10.3390/ijms24098065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108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587E82E-1363-64C9-DBD7-307829692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1370EC13-1AFA-1E2B-E286-EEF8DAE3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356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Искра, поджигающая лес…</a:t>
            </a:r>
            <a:endParaRPr lang="ru-RU" sz="6600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6848A131-6CFF-1445-198E-8CE629794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83" y="1141560"/>
            <a:ext cx="5954199" cy="5455791"/>
          </a:xfrm>
          <a:prstGeom prst="roundRect">
            <a:avLst>
              <a:gd name="adj" fmla="val 1154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8AE49B-8D15-A5C0-A7DE-18B0FD739E87}"/>
              </a:ext>
            </a:extLst>
          </p:cNvPr>
          <p:cNvSpPr txBox="1"/>
          <p:nvPr/>
        </p:nvSpPr>
        <p:spPr>
          <a:xfrm>
            <a:off x="7021761" y="2204864"/>
            <a:ext cx="46188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играет важную роль в ряде патологических процессов.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Активация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AngII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/AT1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приводит к ряду неблагоприятных эффектов, которые включают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вазоконстрикцию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гипертензию, клеточную дифференцировку и рост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эндотелиальную дисфункцию и образование реактивных окислительных форм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(АФК),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которые в конечном итоге могут привести к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повреждению органов.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241E6C-F462-D0B2-C1AD-0C175CE30662}"/>
              </a:ext>
            </a:extLst>
          </p:cNvPr>
          <p:cNvSpPr txBox="1"/>
          <p:nvPr/>
        </p:nvSpPr>
        <p:spPr>
          <a:xfrm>
            <a:off x="8137351" y="6468140"/>
            <a:ext cx="3168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doi:  10.1016/j.mehy.2020.110231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92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682EA08-B5D5-63C2-368B-88A0D2A07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160F2125-1D19-9184-087A-413F7755E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356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Искра, поджигающая лес…</a:t>
            </a:r>
            <a:endParaRPr lang="ru-RU" sz="6600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5BFD88C7-2706-4E5F-5841-16E21169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63" y="1129440"/>
            <a:ext cx="5832648" cy="5344415"/>
          </a:xfrm>
          <a:prstGeom prst="roundRect">
            <a:avLst>
              <a:gd name="adj" fmla="val 1154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FDDA33-DD69-237E-A4FA-6795B6954F84}"/>
              </a:ext>
            </a:extLst>
          </p:cNvPr>
          <p:cNvSpPr txBox="1"/>
          <p:nvPr/>
        </p:nvSpPr>
        <p:spPr>
          <a:xfrm>
            <a:off x="6677036" y="1859701"/>
            <a:ext cx="496855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Оксид азота (NO) высвобождается, когда 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(1–7) связывается с рецепторами MAS и AT2.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 часть защитного механизма РАС 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противодействует сосудосуживающему эффекту.</a:t>
            </a:r>
          </a:p>
          <a:p>
            <a:endParaRPr lang="ru-RU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Кроме того, секреция альдостерона, опосредованная связыванием 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AngII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/AT1, также играет центральную роль в возникновении и развитии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воспаления и коагуляции.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42D1D8-D47A-FB7E-DE61-05E9519DC20D}"/>
              </a:ext>
            </a:extLst>
          </p:cNvPr>
          <p:cNvSpPr txBox="1"/>
          <p:nvPr/>
        </p:nvSpPr>
        <p:spPr>
          <a:xfrm>
            <a:off x="8137351" y="6468140"/>
            <a:ext cx="3168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doi:  10.1016/j.mehy.2020.110231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75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06BCDFB-C809-B28D-1500-D913A1F96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A5D1B5-2291-C7E1-314A-F481771A92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863" t="18874" r="19288" b="6579"/>
          <a:stretch/>
        </p:blipFill>
        <p:spPr>
          <a:xfrm>
            <a:off x="5375920" y="1556792"/>
            <a:ext cx="6519698" cy="4565721"/>
          </a:xfrm>
          <a:prstGeom prst="roundRect">
            <a:avLst>
              <a:gd name="adj" fmla="val 41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A36BC3-2FCA-BE1F-3D58-F6B60358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344383"/>
            <a:ext cx="8928991" cy="85461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 при ОРВИ-инфекциях и легочной </a:t>
            </a:r>
            <a:r>
              <a:rPr lang="ru-RU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патобиологии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3995EE-ED0A-9741-3B69-FAE321102C23}"/>
              </a:ext>
            </a:extLst>
          </p:cNvPr>
          <p:cNvSpPr txBox="1"/>
          <p:nvPr/>
        </p:nvSpPr>
        <p:spPr>
          <a:xfrm>
            <a:off x="623392" y="1792938"/>
            <a:ext cx="434971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Взаимодействие шиповых белков SARS-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CoV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 ACE2 считается важнейшим компонентом 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патобиологии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SARS-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CoV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endParaRPr lang="ru-RU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 взаимодействие приводит к 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интернализации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ACE2 и снижению активности ACE2 (наряду со снижением экспрессии гена ACE2).</a:t>
            </a:r>
          </a:p>
          <a:p>
            <a:endParaRPr lang="ru-RU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Таким образом, функциональная активность ACE2 в пути RAS притупляется.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83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B132757-FFC2-1900-1AC7-882898312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438227-B7FB-53D8-88EC-BA123D8E5B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863" t="18874" r="19288" b="6579"/>
          <a:stretch/>
        </p:blipFill>
        <p:spPr>
          <a:xfrm>
            <a:off x="5375920" y="1556792"/>
            <a:ext cx="6519698" cy="4565721"/>
          </a:xfrm>
          <a:prstGeom prst="roundRect">
            <a:avLst>
              <a:gd name="adj" fmla="val 41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4A40DA-FB2C-C608-2DC3-0F79269D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344383"/>
            <a:ext cx="8928991" cy="85461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 при ОРВИ-инфекциях и легочной </a:t>
            </a:r>
            <a:r>
              <a:rPr lang="ru-RU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патобиологии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577269-1C1F-1329-8247-BC851CAB39B3}"/>
              </a:ext>
            </a:extLst>
          </p:cNvPr>
          <p:cNvSpPr txBox="1"/>
          <p:nvPr/>
        </p:nvSpPr>
        <p:spPr>
          <a:xfrm>
            <a:off x="407368" y="2131492"/>
            <a:ext cx="49685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Результатом, является дисбаланс в активности ACE1 по сравнению с ACE2 в отношении пептидов и активируемых рецепторов: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меньшее количество ACE2 по сравнению с ACE1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подразумевает большее количество 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AngII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и, следовательно, повышенную активацию рецепторов 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AngII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ослабление активации MAS1.</a:t>
            </a:r>
          </a:p>
          <a:p>
            <a:endParaRPr lang="ru-RU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Этот дисбаланс приводит к смещению факторов, способствующих возникновению травм и воспаления.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331005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9154" t="36000" r="44881" b="8000"/>
          <a:stretch/>
        </p:blipFill>
        <p:spPr>
          <a:xfrm>
            <a:off x="398112" y="775770"/>
            <a:ext cx="5508594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263374" y="1172101"/>
            <a:ext cx="570549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SARS-CoV-2 в основном </a:t>
            </a: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инфицирует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лимфатические эпителиальные клетки и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пневмоциты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типа II, вызывая </a:t>
            </a: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врожденный ответ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человеческого организма путем выработки интерферонов (IFN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endParaRPr lang="ru-RU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Взаимодействие между белком </a:t>
            </a: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и ACE2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приводит к протеолитическому расщеплению на границе S1-S2 и сайте S2', опосредованному трансмембранной протеазой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серин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(TMPRSS2), что дополнительно </a:t>
            </a: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индуцирует слияние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плазматических мембран вируса и клетки-хозяина.</a:t>
            </a:r>
          </a:p>
          <a:p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Одноцепочечная РНК в вирусном геноме </a:t>
            </a:r>
            <a:r>
              <a:rPr lang="ru-RU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транслируется механизмом хозяина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образованием вирусных полипептидов (pp1a и pp1ab), которые подвергаются протеолитическому расщеплению белками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PLpro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Mpro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для синтеза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Nsps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5678DC-8936-7A71-4FC9-782FB07BD374}"/>
              </a:ext>
            </a:extLst>
          </p:cNvPr>
          <p:cNvSpPr txBox="1"/>
          <p:nvPr/>
        </p:nvSpPr>
        <p:spPr>
          <a:xfrm>
            <a:off x="8400256" y="6444865"/>
            <a:ext cx="3168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10.1038/s41392-022-00884-5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848946-FE87-126C-ECD1-98E57661F84E}"/>
              </a:ext>
            </a:extLst>
          </p:cNvPr>
          <p:cNvSpPr txBox="1"/>
          <p:nvPr/>
        </p:nvSpPr>
        <p:spPr>
          <a:xfrm>
            <a:off x="595372" y="5759064"/>
            <a:ext cx="5368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Противовирусные молекулы с сайтами-мишенями </a:t>
            </a:r>
            <a:r>
              <a:rPr lang="ru-RU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выделены красным.</a:t>
            </a:r>
            <a:endParaRPr lang="ru-RU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51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7AC6B8F-3B28-11BF-1839-3CECDCD15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93A97A-0B85-7C75-23A7-B0913EB0B8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154" t="36000" r="44881" b="8000"/>
          <a:stretch/>
        </p:blipFill>
        <p:spPr>
          <a:xfrm>
            <a:off x="479376" y="476672"/>
            <a:ext cx="5985920" cy="5242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E71594-3491-EADD-5F99-1F06D53E2F1D}"/>
              </a:ext>
            </a:extLst>
          </p:cNvPr>
          <p:cNvSpPr txBox="1"/>
          <p:nvPr/>
        </p:nvSpPr>
        <p:spPr>
          <a:xfrm>
            <a:off x="8400256" y="6444865"/>
            <a:ext cx="3168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10.1038/s41392-022-00884-5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D765A9-7937-8735-C7D7-1B617931AB96}"/>
              </a:ext>
            </a:extLst>
          </p:cNvPr>
          <p:cNvSpPr txBox="1"/>
          <p:nvPr/>
        </p:nvSpPr>
        <p:spPr>
          <a:xfrm>
            <a:off x="623392" y="5908082"/>
            <a:ext cx="5368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Противовирусные молекулы с сайтами-мишенями </a:t>
            </a:r>
            <a:r>
              <a:rPr lang="ru-RU" dirty="0">
                <a:solidFill>
                  <a:srgbClr val="FF5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выделены красным.</a:t>
            </a:r>
            <a:endParaRPr lang="ru-RU" dirty="0">
              <a:solidFill>
                <a:srgbClr val="FF5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07A3F2-A9E5-90EF-E15C-11DDC1FABA2C}"/>
              </a:ext>
            </a:extLst>
          </p:cNvPr>
          <p:cNvSpPr txBox="1"/>
          <p:nvPr/>
        </p:nvSpPr>
        <p:spPr>
          <a:xfrm>
            <a:off x="6744072" y="1199101"/>
            <a:ext cx="482453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Nsps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кодируют репликационно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транскрипционный комплекс (RTC), который непрерывно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продуцирует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серию 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иРНК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кодирующих вспомогательные и структурные белки.</a:t>
            </a:r>
          </a:p>
          <a:p>
            <a:endParaRPr lang="ru-RU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Вирусная геномная РНК и белки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собираются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 образованием вирусных частиц в промежуточном компартменте ER-Гольджи (ERGIC).</a:t>
            </a:r>
          </a:p>
          <a:p>
            <a:endParaRPr lang="ru-RU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Вирус, содержащий везикулу, затем сливается с плазматической мембраной хозяина, 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высвобождая вирусные частицы из клетки.</a:t>
            </a:r>
          </a:p>
        </p:txBody>
      </p:sp>
    </p:spTree>
    <p:extLst>
      <p:ext uri="{BB962C8B-B14F-4D97-AF65-F5344CB8AC3E}">
        <p14:creationId xmlns:p14="http://schemas.microsoft.com/office/powerpoint/2010/main" xmlns="" val="65765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0A4A8BA-0DDB-3581-8AF3-D8A848574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AD8B30-0F9F-AA11-734F-DB392158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8478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Коронавирус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08146A-13CE-DAF3-16AF-15913668A2D3}"/>
              </a:ext>
            </a:extLst>
          </p:cNvPr>
          <p:cNvSpPr txBox="1"/>
          <p:nvPr/>
        </p:nvSpPr>
        <p:spPr>
          <a:xfrm>
            <a:off x="983432" y="3260721"/>
            <a:ext cx="105003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Коронавирусы (</a:t>
            </a:r>
            <a:r>
              <a:rPr lang="ru-RU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Coronaviridae</a:t>
            </a:r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представляют собой большое семейство РНК-вирусов, которые могут инфицировать как животных (их естественных хозяев), так и человека. У человека коронавирусы могут вызывать целый ряд заболеваний: от легких форм острой респираторной инфекции (ОРИ) до тяжелого острого респираторного синдрома.</a:t>
            </a:r>
          </a:p>
        </p:txBody>
      </p:sp>
    </p:spTree>
    <p:extLst>
      <p:ext uri="{BB962C8B-B14F-4D97-AF65-F5344CB8AC3E}">
        <p14:creationId xmlns:p14="http://schemas.microsoft.com/office/powerpoint/2010/main" xmlns="" val="382948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31441E-3053-703C-197A-846FAFA8A4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36" t="13255" b="1403"/>
          <a:stretch/>
        </p:blipFill>
        <p:spPr>
          <a:xfrm>
            <a:off x="1865784" y="1052736"/>
            <a:ext cx="8460432" cy="566124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C47C63C-FBED-FE34-1EBF-C2B44F0AA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36" t="2400" b="92172"/>
          <a:stretch/>
        </p:blipFill>
        <p:spPr>
          <a:xfrm>
            <a:off x="1865784" y="692696"/>
            <a:ext cx="8460432" cy="36004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56C1A5B-DB08-537F-CED3-18835A3A1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672" y="109123"/>
            <a:ext cx="5688632" cy="48749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Противовирусные препараты</a:t>
            </a:r>
          </a:p>
        </p:txBody>
      </p:sp>
    </p:spTree>
    <p:extLst>
      <p:ext uri="{BB962C8B-B14F-4D97-AF65-F5344CB8AC3E}">
        <p14:creationId xmlns:p14="http://schemas.microsoft.com/office/powerpoint/2010/main" xmlns="" val="176354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BEF1665-64AC-577C-57F3-9765A52B3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72093C-7BAA-0AD0-E5D0-E77726D52B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8787" y="1772816"/>
            <a:ext cx="8734425" cy="38957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4F0401-2FC5-674F-8C73-79B36B60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936" t="2400" b="92172"/>
          <a:stretch/>
        </p:blipFill>
        <p:spPr>
          <a:xfrm>
            <a:off x="1728787" y="1700808"/>
            <a:ext cx="8734425" cy="36004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3557087-9691-DFE7-3634-1AFE39F9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5" y="701960"/>
            <a:ext cx="5472607" cy="48749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Антитела против 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SARS-CoV2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73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6B63910-2DF4-A53F-A49F-7BD25DE12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926A70-BEBC-986D-957D-0DAFD827EF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51050"/>
          <a:stretch/>
        </p:blipFill>
        <p:spPr>
          <a:xfrm>
            <a:off x="3798990" y="1679977"/>
            <a:ext cx="7834224" cy="4573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BB5790-D189-7730-A799-1DD3BBE33F9C}"/>
              </a:ext>
            </a:extLst>
          </p:cNvPr>
          <p:cNvSpPr txBox="1"/>
          <p:nvPr/>
        </p:nvSpPr>
        <p:spPr>
          <a:xfrm>
            <a:off x="594027" y="1611032"/>
            <a:ext cx="29523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Одной из наиболее серьезных терапевтических проблем при производстве эффективных препаратов против COVID-19 являются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мутации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SARS-CoV-2 и появление новых вариантов и 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подвариантов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endParaRPr lang="ru-RU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настоящее время в линейке препаратов против COVID-19 постоянно появляются новые кандидаты.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5EC2B30-B8BC-D947-E6B0-227C14044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936" t="2400" b="92172"/>
          <a:stretch/>
        </p:blipFill>
        <p:spPr>
          <a:xfrm>
            <a:off x="3798991" y="1611032"/>
            <a:ext cx="7834224" cy="33339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8C7908B-5B2B-47E6-BF22-E31503B8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0" y="608128"/>
            <a:ext cx="7560840" cy="48749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Противовоспалительные и иммуномодулирующие препараты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93539CD0-6E90-8737-A389-035019A5073C}"/>
              </a:ext>
            </a:extLst>
          </p:cNvPr>
          <p:cNvSpPr txBox="1">
            <a:spLocks/>
          </p:cNvSpPr>
          <p:nvPr/>
        </p:nvSpPr>
        <p:spPr>
          <a:xfrm>
            <a:off x="11131651" y="633318"/>
            <a:ext cx="501563" cy="487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19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AE91B33-A758-07E8-BC1F-1754C5724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236992-79C5-D725-7BE0-5F1A9775D7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50000"/>
          <a:stretch/>
        </p:blipFill>
        <p:spPr>
          <a:xfrm>
            <a:off x="1811524" y="1381534"/>
            <a:ext cx="8568952" cy="5109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8D52745-B105-EA56-8158-6D5572C7DE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936" t="2400" b="92172"/>
          <a:stretch/>
        </p:blipFill>
        <p:spPr>
          <a:xfrm>
            <a:off x="1811524" y="1016877"/>
            <a:ext cx="8568952" cy="36465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9F348A1-0E09-96A2-C1EE-E2A2A113A90E}"/>
              </a:ext>
            </a:extLst>
          </p:cNvPr>
          <p:cNvSpPr txBox="1">
            <a:spLocks/>
          </p:cNvSpPr>
          <p:nvPr/>
        </p:nvSpPr>
        <p:spPr>
          <a:xfrm>
            <a:off x="2315580" y="260648"/>
            <a:ext cx="7560840" cy="487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Противовоспалительные и иммуномодулирующие препараты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A34E283-C4C7-9168-9D47-3AB8D915310C}"/>
              </a:ext>
            </a:extLst>
          </p:cNvPr>
          <p:cNvSpPr txBox="1">
            <a:spLocks/>
          </p:cNvSpPr>
          <p:nvPr/>
        </p:nvSpPr>
        <p:spPr>
          <a:xfrm>
            <a:off x="9984432" y="260647"/>
            <a:ext cx="501563" cy="487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90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5E31C3-CB14-4110-85E6-2FE6297C1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370" t="13583" r="35297" b="16769"/>
          <a:stretch/>
        </p:blipFill>
        <p:spPr>
          <a:xfrm>
            <a:off x="0" y="0"/>
            <a:ext cx="531687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16233F-B22E-45DC-BE9B-C211897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486" y="376714"/>
            <a:ext cx="3807128" cy="48749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мРНК вакцины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2E84FC-B0E0-40FA-8A23-6751E6FC5D1A}"/>
              </a:ext>
            </a:extLst>
          </p:cNvPr>
          <p:cNvSpPr txBox="1"/>
          <p:nvPr/>
        </p:nvSpPr>
        <p:spPr>
          <a:xfrm>
            <a:off x="6240016" y="1678788"/>
            <a:ext cx="48100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  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Частицы вируса SARS-CoV-2 отмечены на поверхности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тримерными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шиповыми (или S) гликопротеинами в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префузионной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конформации.</a:t>
            </a:r>
          </a:p>
          <a:p>
            <a:pPr marL="342900" indent="-342900">
              <a:buAutoNum type="alphaUcPeriod"/>
            </a:pPr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  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Сегмент S1 шипового белка SARS-CoV-2 взаимодействует с факторами клеточной поверхности клеток-хозяев млекопитающих, облегчая прикрепление вируса к клеткам.</a:t>
            </a:r>
          </a:p>
          <a:p>
            <a:pPr marL="342900" indent="-342900">
              <a:buAutoNum type="alphaUcPeriod"/>
            </a:pPr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  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Некоторые антитела, специфичные для шиповидных белков, могут блокировать прикрепление вирусных частиц к поверхностным рецепторам клетки-хозяина, предотвращая заражение.</a:t>
            </a:r>
          </a:p>
          <a:p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0450E7-3BFB-D8AB-2105-054F544B0B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1454" t="22416" r="42845" b="46905"/>
          <a:stretch/>
        </p:blipFill>
        <p:spPr>
          <a:xfrm>
            <a:off x="1770796" y="75982"/>
            <a:ext cx="1290985" cy="1418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E01CFA-DB9A-EF70-9955-689A007C429F}"/>
              </a:ext>
            </a:extLst>
          </p:cNvPr>
          <p:cNvSpPr txBox="1"/>
          <p:nvPr/>
        </p:nvSpPr>
        <p:spPr>
          <a:xfrm>
            <a:off x="24959" y="1309456"/>
            <a:ext cx="299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highlight>
                  <a:srgbClr val="00008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А</a:t>
            </a:r>
            <a:endParaRPr lang="ru-RU" dirty="0">
              <a:solidFill>
                <a:srgbClr val="FF00FF"/>
              </a:solidFill>
              <a:highlight>
                <a:srgbClr val="FF00FF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D127A2-51CE-D05D-4348-5C4C3E2AE0B4}"/>
              </a:ext>
            </a:extLst>
          </p:cNvPr>
          <p:cNvSpPr txBox="1"/>
          <p:nvPr/>
        </p:nvSpPr>
        <p:spPr>
          <a:xfrm>
            <a:off x="2416288" y="3145345"/>
            <a:ext cx="299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8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lang="ru-RU" dirty="0">
              <a:solidFill>
                <a:srgbClr val="FF00FF"/>
              </a:solidFill>
              <a:highlight>
                <a:srgbClr val="00008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72409D6-9565-FCC6-768A-DFDE1996C0CE}"/>
              </a:ext>
            </a:extLst>
          </p:cNvPr>
          <p:cNvSpPr txBox="1"/>
          <p:nvPr/>
        </p:nvSpPr>
        <p:spPr>
          <a:xfrm>
            <a:off x="1470875" y="121993"/>
            <a:ext cx="299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8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endParaRPr lang="ru-RU" dirty="0">
              <a:solidFill>
                <a:srgbClr val="FF00FF"/>
              </a:solidFill>
              <a:highlight>
                <a:srgbClr val="FF00FF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A4EE090-FC8A-7AC8-14AD-FA40F970F79B}"/>
              </a:ext>
            </a:extLst>
          </p:cNvPr>
          <p:cNvSpPr txBox="1"/>
          <p:nvPr/>
        </p:nvSpPr>
        <p:spPr>
          <a:xfrm>
            <a:off x="506808" y="3145345"/>
            <a:ext cx="299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8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ru-RU" dirty="0">
              <a:solidFill>
                <a:srgbClr val="FF00FF"/>
              </a:solidFill>
              <a:highlight>
                <a:srgbClr val="FF00FF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C9A440-E545-ECF3-891A-B43CAC5BC953}"/>
              </a:ext>
            </a:extLst>
          </p:cNvPr>
          <p:cNvSpPr txBox="1"/>
          <p:nvPr/>
        </p:nvSpPr>
        <p:spPr>
          <a:xfrm>
            <a:off x="3099083" y="0"/>
            <a:ext cx="299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8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ru-RU" dirty="0">
              <a:solidFill>
                <a:srgbClr val="FF00FF"/>
              </a:solidFill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49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6B66060-2961-3888-F5AF-8C326E0BF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929B46-45E5-CDA3-43A8-991C070B0D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370" t="13583" r="35297" b="16769"/>
          <a:stretch/>
        </p:blipFill>
        <p:spPr>
          <a:xfrm>
            <a:off x="0" y="0"/>
            <a:ext cx="531687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84A997-83FF-3D0E-CDAE-E4465107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486" y="376714"/>
            <a:ext cx="3807128" cy="48749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мРНК вакцины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E429F6-03BC-4ED7-C381-20D4B4610E8A}"/>
              </a:ext>
            </a:extLst>
          </p:cNvPr>
          <p:cNvSpPr txBox="1"/>
          <p:nvPr/>
        </p:nvSpPr>
        <p:spPr>
          <a:xfrm>
            <a:off x="6240016" y="1905506"/>
            <a:ext cx="481006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  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Другие белок-специфические антитела могут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блокировать слияние мембран вируса и клетки-хозяина даже после того, как вирус прикрепляется к поверхностным факторам клетки-хозяина.</a:t>
            </a:r>
            <a:endParaRPr lang="ru-RU" sz="1600" b="1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AutoNum type="alphaUcPeriod"/>
            </a:pPr>
            <a:endParaRPr lang="ru-RU" sz="1600" b="1" dirty="0">
              <a:solidFill>
                <a:schemeClr val="accent6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   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Некоторые антитела, специфичные для шиповидного белка, которые связываются с вирусными частицами или с белком S на поверхности инфицированных вирусом клеток, активируют клетки, несущие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Fc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-рецептор, чтобы способствовать клиренсу вируса.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B09B7A-BA30-172F-971D-9D4E6D91E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1454" t="22416" r="42845" b="46905"/>
          <a:stretch/>
        </p:blipFill>
        <p:spPr>
          <a:xfrm>
            <a:off x="1770796" y="75982"/>
            <a:ext cx="1290985" cy="1418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A7A832-F0E9-1A2A-7D7C-9DDAFA1F028F}"/>
              </a:ext>
            </a:extLst>
          </p:cNvPr>
          <p:cNvSpPr txBox="1"/>
          <p:nvPr/>
        </p:nvSpPr>
        <p:spPr>
          <a:xfrm>
            <a:off x="24959" y="1309456"/>
            <a:ext cx="299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highlight>
                  <a:srgbClr val="00008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А</a:t>
            </a:r>
            <a:endParaRPr lang="ru-RU" dirty="0">
              <a:solidFill>
                <a:srgbClr val="FF00FF"/>
              </a:solidFill>
              <a:highlight>
                <a:srgbClr val="FF00FF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093397-EBC1-74CD-B3E2-8E69DF740AB3}"/>
              </a:ext>
            </a:extLst>
          </p:cNvPr>
          <p:cNvSpPr txBox="1"/>
          <p:nvPr/>
        </p:nvSpPr>
        <p:spPr>
          <a:xfrm>
            <a:off x="2416288" y="3145345"/>
            <a:ext cx="299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8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lang="ru-RU" dirty="0">
              <a:solidFill>
                <a:srgbClr val="FF00FF"/>
              </a:solidFill>
              <a:highlight>
                <a:srgbClr val="00008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80A7E0-0AAA-6EBB-6E7C-E934A583E92B}"/>
              </a:ext>
            </a:extLst>
          </p:cNvPr>
          <p:cNvSpPr txBox="1"/>
          <p:nvPr/>
        </p:nvSpPr>
        <p:spPr>
          <a:xfrm>
            <a:off x="1470875" y="121993"/>
            <a:ext cx="299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8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endParaRPr lang="ru-RU" dirty="0">
              <a:solidFill>
                <a:srgbClr val="FF00FF"/>
              </a:solidFill>
              <a:highlight>
                <a:srgbClr val="FF00FF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1AED77-F062-AFAA-B184-F276EA68795B}"/>
              </a:ext>
            </a:extLst>
          </p:cNvPr>
          <p:cNvSpPr txBox="1"/>
          <p:nvPr/>
        </p:nvSpPr>
        <p:spPr>
          <a:xfrm>
            <a:off x="506808" y="3145345"/>
            <a:ext cx="299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8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ru-RU" dirty="0">
              <a:solidFill>
                <a:srgbClr val="FF00FF"/>
              </a:solidFill>
              <a:highlight>
                <a:srgbClr val="FF00FF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B0F765-56C4-36AE-B000-B37707BBF75D}"/>
              </a:ext>
            </a:extLst>
          </p:cNvPr>
          <p:cNvSpPr txBox="1"/>
          <p:nvPr/>
        </p:nvSpPr>
        <p:spPr>
          <a:xfrm>
            <a:off x="3099083" y="0"/>
            <a:ext cx="299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highlight>
                  <a:srgbClr val="00008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ru-RU" dirty="0">
              <a:solidFill>
                <a:srgbClr val="FF00FF"/>
              </a:solidFill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52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D22EE01-E659-3FC7-D624-265520DF0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652557-1E15-CFC6-C9AC-2D145A6D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436" y="548680"/>
            <a:ext cx="3807128" cy="48749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Аденовирусные вакцины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0CDC6F-907B-DE71-7685-71A9B7D2B00D}"/>
              </a:ext>
            </a:extLst>
          </p:cNvPr>
          <p:cNvSpPr txBox="1"/>
          <p:nvPr/>
        </p:nvSpPr>
        <p:spPr>
          <a:xfrm>
            <a:off x="3224386" y="1619457"/>
            <a:ext cx="860495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Вакцина 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Oxford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/AstraZeneca (ChAdOx1/AZD1222)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содержит безопасный аденовирусный вектор, содержащий 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дцДНК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кодирующую шиповый белок SARS-CoV-2. После инъекции аденовирус доставляет 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дцДНК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 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антигенпредставляющим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клеткам, которые затем экспрессируют шиповые белки, что приводит к иммунному ответу.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Вакцина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Johnson &amp; Johnson (JNJ-78436735/Ad26.COV2.S)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содержит безопасный аденовирусный вектор, содержащий 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дцДНК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кодирующую шиповый белок 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SARS-CoV-2.</a:t>
            </a: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Вакцина Гамалея (Спутник V/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Gam-Covid-Vac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содержит безопасный аденовирусный вектор, содержащий </a:t>
            </a:r>
            <a:r>
              <a:rPr lang="ru-RU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дцДНК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кодирующую шиповый белок SARS-CoV-2. Вакцина, которую вводят двумя дозами с интервалом в 21 день, безопасна и имеет 91% эффективности в предотвращении тяжелой или смертельной форм инфекции.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6EB1D3-0E5D-0061-4A50-6B18839BE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8230"/>
          <a:stretch/>
        </p:blipFill>
        <p:spPr>
          <a:xfrm>
            <a:off x="623392" y="1700807"/>
            <a:ext cx="1491215" cy="1491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Johnson &amp; Johnson delays Covid-19 vaccine rollout in Europe">
            <a:extLst>
              <a:ext uri="{FF2B5EF4-FFF2-40B4-BE49-F238E27FC236}">
                <a16:creationId xmlns:a16="http://schemas.microsoft.com/office/drawing/2014/main" xmlns="" id="{31885C1C-9C35-BC60-BA74-7B0131B7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999" y="3274507"/>
            <a:ext cx="1491214" cy="1491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Sputnik V shows higher Omicron-antibody levels than Pfizer in preliminary  study | Reuters">
            <a:extLst>
              <a:ext uri="{FF2B5EF4-FFF2-40B4-BE49-F238E27FC236}">
                <a16:creationId xmlns:a16="http://schemas.microsoft.com/office/drawing/2014/main" xmlns="" id="{28A2C90F-9775-568B-4D75-E7A2304E1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96" r="16698"/>
          <a:stretch/>
        </p:blipFill>
        <p:spPr bwMode="auto">
          <a:xfrm>
            <a:off x="625422" y="4848206"/>
            <a:ext cx="1489184" cy="1491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6095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53965EA-486E-E20B-8076-327212D94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344141-8C6D-779F-94D7-BA99B49E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436" y="836712"/>
            <a:ext cx="3807128" cy="487499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Наночастичные</a:t>
            </a: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вакцины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15F71B-2F42-3732-9F9E-48D0DE9B903B}"/>
              </a:ext>
            </a:extLst>
          </p:cNvPr>
          <p:cNvSpPr txBox="1"/>
          <p:nvPr/>
        </p:nvSpPr>
        <p:spPr>
          <a:xfrm>
            <a:off x="1055440" y="1993045"/>
            <a:ext cx="7200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Вакцина Novavax (NVX-CoV2373) 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содержит наночастицы, покрытые шиповидными 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белкасинтетическимими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После инъекции адъюванта частицы захватываются APC, которые представляют шипованные белки, что приводит к иммунному ответ.</a:t>
            </a:r>
          </a:p>
        </p:txBody>
      </p:sp>
      <p:pic>
        <p:nvPicPr>
          <p:cNvPr id="2050" name="Picture 2" descr="WHO experts recommend third dose of Novavax COVID vaccine for people with  health issues | Reuters">
            <a:extLst>
              <a:ext uri="{FF2B5EF4-FFF2-40B4-BE49-F238E27FC236}">
                <a16:creationId xmlns:a16="http://schemas.microsoft.com/office/drawing/2014/main" xmlns="" id="{111889C3-7A0A-E789-FB5D-AF6B126F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2628" y="3655510"/>
            <a:ext cx="3807224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75327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12131CD-1D14-2ED1-3A4B-D2CCA033E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91FAB5-1B44-19B9-12DC-51158EAD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436" y="348573"/>
            <a:ext cx="3807128" cy="48749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Инактивированные вирусные вакцины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EF5C4F-C1C9-08D2-C203-E3FEBA0F3649}"/>
              </a:ext>
            </a:extLst>
          </p:cNvPr>
          <p:cNvSpPr txBox="1"/>
          <p:nvPr/>
        </p:nvSpPr>
        <p:spPr>
          <a:xfrm>
            <a:off x="2423592" y="1196752"/>
            <a:ext cx="9001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Вакцина Sinopharm (BBIBP-CorV) 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содержит инактивированный коронавирус. Коронавирус инактивируется β-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пропиолактоном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который предотвращает репликацию вируса. После инъекции, инактивированные вирусные частицы захватываются АПК, что в последующем приводит к иммунному ответу.</a:t>
            </a:r>
          </a:p>
          <a:p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Вакцина </a:t>
            </a:r>
            <a:r>
              <a:rPr lang="ru-RU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SinoVac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(CoronaVac) 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также содержит коронавирус, инактивированный β-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пропиолактоном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Вакцина, введенная двумя дозами с интервалом в 14 дней, с 50% эффективностью предотвращает тяжелую или смертельную формы COVID-19. Ее использовали в Китае.</a:t>
            </a:r>
          </a:p>
          <a:p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Вакцина Bharat Biotech (BBV152/Covaxin) 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также содержит коронавирус, инактивированный β-</a:t>
            </a:r>
            <a:r>
              <a:rPr lang="ru-RU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пропиолактоном</a:t>
            </a: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Эту вакцину вводят в две дозы с интервалом в 2 дня. Имеет 81% эффективности в предотвращении тяжелых или смертельных случаев COVID-19.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841C84-9BC2-1626-3ADD-5B517743C5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881" y="4149080"/>
            <a:ext cx="1972501" cy="131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ovid-19: China approves Sinovac vaccine for general public use">
            <a:extLst>
              <a:ext uri="{FF2B5EF4-FFF2-40B4-BE49-F238E27FC236}">
                <a16:creationId xmlns:a16="http://schemas.microsoft.com/office/drawing/2014/main" xmlns="" id="{75B355B9-FCD6-33BF-DF2C-6A1EC63B6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978"/>
          <a:stretch/>
        </p:blipFill>
        <p:spPr bwMode="auto">
          <a:xfrm>
            <a:off x="377870" y="328568"/>
            <a:ext cx="1644524" cy="2311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47AFE5-D3F6-DC4E-1BA5-824C1B501A7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08916" y="5722118"/>
            <a:ext cx="2551103" cy="1339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8438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7A3AB92-1662-EDCD-200B-A1874FF82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4380" y="1124744"/>
            <a:ext cx="4843239" cy="4843239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32ACE4-1E87-A053-D059-5EA5B414F61D}"/>
              </a:ext>
            </a:extLst>
          </p:cNvPr>
          <p:cNvSpPr txBox="1"/>
          <p:nvPr/>
        </p:nvSpPr>
        <p:spPr>
          <a:xfrm>
            <a:off x="5480332" y="3013501"/>
            <a:ext cx="123133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800" b="1" dirty="0">
                <a:ln/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Спс</a:t>
            </a:r>
            <a:endParaRPr lang="ru-RU" sz="48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265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47A2F79-56E8-4426-FC4C-9472CF6E3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species Severe acute respiratory syndrome-related coronavirus:  classifying 2019-nCoV and naming it SARS-CoV-2 | Nature Microbiology">
            <a:extLst>
              <a:ext uri="{FF2B5EF4-FFF2-40B4-BE49-F238E27FC236}">
                <a16:creationId xmlns:a16="http://schemas.microsoft.com/office/drawing/2014/main" xmlns="" id="{7E6BFB46-4EBE-F07D-9F3E-D91DF2626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002" y="2829093"/>
            <a:ext cx="6385582" cy="3533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A946A1C-C726-C721-2C92-359DDB904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915" y="2868857"/>
            <a:ext cx="3792448" cy="351749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BBEE90-FAF3-9803-C7B7-CB74F8E82CB9}"/>
              </a:ext>
            </a:extLst>
          </p:cNvPr>
          <p:cNvSpPr txBox="1"/>
          <p:nvPr/>
        </p:nvSpPr>
        <p:spPr>
          <a:xfrm>
            <a:off x="904915" y="495491"/>
            <a:ext cx="108732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Менее чем за два десятилетия человечество столкнулось с тремя вспышками коронавируса, включая коронавирус SARS (SARS-</a:t>
            </a:r>
            <a:r>
              <a:rPr lang="ru-RU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CoV</a:t>
            </a:r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2003 году), коронавирус MERS (MERS-</a:t>
            </a:r>
            <a:r>
              <a:rPr lang="ru-RU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CoV</a:t>
            </a:r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2012 году) и заболевание COVID-19 (SARS-CoV-2) в 2019 году. -19 — респираторное инфекционное заболевание, вызываемое возбудителем, тесно связанным с коронавирусом SARS.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78E01E-D93D-B206-5717-848DA1D741CC}"/>
              </a:ext>
            </a:extLst>
          </p:cNvPr>
          <p:cNvSpPr txBox="1"/>
          <p:nvPr/>
        </p:nvSpPr>
        <p:spPr>
          <a:xfrm>
            <a:off x="1524000" y="6539474"/>
            <a:ext cx="3168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Helvetica Neue"/>
              </a:rPr>
              <a:t>doi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 Neue"/>
              </a:rPr>
              <a:t>: 10.18502/ijph.v50i4.5991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87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3020825-030A-9FCA-3F5B-ECF05DB56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290795-B62A-9857-3E9E-E381314DB68E}"/>
              </a:ext>
            </a:extLst>
          </p:cNvPr>
          <p:cNvSpPr txBox="1"/>
          <p:nvPr/>
        </p:nvSpPr>
        <p:spPr>
          <a:xfrm>
            <a:off x="2237656" y="764704"/>
            <a:ext cx="7716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 также можете ознакомиться с действующими российскими клиническими рекомендациями по профилактике, диагностике и лечению COVID-19.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386CFB-23C1-C5FF-82D9-C05FDC4766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5800" y="2492896"/>
            <a:ext cx="3600400" cy="3600400"/>
          </a:xfrm>
          <a:prstGeom prst="roundRect">
            <a:avLst>
              <a:gd name="adj" fmla="val 38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7541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195D0C-81FD-444A-A142-5EFC6D583C40}"/>
              </a:ext>
            </a:extLst>
          </p:cNvPr>
          <p:cNvSpPr txBox="1"/>
          <p:nvPr/>
        </p:nvSpPr>
        <p:spPr>
          <a:xfrm>
            <a:off x="1343472" y="384724"/>
            <a:ext cx="99572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Коронавирусы классифицируются на основании внешнего вида гликопротеинов оболочки, напоминающего корону или ореол, а также особенностей химического состава и репликации. Большинство коронавирусов человека относятся к одному из двух серотипов: OC43-подобному и 229E-подобному.</a:t>
            </a:r>
          </a:p>
        </p:txBody>
      </p:sp>
      <p:pic>
        <p:nvPicPr>
          <p:cNvPr id="1026" name="Picture 2" descr="The species Severe acute respiratory syndrome-related coronavirus:  classifying 2019-nCoV and naming it SARS-CoV-2 | Nature Microbiology">
            <a:extLst>
              <a:ext uri="{FF2B5EF4-FFF2-40B4-BE49-F238E27FC236}">
                <a16:creationId xmlns:a16="http://schemas.microsoft.com/office/drawing/2014/main" xmlns="" id="{BC8BFFA7-D47A-4C03-9432-B7D33674A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384" y="2636912"/>
            <a:ext cx="6758863" cy="373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25" t="6122" b="6075"/>
          <a:stretch/>
        </p:blipFill>
        <p:spPr>
          <a:xfrm>
            <a:off x="7700316" y="3365701"/>
            <a:ext cx="3960441" cy="2520280"/>
          </a:xfrm>
          <a:prstGeom prst="roundRect">
            <a:avLst>
              <a:gd name="adj" fmla="val 133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254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769A02-F1CC-4E9B-8C0A-70E8F3E976C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4700" y="383215"/>
            <a:ext cx="9599152" cy="6091570"/>
          </a:xfrm>
          <a:prstGeom prst="roundRect">
            <a:avLst>
              <a:gd name="adj" fmla="val 65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F4478A-5430-4152-AB3E-3930CDFCF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0158" y="383215"/>
            <a:ext cx="2043694" cy="203767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59579C5-E7A4-4D7F-BF3C-522CA701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1124744"/>
            <a:ext cx="3240360" cy="1202128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Cambria" panose="02040503050406030204" pitchFamily="18" charset="0"/>
                <a:ea typeface="Cambria" panose="02040503050406030204" pitchFamily="18" charset="0"/>
              </a:rPr>
              <a:t>Актуальность</a:t>
            </a:r>
            <a:endParaRPr lang="ru-RU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85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6223349-2C7E-7B0C-FDFE-86949BD38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t="1303" b="1303"/>
          <a:stretch/>
        </p:blipFill>
        <p:spPr>
          <a:xfrm>
            <a:off x="2837638" y="-1"/>
            <a:ext cx="6516724" cy="6858001"/>
          </a:xfrm>
          <a:prstGeom prst="roundRect">
            <a:avLst>
              <a:gd name="adj" fmla="val 249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3498" y="3073523"/>
            <a:ext cx="2865004" cy="71095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Жизненный цикл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32E38B-919B-D859-BEFB-9F85D5451CFB}"/>
              </a:ext>
            </a:extLst>
          </p:cNvPr>
          <p:cNvSpPr txBox="1"/>
          <p:nvPr/>
        </p:nvSpPr>
        <p:spPr>
          <a:xfrm>
            <a:off x="0" y="6581001"/>
            <a:ext cx="3168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:  10.1136/postgradmedj-2020-138577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28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3E6638-5185-48BF-9176-048BD537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312" y="4536217"/>
            <a:ext cx="3647727" cy="94066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Патофизиология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C85647-92B1-62D4-C873-9AD1AACE27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56300"/>
          <a:stretch/>
        </p:blipFill>
        <p:spPr>
          <a:xfrm>
            <a:off x="407368" y="476672"/>
            <a:ext cx="5004048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8DBD74-A85B-AECD-A542-0FE72CA448B2}"/>
              </a:ext>
            </a:extLst>
          </p:cNvPr>
          <p:cNvSpPr txBox="1"/>
          <p:nvPr/>
        </p:nvSpPr>
        <p:spPr>
          <a:xfrm>
            <a:off x="1524000" y="6539474"/>
            <a:ext cx="31683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doi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:  10.1136/postgradmedj-2020-138577</a:t>
            </a: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22BC6A-F028-0944-328D-2620532B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6350"/>
          <a:stretch/>
        </p:blipFill>
        <p:spPr>
          <a:xfrm>
            <a:off x="6546919" y="1932996"/>
            <a:ext cx="5004048" cy="4365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BB3CFF-D4D7-9E46-046D-A54AFF1BFD28}"/>
              </a:ext>
            </a:extLst>
          </p:cNvPr>
          <p:cNvSpPr txBox="1"/>
          <p:nvPr/>
        </p:nvSpPr>
        <p:spPr>
          <a:xfrm>
            <a:off x="6546919" y="1124744"/>
            <a:ext cx="648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↓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5726B6-3193-AB62-BBE5-C4DDB4048313}"/>
              </a:ext>
            </a:extLst>
          </p:cNvPr>
          <p:cNvSpPr txBox="1"/>
          <p:nvPr/>
        </p:nvSpPr>
        <p:spPr>
          <a:xfrm>
            <a:off x="4841815" y="3641742"/>
            <a:ext cx="648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↓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32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0057FEB-66B8-9EB3-F19C-F01DEE01A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8DB738E4-A7B1-11B5-1AEF-07FDD819ADE7}"/>
              </a:ext>
            </a:extLst>
          </p:cNvPr>
          <p:cNvSpPr txBox="1">
            <a:spLocks/>
          </p:cNvSpPr>
          <p:nvPr/>
        </p:nvSpPr>
        <p:spPr>
          <a:xfrm>
            <a:off x="1401083" y="418113"/>
            <a:ext cx="9389832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</a:rPr>
              <a:t>Молекулярный и клеточный патогенез SARS-CoV-2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figure 1">
            <a:extLst>
              <a:ext uri="{FF2B5EF4-FFF2-40B4-BE49-F238E27FC236}">
                <a16:creationId xmlns:a16="http://schemas.microsoft.com/office/drawing/2014/main" xmlns="" id="{1B29F203-7EF3-C253-A3AC-1C3D3039A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873"/>
          <a:stretch/>
        </p:blipFill>
        <p:spPr bwMode="auto">
          <a:xfrm>
            <a:off x="1331886" y="1577452"/>
            <a:ext cx="9528225" cy="2825065"/>
          </a:xfrm>
          <a:prstGeom prst="roundRect">
            <a:avLst>
              <a:gd name="adj" fmla="val 209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699FC0-827D-88D9-66C0-CFEAA402F9E9}"/>
              </a:ext>
            </a:extLst>
          </p:cNvPr>
          <p:cNvSpPr txBox="1"/>
          <p:nvPr/>
        </p:nvSpPr>
        <p:spPr>
          <a:xfrm>
            <a:off x="1801530" y="4797152"/>
            <a:ext cx="8588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Вирион (SARS-CoV-2) состоит из следующих структурных белков: белка-шипа (S), белка нуклеокапсида (N), мембранного белка (М) и белка оболочки (Е).</a:t>
            </a:r>
          </a:p>
        </p:txBody>
      </p:sp>
    </p:spTree>
    <p:extLst>
      <p:ext uri="{BB962C8B-B14F-4D97-AF65-F5344CB8AC3E}">
        <p14:creationId xmlns:p14="http://schemas.microsoft.com/office/powerpoint/2010/main" xmlns="" val="117422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78729B8-87C0-403F-7522-E0C778387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gure 1">
            <a:extLst>
              <a:ext uri="{FF2B5EF4-FFF2-40B4-BE49-F238E27FC236}">
                <a16:creationId xmlns:a16="http://schemas.microsoft.com/office/drawing/2014/main" xmlns="" id="{A0C25396-8462-E133-7C0F-FF3A20EA4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51" b="46849"/>
          <a:stretch/>
        </p:blipFill>
        <p:spPr bwMode="auto">
          <a:xfrm>
            <a:off x="2172123" y="1171784"/>
            <a:ext cx="7847753" cy="3312368"/>
          </a:xfrm>
          <a:prstGeom prst="roundRect">
            <a:avLst>
              <a:gd name="adj" fmla="val 155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6D9AFB-8E40-E2C8-CA5D-394256CAF8D2}"/>
              </a:ext>
            </a:extLst>
          </p:cNvPr>
          <p:cNvSpPr txBox="1"/>
          <p:nvPr/>
        </p:nvSpPr>
        <p:spPr>
          <a:xfrm>
            <a:off x="1703512" y="4870608"/>
            <a:ext cx="90469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Белок S прикрепляется к рецептору ACE2 в клетке-хозяине с помощью домена S1 (стадия 1). Это позволяет TMPRSS2 расщеплять белок S (этап 2), что приводит к активации домена S2 для слияния (этап 3). Активированный S2 объединяет липидные </a:t>
            </a:r>
            <a:r>
              <a:rPr lang="ru-RU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бислои</a:t>
            </a: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вируса и хозяина, что приводит к высвобождению вирусного генома в клетку хозяина (стадия 4).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F81B15-4412-5616-50F9-88B8A36001F6}"/>
              </a:ext>
            </a:extLst>
          </p:cNvPr>
          <p:cNvSpPr txBox="1">
            <a:spLocks/>
          </p:cNvSpPr>
          <p:nvPr/>
        </p:nvSpPr>
        <p:spPr>
          <a:xfrm>
            <a:off x="1868578" y="198136"/>
            <a:ext cx="8444922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</a:rPr>
              <a:t>Молекулярный и клеточный патогенез SARS-CoV-2</a:t>
            </a:r>
          </a:p>
        </p:txBody>
      </p:sp>
    </p:spTree>
    <p:extLst>
      <p:ext uri="{BB962C8B-B14F-4D97-AF65-F5344CB8AC3E}">
        <p14:creationId xmlns:p14="http://schemas.microsoft.com/office/powerpoint/2010/main" xmlns="" val="223357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</TotalTime>
  <Words>1410</Words>
  <Application>Microsoft Office PowerPoint</Application>
  <PresentationFormat>Произвольный</PresentationFormat>
  <Paragraphs>118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Новые направления в поиске противовирусных препаратов для лечения и профилактики COVID-19</vt:lpstr>
      <vt:lpstr>Коронавирус</vt:lpstr>
      <vt:lpstr>Слайд 3</vt:lpstr>
      <vt:lpstr>Слайд 4</vt:lpstr>
      <vt:lpstr>Актуальность</vt:lpstr>
      <vt:lpstr>Жизненный цикл</vt:lpstr>
      <vt:lpstr>Патофизиология</vt:lpstr>
      <vt:lpstr>Слайд 8</vt:lpstr>
      <vt:lpstr>Слайд 9</vt:lpstr>
      <vt:lpstr>Слайд 10</vt:lpstr>
      <vt:lpstr>Толл-подобные рецепторы (TLRs)</vt:lpstr>
      <vt:lpstr>TLRs, IL-1 и цитокиновый шторм</vt:lpstr>
      <vt:lpstr>TLRs, IL-1 и цитокиновый шторм</vt:lpstr>
      <vt:lpstr>Искра, поджигающая лес…</vt:lpstr>
      <vt:lpstr>Искра, поджигающая лес…</vt:lpstr>
      <vt:lpstr>РАС при ОРВИ-инфекциях и легочной патобиологии</vt:lpstr>
      <vt:lpstr>РАС при ОРВИ-инфекциях и легочной патобиологии</vt:lpstr>
      <vt:lpstr>Слайд 18</vt:lpstr>
      <vt:lpstr>Слайд 19</vt:lpstr>
      <vt:lpstr>Противовирусные препараты</vt:lpstr>
      <vt:lpstr>Антитела против SARS-CoV2</vt:lpstr>
      <vt:lpstr>Противовоспалительные и иммуномодулирующие препараты</vt:lpstr>
      <vt:lpstr>Слайд 23</vt:lpstr>
      <vt:lpstr>мРНК вакцины</vt:lpstr>
      <vt:lpstr>мРНК вакцины</vt:lpstr>
      <vt:lpstr>Аденовирусные вакцины</vt:lpstr>
      <vt:lpstr>Наночастичные вакцины</vt:lpstr>
      <vt:lpstr>Инактивированные вирусные вакцины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исследования фармакокинетики лекарственных средств</dc:title>
  <dc:creator>User1</dc:creator>
  <cp:lastModifiedBy>kfib</cp:lastModifiedBy>
  <cp:revision>151</cp:revision>
  <dcterms:created xsi:type="dcterms:W3CDTF">2021-02-16T11:21:54Z</dcterms:created>
  <dcterms:modified xsi:type="dcterms:W3CDTF">2024-03-01T05:56:52Z</dcterms:modified>
</cp:coreProperties>
</file>