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63" r:id="rId4"/>
    <p:sldId id="257" r:id="rId5"/>
    <p:sldId id="260" r:id="rId6"/>
    <p:sldId id="290" r:id="rId7"/>
    <p:sldId id="261" r:id="rId8"/>
    <p:sldId id="292" r:id="rId9"/>
    <p:sldId id="264" r:id="rId10"/>
    <p:sldId id="265" r:id="rId11"/>
    <p:sldId id="270" r:id="rId12"/>
    <p:sldId id="271" r:id="rId13"/>
    <p:sldId id="278" r:id="rId14"/>
    <p:sldId id="279" r:id="rId15"/>
    <p:sldId id="272" r:id="rId16"/>
    <p:sldId id="277" r:id="rId17"/>
    <p:sldId id="273" r:id="rId18"/>
    <p:sldId id="274" r:id="rId19"/>
    <p:sldId id="266" r:id="rId20"/>
    <p:sldId id="283" r:id="rId21"/>
    <p:sldId id="281" r:id="rId22"/>
    <p:sldId id="282" r:id="rId23"/>
    <p:sldId id="285" r:id="rId24"/>
    <p:sldId id="268" r:id="rId25"/>
    <p:sldId id="293" r:id="rId26"/>
    <p:sldId id="287" r:id="rId27"/>
    <p:sldId id="286" r:id="rId28"/>
    <p:sldId id="288" r:id="rId29"/>
    <p:sldId id="25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C429-0B40-4123-9E4B-2A3F52DE2E77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1DD75-AEA7-4DF2-B774-9673286C6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31286" indent="-281264" defTabSz="914108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25055" indent="-225011" defTabSz="914108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575077" indent="-225011" defTabSz="914108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25099" indent="-225011" defTabSz="914108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84A59D9-775F-4200-BBF4-3DC75C1F2A93}" type="slidenum">
              <a:rPr lang="en-US" altLang="ru-RU" sz="1200">
                <a:latin typeface="Arial" charset="0"/>
              </a:rPr>
              <a:pPr eaLnBrk="1" hangingPunct="1"/>
              <a:t>3</a:t>
            </a:fld>
            <a:endParaRPr lang="en-US" altLang="ru-RU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290F7E-46CF-4C4D-BA79-2F00D83388AD}" type="slidenum">
              <a:rPr lang="ru-RU" altLang="ru-RU">
                <a:latin typeface="Times New Roman" pitchFamily="18" charset="0"/>
              </a:rPr>
              <a:pPr/>
              <a:t>13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D75-AEA7-4DF2-B774-9673286C66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7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1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6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248E-B9D3-4395-B735-C9F37BD4B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7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2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4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4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1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1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132A-0A97-41C3-B034-3F6CDD0AAEF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616E-D1D0-476B-9A16-F5F4D7432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61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Гибридомная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технология получения моноклональных антител (МКА) заданной специфичностью</a:t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Ассистент кафедры молекулярной биологии и генетики, к.м.н.  </a:t>
            </a:r>
            <a:r>
              <a:rPr lang="ru-RU" sz="1400" dirty="0" err="1" smtClean="0">
                <a:solidFill>
                  <a:schemeClr val="tx1"/>
                </a:solidFill>
              </a:rPr>
              <a:t>Замарина</a:t>
            </a:r>
            <a:r>
              <a:rPr lang="ru-RU" sz="1400" dirty="0" smtClean="0">
                <a:solidFill>
                  <a:schemeClr val="tx1"/>
                </a:solidFill>
              </a:rPr>
              <a:t> Т.В.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5350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Волгоградский государственный медицинский университет Министерства здравоохранения Российской Федерации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" y="43002"/>
            <a:ext cx="1489323" cy="14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2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/>
              <a:t>П</a:t>
            </a:r>
            <a:r>
              <a:rPr lang="ru-RU" sz="2800" b="1" dirty="0" smtClean="0"/>
              <a:t>риемы</a:t>
            </a:r>
            <a:r>
              <a:rPr lang="ru-RU" sz="2800" b="1" dirty="0"/>
              <a:t>, позволяющие усилить иммунный ответ</a:t>
            </a:r>
            <a:endParaRPr lang="ru-RU" sz="2800" dirty="0"/>
          </a:p>
          <a:p>
            <a:pPr marL="0" indent="0">
              <a:buNone/>
            </a:pPr>
            <a:r>
              <a:rPr lang="ru-RU" sz="2000" b="1" dirty="0"/>
              <a:t>Конъюгация (химическая сшивка) низкомолекулярного антигена (</a:t>
            </a:r>
            <a:r>
              <a:rPr lang="ru-RU" sz="2000" b="1" dirty="0" err="1"/>
              <a:t>гаптена</a:t>
            </a:r>
            <a:r>
              <a:rPr lang="ru-RU" sz="2000" b="1" dirty="0"/>
              <a:t>) с белком- носителем.</a:t>
            </a:r>
            <a:endParaRPr lang="ru-RU" sz="2000" dirty="0"/>
          </a:p>
          <a:p>
            <a:r>
              <a:rPr lang="ru-RU" sz="2000" dirty="0"/>
              <a:t>  Существует целый ряд низкомолекулярных соединений, не способных самостоятельно вызвать иммунный ответ по причине малого размера молекулы. В таких случаях </a:t>
            </a:r>
            <a:r>
              <a:rPr lang="ru-RU" sz="2000" dirty="0" err="1"/>
              <a:t>гаптен</a:t>
            </a:r>
            <a:r>
              <a:rPr lang="ru-RU" sz="2000" dirty="0"/>
              <a:t> конъюгируют с белком- носителем (часто в качестве белка- носителя берут бычий сывороточный альбумин, яичный альбумин или </a:t>
            </a:r>
            <a:r>
              <a:rPr lang="ru-RU" sz="2000" dirty="0" err="1"/>
              <a:t>гемоцианин</a:t>
            </a:r>
            <a:r>
              <a:rPr lang="ru-RU" sz="2000" dirty="0"/>
              <a:t> улитки) и такой </a:t>
            </a:r>
            <a:r>
              <a:rPr lang="ru-RU" sz="2000" dirty="0" err="1"/>
              <a:t>конъюгат</a:t>
            </a:r>
            <a:r>
              <a:rPr lang="ru-RU" sz="2000" dirty="0"/>
              <a:t> используют для иммунизации. </a:t>
            </a:r>
          </a:p>
          <a:p>
            <a:pPr marL="0" indent="0">
              <a:buNone/>
            </a:pPr>
            <a:r>
              <a:rPr lang="ru-RU" sz="2000" b="1" dirty="0"/>
              <a:t>Иммунизация иммунными комплексами (антиген - антитело).</a:t>
            </a:r>
            <a:endParaRPr lang="ru-RU" sz="2000" dirty="0"/>
          </a:p>
          <a:p>
            <a:r>
              <a:rPr lang="ru-RU" sz="2000" dirty="0"/>
              <a:t>Метод применяют, когда антигеном является консервативный </a:t>
            </a:r>
            <a:r>
              <a:rPr lang="ru-RU" sz="2000" dirty="0" err="1"/>
              <a:t>низкоиммуногенный</a:t>
            </a:r>
            <a:r>
              <a:rPr lang="ru-RU" sz="2000" dirty="0"/>
              <a:t> белок, либо, когда хотят получить антитела против минорных антигенных детерминант, на которые при иммунном ответе направлен очень низкий процент всех специфических антител.</a:t>
            </a:r>
          </a:p>
          <a:p>
            <a:r>
              <a:rPr lang="ru-RU" sz="2000" dirty="0"/>
              <a:t>Примером успешного использования такого подхода может служить получение антител против человеческого </a:t>
            </a:r>
            <a:r>
              <a:rPr lang="ru-RU" sz="2000" dirty="0" err="1"/>
              <a:t>эритропоэтина</a:t>
            </a:r>
            <a:r>
              <a:rPr lang="ru-RU" sz="2000" dirty="0"/>
              <a:t>, α и γ интерферонов, иммуноглобулинов близкородственных видов (крысиные </a:t>
            </a:r>
            <a:r>
              <a:rPr lang="ru-RU" sz="2000" dirty="0" err="1"/>
              <a:t>монАТ</a:t>
            </a:r>
            <a:r>
              <a:rPr lang="ru-RU" sz="2000" dirty="0"/>
              <a:t> против </a:t>
            </a:r>
            <a:r>
              <a:rPr lang="ru-RU" sz="2000" dirty="0" err="1"/>
              <a:t>IgG</a:t>
            </a:r>
            <a:r>
              <a:rPr lang="ru-RU" sz="2000" dirty="0"/>
              <a:t> мыши). </a:t>
            </a:r>
          </a:p>
          <a:p>
            <a:pPr marL="0" indent="0">
              <a:buNone/>
            </a:pPr>
            <a:r>
              <a:rPr lang="ru-RU" sz="2000" b="1" dirty="0"/>
              <a:t>Конъюгация с </a:t>
            </a:r>
            <a:r>
              <a:rPr lang="ru-RU" sz="2000" b="1" dirty="0" err="1"/>
              <a:t>адъювантным</a:t>
            </a:r>
            <a:r>
              <a:rPr lang="ru-RU" sz="2000" b="1" dirty="0"/>
              <a:t> белком (hsp70).</a:t>
            </a:r>
            <a:endParaRPr lang="ru-RU" sz="2000" dirty="0"/>
          </a:p>
          <a:p>
            <a:r>
              <a:rPr lang="ru-RU" sz="2000" dirty="0"/>
              <a:t>Встречаются антигены, которые в силу своей </a:t>
            </a:r>
            <a:r>
              <a:rPr lang="ru-RU" sz="2000" dirty="0" err="1"/>
              <a:t>сверх-консервативности</a:t>
            </a:r>
            <a:r>
              <a:rPr lang="ru-RU" sz="2000" dirty="0"/>
              <a:t> не способны вызвать сколько-нибудь заметный иммунный ответ, несмотря на свою белковую природу и достаточный молекулярный вес (например, гемоглобин, некоторые ферменты). Выходом здесь может стать </a:t>
            </a:r>
            <a:r>
              <a:rPr lang="ru-RU" sz="2000" dirty="0" err="1"/>
              <a:t>конъюгирование</a:t>
            </a:r>
            <a:r>
              <a:rPr lang="ru-RU" sz="2000" dirty="0"/>
              <a:t> их с белком теплового шока (</a:t>
            </a:r>
            <a:r>
              <a:rPr lang="ru-RU" sz="2000" dirty="0" err="1"/>
              <a:t>heat</a:t>
            </a:r>
            <a:r>
              <a:rPr lang="ru-RU" sz="2000" dirty="0"/>
              <a:t> </a:t>
            </a:r>
            <a:r>
              <a:rPr lang="ru-RU" sz="2000" dirty="0" err="1"/>
              <a:t>shock</a:t>
            </a:r>
            <a:r>
              <a:rPr lang="ru-RU" sz="2000" dirty="0"/>
              <a:t> </a:t>
            </a:r>
            <a:r>
              <a:rPr lang="ru-RU" sz="2000" dirty="0" err="1"/>
              <a:t>protein</a:t>
            </a:r>
            <a:r>
              <a:rPr lang="ru-RU" sz="2000" dirty="0"/>
              <a:t> 70kDa, hsp70). 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7918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Предварительная обработка антигенов перед иммунизацией.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 </a:t>
            </a:r>
            <a:r>
              <a:rPr lang="ru-RU" sz="1800" dirty="0" smtClean="0"/>
              <a:t>Токсичные антигены часто подвергают денатурации нагреванием или добавлением денатурирующих агентов (мочевины, </a:t>
            </a:r>
            <a:r>
              <a:rPr lang="ru-RU" sz="1800" dirty="0" err="1" smtClean="0"/>
              <a:t>гуанидилхлорида</a:t>
            </a:r>
            <a:r>
              <a:rPr lang="ru-RU" sz="1800" dirty="0" smtClean="0"/>
              <a:t> и др.). </a:t>
            </a:r>
          </a:p>
          <a:p>
            <a:r>
              <a:rPr lang="ru-RU" sz="1800" dirty="0" smtClean="0"/>
              <a:t> Иногда молекулы антигена сшивают друг с другом (</a:t>
            </a:r>
            <a:r>
              <a:rPr lang="ru-RU" sz="1800" dirty="0" err="1" smtClean="0"/>
              <a:t>полимеризуют</a:t>
            </a:r>
            <a:r>
              <a:rPr lang="ru-RU" sz="1800" dirty="0" smtClean="0"/>
              <a:t>) с целью увеличения молекулярного веса и/или уменьшения токсичности.</a:t>
            </a:r>
          </a:p>
          <a:p>
            <a:r>
              <a:rPr lang="ru-RU" sz="1800" dirty="0" smtClean="0"/>
              <a:t> Вирусы и бактерии перед иммунизацией, как правило, инактивируют нагреванием, либо обработкой фенолом, формальдегидом, </a:t>
            </a:r>
            <a:r>
              <a:rPr lang="ru-RU" sz="1800" dirty="0" err="1" smtClean="0"/>
              <a:t>глутаральдегидом</a:t>
            </a:r>
            <a:r>
              <a:rPr lang="ru-RU" sz="1800" dirty="0" smtClean="0"/>
              <a:t> и др. для уменьшения их токсичности и эпидемиологической опасности.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4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Гибридизация В-лимфоцита с клеткой </a:t>
            </a:r>
            <a:r>
              <a:rPr lang="ru-RU" sz="1600" b="1" dirty="0" smtClean="0"/>
              <a:t>миеломы</a:t>
            </a:r>
            <a:endParaRPr lang="ru-RU" sz="1600" b="1" dirty="0"/>
          </a:p>
          <a:p>
            <a:pPr marL="0" indent="0">
              <a:buNone/>
            </a:pPr>
            <a:r>
              <a:rPr lang="ru-RU" sz="1400" dirty="0"/>
              <a:t>Отцы </a:t>
            </a:r>
            <a:r>
              <a:rPr lang="ru-RU" sz="1400" dirty="0" err="1"/>
              <a:t>гибридомной</a:t>
            </a:r>
            <a:r>
              <a:rPr lang="ru-RU" sz="1400" dirty="0"/>
              <a:t> технологии Келер и </a:t>
            </a:r>
            <a:r>
              <a:rPr lang="ru-RU" sz="1400" dirty="0" err="1"/>
              <a:t>Мильштейн</a:t>
            </a:r>
            <a:r>
              <a:rPr lang="ru-RU" sz="1400" dirty="0"/>
              <a:t> добивались слияния клеток при помощи вируса </a:t>
            </a:r>
            <a:r>
              <a:rPr lang="ru-RU" sz="1400" dirty="0" err="1"/>
              <a:t>Сендай</a:t>
            </a:r>
            <a:r>
              <a:rPr lang="ru-RU" sz="1400" dirty="0"/>
              <a:t>. Сейчас для этой цели все используют </a:t>
            </a:r>
            <a:r>
              <a:rPr lang="ru-RU" sz="1400" dirty="0" err="1"/>
              <a:t>полиэтиленгликоль</a:t>
            </a:r>
            <a:r>
              <a:rPr lang="ru-RU" sz="1400" dirty="0"/>
              <a:t> (ПЭГ), как более удобное, эффективное и безопасное средство. </a:t>
            </a:r>
          </a:p>
          <a:p>
            <a:pPr marL="0" indent="0">
              <a:buNone/>
            </a:pPr>
            <a:r>
              <a:rPr lang="ru-RU" sz="1400" dirty="0"/>
              <a:t>Молекулярный вес ПЭГ, пригодного для слияния, от 20 до 20000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 err="1"/>
              <a:t>Полиэтиленгликоль</a:t>
            </a:r>
            <a:r>
              <a:rPr lang="ru-RU" sz="1400" b="1" dirty="0"/>
              <a:t> </a:t>
            </a:r>
            <a:r>
              <a:rPr lang="ru-RU" sz="1400" dirty="0"/>
              <a:t>токсичен для клеток, и его токсичность возрастает с уменьшением молекулярного веса. Слияние клеток происходит во время инкубации их в 35-50% ПЭГ.</a:t>
            </a:r>
          </a:p>
          <a:p>
            <a:r>
              <a:rPr lang="ru-RU" sz="1400" dirty="0"/>
              <a:t>Клетки сначала инкубируются при мягком перемешивании в 50% ПЭГ в течение 1 мин, затем процент ПЭГ снижается до 35% медленным добавлением </a:t>
            </a:r>
            <a:r>
              <a:rPr lang="ru-RU" sz="1400" dirty="0" err="1"/>
              <a:t>бессывороточной</a:t>
            </a:r>
            <a:r>
              <a:rPr lang="ru-RU" sz="1400" dirty="0"/>
              <a:t> среды, и клетки инкубируются еще 5-7 минут. Затем медленно при аккуратном перемешивании суспензия клеток разбавляется средой, центрифугируется и высевается на </a:t>
            </a:r>
            <a:r>
              <a:rPr lang="ru-RU" sz="1400" dirty="0" err="1"/>
              <a:t>культуральные</a:t>
            </a:r>
            <a:r>
              <a:rPr lang="ru-RU" sz="1400" dirty="0"/>
              <a:t> планшеты. </a:t>
            </a:r>
            <a:endParaRPr lang="ru-RU" sz="11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672408" cy="240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4005065"/>
            <a:ext cx="46440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Точный механизм гибридизации клеток еще недостаточно изучен. Вначале, по-видимому, происходит агглютинация (склеивание) клеток, затем слияние клеточных мембран и, наконец, слияние ядер и перестройки хромосомного материала. Имеются данные, что сливаются, в основном, клетки, находящиеся в стадии интенсивного деления. По этой причине клетки миеломы за 12-24 часа до гибридизации переводят в условия, способствующие максимальной скорости роста клеток (повышение содержания фетальной сыворотки, витаминов и ростовых факторов в </a:t>
            </a:r>
            <a:r>
              <a:rPr lang="ru-RU" sz="1400" dirty="0" err="1" smtClean="0"/>
              <a:t>культуральной</a:t>
            </a:r>
            <a:r>
              <a:rPr lang="ru-RU" sz="1400" dirty="0" smtClean="0"/>
              <a:t> среде).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92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600" b="1" smtClean="0"/>
              <a:t>Основные линии клеток плазмоцитом грызунов,</a:t>
            </a:r>
            <a:br>
              <a:rPr lang="ru-RU" sz="2600" b="1" smtClean="0"/>
            </a:br>
            <a:r>
              <a:rPr lang="ru-RU" sz="2600" b="1" smtClean="0"/>
              <a:t>применяемые в для получения гибридом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type="tbl" idx="1"/>
          </p:nvPr>
        </p:nvGraphicFramePr>
        <p:xfrm>
          <a:off x="168275" y="1406525"/>
          <a:ext cx="87249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Документ" r:id="rId5" imgW="5788077" imgH="3393724" progId="Word.Document.8">
                  <p:embed/>
                </p:oleObj>
              </mc:Choice>
              <mc:Fallback>
                <p:oleObj name="Документ" r:id="rId5" imgW="5788077" imgH="3393724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406525"/>
                        <a:ext cx="8724900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/>
              <a:t>Свойства мышиной миеломы</a:t>
            </a:r>
            <a:br>
              <a:rPr lang="ru-RU" sz="3600" b="1" dirty="0" smtClean="0"/>
            </a:br>
            <a:r>
              <a:rPr lang="en-US" sz="3600" b="1" dirty="0" smtClean="0"/>
              <a:t>P</a:t>
            </a:r>
            <a:r>
              <a:rPr lang="ru-RU" sz="3600" b="1" dirty="0" smtClean="0"/>
              <a:t>3-</a:t>
            </a:r>
            <a:r>
              <a:rPr lang="en-US" sz="3600" b="1" dirty="0" smtClean="0"/>
              <a:t>X</a:t>
            </a:r>
            <a:r>
              <a:rPr lang="ru-RU" sz="3600" b="1" dirty="0" smtClean="0"/>
              <a:t>63-</a:t>
            </a:r>
            <a:r>
              <a:rPr lang="en-US" sz="3600" b="1" dirty="0" smtClean="0"/>
              <a:t>Ag</a:t>
            </a:r>
            <a:r>
              <a:rPr lang="ru-RU" sz="3600" b="1" dirty="0" smtClean="0"/>
              <a:t>8.653 (</a:t>
            </a:r>
            <a:r>
              <a:rPr lang="en-US" sz="3600" b="1" dirty="0" smtClean="0"/>
              <a:t>Kearney</a:t>
            </a:r>
            <a:r>
              <a:rPr lang="ru-RU" sz="3600" b="1" dirty="0" smtClean="0"/>
              <a:t>, 1979):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5900" y="1773238"/>
            <a:ext cx="8964613" cy="4608512"/>
          </a:xfrm>
        </p:spPr>
        <p:txBody>
          <a:bodyPr>
            <a:normAutofit/>
          </a:bodyPr>
          <a:lstStyle/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ru-RU" altLang="ru-RU" sz="1800" dirty="0" err="1" smtClean="0">
                <a:effectLst/>
              </a:rPr>
              <a:t>нелимитированный</a:t>
            </a:r>
            <a:r>
              <a:rPr lang="ru-RU" altLang="ru-RU" sz="1800" dirty="0" smtClean="0">
                <a:effectLst/>
              </a:rPr>
              <a:t> рост </a:t>
            </a:r>
            <a:r>
              <a:rPr lang="en-US" altLang="ru-RU" sz="1800" dirty="0" smtClean="0">
                <a:effectLst/>
              </a:rPr>
              <a:t>in</a:t>
            </a:r>
            <a:r>
              <a:rPr lang="ru-RU" altLang="ru-RU" sz="1800" dirty="0" smtClean="0">
                <a:effectLst/>
              </a:rPr>
              <a:t> </a:t>
            </a:r>
            <a:r>
              <a:rPr lang="en-US" altLang="ru-RU" sz="1800" dirty="0" smtClean="0">
                <a:effectLst/>
              </a:rPr>
              <a:t>vitro</a:t>
            </a:r>
            <a:r>
              <a:rPr lang="ru-RU" altLang="ru-RU" sz="1800" dirty="0" smtClean="0">
                <a:effectLst/>
              </a:rPr>
              <a:t>, время удвоения популяции 24 ч;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effectLst/>
              </a:rPr>
              <a:t>отсутствие фермента гипоксантин-гуанин-</a:t>
            </a:r>
            <a:r>
              <a:rPr lang="ru-RU" altLang="ru-RU" sz="1800" dirty="0" err="1" smtClean="0">
                <a:effectLst/>
              </a:rPr>
              <a:t>фосфорибозил</a:t>
            </a:r>
            <a:r>
              <a:rPr lang="ru-RU" altLang="ru-RU" sz="1800" dirty="0" smtClean="0">
                <a:effectLst/>
              </a:rPr>
              <a:t>-</a:t>
            </a:r>
            <a:r>
              <a:rPr lang="ru-RU" altLang="ru-RU" sz="1800" dirty="0" err="1" smtClean="0">
                <a:effectLst/>
              </a:rPr>
              <a:t>трансферазы</a:t>
            </a:r>
            <a:r>
              <a:rPr lang="ru-RU" altLang="ru-RU" sz="1800" dirty="0" smtClean="0">
                <a:effectLst/>
              </a:rPr>
              <a:t> (ГФРТ</a:t>
            </a:r>
            <a:r>
              <a:rPr lang="ru-RU" altLang="ru-RU" sz="1800" baseline="30000" dirty="0" smtClean="0">
                <a:effectLst/>
              </a:rPr>
              <a:t>-</a:t>
            </a:r>
            <a:r>
              <a:rPr lang="ru-RU" altLang="ru-RU" sz="1800" dirty="0" smtClean="0">
                <a:effectLst/>
              </a:rPr>
              <a:t>);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effectLst/>
              </a:rPr>
              <a:t>высокая эффективность в гибридизации;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ru-RU" altLang="ru-RU" sz="1800" dirty="0" err="1" smtClean="0">
                <a:effectLst/>
              </a:rPr>
              <a:t>туморогенность</a:t>
            </a:r>
            <a:r>
              <a:rPr lang="ru-RU" altLang="ru-RU" sz="1800" dirty="0" smtClean="0">
                <a:effectLst/>
              </a:rPr>
              <a:t> для мышей;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effectLst/>
              </a:rPr>
              <a:t>относительно высокая частота слияния с мышиными лимфоцитами (10</a:t>
            </a:r>
            <a:r>
              <a:rPr lang="ru-RU" altLang="ru-RU" sz="1800" baseline="30000" dirty="0" smtClean="0">
                <a:effectLst/>
              </a:rPr>
              <a:t>-5</a:t>
            </a:r>
            <a:r>
              <a:rPr lang="ru-RU" altLang="ru-RU" sz="1800" dirty="0" smtClean="0">
                <a:effectLst/>
              </a:rPr>
              <a:t>- 10</a:t>
            </a:r>
            <a:r>
              <a:rPr lang="ru-RU" altLang="ru-RU" sz="1800" baseline="30000" dirty="0" smtClean="0">
                <a:effectLst/>
              </a:rPr>
              <a:t>-6</a:t>
            </a:r>
            <a:r>
              <a:rPr lang="ru-RU" altLang="ru-RU" sz="1800" dirty="0" smtClean="0">
                <a:effectLst/>
              </a:rPr>
              <a:t>);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effectLst/>
              </a:rPr>
              <a:t>не синтезирует иммуноглобулины и не вызывает </a:t>
            </a:r>
            <a:r>
              <a:rPr lang="ru-RU" altLang="ru-RU" sz="1800" dirty="0" err="1" smtClean="0">
                <a:effectLst/>
              </a:rPr>
              <a:t>супрессии</a:t>
            </a:r>
            <a:r>
              <a:rPr lang="ru-RU" altLang="ru-RU" sz="1800" dirty="0" smtClean="0">
                <a:effectLst/>
              </a:rPr>
              <a:t> </a:t>
            </a:r>
            <a:r>
              <a:rPr lang="ru-RU" altLang="ru-RU" sz="1800" dirty="0" err="1" smtClean="0">
                <a:effectLst/>
              </a:rPr>
              <a:t>лимфоцитарных</a:t>
            </a:r>
            <a:r>
              <a:rPr lang="ru-RU" altLang="ru-RU" sz="1800" dirty="0" smtClean="0">
                <a:effectLst/>
              </a:rPr>
              <a:t> генов синтеза иммуноглобулинов в </a:t>
            </a:r>
            <a:r>
              <a:rPr lang="ru-RU" altLang="ru-RU" sz="1800" dirty="0" err="1" smtClean="0">
                <a:effectLst/>
              </a:rPr>
              <a:t>гибридомах</a:t>
            </a:r>
            <a:r>
              <a:rPr lang="ru-RU" altLang="ru-RU" sz="1800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28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>
            <a:normAutofit/>
          </a:bodyPr>
          <a:lstStyle/>
          <a:p>
            <a:r>
              <a:rPr lang="ru-RU" sz="3200" dirty="0"/>
              <a:t>Культивирование клеток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752528"/>
          </a:xfrm>
        </p:spPr>
        <p:txBody>
          <a:bodyPr>
            <a:noAutofit/>
          </a:bodyPr>
          <a:lstStyle/>
          <a:p>
            <a:r>
              <a:rPr lang="ru-RU" sz="1600" dirty="0"/>
              <a:t>Обычные условия культивирования </a:t>
            </a:r>
            <a:r>
              <a:rPr lang="ru-RU" sz="1600" dirty="0" err="1"/>
              <a:t>миеломных</a:t>
            </a:r>
            <a:r>
              <a:rPr lang="ru-RU" sz="1600" dirty="0"/>
              <a:t> и </a:t>
            </a:r>
            <a:r>
              <a:rPr lang="ru-RU" sz="1600" dirty="0" err="1"/>
              <a:t>гибридомных</a:t>
            </a:r>
            <a:r>
              <a:rPr lang="ru-RU" sz="1600" dirty="0"/>
              <a:t> клеток- 37 °С и 5 % СО</a:t>
            </a:r>
            <a:r>
              <a:rPr lang="ru-RU" sz="1600" baseline="-25000" dirty="0"/>
              <a:t>2</a:t>
            </a:r>
            <a:r>
              <a:rPr lang="ru-RU" sz="1600" dirty="0"/>
              <a:t>. Основа </a:t>
            </a:r>
            <a:r>
              <a:rPr lang="ru-RU" sz="1600" dirty="0" err="1"/>
              <a:t>культуральной</a:t>
            </a:r>
            <a:r>
              <a:rPr lang="ru-RU" sz="1600" dirty="0"/>
              <a:t> среды- это разные варианты предлагаемых на рынке </a:t>
            </a:r>
            <a:r>
              <a:rPr lang="ru-RU" sz="1600" b="1" dirty="0"/>
              <a:t>сред DMEM</a:t>
            </a:r>
            <a:r>
              <a:rPr lang="ru-RU" sz="1600" dirty="0"/>
              <a:t> или </a:t>
            </a:r>
            <a:r>
              <a:rPr lang="ru-RU" sz="1600" b="1" dirty="0"/>
              <a:t>RPMI 1640</a:t>
            </a:r>
            <a:r>
              <a:rPr lang="ru-RU" sz="1600" dirty="0"/>
              <a:t>, представляющих собой раствор солей, аминокислот, витаминов, углеводов и питательных добавок в разных концентрациях и цветового индикатора кислотности (как правило, феноловый красный). Кроме этого к среде добавляют </a:t>
            </a:r>
            <a:r>
              <a:rPr lang="ru-RU" sz="1600" b="1" dirty="0"/>
              <a:t>эмбриональную телячью сыворотку</a:t>
            </a:r>
            <a:r>
              <a:rPr lang="ru-RU" sz="1600" dirty="0"/>
              <a:t> до концентрации 3-20% как источник белка и ростовых факторов. Помимо сыворотки в среду добавляют </a:t>
            </a:r>
            <a:r>
              <a:rPr lang="ru-RU" sz="1600" b="1" dirty="0" err="1"/>
              <a:t>пируват</a:t>
            </a:r>
            <a:r>
              <a:rPr lang="ru-RU" sz="1600" b="1" dirty="0"/>
              <a:t> натрия, антибиотики, </a:t>
            </a:r>
            <a:r>
              <a:rPr lang="ru-RU" sz="1600" b="1" dirty="0" err="1"/>
              <a:t>глутамин</a:t>
            </a:r>
            <a:r>
              <a:rPr lang="ru-RU" sz="1600" b="1" dirty="0"/>
              <a:t> </a:t>
            </a:r>
            <a:r>
              <a:rPr lang="ru-RU" sz="1600" dirty="0"/>
              <a:t>(если он не содержался в исходной среде).</a:t>
            </a:r>
          </a:p>
          <a:p>
            <a:r>
              <a:rPr lang="ru-RU" sz="1600" dirty="0"/>
              <a:t>Для культивирования клеток при низкой клеточной плотности используют так называемый </a:t>
            </a:r>
            <a:r>
              <a:rPr lang="ru-RU" sz="1600" b="1" dirty="0"/>
              <a:t>фидерный слой клеток</a:t>
            </a:r>
            <a:r>
              <a:rPr lang="ru-RU" sz="1600" dirty="0"/>
              <a:t> (или просто фидер), облегчающий эту задачу. Клетки фидера не должны самостоятельно делиться, они призваны обеспечивать </a:t>
            </a:r>
            <a:r>
              <a:rPr lang="ru-RU" sz="1600" dirty="0" err="1"/>
              <a:t>гибридомные</a:t>
            </a:r>
            <a:r>
              <a:rPr lang="ru-RU" sz="1600" dirty="0"/>
              <a:t> клетки необходимыми для роста цитокинами и создавать клеточные контакты. В качестве фидера можно использовать клетки тимуса, селезенки, лимфоузлов, </a:t>
            </a:r>
            <a:r>
              <a:rPr lang="ru-RU" sz="1600" dirty="0" err="1"/>
              <a:t>перитонеальной</a:t>
            </a:r>
            <a:r>
              <a:rPr lang="ru-RU" sz="1600" dirty="0"/>
              <a:t> полости животных того вида, который использовался для получения иммунных В-лимфоцитов.</a:t>
            </a:r>
          </a:p>
          <a:p>
            <a:r>
              <a:rPr lang="ru-RU" sz="1600" dirty="0"/>
              <a:t>Культивирование клеток необходимо проводить в условиях, максимально приближенных к стерильным. </a:t>
            </a:r>
            <a:r>
              <a:rPr lang="ru-RU" sz="1600" dirty="0" smtClean="0"/>
              <a:t>Во </a:t>
            </a:r>
            <a:r>
              <a:rPr lang="ru-RU" sz="1600" dirty="0"/>
              <a:t>избежание инфицирования пользуются </a:t>
            </a:r>
            <a:r>
              <a:rPr lang="ru-RU" sz="1600" b="1" dirty="0"/>
              <a:t>стерильными ростовыми средами</a:t>
            </a:r>
            <a:r>
              <a:rPr lang="ru-RU" sz="1600" dirty="0"/>
              <a:t> и </a:t>
            </a:r>
            <a:r>
              <a:rPr lang="ru-RU" sz="1600" b="1" dirty="0"/>
              <a:t>стерильной </a:t>
            </a:r>
            <a:r>
              <a:rPr lang="ru-RU" sz="1600" b="1" dirty="0" err="1"/>
              <a:t>культуральной</a:t>
            </a:r>
            <a:r>
              <a:rPr lang="ru-RU" sz="1600" b="1" dirty="0"/>
              <a:t> посудой</a:t>
            </a:r>
            <a:r>
              <a:rPr lang="ru-RU" sz="1600" dirty="0"/>
              <a:t>, применяют </a:t>
            </a:r>
            <a:r>
              <a:rPr lang="ru-RU" sz="1600" b="1" dirty="0"/>
              <a:t>антибиотики</a:t>
            </a:r>
            <a:r>
              <a:rPr lang="ru-RU" sz="1600" dirty="0"/>
              <a:t>, а все манипуляции с клетками </a:t>
            </a:r>
            <a:r>
              <a:rPr lang="ru-RU" sz="1600" dirty="0" err="1"/>
              <a:t>проводятв</a:t>
            </a:r>
            <a:r>
              <a:rPr lang="ru-RU" sz="1600" dirty="0"/>
              <a:t> ламинарном боксе с принудительной подачей стерильного воздуха.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3"/>
            <a:ext cx="299467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8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787208" cy="29523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dirty="0"/>
              <a:t>Селекция слившихся </a:t>
            </a:r>
            <a:r>
              <a:rPr lang="ru-RU" sz="2800" dirty="0" smtClean="0"/>
              <a:t>клеток </a:t>
            </a:r>
          </a:p>
          <a:p>
            <a:pPr marL="0" indent="0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1700" dirty="0" smtClean="0"/>
              <a:t>    Для </a:t>
            </a:r>
            <a:r>
              <a:rPr lang="ru-RU" sz="1700" dirty="0"/>
              <a:t>удаления </a:t>
            </a:r>
            <a:r>
              <a:rPr lang="ru-RU" sz="1700" dirty="0" err="1"/>
              <a:t>неслившихся</a:t>
            </a:r>
            <a:r>
              <a:rPr lang="ru-RU" sz="1700" dirty="0"/>
              <a:t> </a:t>
            </a:r>
            <a:r>
              <a:rPr lang="ru-RU" sz="1700" dirty="0" err="1"/>
              <a:t>миеломных</a:t>
            </a:r>
            <a:r>
              <a:rPr lang="ru-RU" sz="1700" dirty="0"/>
              <a:t> клеток (</a:t>
            </a:r>
            <a:r>
              <a:rPr lang="ru-RU" sz="1700" dirty="0" err="1"/>
              <a:t>неслившиеся</a:t>
            </a:r>
            <a:r>
              <a:rPr lang="ru-RU" sz="1700" dirty="0"/>
              <a:t> В-лимфоциты отмирают сами через несколько дней) чаще всего используют </a:t>
            </a:r>
            <a:r>
              <a:rPr lang="ru-RU" sz="1700" b="1" dirty="0"/>
              <a:t>негативную селекцию на селективных средах</a:t>
            </a:r>
            <a:r>
              <a:rPr lang="ru-RU" sz="1700" dirty="0"/>
              <a:t>, смысл которой заключается в следующем: В клетках млекопитающих имеется два пути синтеза пуринов (предшественников нуклеотидов)- основной и запасной. Для осуществления запасного пути требуется фермент </a:t>
            </a:r>
            <a:r>
              <a:rPr lang="ru-RU" sz="1700" b="1" dirty="0" err="1"/>
              <a:t>гипоксантинфосфорибозилтрансфераза</a:t>
            </a:r>
            <a:r>
              <a:rPr lang="ru-RU" sz="1700" dirty="0"/>
              <a:t> (ГФРТ), который отсутствует у </a:t>
            </a:r>
            <a:r>
              <a:rPr lang="ru-RU" sz="1700" dirty="0" err="1"/>
              <a:t>миеломных</a:t>
            </a:r>
            <a:r>
              <a:rPr lang="ru-RU" sz="1700" dirty="0"/>
              <a:t> клеток. Линии </a:t>
            </a:r>
            <a:r>
              <a:rPr lang="ru-RU" sz="1700" dirty="0" err="1"/>
              <a:t>миеломных</a:t>
            </a:r>
            <a:r>
              <a:rPr lang="ru-RU" sz="1700" dirty="0"/>
              <a:t> клеток, пригодные  для </a:t>
            </a:r>
            <a:r>
              <a:rPr lang="ru-RU" sz="1700" dirty="0" err="1"/>
              <a:t>гибридомной</a:t>
            </a:r>
            <a:r>
              <a:rPr lang="ru-RU" sz="1700" dirty="0"/>
              <a:t> технологии, имеют мутацию, в результате которой клетки не способны синтезировать ГФРТ. Отбор мутантов и удаление спонтанно возникающих нормальных </a:t>
            </a:r>
            <a:r>
              <a:rPr lang="ru-RU" sz="1700" dirty="0" err="1"/>
              <a:t>миеломных</a:t>
            </a:r>
            <a:r>
              <a:rPr lang="ru-RU" sz="1700" dirty="0"/>
              <a:t> клеток производят с помощью </a:t>
            </a:r>
            <a:r>
              <a:rPr lang="ru-RU" sz="1700" b="1" dirty="0"/>
              <a:t>8-азагуанина</a:t>
            </a:r>
            <a:r>
              <a:rPr lang="ru-RU" sz="1700" dirty="0"/>
              <a:t>. В-лимфоциты, как изначально нормальные, способны использовать оба пути синтеза пуринов. </a:t>
            </a:r>
          </a:p>
          <a:p>
            <a:endParaRPr lang="ru-RU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888432" cy="366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573016"/>
            <a:ext cx="37981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После процедуры гибридизации клетки высевают в среде, содержащей </a:t>
            </a:r>
            <a:r>
              <a:rPr lang="ru-RU" sz="1400" b="1" dirty="0" err="1" smtClean="0"/>
              <a:t>аминоптерин</a:t>
            </a:r>
            <a:r>
              <a:rPr lang="ru-RU" sz="1400" dirty="0" smtClean="0"/>
              <a:t>, который блокирует основной путь синтеза пуринов. В результате </a:t>
            </a:r>
            <a:r>
              <a:rPr lang="ru-RU" sz="1400" dirty="0" err="1" smtClean="0"/>
              <a:t>неслившиеся</a:t>
            </a:r>
            <a:r>
              <a:rPr lang="ru-RU" sz="1400" dirty="0" smtClean="0"/>
              <a:t> клетки миеломы (и гибриды </a:t>
            </a:r>
            <a:r>
              <a:rPr lang="ru-RU" sz="1400" dirty="0" err="1" smtClean="0"/>
              <a:t>миелома+миелома</a:t>
            </a:r>
            <a:r>
              <a:rPr lang="ru-RU" sz="1400" dirty="0" smtClean="0"/>
              <a:t>) погибают, так как оказываются лишенными и основного (блокированного </a:t>
            </a:r>
            <a:r>
              <a:rPr lang="ru-RU" sz="1400" b="1" dirty="0" err="1" smtClean="0"/>
              <a:t>аминоптерином</a:t>
            </a:r>
            <a:r>
              <a:rPr lang="ru-RU" sz="1400" dirty="0" smtClean="0"/>
              <a:t>) и запасного (потерянного в результате мутации) путей синтеза пуринов. Способными к росту оказываются лишь гибриды </a:t>
            </a:r>
            <a:r>
              <a:rPr lang="ru-RU" sz="1400" dirty="0" err="1" smtClean="0"/>
              <a:t>миелома+лимфоцит</a:t>
            </a:r>
            <a:r>
              <a:rPr lang="ru-RU" sz="1400" dirty="0" smtClean="0"/>
              <a:t>, взявшие у исходных лимфоцитов способность к осуществлению запасного пути синтеза пуринов.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757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Скрининг </a:t>
            </a:r>
            <a:r>
              <a:rPr lang="ru-RU" sz="3200" dirty="0" err="1" smtClean="0"/>
              <a:t>супернатантов</a:t>
            </a:r>
            <a:r>
              <a:rPr lang="ru-RU" sz="3200" dirty="0" smtClean="0"/>
              <a:t> гибридом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Через </a:t>
            </a:r>
            <a:r>
              <a:rPr lang="ru-RU" sz="1600" dirty="0"/>
              <a:t>несколько дней после процедуры слияния заметен рост </a:t>
            </a:r>
            <a:r>
              <a:rPr lang="ru-RU" sz="1600" dirty="0" err="1"/>
              <a:t>гибридомных</a:t>
            </a:r>
            <a:r>
              <a:rPr lang="ru-RU" sz="1600" dirty="0"/>
              <a:t> клонов на фоне отмерших </a:t>
            </a:r>
            <a:r>
              <a:rPr lang="ru-RU" sz="1600" dirty="0" err="1"/>
              <a:t>неслившихся</a:t>
            </a:r>
            <a:r>
              <a:rPr lang="ru-RU" sz="1600" dirty="0"/>
              <a:t> </a:t>
            </a:r>
            <a:r>
              <a:rPr lang="ru-RU" sz="1600" dirty="0" err="1"/>
              <a:t>миеломных</a:t>
            </a:r>
            <a:r>
              <a:rPr lang="ru-RU" sz="1600" dirty="0"/>
              <a:t> клеток и меньших по размеру неделящихся В-лимфоцитов. На 6-14 после слияния день, когда размер клонов обычно достигает нескольких сотен клеток, необходимо протестировать </a:t>
            </a:r>
            <a:r>
              <a:rPr lang="ru-RU" sz="1600" dirty="0" err="1"/>
              <a:t>супернатанты</a:t>
            </a:r>
            <a:r>
              <a:rPr lang="ru-RU" sz="1600" dirty="0"/>
              <a:t> гибридом на содержание антител к требуемому антигену.</a:t>
            </a:r>
          </a:p>
          <a:p>
            <a:pPr marL="0" indent="0">
              <a:buNone/>
            </a:pPr>
            <a:r>
              <a:rPr lang="ru-RU" sz="1600" dirty="0" smtClean="0"/>
              <a:t>Наиболее </a:t>
            </a:r>
            <a:r>
              <a:rPr lang="ru-RU" sz="1600" dirty="0"/>
              <a:t>распространенным сегодня методом скрининга является </a:t>
            </a:r>
            <a:r>
              <a:rPr lang="ru-RU" sz="1600" b="1" dirty="0"/>
              <a:t>твердофазный иммуноферментный анализ (ИФА)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Варианты иммуноферментного анализа:</a:t>
            </a:r>
          </a:p>
          <a:p>
            <a:r>
              <a:rPr lang="ru-RU" sz="1600" dirty="0" smtClean="0"/>
              <a:t>ИФА с использованием </a:t>
            </a:r>
            <a:r>
              <a:rPr lang="ru-RU" sz="1600" dirty="0" err="1" smtClean="0"/>
              <a:t>биотинилированного</a:t>
            </a:r>
            <a:r>
              <a:rPr lang="ru-RU" sz="1600" dirty="0" smtClean="0"/>
              <a:t> антигена</a:t>
            </a:r>
          </a:p>
          <a:p>
            <a:r>
              <a:rPr lang="ru-RU" sz="1600" dirty="0" smtClean="0"/>
              <a:t>Конкурентный ИФА</a:t>
            </a:r>
          </a:p>
          <a:p>
            <a:r>
              <a:rPr lang="ru-RU" sz="1600" dirty="0" smtClean="0"/>
              <a:t>Метод «двойного сэндвича»</a:t>
            </a:r>
          </a:p>
          <a:p>
            <a:r>
              <a:rPr lang="ru-RU" sz="1600" dirty="0" smtClean="0"/>
              <a:t>Дот-ИФА</a:t>
            </a:r>
          </a:p>
          <a:p>
            <a:r>
              <a:rPr lang="ru-RU" sz="1600" dirty="0" err="1" smtClean="0"/>
              <a:t>Радиоиммунный</a:t>
            </a:r>
            <a:r>
              <a:rPr lang="ru-RU" sz="1600" dirty="0" smtClean="0"/>
              <a:t> анализ</a:t>
            </a:r>
          </a:p>
          <a:p>
            <a:r>
              <a:rPr lang="ru-RU" sz="1600" dirty="0" smtClean="0"/>
              <a:t>Латекс-агглютинация и метод фиксации комплемента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60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0912" y="2888940"/>
            <a:ext cx="3096344" cy="352839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54006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6395"/>
            <a:ext cx="6030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Общая схема </a:t>
            </a:r>
            <a:r>
              <a:rPr lang="ru-RU" sz="1400" dirty="0" err="1" smtClean="0"/>
              <a:t>имунноферментного</a:t>
            </a:r>
            <a:r>
              <a:rPr lang="ru-RU" sz="1400" dirty="0" smtClean="0"/>
              <a:t> анализа:</a:t>
            </a:r>
          </a:p>
          <a:p>
            <a:r>
              <a:rPr lang="ru-RU" sz="1400" dirty="0" smtClean="0"/>
              <a:t>1)      прикрепление молекул антигена на дне лунок 96-луночного планшета;</a:t>
            </a:r>
          </a:p>
          <a:p>
            <a:r>
              <a:rPr lang="ru-RU" sz="1400" dirty="0" smtClean="0"/>
              <a:t>2)      отмывка </a:t>
            </a:r>
            <a:r>
              <a:rPr lang="ru-RU" sz="1400" dirty="0" err="1" smtClean="0"/>
              <a:t>несвязавшегося</a:t>
            </a:r>
            <a:r>
              <a:rPr lang="ru-RU" sz="1400" dirty="0" smtClean="0"/>
              <a:t> антигена;</a:t>
            </a:r>
          </a:p>
          <a:p>
            <a:r>
              <a:rPr lang="ru-RU" sz="1400" dirty="0" smtClean="0"/>
              <a:t>3)      блокировка мест связывания на планшете, свободных от молекул антигена;</a:t>
            </a:r>
          </a:p>
          <a:p>
            <a:r>
              <a:rPr lang="ru-RU" sz="1400" dirty="0" smtClean="0"/>
              <a:t>4)      отмывка блокирующего раствора;</a:t>
            </a:r>
          </a:p>
          <a:p>
            <a:r>
              <a:rPr lang="ru-RU" sz="1400" dirty="0" smtClean="0"/>
              <a:t>5)      инкубация с исследуемыми образцами (например, </a:t>
            </a:r>
            <a:r>
              <a:rPr lang="ru-RU" sz="1400" dirty="0" err="1" smtClean="0"/>
              <a:t>супернатантами</a:t>
            </a:r>
            <a:r>
              <a:rPr lang="ru-RU" sz="1400" dirty="0" smtClean="0"/>
              <a:t> гибридом); в процессе инкубации должно происходить связывание молекул антигена с молекулами антител (если они имеются в исследуемом образце);</a:t>
            </a:r>
          </a:p>
          <a:p>
            <a:r>
              <a:rPr lang="ru-RU" sz="1400" dirty="0" smtClean="0"/>
              <a:t>6)      отмывка от </a:t>
            </a:r>
            <a:r>
              <a:rPr lang="ru-RU" sz="1400" dirty="0" err="1" smtClean="0"/>
              <a:t>несвязавшихся</a:t>
            </a:r>
            <a:r>
              <a:rPr lang="ru-RU" sz="1400" dirty="0" smtClean="0"/>
              <a:t> с антигеном компонентов исследуемых образцов;</a:t>
            </a:r>
          </a:p>
          <a:p>
            <a:r>
              <a:rPr lang="ru-RU" sz="1400" dirty="0" smtClean="0"/>
              <a:t>7)      инкубация с раствором конъюгированных с ферментом антител, направленных против предполагаемых антител образца;</a:t>
            </a:r>
          </a:p>
          <a:p>
            <a:r>
              <a:rPr lang="ru-RU" sz="1400" dirty="0" smtClean="0"/>
              <a:t>8)      отмывка от </a:t>
            </a:r>
            <a:r>
              <a:rPr lang="ru-RU" sz="1400" dirty="0" err="1" smtClean="0"/>
              <a:t>несвязавшихся</a:t>
            </a:r>
            <a:r>
              <a:rPr lang="ru-RU" sz="1400" dirty="0" smtClean="0"/>
              <a:t> конъюгированных с ферментом антител;</a:t>
            </a:r>
          </a:p>
          <a:p>
            <a:r>
              <a:rPr lang="ru-RU" sz="1400" dirty="0" smtClean="0"/>
              <a:t>9)      инкубация с раствором неокрашенного субстрата фермента до развития окраски вследствие ферментативной реакции;</a:t>
            </a:r>
          </a:p>
          <a:p>
            <a:r>
              <a:rPr lang="ru-RU" sz="1400" dirty="0" smtClean="0"/>
              <a:t>10)     остановка ферментативной реакции;</a:t>
            </a:r>
          </a:p>
          <a:p>
            <a:r>
              <a:rPr lang="ru-RU" sz="1400" dirty="0" smtClean="0"/>
              <a:t>11)    оценка интенсивности окраски.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22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Клонирование гибридом. </a:t>
            </a:r>
          </a:p>
          <a:p>
            <a:pPr marL="0" indent="0">
              <a:buNone/>
            </a:pPr>
            <a:r>
              <a:rPr lang="ru-RU" sz="1400" dirty="0" smtClean="0"/>
              <a:t>Самым распространенным сегодня методом клонирования является </a:t>
            </a:r>
            <a:r>
              <a:rPr lang="ru-RU" sz="1400" b="1" dirty="0" smtClean="0"/>
              <a:t>метод предельных разведений</a:t>
            </a:r>
            <a:r>
              <a:rPr lang="ru-RU" sz="1400" dirty="0" smtClean="0"/>
              <a:t>. Смысл его состоит в том, чтобы суспензию клеток развести в ростовой среде до такой концентрации, чтобы при посеве клеток на планшет в каждой лунке оказалась бы одна </a:t>
            </a:r>
            <a:r>
              <a:rPr lang="ru-RU" sz="1400" dirty="0" err="1" smtClean="0"/>
              <a:t>гибридомная</a:t>
            </a:r>
            <a:r>
              <a:rPr lang="ru-RU" sz="1400" dirty="0" smtClean="0"/>
              <a:t> клетка. На практике такое недостижимо, даже при самом тщательном расчете в какие-то лунки попадет две или даже большее число клеток, в какие-то не попадет вовсе. Кроме того, не все клетки могут выжить в тяжелых для них условиях одиночества и дать начало жизнеспособному клону. Поэтому делают несколько разных разведений клеток (как правило, три), в первом из них концентрацию клеток берут приблизительно равной 10 клеток на лунку, во втором- одна клетка на лунку, и в третьем- 0,1 на лунку. Приведенные цифры в разных пособиях могут варьировать. Клетки высевают, используя фидерный слой клеток, поскольку у одинокой </a:t>
            </a:r>
            <a:r>
              <a:rPr lang="ru-RU" sz="1400" dirty="0" err="1" smtClean="0"/>
              <a:t>гибридомной</a:t>
            </a:r>
            <a:r>
              <a:rPr lang="ru-RU" sz="1400" dirty="0" smtClean="0"/>
              <a:t> клетки практически нет шансов выжить в лунке.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Через несколько дней просматривают под микроскопом все лунки и фиксируют количество растущих в них клонов. Лунки с одним растущим клоном осматривают особенно тщательно на предмет отсутствия в них вторых мелких и малозаметных клонов. Затем, когда клоны достигнут достаточного для тестирования размера, проводят скрининг их </a:t>
            </a:r>
            <a:r>
              <a:rPr lang="ru-RU" sz="1400" dirty="0" err="1" smtClean="0"/>
              <a:t>супернатантов</a:t>
            </a:r>
            <a:r>
              <a:rPr lang="ru-RU" sz="1400" dirty="0" smtClean="0"/>
              <a:t>, используя тот же метод, что и для тестирования первичных клонов. Среди клонов, давших при тестировании положительный результат, отбирают самые продуктивные и здоровые на вид и повторяют процедуру клонирования. Если после второго клонирования все протестированные клоны дали положительный результат, самые лучшие из них отбирают для дальнейшей работы (наработки, заморозки и т.д.). В случае обнаружения </a:t>
            </a:r>
            <a:r>
              <a:rPr lang="ru-RU" sz="1400" dirty="0" err="1" smtClean="0"/>
              <a:t>несекретирующих</a:t>
            </a:r>
            <a:r>
              <a:rPr lang="ru-RU" sz="1400" dirty="0" smtClean="0"/>
              <a:t> клонов, что говорит о неустойчивой секреции антител, необходимо повторить клонирование, либо отказаться от дальнейшего использования этого клона.</a:t>
            </a:r>
            <a:endParaRPr lang="ru-RU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37187"/>
            <a:ext cx="35306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32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 smtClean="0"/>
              <a:t>Достижения фундаментальной иммунологии и клеточной биологии, обусловившие успешную реализацию идею получения перевиваемых клеток-продуцентов </a:t>
            </a:r>
            <a:r>
              <a:rPr lang="ru-RU" sz="1800" dirty="0" err="1" smtClean="0"/>
              <a:t>моноклональных</a:t>
            </a:r>
            <a:r>
              <a:rPr lang="ru-RU" sz="1800" dirty="0" smtClean="0"/>
              <a:t> иммуноглобулинов</a:t>
            </a:r>
          </a:p>
          <a:p>
            <a:pPr>
              <a:buAutoNum type="arabicPeriod"/>
            </a:pPr>
            <a:r>
              <a:rPr lang="ru-RU" sz="1800" dirty="0" smtClean="0"/>
              <a:t>История создания </a:t>
            </a:r>
            <a:r>
              <a:rPr lang="ru-RU" sz="1800" dirty="0" err="1" smtClean="0"/>
              <a:t>гибридомной</a:t>
            </a:r>
            <a:r>
              <a:rPr lang="ru-RU" sz="1800" dirty="0" smtClean="0"/>
              <a:t> технологии.</a:t>
            </a:r>
          </a:p>
          <a:p>
            <a:pPr>
              <a:buAutoNum type="arabicPeriod"/>
            </a:pPr>
            <a:r>
              <a:rPr lang="ru-RU" sz="1800" dirty="0" smtClean="0"/>
              <a:t>Основные положения </a:t>
            </a:r>
            <a:r>
              <a:rPr lang="ru-RU" sz="1800" dirty="0" err="1" smtClean="0"/>
              <a:t>гибридомной</a:t>
            </a:r>
            <a:r>
              <a:rPr lang="ru-RU" sz="1800" dirty="0" smtClean="0"/>
              <a:t> технологии.</a:t>
            </a:r>
          </a:p>
          <a:p>
            <a:pPr>
              <a:buAutoNum type="arabicPeriod"/>
            </a:pPr>
            <a:r>
              <a:rPr lang="ru-RU" sz="1800" dirty="0" smtClean="0"/>
              <a:t>Последовательность реализации экспериментальных задач при получении МКА.</a:t>
            </a:r>
          </a:p>
          <a:p>
            <a:pPr>
              <a:buAutoNum type="arabicPeriod"/>
            </a:pPr>
            <a:r>
              <a:rPr lang="ru-RU" sz="1800" dirty="0" smtClean="0"/>
              <a:t>Свойства МКА, преимущества и ограничения их использования.</a:t>
            </a:r>
          </a:p>
          <a:p>
            <a:pPr>
              <a:buAutoNum type="arabicPeriod"/>
            </a:pPr>
            <a:r>
              <a:rPr lang="ru-RU" sz="1800" dirty="0" smtClean="0"/>
              <a:t>Получение гибридом человеческого происхождения и перспективы их использования для диагностики и лечения.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1855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Накопление </a:t>
            </a:r>
            <a:r>
              <a:rPr lang="ru-RU" sz="2800" dirty="0" err="1" smtClean="0"/>
              <a:t>гибридомных</a:t>
            </a:r>
            <a:r>
              <a:rPr lang="ru-RU" sz="2800" dirty="0" smtClean="0"/>
              <a:t> клеток и секретируемых ими антител</a:t>
            </a:r>
          </a:p>
          <a:p>
            <a:pPr>
              <a:buNone/>
            </a:pPr>
            <a:r>
              <a:rPr lang="ru-RU" sz="1800" dirty="0" smtClean="0"/>
              <a:t>         Наиболее широко используются сейчас два способа наработки </a:t>
            </a:r>
            <a:r>
              <a:rPr lang="ru-RU" sz="1800" dirty="0" err="1" smtClean="0"/>
              <a:t>гибридомных</a:t>
            </a:r>
            <a:r>
              <a:rPr lang="ru-RU" sz="1800" dirty="0" smtClean="0"/>
              <a:t> клеток и </a:t>
            </a:r>
            <a:r>
              <a:rPr lang="ru-RU" sz="1800" dirty="0" err="1" smtClean="0"/>
              <a:t>моноклональных</a:t>
            </a:r>
            <a:r>
              <a:rPr lang="ru-RU" sz="1800" dirty="0" smtClean="0"/>
              <a:t> антител: наработка на </a:t>
            </a:r>
            <a:r>
              <a:rPr lang="ru-RU" sz="1800" dirty="0" err="1" smtClean="0"/>
              <a:t>культуральных</a:t>
            </a:r>
            <a:r>
              <a:rPr lang="ru-RU" sz="1800" dirty="0" smtClean="0"/>
              <a:t> средах в СО2 инкубаторе (</a:t>
            </a:r>
            <a:r>
              <a:rPr lang="en-US" sz="1800" dirty="0" smtClean="0"/>
              <a:t>in vitro</a:t>
            </a:r>
            <a:r>
              <a:rPr lang="ru-RU" sz="1800" dirty="0" smtClean="0"/>
              <a:t>) и в </a:t>
            </a:r>
            <a:r>
              <a:rPr lang="ru-RU" sz="1800" dirty="0" err="1" smtClean="0"/>
              <a:t>асцитных</a:t>
            </a:r>
            <a:r>
              <a:rPr lang="ru-RU" sz="1800" dirty="0" smtClean="0"/>
              <a:t> жидкостях мышей (</a:t>
            </a:r>
            <a:r>
              <a:rPr lang="en-US" sz="1800" dirty="0" smtClean="0"/>
              <a:t>in vivo</a:t>
            </a:r>
            <a:r>
              <a:rPr lang="ru-RU" sz="1800" dirty="0" smtClean="0"/>
              <a:t>). Каждый из них имеет свои достоинства и недостатки.</a:t>
            </a:r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  <p:sp>
        <p:nvSpPr>
          <p:cNvPr id="49154" name="AutoShape 2" descr="https://encrypted-tbn0.gstatic.com/images?q=tbn:ANd9GcT1db1-KZSx0WZ5uhtPm2NE5yJGwVmghj_kqHBxd8XgPTpRj0c2Ygv5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encrypted-tbn0.gstatic.com/images?q=tbn:ANd9GcT1db1-KZSx0WZ5uhtPm2NE5yJGwVmghj_kqHBxd8XgPTpRj0c2Ygv5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encrypted-tbn0.gstatic.com/images?q=tbn:ANd9GcT1db1-KZSx0WZ5uhtPm2NE5yJGwVmghj_kqHBxd8XgPTpRj0c2Ygv5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9" name="Picture 7" descr="C:\Users\Таня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643182"/>
            <a:ext cx="1652588" cy="1905000"/>
          </a:xfrm>
          <a:prstGeom prst="rect">
            <a:avLst/>
          </a:prstGeom>
          <a:noFill/>
        </p:spPr>
      </p:pic>
      <p:sp>
        <p:nvSpPr>
          <p:cNvPr id="49161" name="AutoShape 9" descr="https://encrypted-tbn2.gstatic.com/images?q=tbn:ANd9GcS_3A9vGr70hXfpFLWQFTkbWuRYd3RqM4RQYTuJOTj8viPyyQAh3XgD-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3" name="AutoShape 11" descr="https://encrypted-tbn2.gstatic.com/images?q=tbn:ANd9GcS_3A9vGr70hXfpFLWQFTkbWuRYd3RqM4RQYTuJOTj8viPyyQAh3XgD-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00570"/>
            <a:ext cx="4476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6" name="AutoShape 14" descr="http://www.sageresearchlabs.com/files/balbc_mou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14620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Наработка на </a:t>
            </a:r>
            <a:r>
              <a:rPr lang="ru-RU" sz="2400" dirty="0" err="1" smtClean="0"/>
              <a:t>культуральных</a:t>
            </a:r>
            <a:r>
              <a:rPr lang="ru-RU" sz="2400" dirty="0" smtClean="0"/>
              <a:t> средах в СО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инкубаторе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После того, как отобраны стабильно продуцирующие клоны, переходят к наработке антител, чтобы получить достаточное их количество для более подробного изучения их свойств. </a:t>
            </a:r>
          </a:p>
          <a:p>
            <a:r>
              <a:rPr lang="ru-RU" sz="1800" dirty="0" smtClean="0"/>
              <a:t>Для наработки антител в промышленных масштабах используют различные приспособления (</a:t>
            </a:r>
            <a:r>
              <a:rPr lang="ru-RU" sz="1800" dirty="0" err="1" smtClean="0"/>
              <a:t>цитокультиваторы</a:t>
            </a:r>
            <a:r>
              <a:rPr lang="ru-RU" sz="1800" dirty="0" smtClean="0"/>
              <a:t>, ферментеры и т.д.), в которых соблюдаются необходимые условия культивации клеток (температура, уровень СО2 и влажности), а также частично или полностью автоматизированы подача питательных сред и отбор </a:t>
            </a:r>
            <a:r>
              <a:rPr lang="ru-RU" sz="1800" dirty="0" err="1" smtClean="0"/>
              <a:t>супернатантов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357694"/>
            <a:ext cx="4476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0720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smtClean="0"/>
              <a:t>Наработка антител в </a:t>
            </a:r>
            <a:r>
              <a:rPr lang="ru-RU" sz="2600" dirty="0" err="1" smtClean="0"/>
              <a:t>асцитных</a:t>
            </a:r>
            <a:r>
              <a:rPr lang="ru-RU" sz="2600" dirty="0" smtClean="0"/>
              <a:t> жидкостях</a:t>
            </a:r>
          </a:p>
          <a:p>
            <a:pPr algn="just"/>
            <a:r>
              <a:rPr lang="ru-RU" sz="2000" dirty="0" smtClean="0"/>
              <a:t>Наименее хлопотный способ наработать большое количество антител- это ввести </a:t>
            </a:r>
            <a:r>
              <a:rPr lang="ru-RU" sz="2000" dirty="0" err="1" smtClean="0"/>
              <a:t>гибридомные</a:t>
            </a:r>
            <a:r>
              <a:rPr lang="ru-RU" sz="2000" dirty="0" smtClean="0"/>
              <a:t> клетки в </a:t>
            </a:r>
            <a:r>
              <a:rPr lang="ru-RU" sz="2000" dirty="0" err="1" smtClean="0"/>
              <a:t>перитонеальную</a:t>
            </a:r>
            <a:r>
              <a:rPr lang="ru-RU" sz="2000" dirty="0" smtClean="0"/>
              <a:t> полость мыши. Через 6-30 дней (чаще через 10-14) в зависимости от числа введенных клеток и скорости их деления в </a:t>
            </a:r>
            <a:r>
              <a:rPr lang="ru-RU" sz="2000" dirty="0" err="1" smtClean="0"/>
              <a:t>перитонеальной</a:t>
            </a:r>
            <a:r>
              <a:rPr lang="ru-RU" sz="2000" dirty="0" smtClean="0"/>
              <a:t> полости образуется </a:t>
            </a:r>
            <a:r>
              <a:rPr lang="ru-RU" sz="2000" dirty="0" err="1" smtClean="0"/>
              <a:t>асцитная</a:t>
            </a:r>
            <a:r>
              <a:rPr lang="ru-RU" sz="2000" dirty="0" smtClean="0"/>
              <a:t> жидкость, содержащая большое количество </a:t>
            </a:r>
            <a:r>
              <a:rPr lang="ru-RU" sz="2000" dirty="0" err="1" smtClean="0"/>
              <a:t>гибридомных</a:t>
            </a:r>
            <a:r>
              <a:rPr lang="ru-RU" sz="2000" dirty="0" smtClean="0"/>
              <a:t> клеток и </a:t>
            </a:r>
            <a:r>
              <a:rPr lang="ru-RU" sz="2000" dirty="0" err="1" smtClean="0"/>
              <a:t>монАТ</a:t>
            </a:r>
            <a:r>
              <a:rPr lang="ru-RU" sz="2000" dirty="0" smtClean="0"/>
              <a:t> (концентрация антител в асцитах может достигать 20мг/мл). Для лучшей приживаемости </a:t>
            </a:r>
            <a:r>
              <a:rPr lang="ru-RU" sz="2000" dirty="0" err="1" smtClean="0"/>
              <a:t>гибридомных</a:t>
            </a:r>
            <a:r>
              <a:rPr lang="ru-RU" sz="2000" dirty="0" smtClean="0"/>
              <a:t> клеток и во избежание развития солидных (твердых) опухолей мышам предварительно (за 7-20 дней до введения клеток) вводят минеральное масло- </a:t>
            </a:r>
            <a:r>
              <a:rPr lang="ru-RU" sz="2000" dirty="0" err="1" smtClean="0"/>
              <a:t>пристан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smtClean="0"/>
              <a:t>В процессе развития </a:t>
            </a:r>
            <a:r>
              <a:rPr lang="ru-RU" sz="2000" dirty="0" err="1" smtClean="0"/>
              <a:t>асцитной</a:t>
            </a:r>
            <a:r>
              <a:rPr lang="ru-RU" sz="2000" dirty="0" smtClean="0"/>
              <a:t> опухоли клетки </a:t>
            </a:r>
            <a:r>
              <a:rPr lang="ru-RU" sz="2000" dirty="0" err="1" smtClean="0"/>
              <a:t>гибридомы</a:t>
            </a:r>
            <a:r>
              <a:rPr lang="ru-RU" sz="2000" dirty="0" smtClean="0"/>
              <a:t> </a:t>
            </a:r>
            <a:r>
              <a:rPr lang="ru-RU" sz="2000" dirty="0" err="1" smtClean="0"/>
              <a:t>оздоравливаются</a:t>
            </a:r>
            <a:r>
              <a:rPr lang="ru-RU" sz="2000" dirty="0" smtClean="0"/>
              <a:t>, избавляются от бактериальной и вирусной инфекций. Скорость роста извлеченных из асцита клеток, как правило, значительно выше, чем до введения их в </a:t>
            </a:r>
            <a:r>
              <a:rPr lang="ru-RU" sz="2000" dirty="0" err="1" smtClean="0"/>
              <a:t>перитонеальную</a:t>
            </a:r>
            <a:r>
              <a:rPr lang="ru-RU" sz="2000" dirty="0" smtClean="0"/>
              <a:t> полость мышей. </a:t>
            </a:r>
          </a:p>
          <a:p>
            <a:endParaRPr lang="ru-RU" sz="2000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714884"/>
            <a:ext cx="2890833" cy="1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929198"/>
            <a:ext cx="5072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Наработке антител в </a:t>
            </a:r>
            <a:r>
              <a:rPr lang="ru-RU" dirty="0" err="1" smtClean="0"/>
              <a:t>асцитных</a:t>
            </a:r>
            <a:r>
              <a:rPr lang="ru-RU" dirty="0" smtClean="0"/>
              <a:t> жидкостях во многих странах препятствует законодательство, считая эту процедуру негуманной по отношению к животным. В нашей стране пока такого запрета нет, но соответствующий законопроект уже обсуждается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7862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800" dirty="0" smtClean="0"/>
              <a:t>Хранение клеток</a:t>
            </a:r>
          </a:p>
          <a:p>
            <a:r>
              <a:rPr lang="ru-RU" sz="2000" dirty="0" smtClean="0"/>
              <a:t>Клетки годами можно хранить в жидком азоте без существенной потери их жизнеспособности. Заморозку клеток производят, когда они находятся в логарифмической фазе роста. Суспензию клеток, предназначенных для заморозки, помещают в раствор, содержащий 10-90% сыворотки, 5-10% ДМСО и в остальном- ростовую среду. </a:t>
            </a:r>
          </a:p>
          <a:p>
            <a:r>
              <a:rPr lang="ru-RU" sz="2000" dirty="0" smtClean="0"/>
              <a:t>Понижение температуры при заморозке производят постепенно, существуют даже специальные приборы, позволяющие снижать температуру с заданной скоростью. В основном же бывает достаточно предварительно поместить ампулу с клетками в морозильник на -70ºС, а затем перенести в специальный сосуд с жидким азотом (сосуд </a:t>
            </a:r>
            <a:r>
              <a:rPr lang="ru-RU" sz="2000" dirty="0" err="1" smtClean="0"/>
              <a:t>Дьюара</a:t>
            </a:r>
            <a:r>
              <a:rPr lang="ru-RU" sz="2000" dirty="0" smtClean="0"/>
              <a:t>). Неудобство хранения клеток жидком азоте состоит в необходимости регулярно доливать азот в эти сосуды. Для менее продолжительного хранения клеток можно использовать морозильники с температурой от -70ºС и ниже. </a:t>
            </a:r>
          </a:p>
          <a:p>
            <a:endParaRPr lang="ru-RU" sz="2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929066"/>
            <a:ext cx="3500462" cy="27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dirty="0" smtClean="0"/>
              <a:t>        Общие свойства </a:t>
            </a:r>
            <a:r>
              <a:rPr lang="ru-RU" sz="3000" dirty="0" err="1" smtClean="0"/>
              <a:t>моноклональных</a:t>
            </a:r>
            <a:r>
              <a:rPr lang="ru-RU" sz="3000" dirty="0" smtClean="0"/>
              <a:t> антител</a:t>
            </a:r>
          </a:p>
          <a:p>
            <a:r>
              <a:rPr lang="ru-RU" sz="2000" dirty="0" err="1" smtClean="0"/>
              <a:t>Моноклональные</a:t>
            </a:r>
            <a:r>
              <a:rPr lang="ru-RU" sz="2000" dirty="0" smtClean="0"/>
              <a:t> антитела (</a:t>
            </a:r>
            <a:r>
              <a:rPr lang="ru-RU" sz="2000" dirty="0" err="1" smtClean="0"/>
              <a:t>монАТ</a:t>
            </a:r>
            <a:r>
              <a:rPr lang="ru-RU" sz="2000" dirty="0" smtClean="0"/>
              <a:t>), в отличие от </a:t>
            </a:r>
            <a:r>
              <a:rPr lang="ru-RU" sz="2000" dirty="0" err="1" smtClean="0"/>
              <a:t>поликлональных</a:t>
            </a:r>
            <a:r>
              <a:rPr lang="ru-RU" sz="2000" dirty="0" smtClean="0"/>
              <a:t>, являются продуктом секреции одной антитело- продуцирующей клетки, либо ее потомков (клона), образовавшихся в процессе деления этой клетки. Все </a:t>
            </a:r>
            <a:r>
              <a:rPr lang="ru-RU" sz="2000" dirty="0" err="1" smtClean="0"/>
              <a:t>монАТ</a:t>
            </a:r>
            <a:r>
              <a:rPr lang="ru-RU" sz="2000" dirty="0" smtClean="0"/>
              <a:t>, являющиеся продуктом одного клона, представлены идентичными молекулами, отсюда вытекают основные свойства </a:t>
            </a:r>
            <a:r>
              <a:rPr lang="ru-RU" sz="2000" dirty="0" err="1" smtClean="0"/>
              <a:t>моноклональных</a:t>
            </a:r>
            <a:r>
              <a:rPr lang="ru-RU" sz="2000" dirty="0" smtClean="0"/>
              <a:t> антител:</a:t>
            </a:r>
          </a:p>
          <a:p>
            <a:r>
              <a:rPr lang="ru-RU" sz="2000" dirty="0" smtClean="0"/>
              <a:t>а) Все молекулы </a:t>
            </a:r>
            <a:r>
              <a:rPr lang="ru-RU" sz="2000" dirty="0" err="1" smtClean="0"/>
              <a:t>монАТ</a:t>
            </a:r>
            <a:r>
              <a:rPr lang="ru-RU" sz="2000" dirty="0" smtClean="0"/>
              <a:t>, являющиеся продуктом одного клона, имеют одинаковую специфичность, то есть, направлены против одинаковых мест связывания (</a:t>
            </a:r>
            <a:r>
              <a:rPr lang="ru-RU" sz="2000" dirty="0" err="1" smtClean="0"/>
              <a:t>антигенных</a:t>
            </a:r>
            <a:r>
              <a:rPr lang="ru-RU" sz="2000" dirty="0" smtClean="0"/>
              <a:t> детерминант) на  каком-либо конкретном антигене, тогда как </a:t>
            </a:r>
            <a:r>
              <a:rPr lang="ru-RU" sz="2000" dirty="0" err="1" smtClean="0"/>
              <a:t>поликлональная</a:t>
            </a:r>
            <a:r>
              <a:rPr lang="ru-RU" sz="2000" dirty="0" smtClean="0"/>
              <a:t> сыворотка имеет в своем составе антитела к разным участкам связывания с антигенам и даже к разным антигенам.</a:t>
            </a:r>
          </a:p>
          <a:p>
            <a:r>
              <a:rPr lang="ru-RU" sz="2000" dirty="0" smtClean="0"/>
              <a:t>б) Все молекулы </a:t>
            </a:r>
            <a:r>
              <a:rPr lang="ru-RU" sz="2000" dirty="0" err="1" smtClean="0"/>
              <a:t>монАТ</a:t>
            </a:r>
            <a:r>
              <a:rPr lang="ru-RU" sz="2000" dirty="0" smtClean="0"/>
              <a:t>, являющиеся продуктом одного клона, имеют одинаковое сродство к связываемому антигену (</a:t>
            </a:r>
            <a:r>
              <a:rPr lang="ru-RU" sz="2000" dirty="0" err="1" smtClean="0"/>
              <a:t>аффинность</a:t>
            </a:r>
            <a:r>
              <a:rPr lang="ru-RU" sz="2000" dirty="0" smtClean="0"/>
              <a:t>), то есть </a:t>
            </a:r>
            <a:r>
              <a:rPr lang="ru-RU" sz="2000" dirty="0" err="1" smtClean="0"/>
              <a:t>моноклональные</a:t>
            </a:r>
            <a:r>
              <a:rPr lang="ru-RU" sz="2000" dirty="0" smtClean="0"/>
              <a:t> антитела бывают </a:t>
            </a:r>
            <a:r>
              <a:rPr lang="ru-RU" sz="2000" dirty="0" err="1" smtClean="0"/>
              <a:t>высокоаффинными</a:t>
            </a:r>
            <a:r>
              <a:rPr lang="ru-RU" sz="2000" dirty="0" smtClean="0"/>
              <a:t> («прочно» связывающие антиген) и </a:t>
            </a:r>
            <a:r>
              <a:rPr lang="ru-RU" sz="2000" dirty="0" err="1" smtClean="0"/>
              <a:t>низкоаффинные</a:t>
            </a:r>
            <a:r>
              <a:rPr lang="ru-RU" sz="2000" dirty="0" smtClean="0"/>
              <a:t> (образующие легко </a:t>
            </a:r>
            <a:r>
              <a:rPr lang="ru-RU" sz="2000" dirty="0" err="1" smtClean="0"/>
              <a:t>диссоциирующий</a:t>
            </a:r>
            <a:r>
              <a:rPr lang="ru-RU" sz="2000" dirty="0" smtClean="0"/>
              <a:t> комплекс с антигеном). </a:t>
            </a:r>
            <a:r>
              <a:rPr lang="ru-RU" sz="2000" dirty="0" err="1" smtClean="0"/>
              <a:t>Поликлональная</a:t>
            </a:r>
            <a:r>
              <a:rPr lang="ru-RU" sz="2000" dirty="0" smtClean="0"/>
              <a:t> сыворотка всегда представлена антителами разной </a:t>
            </a:r>
            <a:r>
              <a:rPr lang="ru-RU" sz="2000" dirty="0" err="1" smtClean="0"/>
              <a:t>аффинности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в) Все молекулы </a:t>
            </a:r>
            <a:r>
              <a:rPr lang="ru-RU" sz="2000" dirty="0" err="1" smtClean="0"/>
              <a:t>монАТ</a:t>
            </a:r>
            <a:r>
              <a:rPr lang="ru-RU" sz="2000" dirty="0" smtClean="0"/>
              <a:t>, являющиеся продуктом одного клона, имеют один </a:t>
            </a:r>
            <a:r>
              <a:rPr lang="ru-RU" sz="2000" dirty="0" err="1" smtClean="0"/>
              <a:t>изотип</a:t>
            </a:r>
            <a:r>
              <a:rPr lang="ru-RU" sz="2000" dirty="0" smtClean="0"/>
              <a:t> и </a:t>
            </a:r>
            <a:r>
              <a:rPr lang="ru-RU" sz="2000" dirty="0" err="1" smtClean="0"/>
              <a:t>субизотип</a:t>
            </a:r>
            <a:r>
              <a:rPr lang="ru-RU" sz="2000" dirty="0" smtClean="0"/>
              <a:t> иммуноглобулинов, чего нельзя сказать о </a:t>
            </a:r>
            <a:r>
              <a:rPr lang="ru-RU" sz="2000" dirty="0" err="1" smtClean="0"/>
              <a:t>поликлональной</a:t>
            </a:r>
            <a:r>
              <a:rPr lang="ru-RU" sz="2000" dirty="0" smtClean="0"/>
              <a:t> сыворотке.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1535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200150" y="-19050"/>
            <a:ext cx="6743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2400">
                <a:cs typeface="Times New Roman" pitchFamily="18" charset="0"/>
              </a:rPr>
              <a:t>Основные свойства МКА и ограничения их применения</a:t>
            </a:r>
            <a:endParaRPr lang="ru-RU" altLang="ru-RU" sz="24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836613"/>
          <a:ext cx="7991475" cy="5499102"/>
        </p:xfrm>
        <a:graphic>
          <a:graphicData uri="http://schemas.openxmlformats.org/drawingml/2006/table">
            <a:tbl>
              <a:tblPr/>
              <a:tblGrid>
                <a:gridCol w="3995737"/>
                <a:gridCol w="3995738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Достоинства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Гомогенность по составу и свойствам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Относительно большая трудоемкость воспроизведения гибридомной технологии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Узкая специфичность,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выявить новую перекрестную реактивность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 при работе с единичным вариантом МКА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получения в неограниченных количествах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все типы МКА пригодны для изучения биологических функций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получения при иммунизации неочищенными антигенами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чувствительны к различным факторам по сравнению с поликлональными антителами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работы со стандартным реагентом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Трудности получения человеческих моноклональных антител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Трудности в получении МКА к слабым иммуногенам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42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Апробированные системы слияния человеческих лимфоцитов</a:t>
            </a:r>
          </a:p>
        </p:txBody>
      </p:sp>
      <p:graphicFrame>
        <p:nvGraphicFramePr>
          <p:cNvPr id="4098" name="Object 0"/>
          <p:cNvGraphicFramePr>
            <a:graphicFrameLocks noGrp="1" noChangeAspect="1"/>
          </p:cNvGraphicFramePr>
          <p:nvPr>
            <p:ph type="tbl" idx="1"/>
          </p:nvPr>
        </p:nvGraphicFramePr>
        <p:xfrm>
          <a:off x="655638" y="2166938"/>
          <a:ext cx="8156575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Документ" r:id="rId3" imgW="6014101" imgH="3287715" progId="Word.Document.8">
                  <p:embed/>
                </p:oleObj>
              </mc:Choice>
              <mc:Fallback>
                <p:oleObj name="Документ" r:id="rId3" imgW="6014101" imgH="32877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166938"/>
                        <a:ext cx="8156575" cy="445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2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71575"/>
            <a:ext cx="5715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63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29085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49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Литература</a:t>
            </a:r>
          </a:p>
          <a:p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Köhler</a:t>
            </a:r>
            <a:r>
              <a:rPr lang="en-US" sz="1400" dirty="0" smtClean="0"/>
              <a:t> G., Milstein C. (1975). Continuous cultures of fused cells secreting antibody of predefined specificity. Nature 256, 495–497;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The 1976 letter from NRDC to MRC on commercial exploitation of monoclonal antibodies.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Wikipedia: «Monoclonal antibody therapy»;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Murphy K. </a:t>
            </a:r>
            <a:r>
              <a:rPr lang="en-US" sz="1400" dirty="0" err="1" smtClean="0"/>
              <a:t>Janeway’s</a:t>
            </a:r>
            <a:r>
              <a:rPr lang="en-US" sz="1400" dirty="0" smtClean="0"/>
              <a:t> </a:t>
            </a:r>
            <a:r>
              <a:rPr lang="en-US" sz="1400" dirty="0" err="1" smtClean="0"/>
              <a:t>Immunobiology</a:t>
            </a:r>
            <a:r>
              <a:rPr lang="en-US" sz="1400" dirty="0" smtClean="0"/>
              <a:t>. Garland Science, 2011;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Абелев Г.И. (2002). История клонально-селекционной теории. Природа 11 (2002),75—80;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err="1" smtClean="0"/>
              <a:t>Ройт</a:t>
            </a:r>
            <a:r>
              <a:rPr lang="ru-RU" sz="1400" dirty="0" smtClean="0"/>
              <a:t> А., </a:t>
            </a:r>
            <a:r>
              <a:rPr lang="ru-RU" sz="1400" dirty="0" err="1" smtClean="0"/>
              <a:t>Бростофф</a:t>
            </a:r>
            <a:r>
              <a:rPr lang="ru-RU" sz="1400" dirty="0" smtClean="0"/>
              <a:t> Дж., Мейл Д. Иммунологии. М.: Мир, 2000.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Winter G., Griffiths A., Hawkins R., </a:t>
            </a:r>
            <a:r>
              <a:rPr lang="en-US" sz="1400" dirty="0" err="1" smtClean="0"/>
              <a:t>Hoogenboem</a:t>
            </a:r>
            <a:r>
              <a:rPr lang="en-US" sz="1400" dirty="0" smtClean="0"/>
              <a:t> H. (1994). Making antibodies by phage display technology. Ann. Rev. </a:t>
            </a:r>
            <a:r>
              <a:rPr lang="en-US" sz="1400" dirty="0" err="1" smtClean="0"/>
              <a:t>Immunol</a:t>
            </a:r>
            <a:r>
              <a:rPr lang="en-US" sz="1400" dirty="0" smtClean="0"/>
              <a:t>. 12, 433;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McCafferty</a:t>
            </a:r>
            <a:r>
              <a:rPr lang="en-US" sz="1400" dirty="0" smtClean="0"/>
              <a:t> J., Griffiths A., Winter G., </a:t>
            </a:r>
            <a:r>
              <a:rPr lang="en-US" sz="1400" dirty="0" err="1" smtClean="0"/>
              <a:t>Chiswell</a:t>
            </a:r>
            <a:r>
              <a:rPr lang="en-US" sz="1400" dirty="0" smtClean="0"/>
              <a:t> D. (1990). Phage antibodies: filamentous phage displaying antibody variable domains. Nature 348, 552;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err="1" smtClean="0"/>
              <a:t>Альтшулер</a:t>
            </a:r>
            <a:r>
              <a:rPr lang="ru-RU" sz="1400" dirty="0" smtClean="0"/>
              <a:t> Е., Серебряная Д., </a:t>
            </a:r>
            <a:r>
              <a:rPr lang="ru-RU" sz="1400" dirty="0" err="1" smtClean="0"/>
              <a:t>Катруха</a:t>
            </a:r>
            <a:r>
              <a:rPr lang="ru-RU" sz="1400" dirty="0" smtClean="0"/>
              <a:t> А. (2010). Получение рекомбинантных антител и способы увеличения их </a:t>
            </a:r>
            <a:r>
              <a:rPr lang="ru-RU" sz="1400" dirty="0" err="1" smtClean="0"/>
              <a:t>аффинности</a:t>
            </a:r>
            <a:r>
              <a:rPr lang="ru-RU" sz="1400" dirty="0" smtClean="0"/>
              <a:t>. Успехи биологической химии 50, 203;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err="1" smtClean="0"/>
              <a:t>Fellouse</a:t>
            </a:r>
            <a:r>
              <a:rPr lang="en-US" sz="1400" dirty="0" smtClean="0"/>
              <a:t> F.A., Esaki K., </a:t>
            </a:r>
            <a:r>
              <a:rPr lang="en-US" sz="1400" dirty="0" err="1" smtClean="0"/>
              <a:t>Birtalan</a:t>
            </a:r>
            <a:r>
              <a:rPr lang="en-US" sz="1400" dirty="0" smtClean="0"/>
              <a:t> S., </a:t>
            </a:r>
            <a:r>
              <a:rPr lang="en-US" sz="1400" dirty="0" err="1" smtClean="0"/>
              <a:t>Raptis</a:t>
            </a:r>
            <a:r>
              <a:rPr lang="en-US" sz="1400" dirty="0" smtClean="0"/>
              <a:t> D., </a:t>
            </a:r>
            <a:r>
              <a:rPr lang="en-US" sz="1400" dirty="0" err="1" smtClean="0"/>
              <a:t>Cancasci</a:t>
            </a:r>
            <a:r>
              <a:rPr lang="en-US" sz="1400" dirty="0" smtClean="0"/>
              <a:t> V.J., Koide A., </a:t>
            </a:r>
            <a:r>
              <a:rPr lang="en-US" sz="1400" dirty="0" err="1" smtClean="0"/>
              <a:t>Jhurani</a:t>
            </a:r>
            <a:r>
              <a:rPr lang="en-US" sz="1400" dirty="0" smtClean="0"/>
              <a:t> P., </a:t>
            </a:r>
            <a:r>
              <a:rPr lang="en-US" sz="1400" dirty="0" err="1" smtClean="0"/>
              <a:t>Vasser</a:t>
            </a:r>
            <a:r>
              <a:rPr lang="en-US" sz="1400" dirty="0" smtClean="0"/>
              <a:t> M., </a:t>
            </a:r>
            <a:r>
              <a:rPr lang="en-US" sz="1400" dirty="0" err="1" smtClean="0"/>
              <a:t>Wiesmann</a:t>
            </a:r>
            <a:r>
              <a:rPr lang="en-US" sz="1400" dirty="0" smtClean="0"/>
              <a:t> C., </a:t>
            </a:r>
            <a:r>
              <a:rPr lang="en-US" sz="1400" dirty="0" err="1" smtClean="0"/>
              <a:t>Kossiakoff</a:t>
            </a:r>
            <a:r>
              <a:rPr lang="en-US" sz="1400" dirty="0" smtClean="0"/>
              <a:t> A.A., Koide S., </a:t>
            </a:r>
            <a:r>
              <a:rPr lang="en-US" sz="1400" dirty="0" err="1" smtClean="0"/>
              <a:t>Sidhu</a:t>
            </a:r>
            <a:r>
              <a:rPr lang="en-US" sz="1400" dirty="0" smtClean="0"/>
              <a:t> S.S. (2007). High-throughput generation of synthetic antibodies from </a:t>
            </a:r>
            <a:r>
              <a:rPr lang="en-US" sz="1400" dirty="0" err="1" smtClean="0"/>
              <a:t>higly</a:t>
            </a:r>
            <a:r>
              <a:rPr lang="en-US" sz="1400" dirty="0" smtClean="0"/>
              <a:t> functional minimalist phage-displayed libraries. J. Mol. Biol. 373, 924; </a:t>
            </a:r>
            <a:endParaRPr lang="ru-RU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/>
              <a:t>Newton K., Matsumoto M.L., Wertz I.E., Kirkpatrick D.S., </a:t>
            </a:r>
            <a:r>
              <a:rPr lang="en-US" sz="1400" dirty="0" err="1" smtClean="0"/>
              <a:t>Lill</a:t>
            </a:r>
            <a:r>
              <a:rPr lang="en-US" sz="1400" dirty="0" smtClean="0"/>
              <a:t> J.R., Tan J., </a:t>
            </a:r>
            <a:r>
              <a:rPr lang="en-US" sz="1400" dirty="0" err="1" smtClean="0"/>
              <a:t>Dugger</a:t>
            </a:r>
            <a:r>
              <a:rPr lang="en-US" sz="1400" dirty="0" smtClean="0"/>
              <a:t> D., Gordon N., </a:t>
            </a:r>
            <a:r>
              <a:rPr lang="en-US" sz="1400" dirty="0" err="1" smtClean="0"/>
              <a:t>Sidhu</a:t>
            </a:r>
            <a:r>
              <a:rPr lang="en-US" sz="1400" dirty="0" smtClean="0"/>
              <a:t> S.S., </a:t>
            </a:r>
            <a:r>
              <a:rPr lang="en-US" sz="1400" dirty="0" err="1" smtClean="0"/>
              <a:t>Fellouse</a:t>
            </a:r>
            <a:r>
              <a:rPr lang="en-US" sz="1400" dirty="0" smtClean="0"/>
              <a:t> F.A., </a:t>
            </a:r>
            <a:r>
              <a:rPr lang="en-US" sz="1400" dirty="0" err="1" smtClean="0"/>
              <a:t>Komuves</a:t>
            </a:r>
            <a:r>
              <a:rPr lang="en-US" sz="1400" dirty="0" smtClean="0"/>
              <a:t> L., French D.M., </a:t>
            </a:r>
            <a:r>
              <a:rPr lang="en-US" sz="1400" dirty="0" err="1" smtClean="0"/>
              <a:t>Ferrando</a:t>
            </a:r>
            <a:r>
              <a:rPr lang="en-US" sz="1400" dirty="0" smtClean="0"/>
              <a:t> R.E., Lam C., </a:t>
            </a:r>
            <a:r>
              <a:rPr lang="en-US" sz="1400" dirty="0" err="1" smtClean="0"/>
              <a:t>Compaan</a:t>
            </a:r>
            <a:r>
              <a:rPr lang="en-US" sz="1400" dirty="0" smtClean="0"/>
              <a:t> D., Yu C., </a:t>
            </a:r>
            <a:r>
              <a:rPr lang="en-US" sz="1400" dirty="0" err="1" smtClean="0"/>
              <a:t>Bosanac</a:t>
            </a:r>
            <a:r>
              <a:rPr lang="en-US" sz="1400" dirty="0" smtClean="0"/>
              <a:t> I., </a:t>
            </a:r>
            <a:r>
              <a:rPr lang="en-US" sz="1400" dirty="0" err="1" smtClean="0"/>
              <a:t>Hymowitz</a:t>
            </a:r>
            <a:r>
              <a:rPr lang="en-US" sz="1400" dirty="0" smtClean="0"/>
              <a:t> S.G., Kelley R.F., Dixit V.M. (2008). Ubiquitin chain editing revealed by </a:t>
            </a:r>
            <a:r>
              <a:rPr lang="en-US" sz="1400" dirty="0" err="1" smtClean="0"/>
              <a:t>polyibiquitin</a:t>
            </a:r>
            <a:r>
              <a:rPr lang="en-US" sz="1400" dirty="0" smtClean="0"/>
              <a:t> linkage-specific antibodies. Cell 134, 668.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066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A508590-8712-4FF6-B8DA-DE40C4EFA677}" type="slidenum">
              <a:rPr lang="en-US" altLang="ru-RU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</a:t>
            </a:fld>
            <a:endParaRPr lang="en-US" altLang="ru-RU" sz="140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>
          <a:xfrm>
            <a:off x="3200400" y="533400"/>
            <a:ext cx="5715000" cy="1219200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Моноклональные антитела</a:t>
            </a:r>
            <a:r>
              <a:rPr lang="en-US" altLang="ru-RU" sz="36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(Mabs)</a:t>
            </a:r>
            <a:endParaRPr lang="ru-RU" altLang="ru-RU" sz="28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5" descr="C:\Users\Таня\Pictures\jy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4191000" cy="3581400"/>
          </a:xfrm>
          <a:noFill/>
        </p:spPr>
      </p:pic>
      <p:pic>
        <p:nvPicPr>
          <p:cNvPr id="5125" name="Picture 6" descr="C:\Users\Таня\Pictures\m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1447800" y="57150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ru-RU" b="1"/>
              <a:t>1975 Kohler</a:t>
            </a:r>
            <a:r>
              <a:rPr lang="en-US" altLang="ru-RU"/>
              <a:t> and </a:t>
            </a:r>
            <a:r>
              <a:rPr lang="en-US" altLang="ru-RU" b="1"/>
              <a:t>Milstein</a:t>
            </a:r>
            <a:endParaRPr lang="ru-RU" altLang="ru-RU"/>
          </a:p>
        </p:txBody>
      </p:sp>
      <p:pic>
        <p:nvPicPr>
          <p:cNvPr id="5127" name="Picture 8" descr="C:\Users\Таня\Pictures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810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09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Каждое антитело состоит из двух тяжёлых (</a:t>
            </a:r>
            <a:r>
              <a:rPr lang="ru-RU" sz="1600" dirty="0" err="1" smtClean="0"/>
              <a:t>Heavy</a:t>
            </a:r>
            <a:r>
              <a:rPr lang="ru-RU" sz="1600" dirty="0" smtClean="0"/>
              <a:t>) и двух легких (</a:t>
            </a:r>
            <a:r>
              <a:rPr lang="ru-RU" sz="1600" dirty="0" err="1" smtClean="0"/>
              <a:t>Light</a:t>
            </a:r>
            <a:r>
              <a:rPr lang="ru-RU" sz="1600" dirty="0" smtClean="0"/>
              <a:t>) цепей. Тяжелые цепи образованы вариабельным доменом (</a:t>
            </a:r>
            <a:r>
              <a:rPr lang="ru-RU" sz="1600" dirty="0" err="1" smtClean="0"/>
              <a:t>Variable</a:t>
            </a:r>
            <a:r>
              <a:rPr lang="ru-RU" sz="1600" dirty="0" smtClean="0"/>
              <a:t> </a:t>
            </a:r>
            <a:r>
              <a:rPr lang="ru-RU" sz="1600" dirty="0" err="1" smtClean="0"/>
              <a:t>Heavy</a:t>
            </a:r>
            <a:r>
              <a:rPr lang="ru-RU" sz="1600" dirty="0" smtClean="0"/>
              <a:t>) и тремя константными доменами (</a:t>
            </a:r>
            <a:r>
              <a:rPr lang="ru-RU" sz="1600" dirty="0" err="1" smtClean="0"/>
              <a:t>Constant</a:t>
            </a:r>
            <a:r>
              <a:rPr lang="ru-RU" sz="1600" dirty="0" smtClean="0"/>
              <a:t> </a:t>
            </a:r>
            <a:r>
              <a:rPr lang="ru-RU" sz="1600" dirty="0" err="1" smtClean="0"/>
              <a:t>Heavy</a:t>
            </a:r>
            <a:r>
              <a:rPr lang="ru-RU" sz="1600" dirty="0" smtClean="0"/>
              <a:t> 1, CH2, CH3). Лёгкие цепи содержат один вариабельный (</a:t>
            </a:r>
            <a:r>
              <a:rPr lang="ru-RU" sz="1600" dirty="0" err="1" smtClean="0"/>
              <a:t>Variable</a:t>
            </a:r>
            <a:r>
              <a:rPr lang="ru-RU" sz="1600" dirty="0" smtClean="0"/>
              <a:t> </a:t>
            </a:r>
            <a:r>
              <a:rPr lang="ru-RU" sz="1600" dirty="0" err="1" smtClean="0"/>
              <a:t>Light</a:t>
            </a:r>
            <a:r>
              <a:rPr lang="ru-RU" sz="1600" dirty="0" smtClean="0"/>
              <a:t>) и один константный (</a:t>
            </a:r>
            <a:r>
              <a:rPr lang="ru-RU" sz="1600" dirty="0" err="1" smtClean="0"/>
              <a:t>Constant</a:t>
            </a:r>
            <a:r>
              <a:rPr lang="ru-RU" sz="1600" dirty="0" smtClean="0"/>
              <a:t> </a:t>
            </a:r>
            <a:r>
              <a:rPr lang="ru-RU" sz="1600" dirty="0" err="1" smtClean="0"/>
              <a:t>Light</a:t>
            </a:r>
            <a:r>
              <a:rPr lang="ru-RU" sz="1600" dirty="0" smtClean="0"/>
              <a:t>) домен. Один вариабельный и один константный домен, соединённые </a:t>
            </a:r>
            <a:r>
              <a:rPr lang="ru-RU" sz="1600" dirty="0" err="1" smtClean="0"/>
              <a:t>дисульфидной</a:t>
            </a:r>
            <a:r>
              <a:rPr lang="ru-RU" sz="1600" dirty="0" smtClean="0"/>
              <a:t> связью, составляют </a:t>
            </a:r>
            <a:r>
              <a:rPr lang="ru-RU" sz="1600" dirty="0" err="1" smtClean="0"/>
              <a:t>Fab</a:t>
            </a:r>
            <a:r>
              <a:rPr lang="ru-RU" sz="1600" dirty="0" smtClean="0"/>
              <a:t>-фрагмент.</a:t>
            </a:r>
          </a:p>
          <a:p>
            <a:endParaRPr lang="ru-RU" sz="1600" dirty="0" smtClean="0"/>
          </a:p>
          <a:p>
            <a:r>
              <a:rPr lang="ru-RU" sz="1600" dirty="0" smtClean="0"/>
              <a:t>Сайт связывания антигена образован вариабельными доменами одной тяжёлой и одной лёгкой цепи. Участок антигена, который распознается антителом, называется </a:t>
            </a:r>
            <a:r>
              <a:rPr lang="ru-RU" sz="1600" dirty="0" err="1" smtClean="0"/>
              <a:t>эпитопом</a:t>
            </a:r>
            <a:r>
              <a:rPr lang="ru-RU" sz="1600" dirty="0" smtClean="0"/>
              <a:t>. Взаимодействующий с ним фрагмент поверхности антитела называют </a:t>
            </a:r>
            <a:r>
              <a:rPr lang="ru-RU" sz="1600" dirty="0" err="1" smtClean="0"/>
              <a:t>паратопом</a:t>
            </a:r>
            <a:r>
              <a:rPr lang="ru-RU" sz="16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1"/>
            <a:ext cx="5832648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9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632848" cy="515744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/>
              <a:t>Гибридома</a:t>
            </a:r>
            <a:r>
              <a:rPr lang="ru-RU" sz="1800" dirty="0"/>
              <a:t> — гибридная </a:t>
            </a:r>
            <a:r>
              <a:rPr lang="ru-RU" sz="1800" dirty="0" smtClean="0"/>
              <a:t>клеточная линия, </a:t>
            </a:r>
            <a:r>
              <a:rPr lang="ru-RU" sz="1800" dirty="0"/>
              <a:t>полученная в результате слияния клеток двух видов: способных к образованию </a:t>
            </a:r>
            <a:r>
              <a:rPr lang="ru-RU" sz="1800" dirty="0" smtClean="0"/>
              <a:t>антител </a:t>
            </a:r>
            <a:r>
              <a:rPr lang="uk-UA" sz="1800" dirty="0" smtClean="0"/>
              <a:t>В-</a:t>
            </a:r>
            <a:r>
              <a:rPr lang="ru-RU" sz="1800" dirty="0" smtClean="0"/>
              <a:t>лимфоцитов, </a:t>
            </a:r>
            <a:r>
              <a:rPr lang="ru-RU" sz="1800" dirty="0"/>
              <a:t>полученных из селезёнки иммунизированного </a:t>
            </a:r>
            <a:r>
              <a:rPr lang="ru-RU" sz="1800" dirty="0" smtClean="0"/>
              <a:t>животного, </a:t>
            </a:r>
            <a:r>
              <a:rPr lang="ru-RU" sz="1800" dirty="0"/>
              <a:t>и раковых </a:t>
            </a:r>
            <a:r>
              <a:rPr lang="ru-RU" sz="1800" dirty="0" smtClean="0"/>
              <a:t>клеток миеломы. </a:t>
            </a:r>
          </a:p>
          <a:p>
            <a:pPr marL="0" indent="0">
              <a:buNone/>
              <a:defRPr/>
            </a:pPr>
            <a:r>
              <a:rPr lang="ru-RU" sz="1800" b="1" dirty="0" err="1"/>
              <a:t>Моноклональные</a:t>
            </a:r>
            <a:r>
              <a:rPr lang="ru-RU" sz="1800" b="1" dirty="0"/>
              <a:t> антитела </a:t>
            </a:r>
            <a:r>
              <a:rPr lang="ru-RU" sz="1800" dirty="0"/>
              <a:t>— антитела, вырабатываемые иммунными клетками, принадлежащими к одному клеточному клону, то есть произошедшими из одной плазматической клетки-предшественницы.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759696" cy="22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/>
              <a:t>Исследования, предопределившие разработку гибридомной технологии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395288" y="1700213"/>
          <a:ext cx="8202612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Документ" r:id="rId3" imgW="8984081" imgH="5168831" progId="Word.Document.8">
                  <p:embed/>
                </p:oleObj>
              </mc:Choice>
              <mc:Fallback>
                <p:oleObj name="Документ" r:id="rId3" imgW="8984081" imgH="51688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00213"/>
                        <a:ext cx="8202612" cy="515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8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C:\Users\%D0%B2%D0%B0%D1%81%D0%B8%D0%BB%D0%B8%D0%B9\%D0%9D%D0%BE%D0%B2%D0%B0%D1%8F %D0%BF%D0%B0%D0%BF%D0%BA%D0%B0\%D0%93%D0%B8%D0%B1%D1%80%D0%B8%D0%B4%D0%BE%D0%BC%D0%B0 %E2%80%94 %D0%92%D0%B8%D0%BA%D0%B8%D0%BF%D0%B5%D0%B4%D0%B8%D1%8F_files\300px-Hybridoma_technolog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243" name="Picture 3" descr="C:\Users\василий\Desktop\300px-Hybridoma_technolo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938"/>
            <a:ext cx="381635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572000" y="692150"/>
            <a:ext cx="48244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 err="1"/>
              <a:t>Гибридомная</a:t>
            </a:r>
            <a:r>
              <a:rPr lang="ru-RU" altLang="ru-RU" sz="2000" b="1" dirty="0"/>
              <a:t> технология</a:t>
            </a:r>
            <a:r>
              <a:rPr lang="ru-RU" altLang="ru-RU" sz="2000" dirty="0"/>
              <a:t>:</a:t>
            </a:r>
            <a:br>
              <a:rPr lang="ru-RU" altLang="ru-RU" sz="2000" dirty="0"/>
            </a:br>
            <a:r>
              <a:rPr lang="ru-RU" altLang="ru-RU" sz="2000" b="1" dirty="0"/>
              <a:t>(1)</a:t>
            </a:r>
            <a:r>
              <a:rPr lang="ru-RU" altLang="ru-RU" sz="2000" dirty="0"/>
              <a:t> иммунизация животных;</a:t>
            </a:r>
            <a:br>
              <a:rPr lang="ru-RU" altLang="ru-RU" sz="2000" dirty="0"/>
            </a:br>
            <a:r>
              <a:rPr lang="ru-RU" altLang="ru-RU" sz="2000" b="1" dirty="0"/>
              <a:t>(2)</a:t>
            </a:r>
            <a:r>
              <a:rPr lang="ru-RU" altLang="ru-RU" sz="2000" dirty="0"/>
              <a:t> выделение В-лимфоцитов из селезенки;</a:t>
            </a:r>
            <a:br>
              <a:rPr lang="ru-RU" altLang="ru-RU" sz="2000" dirty="0"/>
            </a:br>
            <a:r>
              <a:rPr lang="ru-RU" altLang="ru-RU" sz="2000" b="1" dirty="0"/>
              <a:t>(3)</a:t>
            </a:r>
            <a:r>
              <a:rPr lang="ru-RU" altLang="ru-RU" sz="2000" dirty="0"/>
              <a:t> культура клеток миеломы;</a:t>
            </a:r>
            <a:br>
              <a:rPr lang="ru-RU" altLang="ru-RU" sz="2000" dirty="0"/>
            </a:br>
            <a:r>
              <a:rPr lang="ru-RU" altLang="ru-RU" sz="2000" b="1" dirty="0"/>
              <a:t>(4)</a:t>
            </a:r>
            <a:r>
              <a:rPr lang="ru-RU" altLang="ru-RU" sz="2000" dirty="0"/>
              <a:t> слияние В-лимфоцитов и клеток миеломы;</a:t>
            </a:r>
            <a:br>
              <a:rPr lang="ru-RU" altLang="ru-RU" sz="2000" dirty="0"/>
            </a:br>
            <a:r>
              <a:rPr lang="ru-RU" altLang="ru-RU" sz="2000" b="1" dirty="0"/>
              <a:t>(5)</a:t>
            </a:r>
            <a:r>
              <a:rPr lang="ru-RU" altLang="ru-RU" sz="2000" dirty="0"/>
              <a:t> сегрегация клеточных линий;</a:t>
            </a:r>
            <a:br>
              <a:rPr lang="ru-RU" altLang="ru-RU" sz="2000" dirty="0"/>
            </a:br>
            <a:r>
              <a:rPr lang="ru-RU" altLang="ru-RU" sz="2000" b="1" dirty="0"/>
              <a:t>(6)</a:t>
            </a:r>
            <a:r>
              <a:rPr lang="ru-RU" altLang="ru-RU" sz="2000" dirty="0"/>
              <a:t> скрининг и селекция линий, производящих антитела;</a:t>
            </a:r>
            <a:br>
              <a:rPr lang="ru-RU" altLang="ru-RU" sz="2000" dirty="0"/>
            </a:br>
            <a:r>
              <a:rPr lang="ru-RU" altLang="ru-RU" sz="2000" b="1" dirty="0"/>
              <a:t>(7)</a:t>
            </a:r>
            <a:r>
              <a:rPr lang="ru-RU" altLang="ru-RU" sz="2000" dirty="0"/>
              <a:t> размножение </a:t>
            </a:r>
            <a:r>
              <a:rPr lang="ru-RU" altLang="ru-RU" sz="2000" dirty="0" err="1"/>
              <a:t>гибридомы</a:t>
            </a:r>
            <a:r>
              <a:rPr lang="ru-RU" altLang="ru-RU" sz="2000" dirty="0"/>
              <a:t> </a:t>
            </a:r>
            <a:r>
              <a:rPr lang="ru-RU" altLang="ru-RU" sz="2000" i="1" dirty="0" err="1"/>
              <a:t>in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vitro</a:t>
            </a:r>
            <a:r>
              <a:rPr lang="ru-RU" altLang="ru-RU" sz="2000" dirty="0"/>
              <a:t> </a:t>
            </a:r>
            <a:r>
              <a:rPr lang="ru-RU" altLang="ru-RU" sz="2000" b="1" dirty="0"/>
              <a:t>(a)</a:t>
            </a:r>
            <a:r>
              <a:rPr lang="ru-RU" altLang="ru-RU" sz="2000" dirty="0"/>
              <a:t> или</a:t>
            </a:r>
          </a:p>
          <a:p>
            <a:r>
              <a:rPr lang="ru-RU" altLang="ru-RU" sz="2000" i="1" dirty="0" err="1"/>
              <a:t>in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vivo</a:t>
            </a:r>
            <a:r>
              <a:rPr lang="ru-RU" altLang="ru-RU" sz="2000" dirty="0"/>
              <a:t> </a:t>
            </a:r>
            <a:r>
              <a:rPr lang="ru-RU" altLang="ru-RU" sz="2000" b="1" dirty="0"/>
              <a:t>(b)</a:t>
            </a:r>
            <a:r>
              <a:rPr lang="ru-RU" altLang="ru-RU" sz="2000" dirty="0"/>
              <a:t>;</a:t>
            </a:r>
            <a:br>
              <a:rPr lang="ru-RU" altLang="ru-RU" sz="2000" dirty="0"/>
            </a:br>
            <a:r>
              <a:rPr lang="ru-RU" altLang="ru-RU" sz="2000" b="1" dirty="0"/>
              <a:t>(8)</a:t>
            </a:r>
            <a:r>
              <a:rPr lang="ru-RU" altLang="ru-RU" sz="2000" dirty="0"/>
              <a:t> получение антител.</a:t>
            </a:r>
          </a:p>
        </p:txBody>
      </p:sp>
    </p:spTree>
    <p:extLst>
      <p:ext uri="{BB962C8B-B14F-4D97-AF65-F5344CB8AC3E}">
        <p14:creationId xmlns:p14="http://schemas.microsoft.com/office/powerpoint/2010/main" val="17854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64235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/>
              <a:t>Основные принципы получения моноклональных антител (МКА)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457200" y="2001838"/>
          <a:ext cx="8482013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Документ" r:id="rId3" imgW="7006109" imgH="4617644" progId="Word.Document.8">
                  <p:embed/>
                </p:oleObj>
              </mc:Choice>
              <mc:Fallback>
                <p:oleObj name="Документ" r:id="rId3" imgW="7006109" imgH="46176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01838"/>
                        <a:ext cx="8482013" cy="55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Иммунизация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Иммунизация</a:t>
            </a:r>
            <a:r>
              <a:rPr lang="ru-RU" sz="1600" dirty="0"/>
              <a:t> - самый «творческий» этап в процессе получения </a:t>
            </a:r>
            <a:r>
              <a:rPr lang="ru-RU" sz="1600" dirty="0" err="1"/>
              <a:t>моноклональных</a:t>
            </a:r>
            <a:r>
              <a:rPr lang="ru-RU" sz="1600" dirty="0"/>
              <a:t> антител, именно эффективностью иммунизации определяется в наибольшей степени конечный успех всего предприятия. Тут невозможно дать какой-то единый рецепт, поскольку выбор схемы иммунизации и использование различных приемов, повышающих эффективность иммунизации, целиком зависят от свойств конкретного антигена.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Выбор объекта иммунизации.</a:t>
            </a:r>
            <a:endParaRPr lang="ru-RU" sz="1600" dirty="0"/>
          </a:p>
          <a:p>
            <a:pPr>
              <a:lnSpc>
                <a:spcPct val="120000"/>
              </a:lnSpc>
            </a:pPr>
            <a:r>
              <a:rPr lang="ru-RU" sz="1600" dirty="0"/>
              <a:t>В первую очередь необходимо выбрать объект иммунизации. На сегодняшний день известны три вида </a:t>
            </a:r>
            <a:r>
              <a:rPr lang="ru-RU" sz="1600" dirty="0" err="1"/>
              <a:t>гибридомных</a:t>
            </a:r>
            <a:r>
              <a:rPr lang="ru-RU" sz="1600" dirty="0"/>
              <a:t> систем: мышиная, крысиная и человеческая. Самой распространенной сегодня является мышиная </a:t>
            </a:r>
            <a:r>
              <a:rPr lang="ru-RU" sz="1600" dirty="0" err="1"/>
              <a:t>гибридома</a:t>
            </a:r>
            <a:r>
              <a:rPr lang="ru-RU" sz="16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Для иммунизации мышей чаще всего используют линию </a:t>
            </a:r>
            <a:r>
              <a:rPr lang="ru-RU" sz="1600" b="1" dirty="0"/>
              <a:t>BALB/c</a:t>
            </a:r>
            <a:r>
              <a:rPr lang="ru-RU" sz="1600" dirty="0"/>
              <a:t>, все линии мышиных миелом происходят от этой линии. В случае </a:t>
            </a:r>
            <a:r>
              <a:rPr lang="ru-RU" sz="1600" dirty="0" err="1"/>
              <a:t>низкоиммуногенных</a:t>
            </a:r>
            <a:r>
              <a:rPr lang="ru-RU" sz="1600" dirty="0"/>
              <a:t> антигенов можно попытаться иммунизировать мышей другой линии, к некоторым антигенам они дают более сильный иммунный ответ по сравнению с BALB/c. Наработку таких гибридом в </a:t>
            </a:r>
            <a:r>
              <a:rPr lang="ru-RU" sz="1600" dirty="0" err="1"/>
              <a:t>асцитных</a:t>
            </a:r>
            <a:r>
              <a:rPr lang="ru-RU" sz="1600" dirty="0"/>
              <a:t> жидкостях производят на потомках первого поколения, полученных от скрещивания BALB/c и линии, использованной для иммунизации.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33323"/>
            <a:ext cx="215036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550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2776</Words>
  <Application>Microsoft Office PowerPoint</Application>
  <PresentationFormat>Экран (4:3)</PresentationFormat>
  <Paragraphs>140</Paragraphs>
  <Slides>29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Документ</vt:lpstr>
      <vt:lpstr> Гибридомная технология получения моноклональных антител (МКА) заданной специфичностью </vt:lpstr>
      <vt:lpstr>План </vt:lpstr>
      <vt:lpstr>Моноклональные антитела (Mabs)</vt:lpstr>
      <vt:lpstr>Презентация PowerPoint</vt:lpstr>
      <vt:lpstr>Презентация PowerPoint</vt:lpstr>
      <vt:lpstr>Исследования, предопределившие разработку гибридомной технологии</vt:lpstr>
      <vt:lpstr>Презентация PowerPoint</vt:lpstr>
      <vt:lpstr>Основные принципы получения моноклональных антител (МКА)</vt:lpstr>
      <vt:lpstr>Иммунизация</vt:lpstr>
      <vt:lpstr>Презентация PowerPoint</vt:lpstr>
      <vt:lpstr>Презентация PowerPoint</vt:lpstr>
      <vt:lpstr>Презентация PowerPoint</vt:lpstr>
      <vt:lpstr>Основные линии клеток плазмоцитом грызунов, применяемые в для получения гибридом</vt:lpstr>
      <vt:lpstr>Свойства мышиной миеломы P3-X63-Ag8.653 (Kearney, 1979):</vt:lpstr>
      <vt:lpstr>Культивирование клеток</vt:lpstr>
      <vt:lpstr>Презентация PowerPoint</vt:lpstr>
      <vt:lpstr>Скрининг супернатантов гибридом </vt:lpstr>
      <vt:lpstr>Презентация PowerPoint</vt:lpstr>
      <vt:lpstr>Презентация PowerPoint</vt:lpstr>
      <vt:lpstr>Презентация PowerPoint</vt:lpstr>
      <vt:lpstr>Наработка на культуральных средах в СО2 инкубаторе</vt:lpstr>
      <vt:lpstr>Презентация PowerPoint</vt:lpstr>
      <vt:lpstr>Презентация PowerPoint</vt:lpstr>
      <vt:lpstr>Презентация PowerPoint</vt:lpstr>
      <vt:lpstr>Презентация PowerPoint</vt:lpstr>
      <vt:lpstr>Апробированные системы слияния человеческих лимфоцитов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Лекция: Гибридомная технология получения моноклональных антител (МКА) заданной специфичностью.</dc:title>
  <dc:creator>User</dc:creator>
  <cp:lastModifiedBy>User</cp:lastModifiedBy>
  <cp:revision>41</cp:revision>
  <dcterms:created xsi:type="dcterms:W3CDTF">2013-09-24T07:03:31Z</dcterms:created>
  <dcterms:modified xsi:type="dcterms:W3CDTF">2018-09-11T07:23:57Z</dcterms:modified>
</cp:coreProperties>
</file>