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72" r:id="rId3"/>
    <p:sldId id="258" r:id="rId4"/>
    <p:sldId id="273" r:id="rId5"/>
    <p:sldId id="274" r:id="rId6"/>
    <p:sldId id="289" r:id="rId7"/>
    <p:sldId id="290" r:id="rId8"/>
    <p:sldId id="291" r:id="rId9"/>
    <p:sldId id="292" r:id="rId10"/>
    <p:sldId id="294" r:id="rId11"/>
    <p:sldId id="293" r:id="rId12"/>
    <p:sldId id="295" r:id="rId13"/>
    <p:sldId id="275" r:id="rId14"/>
    <p:sldId id="296" r:id="rId15"/>
    <p:sldId id="297" r:id="rId16"/>
    <p:sldId id="29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E15B1F"/>
    <a:srgbClr val="D7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4" autoAdjust="0"/>
    <p:restoredTop sz="94660"/>
  </p:normalViewPr>
  <p:slideViewPr>
    <p:cSldViewPr>
      <p:cViewPr varScale="1">
        <p:scale>
          <a:sx n="83" d="100"/>
          <a:sy n="83" d="100"/>
        </p:scale>
        <p:origin x="1541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E688C-A373-4F60-B6AA-C0756FC167A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53E2-A5DE-480D-85BB-875028888D2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2C6F1-01E6-445A-AE98-D6EDCA610C8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67169-4BC3-456D-AF85-A13AF16B977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C97A-BB97-4032-94D6-80058844E48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99DEB-3F2D-4F89-95B9-4E4219603E5E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3188-B0B7-4399-B718-2824764693A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857C6-355B-4094-82ED-A9F66E1E2BE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36D71-AC42-4B6B-B91A-C633733CD1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0C30-D6FA-44DB-92C9-F7B82EACA1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89B19-AB88-4489-A69B-DC02A79109A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7E5E3-5F32-42BF-9AF5-F1A58CE57D4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5500726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en-US" sz="4800" dirty="0" smtClean="0"/>
              <a:t>SWOT</a:t>
            </a:r>
            <a:r>
              <a:rPr lang="ru-RU" sz="4800" dirty="0" smtClean="0"/>
              <a:t> – АНАЛИЗ КАК СПОСОБ ФАКТОРНЫХ РЕШЕНИЙ ОЦЕНКИ КАЧЕСТВА МЕДИЦИНСКОЙ ПОМОЩИ</a:t>
            </a:r>
            <a:endParaRPr lang="ru-RU" sz="4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 flipV="1">
            <a:off x="457200" y="1554481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0"/>
            <a:ext cx="8786812" cy="1357313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>Соответствие параметров и переменных, необходимых для оценки качества медицинской помощи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397000"/>
          <a:ext cx="8572560" cy="484948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996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5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параметры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переменные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6027">
                <a:tc>
                  <a:txBody>
                    <a:bodyPr/>
                    <a:lstStyle/>
                    <a:p>
                      <a:pPr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Эффективность технологии работы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определение сроков выздоровления,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улучшение или ухудшение самочувствия за время нахождения в больнице,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сроки улучшения самочувствия,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продолжительность лечение в больнице,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оценка качества медицинской помощи в больнице,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причины низкого качества медицинской помощи,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использования коечного фонда в больнице,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Финансовые ресурсы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необходимость пациентам самим оплачивать некоторые услуги,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качество бесплатных медицинских услуг,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внимание органов власти к финансированию здравоохранения,</a:t>
                      </a:r>
                      <a:endParaRPr lang="ru-RU" sz="18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работа органов управления здравоохранением,</a:t>
                      </a:r>
                      <a:endParaRPr lang="ru-RU" sz="18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материальная заинтересованность медицинских работников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sz="3200" i="1" dirty="0" smtClean="0"/>
              <a:t>Определение внешних и внутренних параметров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397001"/>
          <a:ext cx="8286808" cy="5246677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14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3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467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Внутренние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Силы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слабости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Внешние (Возможности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угрозы)</a:t>
                      </a:r>
                      <a:endParaRPr lang="ru-RU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3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>
                          <a:latin typeface="Times New Roman"/>
                          <a:ea typeface="Times New Roman"/>
                          <a:cs typeface="Times New Roman"/>
                        </a:rPr>
                        <a:t>Параметр № 1.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Кадровые ресурсы (врачи, средний медперсонал)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Times New Roman"/>
                          <a:cs typeface="Times New Roman"/>
                        </a:rPr>
                        <a:t>Параметр № 3.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Материально-техническое обеспечение (медицинская техника, оборудование, рабочие площади, лекарства, транспортные средства, бытовая техника)</a:t>
                      </a:r>
                      <a:endParaRPr lang="ru-RU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03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>
                          <a:latin typeface="Times New Roman"/>
                          <a:ea typeface="Times New Roman"/>
                          <a:cs typeface="Times New Roman"/>
                        </a:rPr>
                        <a:t>Параметр № 2.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Эффективность технологии работы (количество пролеченных больных (чел.), количество умерших больных (чел.), средняя длительность пребывания больного на койке (дни), оборот койки (чел./койка), средняя занятость койки в году (дней).</a:t>
                      </a:r>
                      <a:endParaRPr lang="ru-RU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u="sng" dirty="0">
                          <a:latin typeface="Times New Roman"/>
                          <a:ea typeface="Times New Roman"/>
                          <a:cs typeface="Times New Roman"/>
                        </a:rPr>
                        <a:t>Параметр № 4.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Финансовые ресурсы (бюджетные средства, средства по ОМС, средства по ДМС, средства от оказания платных услуг),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i="1" dirty="0" smtClean="0"/>
              <a:t>Технология </a:t>
            </a:r>
            <a:r>
              <a:rPr lang="en-US" sz="3200" i="1" dirty="0" smtClean="0"/>
              <a:t>SWOT</a:t>
            </a:r>
            <a:r>
              <a:rPr lang="ru-RU" sz="3200" i="1" dirty="0" smtClean="0"/>
              <a:t>- анализа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397000"/>
          <a:ext cx="8501122" cy="417497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250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0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02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W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2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Н2, Н17,Н1, Н22, Н29, Н6, Н4, Н15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Н8, Н9, Н20, Н26, Н13, Н11, Н3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2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endParaRPr lang="ru-RU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2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14350" algn="l"/>
                        </a:tabLs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Д5, Д7, Д10, Д12, Д14, Д16, Д18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Д19, Д21, Д23, Д24, Д25, Д27, Д28,Д30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i="1" dirty="0" smtClean="0"/>
              <a:t>Определение принадлежности переменных к факторам </a:t>
            </a:r>
            <a:r>
              <a:rPr lang="en-US" sz="3200" i="1" dirty="0" smtClean="0"/>
              <a:t>S</a:t>
            </a:r>
            <a:r>
              <a:rPr lang="ru-RU" sz="3200" i="1" dirty="0" smtClean="0"/>
              <a:t>,</a:t>
            </a:r>
            <a:r>
              <a:rPr lang="en-US" sz="3200" i="1" dirty="0" smtClean="0"/>
              <a:t>W</a:t>
            </a:r>
            <a:r>
              <a:rPr lang="ru-RU" sz="3200" i="1" dirty="0" smtClean="0"/>
              <a:t>,</a:t>
            </a:r>
            <a:r>
              <a:rPr lang="en-US" sz="3200" i="1" dirty="0" smtClean="0"/>
              <a:t>O</a:t>
            </a:r>
            <a:r>
              <a:rPr lang="ru-RU" sz="3200" i="1" dirty="0" smtClean="0"/>
              <a:t>,</a:t>
            </a:r>
            <a:r>
              <a:rPr lang="en-US" sz="3200" i="1" dirty="0" smtClean="0"/>
              <a:t>T</a:t>
            </a:r>
            <a:endParaRPr lang="ru-RU" sz="3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6" y="1397000"/>
          <a:ext cx="8786844" cy="517527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429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61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97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«Необходимость»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latin typeface="Times New Roman"/>
                          <a:ea typeface="Times New Roman"/>
                        </a:rPr>
                        <a:t>силы, слабости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пациенты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врачи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«Достаточность» </a:t>
                      </a:r>
                      <a:r>
                        <a:rPr lang="ru-RU" sz="1200" b="1" i="1">
                          <a:latin typeface="Times New Roman"/>
                          <a:ea typeface="Times New Roman"/>
                        </a:rPr>
                        <a:t>возможности, угрозы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пациенты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врачи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5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1.Санитарно-бытовые условия палаты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0,7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0,57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6. Консультация врача об особенностях заболевания, возможные причины его возникновения и прогнозе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0,79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0,87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65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2.Условия для выполнения гигиенических процедур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0,61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0,35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7. Консультация врача о возможных побочных эффектах назначенных лекарств и лечебных процедур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0,4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0,61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3. Качество питания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8. Качество диагностической работы врача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0,79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0,61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4.Уровень технического оснащения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0,16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0,13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9.Сохранение врачебной тайны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0,67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0,39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5.Уровень лекарственного обеспечения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0,21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10.Профессионализм медицинских сестер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0,52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11.Бесплатность медицинской помощи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0,55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0,26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12.Различия в качестве бесплатных и платных медицинских услуг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0,78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17.Улучшение самочувствия в больнице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0,55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13.Взаимоотношения пациента с врачом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0,53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0,91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18.Сроки улучшения самочувствия в больнице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14. Эмоциональная поддержка пациентов со стороны врача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0,89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0,87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19.Уровень медицинских процедур и медицинской помощи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0,72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15.Взаимоотношения пациента с медицинскими сестрами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0,79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0,65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02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16.Определение приблизительных сроков выздоровления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0,26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0,52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sz="3200" i="1" dirty="0" smtClean="0"/>
              <a:t>Определение факторов силы/слабости по анкете пациентов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397000"/>
          <a:ext cx="8501122" cy="4746644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250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0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9585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Силы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Слабости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70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1. Санитарно-бытовые условия палаты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2. Условия для выполнения гигиенических процедур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11. Бесплатность медицинской помощи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17. Улучшение самочувствия в больнице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19.Уровень медицинских процедур и медицинской помощи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3. Качество питания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4. Уровень технического оснащения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5. Уровень лекарственного обеспечения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18.Сроки улучшения самочувствия в больнице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sz="3200" i="1" dirty="0" smtClean="0"/>
              <a:t>Определение факторов возможности/угрозы по анкете пациентов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397000"/>
          <a:ext cx="8501122" cy="5170837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250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05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8437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Возможности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Угрозы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39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8. Качество диагностической работы врача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9. Сохранение врачебной тайны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10.Профессионализм медицинских сестер 12.Различия в качестве бесплатных платных медицинских услуг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13. Взаимоотношения пациента с врачом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14. Эмоциональная поддержка пациентов со стороны врача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15.Взаимоотношения пациента с медицинскими сестрами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7.Консультация врача о возможных побочных эффектах назначенных лекарств и лечебных процедур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16. Определение приблизительных сроков выздоровления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sz="3200" dirty="0" smtClean="0"/>
              <a:t>коэффициент качества медицинской помощи, используя данные опроса пациентов. к.к.1.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1571612"/>
            <a:ext cx="850109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(силы)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 √Н1²+Н2²+Н11²+Н17²+Н19² = √0,7²+0,61²+0,55²+0,55²+0,72² = √0,49+0,4+0,3+0,3+0,5 = √1,99 =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1,4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W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(слабости)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 √Н3²+Н4²+Н5²+Н18²= √0,3²+0,16²+0,21²+0,3² = √0,09+0,0256+0,0441+0,09 = √0,2497 =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0,5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O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(возможности)=√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Д8²+Д9²+Д10²+Д12²+Д13²+Д14²+Д15²=       √0,79²+0,79²+0,67²+0,7²+0,6²+0,53²+0,89²+0,79² = √0,62+0,62+0,45+0,49+0,36+0,28+0,79+0,62 =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2,06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 (угрозы)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=√Д7²+Д16² = √0,4²+0,26² = √0,16 +0,068 =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0,48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lang="ru-RU" sz="1400" b="1" dirty="0" smtClean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К.к.1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SO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WT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= (1,4*2,06) – (0,5*0,48) = 2,88 – 0,24 =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2,64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357322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Аббревиатура SWOT означает: </a:t>
            </a:r>
            <a:br>
              <a:rPr lang="ru-RU" dirty="0" smtClean="0"/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err="1" smtClean="0"/>
              <a:t>Strengths</a:t>
            </a:r>
            <a:r>
              <a:rPr lang="ru-RU" dirty="0" smtClean="0"/>
              <a:t> – сильные стороны </a:t>
            </a:r>
            <a:br>
              <a:rPr lang="ru-RU" dirty="0" smtClean="0"/>
            </a:br>
            <a:r>
              <a:rPr lang="ru-RU" dirty="0" err="1" smtClean="0"/>
              <a:t>Weakness</a:t>
            </a:r>
            <a:r>
              <a:rPr lang="ru-RU" dirty="0" smtClean="0"/>
              <a:t> – слабые стороны </a:t>
            </a:r>
            <a:br>
              <a:rPr lang="ru-RU" dirty="0" smtClean="0"/>
            </a:br>
            <a:r>
              <a:rPr lang="ru-RU" dirty="0" err="1" smtClean="0"/>
              <a:t>Opportunities</a:t>
            </a:r>
            <a:r>
              <a:rPr lang="ru-RU" dirty="0" smtClean="0"/>
              <a:t> – возможности </a:t>
            </a:r>
            <a:br>
              <a:rPr lang="ru-RU" dirty="0" smtClean="0"/>
            </a:br>
            <a:r>
              <a:rPr lang="ru-RU" dirty="0" err="1" smtClean="0"/>
              <a:t>Threats</a:t>
            </a:r>
            <a:r>
              <a:rPr lang="ru-RU" dirty="0" smtClean="0"/>
              <a:t> – угрозы</a:t>
            </a:r>
          </a:p>
          <a:p>
            <a:pPr algn="just">
              <a:buNone/>
            </a:pPr>
            <a:r>
              <a:rPr lang="ru-RU" dirty="0" smtClean="0"/>
              <a:t>SWOT анализ – это анализ сильных и слабых сторон организации а также возможностей и угроз со стороны внешней окружающей среды. «S» и «W» относятся к состоянию организации, а «O» и «T» к внешнему окружению организации.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290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Матрица </a:t>
            </a:r>
            <a:r>
              <a:rPr lang="en-US" sz="3200" dirty="0" smtClean="0"/>
              <a:t>SWOT</a:t>
            </a:r>
            <a:r>
              <a:rPr lang="ru-RU" sz="3200" dirty="0" smtClean="0"/>
              <a:t>-анализа в ЛПУ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1428736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</a:t>
            </a:r>
            <a:r>
              <a:rPr lang="ru-RU" dirty="0" smtClean="0"/>
              <a:t>. Информация о динамических изменениях учреждения, т.е. появления новых технологий лечений, применения иных медикаментозных средств, реструктуризации организационной структуры учреждения, перемен в количественном и качественном составе персонала. </a:t>
            </a:r>
            <a:endParaRPr lang="ru-RU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28596" y="3071810"/>
            <a:ext cx="800105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С помощью метода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SWOT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анализируется конкурентная среда учреждения. Имеется ввиду анализ эффективности применяемых лечебных и профилактических технологий, а так же, анализ профессионализма персонала  в сравнении с другими учреждениями города данного типа.  И, наконец, в-третьих, разработку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SWOT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моделей с учетом различных сценариев развития учреждения.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К потенциальные внутренним слабостям ЛПУ (W) относится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1500174"/>
            <a:ext cx="8715436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потеря некоторых аспектов компетентности,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недоступность финансов,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отсутствие анализа информации о пациентах, 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отсутствие четко выраженной стратегии,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непоследовательность в ее реализации,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высокая стоимость на предоставляемые платные услуги,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устарелые медицинские технологии,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потеря глубины и гибкости управления.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Потенциальные внутренние сильные стороны учреждения (S)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57158" y="2071678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адекватные финансовые источники,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применение новейших медицинских технологий,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профессионализм персонала,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качество предоставляемых услуг,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развитие коммерческой сферы организации,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Широкий спектр платных услуг,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хорошее понимание потребителей,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ценовое преимущество,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собственные уникальные медицинские технологии,.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Потенциальные внешние благоприятные возможности ЛПУ (О)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714488"/>
            <a:ext cx="80724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3200" dirty="0" smtClean="0"/>
              <a:t>обслуживание дополнительных групп пациентов, </a:t>
            </a:r>
          </a:p>
          <a:p>
            <a:pPr algn="just">
              <a:buFont typeface="Arial" pitchFamily="34" charset="0"/>
              <a:buChar char="•"/>
            </a:pPr>
            <a:r>
              <a:rPr lang="ru-RU" sz="3200" dirty="0" smtClean="0"/>
              <a:t>благоприятная экономическая, политическая и социальная обстановка,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доступность ресурсов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214313"/>
            <a:ext cx="8786812" cy="1143000"/>
          </a:xfrm>
          <a:solidFill>
            <a:srgbClr val="E15B1F"/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Внешние угрозы ЛПУ (Т)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285720" y="1928802"/>
            <a:ext cx="857256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неблагоприятные демографические изменения,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увеличение видов заменяющих медицинских услуг,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ожесточение конкуренции,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появление иностранных конкурентов с технологиями низкой стоимости,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ужесточение законодательного регулирования и др.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88" y="0"/>
            <a:ext cx="8786812" cy="1357313"/>
          </a:xfrm>
          <a:solidFill>
            <a:srgbClr val="E15B1F"/>
          </a:solidFill>
        </p:spPr>
        <p:txBody>
          <a:bodyPr>
            <a:normAutofit fontScale="90000"/>
          </a:bodyPr>
          <a:lstStyle/>
          <a:p>
            <a:r>
              <a:rPr lang="ru-RU" sz="3100" i="1" dirty="0" smtClean="0"/>
              <a:t/>
            </a:r>
            <a:br>
              <a:rPr lang="ru-RU" sz="3100" i="1" dirty="0" smtClean="0"/>
            </a:br>
            <a:r>
              <a:rPr lang="ru-RU" sz="3100" i="1" dirty="0" smtClean="0"/>
              <a:t>Соответствие параметров и переменных, необходимых для оценки качества медицинской помощи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397000"/>
          <a:ext cx="8572560" cy="4992471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996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5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параметры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переменные</a:t>
                      </a:r>
                      <a:endParaRPr lang="ru-RU" sz="24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6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Кадровые ресурсы (врачи, средний медперсонал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Консультация врача об особенностях заболевания, возможные причины его возникновения и прогнозе,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консультация врача о возможных побочных эффектах,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назначенных лекарств и лечебных процедур,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качество диагностической работы врача,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квалификация врачей больницы,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сохранение врачебной тайны,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профессионализм медицинских сестер,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взаимоотношения пациента с лечащим врачом,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эмоциональная поддержка пациента со стороны врача,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взаимоотношения со средним медицинским персоналом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Качество вузовского образования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6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Материально-техническое обеспечение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Санитарно-бытовые условия палаты,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Возможность выполнения в палате гигиенических процедур,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питание в больнице,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уровень технического оснащения больницы,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лекарственное обеспечение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1097</Words>
  <Application>Microsoft Office PowerPoint</Application>
  <PresentationFormat>Экран (4:3)</PresentationFormat>
  <Paragraphs>195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Arial Unicode MS</vt:lpstr>
      <vt:lpstr>Calibri</vt:lpstr>
      <vt:lpstr>Times New Roman</vt:lpstr>
      <vt:lpstr>Тема Office</vt:lpstr>
      <vt:lpstr>SWOT – АНАЛИЗ КАК СПОСОБ ФАКТОРНЫХ РЕШЕНИЙ ОЦЕНКИ КАЧЕСТВА МЕДИЦИНСКОЙ ПОМОЩИ</vt:lpstr>
      <vt:lpstr>Аббревиатура SWOT означает:  </vt:lpstr>
      <vt:lpstr>Матрица SWOT-анализа в ЛПУ</vt:lpstr>
      <vt:lpstr>К потенциальные внутренним слабостям ЛПУ (W) относится </vt:lpstr>
      <vt:lpstr>Потенциальные внутренние сильные стороны учреждения (S) </vt:lpstr>
      <vt:lpstr>Презентация PowerPoint</vt:lpstr>
      <vt:lpstr>Потенциальные внешние благоприятные возможности ЛПУ (О) </vt:lpstr>
      <vt:lpstr>Внешние угрозы ЛПУ (Т) </vt:lpstr>
      <vt:lpstr> Соответствие параметров и переменных, необходимых для оценки качества медицинской помощи </vt:lpstr>
      <vt:lpstr> Соответствие параметров и переменных, необходимых для оценки качества медицинской помощи </vt:lpstr>
      <vt:lpstr>Определение внешних и внутренних параметров </vt:lpstr>
      <vt:lpstr>Технология SWOT- анализа </vt:lpstr>
      <vt:lpstr>Определение принадлежности переменных к факторам S,W,O,T</vt:lpstr>
      <vt:lpstr>Определение факторов силы/слабости по анкете пациентов </vt:lpstr>
      <vt:lpstr>Определение факторов возможности/угрозы по анкете пациентов </vt:lpstr>
      <vt:lpstr>коэффициент качества медицинской помощи, используя данные опроса пациентов. к.к.1.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Количественные и качественные методы</dc:title>
  <dc:creator>user</dc:creator>
  <cp:lastModifiedBy>User</cp:lastModifiedBy>
  <cp:revision>60</cp:revision>
  <dcterms:created xsi:type="dcterms:W3CDTF">2011-10-11T11:56:55Z</dcterms:created>
  <dcterms:modified xsi:type="dcterms:W3CDTF">2022-11-08T11:11:33Z</dcterms:modified>
</cp:coreProperties>
</file>