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5" r:id="rId8"/>
    <p:sldId id="266" r:id="rId9"/>
    <p:sldId id="267" r:id="rId10"/>
    <p:sldId id="268" r:id="rId11"/>
    <p:sldId id="284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7146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лекция</a:t>
            </a:r>
            <a:br>
              <a:rPr lang="ru-RU" dirty="0" smtClean="0"/>
            </a:br>
            <a:r>
              <a:rPr lang="ru-RU" dirty="0" smtClean="0"/>
              <a:t>ОПРОСНЫЕ МЕТОДЫ ИССЛЕДОВАНИЯ В СОЦИАЛЬНОЙ РАБОТЕ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4572008"/>
            <a:ext cx="4700598" cy="106679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доцент,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к.с.н Токарева Ю.М.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зависимости от </a:t>
            </a:r>
            <a:r>
              <a:rPr lang="ru-RU" b="1" i="1" dirty="0" smtClean="0"/>
              <a:t>степени стандартизации вербального диалога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i="1" dirty="0" smtClean="0"/>
              <a:t>Неформализованное интервью -  длительная беседа по общей </a:t>
            </a:r>
            <a:r>
              <a:rPr lang="ru-RU" dirty="0" smtClean="0"/>
              <a:t>программе, но без уточнения конкретных вопросов, с минимальной детализацией поведения интервьюера. Оно характеризуется минимальным уровнем стандартизации.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Этот вид опроса применяется в тех случаях, когда исследователь приступает к определению проблемы исследования.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Полуформализованное интервью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предусматривается менее жесткая структура действий интервьюера. Он уже не обязан строго следовать порядку вопросов, а так же может несколько менять их конфигурацию по мере надобности.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По числу обсуждаемых тем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i="1" dirty="0" smtClean="0"/>
              <a:t>Фокусированное, или направленное, интервью – подробное </a:t>
            </a:r>
            <a:r>
              <a:rPr lang="ru-RU" dirty="0" smtClean="0"/>
              <a:t>обсуждение одной темы, с которой респондент заранее ознакомлен (может быть формализованным и неформализованным). </a:t>
            </a:r>
          </a:p>
          <a:p>
            <a:pPr algn="just">
              <a:buNone/>
            </a:pPr>
            <a:r>
              <a:rPr lang="ru-RU" dirty="0" smtClean="0"/>
              <a:t>На воображаемой шкале стандартизации этот вид занял бы промежуточное положение, поскольку представляет собой следующую ступень к уменьшению </a:t>
            </a:r>
            <a:r>
              <a:rPr lang="ru-RU" dirty="0" err="1" smtClean="0"/>
              <a:t>предписанности</a:t>
            </a:r>
            <a:r>
              <a:rPr lang="ru-RU" dirty="0" smtClean="0"/>
              <a:t> и несвободы во взаимодействии интервьюера и опрашиваемого.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По числу обсуждаемых тем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err="1" smtClean="0"/>
              <a:t>Нефокусированное</a:t>
            </a:r>
            <a:r>
              <a:rPr lang="ru-RU" b="1" i="1" dirty="0" smtClean="0"/>
              <a:t> (ненаправленное) интервью, </a:t>
            </a:r>
            <a:r>
              <a:rPr lang="ru-RU" i="1" dirty="0" smtClean="0"/>
              <a:t>где нет </a:t>
            </a:r>
            <a:r>
              <a:rPr lang="ru-RU" dirty="0" smtClean="0"/>
              <a:t>предметного единства, общей темы или исследовательского замысла. </a:t>
            </a:r>
          </a:p>
          <a:p>
            <a:pPr algn="just">
              <a:buNone/>
            </a:pPr>
            <a:r>
              <a:rPr lang="ru-RU" dirty="0" smtClean="0"/>
              <a:t>Здесь вопросы на самые разные темы не образуют логической последовательности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По количеству опрашиваемых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Индивидуальное, или личное, интервью -беседа тет-а-тет интервьюера </a:t>
            </a:r>
            <a:r>
              <a:rPr lang="ru-RU" dirty="0" smtClean="0"/>
              <a:t>с одним опрашиваемым в доверительной  обстановке при отсутствии посторонних наблюдателей.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По количеству опрашиваемых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Групповое интервью - беседа одного интервьюера, который в этом </a:t>
            </a:r>
            <a:r>
              <a:rPr lang="ru-RU" dirty="0" smtClean="0"/>
              <a:t>случае называется модератором, с несколькими людьми для выяснения коллективного мнения, установления общей точки зрения на предмет.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Главные разновидности — </a:t>
            </a:r>
            <a:r>
              <a:rPr lang="ru-RU" b="1" i="1" dirty="0" smtClean="0">
                <a:solidFill>
                  <a:srgbClr val="00B050"/>
                </a:solidFill>
              </a:rPr>
              <a:t>фокус-группа и мозговая атака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Фокус-группа происходит от англ. (</a:t>
            </a:r>
            <a:r>
              <a:rPr lang="ru-RU" b="1" i="1" dirty="0" err="1" smtClean="0"/>
              <a:t>focus</a:t>
            </a:r>
            <a:r>
              <a:rPr lang="ru-RU" b="1" i="1" dirty="0" smtClean="0"/>
              <a:t> </a:t>
            </a:r>
            <a:r>
              <a:rPr lang="ru-RU" b="1" i="1" dirty="0" err="1" smtClean="0"/>
              <a:t>group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— беседа небольшой </a:t>
            </a:r>
            <a:r>
              <a:rPr lang="ru-RU" dirty="0" smtClean="0"/>
              <a:t>группы людей по определенному плану на заранее составленную ученым тему в непосредственном (личном) контакте в специально отведенном помещении.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ПОДХОДЫ К ПОНИМАНИЮ СУЩНОСТИ ИНТЕРВЬЮ И ФОКУС-ГРУППЫ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8578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i="1" dirty="0" smtClean="0"/>
              <a:t>Р. Мертон (1956):</a:t>
            </a:r>
          </a:p>
          <a:p>
            <a:pPr marL="0" algn="just">
              <a:spcBef>
                <a:spcPts val="0"/>
              </a:spcBef>
            </a:pPr>
            <a:r>
              <a:rPr lang="ru-RU" sz="1800" i="1" dirty="0" smtClean="0"/>
              <a:t>Интервьюируемые должны быть участниками некоторой определенной ситуации.</a:t>
            </a:r>
          </a:p>
          <a:p>
            <a:pPr marL="0" algn="just">
              <a:spcBef>
                <a:spcPts val="0"/>
              </a:spcBef>
            </a:pPr>
            <a:r>
              <a:rPr lang="ru-RU" sz="1800" i="1" dirty="0" smtClean="0"/>
              <a:t>Характер, процессы, общая структура этой ситуации должны быть заранее проанализированы социологом.</a:t>
            </a:r>
          </a:p>
          <a:p>
            <a:pPr marL="0" algn="just">
              <a:spcBef>
                <a:spcPts val="0"/>
              </a:spcBef>
            </a:pPr>
            <a:r>
              <a:rPr lang="ru-RU" sz="1800" i="1" dirty="0" smtClean="0"/>
              <a:t>На основе этого анализа должен быть составлен план интервью, в котором очерчиваются важнейшие вопросы и гипотезы.</a:t>
            </a:r>
          </a:p>
          <a:p>
            <a:pPr marL="0" algn="just">
              <a:spcBef>
                <a:spcPts val="0"/>
              </a:spcBef>
            </a:pPr>
            <a:r>
              <a:rPr lang="ru-RU" sz="1800" i="1" dirty="0" smtClean="0"/>
              <a:t>Интервью фокусируется на субъективных переживаниях лиц по поводу заранее проанализированной ситуации.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800" b="1" i="1" dirty="0" smtClean="0"/>
              <a:t>И. </a:t>
            </a:r>
            <a:r>
              <a:rPr lang="ru-RU" sz="1800" b="1" i="1" dirty="0" err="1" smtClean="0"/>
              <a:t>Голдман</a:t>
            </a:r>
            <a:r>
              <a:rPr lang="ru-RU" sz="1800" b="1" i="1" dirty="0" smtClean="0"/>
              <a:t> (1962):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800" i="1" dirty="0" smtClean="0"/>
              <a:t>Групповое глубинное фокусированное интервью: «групповое» означает число взаимодействующих людей, объединенных общими интересами; «глубинное» означает поиск информации, более полной, чем та, которая бывает на уровне межличностного общения;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800" i="1" dirty="0" smtClean="0"/>
              <a:t>«интервью» означает присутствие модератора, который использует группу как механизм извлечения информации; «фокусированное» означает, что интервью ограничено малым числом вопросов.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800" b="1" i="1" dirty="0" err="1" smtClean="0"/>
              <a:t>Р.Крюгер</a:t>
            </a:r>
            <a:r>
              <a:rPr lang="ru-RU" sz="1800" b="1" i="1" dirty="0" smtClean="0"/>
              <a:t> (1994</a:t>
            </a:r>
            <a:r>
              <a:rPr lang="ru-RU" sz="1800" i="1" dirty="0" smtClean="0"/>
              <a:t>):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1800" i="1" dirty="0" smtClean="0"/>
              <a:t>Фокус-группа — это сообщество людей, объединенных в группы по каким-то критериям, в результате чего в ходе групповой дискуссии продуцируются данные, имеющие качественный характер.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ФОКУС-ГРУППЫ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- взаимодействие респондентов в </a:t>
            </a:r>
            <a:r>
              <a:rPr lang="ru-RU" dirty="0" err="1" smtClean="0"/>
              <a:t>фокус-группе</a:t>
            </a:r>
            <a:r>
              <a:rPr lang="ru-RU" dirty="0" smtClean="0"/>
              <a:t> обычно стимулирует более глубокие ответы и дает возможность появиться новым идеям;</a:t>
            </a:r>
          </a:p>
          <a:p>
            <a:pPr algn="just"/>
            <a:r>
              <a:rPr lang="ru-RU" dirty="0" smtClean="0"/>
              <a:t>- заказчик может непосредственно наблюдать за ходом обсуждения, спрятавшись за стеклом с обратным видом, делать собственные выводы;</a:t>
            </a:r>
          </a:p>
          <a:p>
            <a:pPr algn="just"/>
            <a:r>
              <a:rPr lang="ru-RU" dirty="0" smtClean="0"/>
              <a:t>- такой метод </a:t>
            </a:r>
            <a:r>
              <a:rPr lang="ru-RU" dirty="0" err="1" smtClean="0"/>
              <a:t>оперативнее</a:t>
            </a:r>
            <a:r>
              <a:rPr lang="ru-RU" dirty="0" smtClean="0"/>
              <a:t> и дешевле, чем анкетирование или интервьюирование;</a:t>
            </a:r>
          </a:p>
          <a:p>
            <a:pPr algn="just"/>
            <a:r>
              <a:rPr lang="ru-RU" dirty="0" smtClean="0"/>
              <a:t>позволяет за короткий срок определить причины возникновения проблемы, например, падения спроса на конкретный товар в этом регионе по сравнению с другими, где он великолепно раскупается.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Недостатки </a:t>
            </a:r>
            <a:r>
              <a:rPr lang="ru-RU" dirty="0" err="1" smtClean="0"/>
              <a:t>фокус-группы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трудности обработки данных</a:t>
            </a:r>
          </a:p>
          <a:p>
            <a:endParaRPr lang="ru-RU" dirty="0" smtClean="0"/>
          </a:p>
          <a:p>
            <a:endParaRPr lang="ru-RU" dirty="0" smtClean="0"/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Для обработки используются </a:t>
            </a:r>
            <a:r>
              <a:rPr lang="ru-RU" dirty="0" err="1" smtClean="0">
                <a:solidFill>
                  <a:srgbClr val="FF0000"/>
                </a:solidFill>
              </a:rPr>
              <a:t>транскрипты</a:t>
            </a:r>
            <a:r>
              <a:rPr lang="ru-RU" dirty="0" smtClean="0">
                <a:solidFill>
                  <a:srgbClr val="FF0000"/>
                </a:solidFill>
              </a:rPr>
              <a:t>, специально подготовленные кодировочные таблицы, </a:t>
            </a:r>
            <a:r>
              <a:rPr lang="ru-RU" dirty="0" err="1" smtClean="0">
                <a:solidFill>
                  <a:srgbClr val="FF0000"/>
                </a:solidFill>
              </a:rPr>
              <a:t>контент-анализ</a:t>
            </a:r>
            <a:r>
              <a:rPr lang="ru-RU" dirty="0" smtClean="0">
                <a:solidFill>
                  <a:srgbClr val="FF0000"/>
                </a:solidFill>
              </a:rPr>
              <a:t>, дорогостоящие способы расшифровки магнитофонных записей, ручные подсчеты данных.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ОПРОС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– метод сбора первичной информации, основанный на устном и письменном обращении к определенной группе людей с вопросами, содержание которых представляет проблему исследования на эмпирическом уровне.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Нарративное</a:t>
            </a:r>
            <a:r>
              <a:rPr lang="ru-RU" b="1" dirty="0" smtClean="0"/>
              <a:t> интервью 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(рассказ, повествование) представляют собой свободное повествование о жизни рассказчика без всякого вмешательства со стороны интервьюера.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Возможно использование междометий удивления или одобрения, которые стимулируют и </a:t>
            </a:r>
            <a:r>
              <a:rPr lang="ru-RU" dirty="0" err="1" smtClean="0">
                <a:solidFill>
                  <a:srgbClr val="00B050"/>
                </a:solidFill>
              </a:rPr>
              <a:t>поддерживаниют</a:t>
            </a:r>
            <a:r>
              <a:rPr lang="ru-RU" dirty="0" smtClean="0">
                <a:solidFill>
                  <a:srgbClr val="00B050"/>
                </a:solidFill>
              </a:rPr>
              <a:t> нить рассказа.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Классификация предусматривает разрыв непрерывного текста и его новое построение на основе обобщения понятий.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Сравнение фрагментарных данных, их обобщение.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Формирование итоговой концептуализации соответственно цели исследования.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Кластеризация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- процесс соединения номинальных классификаций в кластеры.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Кластеры объединяют внутренне тождественные и не связанные между собой категории.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Представление данных в итогом отчете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Дословное воспроизводство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Редактированные тексты</a:t>
            </a:r>
          </a:p>
          <a:p>
            <a:pPr marL="514350" indent="-514350">
              <a:buAutoNum type="arabicPeriod"/>
            </a:pPr>
            <a:r>
              <a:rPr lang="ru-RU" dirty="0" smtClean="0"/>
              <a:t>Комментированные первичные тексты.</a:t>
            </a:r>
          </a:p>
          <a:p>
            <a:pPr marL="514350" indent="-514350">
              <a:buAutoNum type="arabicPeriod"/>
            </a:pPr>
            <a:r>
              <a:rPr lang="ru-RU" dirty="0" smtClean="0"/>
              <a:t>Авторский текст.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АНАЛИЗ ДАННЫХ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857232"/>
          <a:ext cx="8858312" cy="5852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2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9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6478"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Транскрипт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интервью с П.:</a:t>
                      </a: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    Я родился на Арбате в 32 году и считаю себя арбатским. Именно не моск­вичом, а арбатским.</a:t>
                      </a:r>
                    </a:p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  Это особый район Москвы, типично московские  старые переулки. Здесь ка­кая-то своя гордость, свой патриотизм, особые отноше­ния между людьми. Это своя особая страна, где со­хранилась атмосфера доре­волюционной Москвы.</a:t>
                      </a: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   Ведь и раньше, насколько я знаю, это был не промышленный рабочий рай­он, а район дворянства и интеллигенции. Во всяком случае, здесь жиля люди умственного труда.</a:t>
                      </a: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4.    Да и в мое время здесь почти не жили семьи рабочих. Я считаю, меня воспи­тал Арбат.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Описание:</a:t>
                      </a: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    Факт - место рождения Москва, Арбат, 1932 год.</a:t>
                      </a:r>
                    </a:p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  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Культурный контекст: арбатский, те, кто родился и вырос на Арбате в 40-50-е гг. </a:t>
                      </a:r>
                    </a:p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   Район дворянства и интеллигенции с дореволюционных времен.</a:t>
                      </a:r>
                    </a:p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   Люди умственного труда.</a:t>
                      </a:r>
                    </a:p>
                    <a:p>
                      <a:pPr algn="just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   Субъективное значение -соотнесение себя с малой родиной: патриотизм, гордость. Ведение исторической родословной с дореволюционных времен.</a:t>
                      </a:r>
                    </a:p>
                    <a:p>
                      <a:pPr algn="just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   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Каким   образом:   факт рождения оказал влияние имел значение для всей последующей жизни.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Анкетирование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– форма опроса по предварительно составленному списку вопросов.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Ответы на вопросы анкеты служат исходным эмпирическим материалом для обобщений.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Анкета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представляет собой </a:t>
            </a:r>
            <a:r>
              <a:rPr lang="ru-RU" b="1" i="1" dirty="0" smtClean="0"/>
              <a:t>систему вопросов, объединенных единым исследовательским замыслом</a:t>
            </a:r>
            <a:r>
              <a:rPr lang="ru-RU" dirty="0" smtClean="0"/>
              <a:t>, направленных на выявление количественных и качественных характеристик объекта и предмета исследования.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Валидность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4600" dirty="0" smtClean="0"/>
              <a:t>означает корректность измерения, заключающаяся в правильном выборе индикатора и измерении именно того свойства исследуемого процесса, которое необходимо измерить. </a:t>
            </a:r>
          </a:p>
          <a:p>
            <a:endParaRPr lang="ru-RU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К примеру, при формулировке вопроса о том, как респондент относится к местной власти, шкала может содержать три деления: положительное, отрицательное, безразличное. Такой вариант позволит в целом определить общее отношение населения к органам местной власти, хотя и ничего не скажет об особенностях его электорального поведения.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Полнота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предполагает, что в вариантах ответа на вопрос должны быть учтены все значения индикатора. 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К примеру, закладывая номинальную шкалу по профессиональной принадлежности респондента, необходимо учесть все возможные ее варианты.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Надежность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i="1" dirty="0" smtClean="0"/>
              <a:t>связана с его устойчивостью и </a:t>
            </a:r>
            <a:r>
              <a:rPr lang="ru-RU" i="1" dirty="0" err="1" smtClean="0"/>
              <a:t>воспроизводимостью</a:t>
            </a:r>
            <a:r>
              <a:rPr lang="ru-RU" i="1" dirty="0" smtClean="0"/>
              <a:t>. </a:t>
            </a:r>
          </a:p>
          <a:p>
            <a:pPr algn="just">
              <a:buNone/>
            </a:pPr>
            <a:r>
              <a:rPr lang="ru-RU" dirty="0" smtClean="0"/>
              <a:t>Показатель может считаться надежным в той мере, в которой полученные оценки могут быть воспроизведены на данной совокупности объектов измерения.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Социологическое интервью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– это метод получения информации от</a:t>
            </a:r>
            <a:r>
              <a:rPr lang="en-US" dirty="0" smtClean="0"/>
              <a:t> </a:t>
            </a:r>
            <a:r>
              <a:rPr lang="ru-RU" dirty="0" smtClean="0"/>
              <a:t>человека в ходе живого диалога (очной беседы), в ходе которого специально</a:t>
            </a:r>
            <a:r>
              <a:rPr lang="en-US" dirty="0" smtClean="0"/>
              <a:t> </a:t>
            </a:r>
            <a:r>
              <a:rPr lang="ru-RU" dirty="0" smtClean="0"/>
              <a:t>подготовленный исполнитель (интервьюер) задает вопросы с определенной</a:t>
            </a:r>
            <a:r>
              <a:rPr lang="en-US" dirty="0" smtClean="0"/>
              <a:t> </a:t>
            </a:r>
            <a:r>
              <a:rPr lang="ru-RU" dirty="0" smtClean="0"/>
              <a:t>целью, руководствуясь определенной</a:t>
            </a:r>
            <a:r>
              <a:rPr lang="en-US" dirty="0" smtClean="0"/>
              <a:t> </a:t>
            </a:r>
            <a:r>
              <a:rPr lang="ru-RU" dirty="0" smtClean="0"/>
              <a:t>коммуникативной тактикой.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Запись ответов производится интервьюером, его ассистентом или механически.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зависимости от </a:t>
            </a:r>
            <a:r>
              <a:rPr lang="ru-RU" b="1" i="1" dirty="0" smtClean="0"/>
              <a:t>степени стандартизации вербального диалога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i="1" dirty="0" smtClean="0"/>
              <a:t>Формализованное интервью беседа по детально разработанной</a:t>
            </a:r>
            <a:r>
              <a:rPr lang="en-US" b="1" i="1" dirty="0" smtClean="0"/>
              <a:t> </a:t>
            </a:r>
            <a:r>
              <a:rPr lang="ru-RU" dirty="0" smtClean="0"/>
              <a:t>программе, включающей в себя последовательность и конструкцию</a:t>
            </a:r>
            <a:r>
              <a:rPr lang="en-US" dirty="0" smtClean="0"/>
              <a:t> </a:t>
            </a:r>
            <a:r>
              <a:rPr lang="ru-RU" dirty="0" smtClean="0"/>
              <a:t>вопросов, варианты возможных ответов с закрытыми и открытыми</a:t>
            </a:r>
            <a:r>
              <a:rPr lang="en-US" dirty="0" smtClean="0"/>
              <a:t> </a:t>
            </a:r>
            <a:r>
              <a:rPr lang="ru-RU" dirty="0" smtClean="0"/>
              <a:t>вопросами. </a:t>
            </a:r>
          </a:p>
          <a:p>
            <a:pPr algn="just">
              <a:buNone/>
            </a:pPr>
            <a:r>
              <a:rPr lang="ru-RU" dirty="0" smtClean="0"/>
              <a:t>Это максимально стандартизованный вид интервью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При использовании этого вида опроса интервьюер обязан точно придерживаться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формулировок вопросов и их последовательности.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976</Words>
  <Application>Microsoft Office PowerPoint</Application>
  <PresentationFormat>Экран (4:3)</PresentationFormat>
  <Paragraphs>105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Calibri</vt:lpstr>
      <vt:lpstr>Тема Office</vt:lpstr>
      <vt:lpstr>лекция ОПРОСНЫЕ МЕТОДЫ ИССЛЕДОВАНИЯ В СОЦИАЛЬНОЙ РАБОТЕ</vt:lpstr>
      <vt:lpstr>ОПРОС</vt:lpstr>
      <vt:lpstr>Анкетирование</vt:lpstr>
      <vt:lpstr>Анкета</vt:lpstr>
      <vt:lpstr>Валидность</vt:lpstr>
      <vt:lpstr>Полнота</vt:lpstr>
      <vt:lpstr>Надежность</vt:lpstr>
      <vt:lpstr>Социологическое интервью</vt:lpstr>
      <vt:lpstr>В зависимости от степени стандартизации вербального диалога</vt:lpstr>
      <vt:lpstr>В зависимости от степени стандартизации вербального диалога</vt:lpstr>
      <vt:lpstr>Полуформализованное интервью</vt:lpstr>
      <vt:lpstr>По числу обсуждаемых тем</vt:lpstr>
      <vt:lpstr>По числу обсуждаемых тем</vt:lpstr>
      <vt:lpstr>По количеству опрашиваемых</vt:lpstr>
      <vt:lpstr>По количеству опрашиваемых</vt:lpstr>
      <vt:lpstr>Фокус-группа происходит от англ. (focus group)</vt:lpstr>
      <vt:lpstr>ПОДХОДЫ К ПОНИМАНИЮ СУЩНОСТИ ИНТЕРВЬЮ И ФОКУС-ГРУППЫ</vt:lpstr>
      <vt:lpstr>ПРЕИМУЩЕСТВА ФОКУС-ГРУППЫ</vt:lpstr>
      <vt:lpstr>Недостатки фокус-группы</vt:lpstr>
      <vt:lpstr>Нарративное интервью -</vt:lpstr>
      <vt:lpstr>Классификация данных</vt:lpstr>
      <vt:lpstr>Кластеризация</vt:lpstr>
      <vt:lpstr>Представление данных в итогом отчете</vt:lpstr>
      <vt:lpstr>ПРИМЕР АНАЛИЗ ДАННЫХ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ОПРОСНЫЕ МЕТОДЫ ИССЛЕДОВАНИЯ В СОЦИАЛЬНОЙ РАБОТЕ</dc:title>
  <dc:creator>Юля</dc:creator>
  <cp:lastModifiedBy>Lenovo</cp:lastModifiedBy>
  <cp:revision>9</cp:revision>
  <dcterms:created xsi:type="dcterms:W3CDTF">2017-10-18T18:12:50Z</dcterms:created>
  <dcterms:modified xsi:type="dcterms:W3CDTF">2020-10-27T07:30:51Z</dcterms:modified>
</cp:coreProperties>
</file>