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6"/>
  </p:notesMasterIdLst>
  <p:sldIdLst>
    <p:sldId id="256" r:id="rId2"/>
    <p:sldId id="258" r:id="rId3"/>
    <p:sldId id="261" r:id="rId4"/>
    <p:sldId id="303" r:id="rId5"/>
    <p:sldId id="307" r:id="rId6"/>
    <p:sldId id="262" r:id="rId7"/>
    <p:sldId id="257" r:id="rId8"/>
    <p:sldId id="304" r:id="rId9"/>
    <p:sldId id="301" r:id="rId10"/>
    <p:sldId id="334" r:id="rId11"/>
    <p:sldId id="313" r:id="rId12"/>
    <p:sldId id="289" r:id="rId13"/>
    <p:sldId id="302" r:id="rId14"/>
    <p:sldId id="311" r:id="rId15"/>
    <p:sldId id="312" r:id="rId16"/>
    <p:sldId id="332" r:id="rId17"/>
    <p:sldId id="310" r:id="rId18"/>
    <p:sldId id="314" r:id="rId19"/>
    <p:sldId id="305" r:id="rId20"/>
    <p:sldId id="306" r:id="rId21"/>
    <p:sldId id="331" r:id="rId22"/>
    <p:sldId id="308" r:id="rId23"/>
    <p:sldId id="290" r:id="rId24"/>
    <p:sldId id="318" r:id="rId25"/>
    <p:sldId id="319" r:id="rId26"/>
    <p:sldId id="320" r:id="rId27"/>
    <p:sldId id="321" r:id="rId28"/>
    <p:sldId id="323" r:id="rId29"/>
    <p:sldId id="315" r:id="rId30"/>
    <p:sldId id="325" r:id="rId31"/>
    <p:sldId id="326" r:id="rId32"/>
    <p:sldId id="330" r:id="rId33"/>
    <p:sldId id="327" r:id="rId34"/>
    <p:sldId id="324" r:id="rId35"/>
    <p:sldId id="333" r:id="rId36"/>
    <p:sldId id="328" r:id="rId37"/>
    <p:sldId id="329" r:id="rId38"/>
    <p:sldId id="316" r:id="rId39"/>
    <p:sldId id="309" r:id="rId40"/>
    <p:sldId id="317" r:id="rId41"/>
    <p:sldId id="291" r:id="rId42"/>
    <p:sldId id="371" r:id="rId43"/>
    <p:sldId id="372" r:id="rId44"/>
    <p:sldId id="263" r:id="rId45"/>
    <p:sldId id="259" r:id="rId46"/>
    <p:sldId id="336" r:id="rId47"/>
    <p:sldId id="337" r:id="rId48"/>
    <p:sldId id="338" r:id="rId49"/>
    <p:sldId id="341" r:id="rId50"/>
    <p:sldId id="342" r:id="rId51"/>
    <p:sldId id="339" r:id="rId52"/>
    <p:sldId id="373" r:id="rId53"/>
    <p:sldId id="340" r:id="rId54"/>
    <p:sldId id="359" r:id="rId55"/>
    <p:sldId id="292" r:id="rId56"/>
    <p:sldId id="345" r:id="rId57"/>
    <p:sldId id="335" r:id="rId58"/>
    <p:sldId id="293" r:id="rId59"/>
    <p:sldId id="346" r:id="rId60"/>
    <p:sldId id="343" r:id="rId61"/>
    <p:sldId id="344" r:id="rId62"/>
    <p:sldId id="295" r:id="rId63"/>
    <p:sldId id="347" r:id="rId64"/>
    <p:sldId id="294" r:id="rId65"/>
    <p:sldId id="348" r:id="rId66"/>
    <p:sldId id="349" r:id="rId67"/>
    <p:sldId id="357" r:id="rId68"/>
    <p:sldId id="350" r:id="rId69"/>
    <p:sldId id="351" r:id="rId70"/>
    <p:sldId id="370" r:id="rId71"/>
    <p:sldId id="352" r:id="rId72"/>
    <p:sldId id="358" r:id="rId73"/>
    <p:sldId id="353" r:id="rId74"/>
    <p:sldId id="354" r:id="rId75"/>
    <p:sldId id="355" r:id="rId76"/>
    <p:sldId id="356" r:id="rId77"/>
    <p:sldId id="296" r:id="rId78"/>
    <p:sldId id="360" r:id="rId79"/>
    <p:sldId id="361" r:id="rId80"/>
    <p:sldId id="297" r:id="rId81"/>
    <p:sldId id="362" r:id="rId82"/>
    <p:sldId id="298" r:id="rId83"/>
    <p:sldId id="363" r:id="rId84"/>
    <p:sldId id="369" r:id="rId85"/>
    <p:sldId id="365" r:id="rId86"/>
    <p:sldId id="366" r:id="rId87"/>
    <p:sldId id="367" r:id="rId88"/>
    <p:sldId id="299" r:id="rId89"/>
    <p:sldId id="368" r:id="rId90"/>
    <p:sldId id="364" r:id="rId91"/>
    <p:sldId id="374" r:id="rId92"/>
    <p:sldId id="285" r:id="rId93"/>
    <p:sldId id="300" r:id="rId94"/>
    <p:sldId id="288" r:id="rId9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C96"/>
    <a:srgbClr val="E2C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C9308-A3B6-4167-8C63-0BE55020F3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6D490-3F8A-4DFF-8310-D3AAB322649E}">
      <dgm:prSet phldrT="[Текст]"/>
      <dgm:spPr>
        <a:solidFill>
          <a:srgbClr val="E2C590"/>
        </a:solidFill>
      </dgm:spPr>
      <dgm:t>
        <a:bodyPr/>
        <a:lstStyle/>
        <a:p>
          <a:r>
            <a:rPr lang="ru-RU" dirty="0" smtClean="0"/>
            <a:t>Способ определения инфекционного агента</a:t>
          </a:r>
          <a:endParaRPr lang="ru-RU" dirty="0"/>
        </a:p>
      </dgm:t>
    </dgm:pt>
    <dgm:pt modelId="{A6A36ADD-52DE-49F8-BBB4-5EB8C8A2D4E5}" type="parTrans" cxnId="{EC46A457-5E8A-4DC2-8C37-31AA0DDE137A}">
      <dgm:prSet/>
      <dgm:spPr/>
      <dgm:t>
        <a:bodyPr/>
        <a:lstStyle/>
        <a:p>
          <a:endParaRPr lang="ru-RU"/>
        </a:p>
      </dgm:t>
    </dgm:pt>
    <dgm:pt modelId="{B86A54F9-E12B-42C3-B425-73F61338195D}" type="sibTrans" cxnId="{EC46A457-5E8A-4DC2-8C37-31AA0DDE137A}">
      <dgm:prSet/>
      <dgm:spPr/>
      <dgm:t>
        <a:bodyPr/>
        <a:lstStyle/>
        <a:p>
          <a:endParaRPr lang="ru-RU"/>
        </a:p>
      </dgm:t>
    </dgm:pt>
    <dgm:pt modelId="{CCED091C-56C2-4124-9AC5-D830D9D63D42}">
      <dgm:prSet phldrT="[Текст]"/>
      <dgm:spPr>
        <a:solidFill>
          <a:srgbClr val="E2C590"/>
        </a:solidFill>
      </dgm:spPr>
      <dgm:t>
        <a:bodyPr/>
        <a:lstStyle/>
        <a:p>
          <a:r>
            <a:rPr lang="ru-RU" dirty="0" smtClean="0"/>
            <a:t>Прямые маркеры</a:t>
          </a:r>
          <a:endParaRPr lang="ru-RU" dirty="0"/>
        </a:p>
      </dgm:t>
    </dgm:pt>
    <dgm:pt modelId="{AC145426-5905-42C9-9759-910DAFD262FE}" type="parTrans" cxnId="{E3E8E9F8-4637-4729-9FEA-EFFB6F5C5A6A}">
      <dgm:prSet/>
      <dgm:spPr/>
      <dgm:t>
        <a:bodyPr/>
        <a:lstStyle/>
        <a:p>
          <a:endParaRPr lang="ru-RU"/>
        </a:p>
      </dgm:t>
    </dgm:pt>
    <dgm:pt modelId="{39E0965E-A08D-4F92-9059-FE7685A956C3}" type="sibTrans" cxnId="{E3E8E9F8-4637-4729-9FEA-EFFB6F5C5A6A}">
      <dgm:prSet/>
      <dgm:spPr/>
      <dgm:t>
        <a:bodyPr/>
        <a:lstStyle/>
        <a:p>
          <a:endParaRPr lang="ru-RU"/>
        </a:p>
      </dgm:t>
    </dgm:pt>
    <dgm:pt modelId="{7FA3E378-C25F-4FD5-9A9E-6640EF984E9D}">
      <dgm:prSet phldrT="[Текст]"/>
      <dgm:spPr>
        <a:solidFill>
          <a:srgbClr val="E2C590"/>
        </a:solidFill>
      </dgm:spPr>
      <dgm:t>
        <a:bodyPr/>
        <a:lstStyle/>
        <a:p>
          <a:r>
            <a:rPr lang="ru-RU" dirty="0" smtClean="0"/>
            <a:t>Непрямые маркеры</a:t>
          </a:r>
          <a:endParaRPr lang="ru-RU" dirty="0"/>
        </a:p>
      </dgm:t>
    </dgm:pt>
    <dgm:pt modelId="{5C5DB926-4161-469E-A699-C3D12FAD86C9}" type="parTrans" cxnId="{9F650834-6B74-4D39-99DB-7079B51D6B24}">
      <dgm:prSet/>
      <dgm:spPr/>
      <dgm:t>
        <a:bodyPr/>
        <a:lstStyle/>
        <a:p>
          <a:endParaRPr lang="ru-RU"/>
        </a:p>
      </dgm:t>
    </dgm:pt>
    <dgm:pt modelId="{D78B3428-8406-4BDA-9F2E-8FD3C67A9C0B}" type="sibTrans" cxnId="{9F650834-6B74-4D39-99DB-7079B51D6B24}">
      <dgm:prSet/>
      <dgm:spPr/>
      <dgm:t>
        <a:bodyPr/>
        <a:lstStyle/>
        <a:p>
          <a:endParaRPr lang="ru-RU"/>
        </a:p>
      </dgm:t>
    </dgm:pt>
    <dgm:pt modelId="{97A2437F-3F4E-4494-BC55-7ED1A4452D57}">
      <dgm:prSet phldrT="[Текст]"/>
      <dgm:spPr>
        <a:solidFill>
          <a:srgbClr val="E2C590"/>
        </a:solidFill>
      </dgm:spPr>
      <dgm:t>
        <a:bodyPr/>
        <a:lstStyle/>
        <a:p>
          <a:r>
            <a:rPr lang="ru-RU" dirty="0" smtClean="0"/>
            <a:t>Определение специфических антител к антигенам</a:t>
          </a:r>
          <a:endParaRPr lang="ru-RU" dirty="0"/>
        </a:p>
      </dgm:t>
    </dgm:pt>
    <dgm:pt modelId="{30826F29-A690-4741-B13E-66BE8E18537E}" type="parTrans" cxnId="{87FDAF3F-B5BD-471E-9E05-A107EB6ABD5E}">
      <dgm:prSet/>
      <dgm:spPr/>
      <dgm:t>
        <a:bodyPr/>
        <a:lstStyle/>
        <a:p>
          <a:endParaRPr lang="ru-RU"/>
        </a:p>
      </dgm:t>
    </dgm:pt>
    <dgm:pt modelId="{0BA94513-2F96-4A44-AAA3-E414E373C141}" type="sibTrans" cxnId="{87FDAF3F-B5BD-471E-9E05-A107EB6ABD5E}">
      <dgm:prSet/>
      <dgm:spPr/>
      <dgm:t>
        <a:bodyPr/>
        <a:lstStyle/>
        <a:p>
          <a:endParaRPr lang="ru-RU"/>
        </a:p>
      </dgm:t>
    </dgm:pt>
    <dgm:pt modelId="{2A6F4274-1BF4-4F75-B91E-5A316BCB3CBC}">
      <dgm:prSet phldrT="[Текст]"/>
      <dgm:spPr>
        <a:solidFill>
          <a:srgbClr val="E2C590"/>
        </a:solidFill>
      </dgm:spPr>
      <dgm:t>
        <a:bodyPr/>
        <a:lstStyle/>
        <a:p>
          <a:r>
            <a:rPr lang="ru-RU" dirty="0" smtClean="0"/>
            <a:t>Выявление инфекционного агента</a:t>
          </a:r>
          <a:endParaRPr lang="ru-RU" dirty="0"/>
        </a:p>
      </dgm:t>
    </dgm:pt>
    <dgm:pt modelId="{8B485B39-ED8C-428F-B098-DD0E74662605}" type="parTrans" cxnId="{D6FC1CB9-2455-4A1A-95A7-AF6ACBEF1162}">
      <dgm:prSet/>
      <dgm:spPr/>
      <dgm:t>
        <a:bodyPr/>
        <a:lstStyle/>
        <a:p>
          <a:endParaRPr lang="ru-RU"/>
        </a:p>
      </dgm:t>
    </dgm:pt>
    <dgm:pt modelId="{D0C56F7D-17CE-476B-AB45-2F93D4486906}" type="sibTrans" cxnId="{D6FC1CB9-2455-4A1A-95A7-AF6ACBEF1162}">
      <dgm:prSet/>
      <dgm:spPr/>
      <dgm:t>
        <a:bodyPr/>
        <a:lstStyle/>
        <a:p>
          <a:endParaRPr lang="ru-RU"/>
        </a:p>
      </dgm:t>
    </dgm:pt>
    <dgm:pt modelId="{9820C6AD-11AB-4431-80AD-FEDD5F3FF99F}" type="pres">
      <dgm:prSet presAssocID="{948C9308-A3B6-4167-8C63-0BE55020F3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B44409-2C67-4CC0-9464-45D62DA388CE}" type="pres">
      <dgm:prSet presAssocID="{DA26D490-3F8A-4DFF-8310-D3AAB322649E}" presName="hierRoot1" presStyleCnt="0">
        <dgm:presLayoutVars>
          <dgm:hierBranch val="init"/>
        </dgm:presLayoutVars>
      </dgm:prSet>
      <dgm:spPr/>
    </dgm:pt>
    <dgm:pt modelId="{80BA3D52-2FF9-4E72-A61F-D4D34762689C}" type="pres">
      <dgm:prSet presAssocID="{DA26D490-3F8A-4DFF-8310-D3AAB322649E}" presName="rootComposite1" presStyleCnt="0"/>
      <dgm:spPr/>
    </dgm:pt>
    <dgm:pt modelId="{546B19C5-8C2C-4C8F-BCDD-8E6393B0BC0B}" type="pres">
      <dgm:prSet presAssocID="{DA26D490-3F8A-4DFF-8310-D3AAB32264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3B5AF-C5D0-46A3-B053-DF6A949F4FC7}" type="pres">
      <dgm:prSet presAssocID="{DA26D490-3F8A-4DFF-8310-D3AAB322649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03E57B-5CF2-49CD-B534-6DAF2F01FF54}" type="pres">
      <dgm:prSet presAssocID="{DA26D490-3F8A-4DFF-8310-D3AAB322649E}" presName="hierChild2" presStyleCnt="0"/>
      <dgm:spPr/>
    </dgm:pt>
    <dgm:pt modelId="{A8FCF2EF-4843-4A77-85E6-56FA37A0E836}" type="pres">
      <dgm:prSet presAssocID="{AC145426-5905-42C9-9759-910DAFD262F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D26021-2BB0-445D-89DC-C683D9AA0BE2}" type="pres">
      <dgm:prSet presAssocID="{CCED091C-56C2-4124-9AC5-D830D9D63D42}" presName="hierRoot2" presStyleCnt="0">
        <dgm:presLayoutVars>
          <dgm:hierBranch val="init"/>
        </dgm:presLayoutVars>
      </dgm:prSet>
      <dgm:spPr/>
    </dgm:pt>
    <dgm:pt modelId="{C27D1EC0-619F-4CB6-B423-C0A81A31C375}" type="pres">
      <dgm:prSet presAssocID="{CCED091C-56C2-4124-9AC5-D830D9D63D42}" presName="rootComposite" presStyleCnt="0"/>
      <dgm:spPr/>
    </dgm:pt>
    <dgm:pt modelId="{36BE4A0E-9F31-4DE9-85FB-5D82373FDC5A}" type="pres">
      <dgm:prSet presAssocID="{CCED091C-56C2-4124-9AC5-D830D9D63D4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25C8C-C5D1-45BC-B518-A50D67863D83}" type="pres">
      <dgm:prSet presAssocID="{CCED091C-56C2-4124-9AC5-D830D9D63D42}" presName="rootConnector" presStyleLbl="node2" presStyleIdx="0" presStyleCnt="2"/>
      <dgm:spPr/>
      <dgm:t>
        <a:bodyPr/>
        <a:lstStyle/>
        <a:p>
          <a:endParaRPr lang="ru-RU"/>
        </a:p>
      </dgm:t>
    </dgm:pt>
    <dgm:pt modelId="{9E14AA77-DBA3-49AA-9F82-B803A2FE4606}" type="pres">
      <dgm:prSet presAssocID="{CCED091C-56C2-4124-9AC5-D830D9D63D42}" presName="hierChild4" presStyleCnt="0"/>
      <dgm:spPr/>
    </dgm:pt>
    <dgm:pt modelId="{F58E1CE8-F2DB-416C-A226-E80040852C34}" type="pres">
      <dgm:prSet presAssocID="{8B485B39-ED8C-428F-B098-DD0E74662605}" presName="Name37" presStyleLbl="parChTrans1D3" presStyleIdx="0" presStyleCnt="2"/>
      <dgm:spPr/>
      <dgm:t>
        <a:bodyPr/>
        <a:lstStyle/>
        <a:p>
          <a:endParaRPr lang="ru-RU"/>
        </a:p>
      </dgm:t>
    </dgm:pt>
    <dgm:pt modelId="{3E54D282-5945-4FBE-8D19-64F1E0B13E55}" type="pres">
      <dgm:prSet presAssocID="{2A6F4274-1BF4-4F75-B91E-5A316BCB3CBC}" presName="hierRoot2" presStyleCnt="0">
        <dgm:presLayoutVars>
          <dgm:hierBranch val="init"/>
        </dgm:presLayoutVars>
      </dgm:prSet>
      <dgm:spPr/>
    </dgm:pt>
    <dgm:pt modelId="{F430BC67-7FB0-4048-86A2-873FF8407A91}" type="pres">
      <dgm:prSet presAssocID="{2A6F4274-1BF4-4F75-B91E-5A316BCB3CBC}" presName="rootComposite" presStyleCnt="0"/>
      <dgm:spPr/>
    </dgm:pt>
    <dgm:pt modelId="{4DB45A18-4232-40EA-9190-E9CDCD4FF3A6}" type="pres">
      <dgm:prSet presAssocID="{2A6F4274-1BF4-4F75-B91E-5A316BCB3CBC}" presName="rootText" presStyleLbl="node3" presStyleIdx="0" presStyleCnt="2" custLinFactX="-57849" custLinFactY="-4440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BF2A53-9394-4ECB-9BD1-C92A5E0F6897}" type="pres">
      <dgm:prSet presAssocID="{2A6F4274-1BF4-4F75-B91E-5A316BCB3CBC}" presName="rootConnector" presStyleLbl="node3" presStyleIdx="0" presStyleCnt="2"/>
      <dgm:spPr/>
      <dgm:t>
        <a:bodyPr/>
        <a:lstStyle/>
        <a:p>
          <a:endParaRPr lang="ru-RU"/>
        </a:p>
      </dgm:t>
    </dgm:pt>
    <dgm:pt modelId="{5B0B1196-3932-42FA-979D-350A8747734B}" type="pres">
      <dgm:prSet presAssocID="{2A6F4274-1BF4-4F75-B91E-5A316BCB3CBC}" presName="hierChild4" presStyleCnt="0"/>
      <dgm:spPr/>
    </dgm:pt>
    <dgm:pt modelId="{C260BF92-2700-4EFC-A4CF-698AC607B432}" type="pres">
      <dgm:prSet presAssocID="{2A6F4274-1BF4-4F75-B91E-5A316BCB3CBC}" presName="hierChild5" presStyleCnt="0"/>
      <dgm:spPr/>
    </dgm:pt>
    <dgm:pt modelId="{77551CBA-A5B2-43AF-803B-26D906BC072F}" type="pres">
      <dgm:prSet presAssocID="{CCED091C-56C2-4124-9AC5-D830D9D63D42}" presName="hierChild5" presStyleCnt="0"/>
      <dgm:spPr/>
    </dgm:pt>
    <dgm:pt modelId="{E49156A6-C545-43BA-BA11-3A4C7445DF21}" type="pres">
      <dgm:prSet presAssocID="{5C5DB926-4161-469E-A699-C3D12FAD86C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5CED756-BC02-4E91-BDFB-961B012109D4}" type="pres">
      <dgm:prSet presAssocID="{7FA3E378-C25F-4FD5-9A9E-6640EF984E9D}" presName="hierRoot2" presStyleCnt="0">
        <dgm:presLayoutVars>
          <dgm:hierBranch val="init"/>
        </dgm:presLayoutVars>
      </dgm:prSet>
      <dgm:spPr/>
    </dgm:pt>
    <dgm:pt modelId="{861AB1A6-B4FF-4E24-BCE8-4FC90951086D}" type="pres">
      <dgm:prSet presAssocID="{7FA3E378-C25F-4FD5-9A9E-6640EF984E9D}" presName="rootComposite" presStyleCnt="0"/>
      <dgm:spPr/>
    </dgm:pt>
    <dgm:pt modelId="{DABE2ABC-6918-42F4-AF35-614B897FC4DF}" type="pres">
      <dgm:prSet presAssocID="{7FA3E378-C25F-4FD5-9A9E-6640EF984E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E9A6F-671E-43F3-ADBD-26D5409FCA41}" type="pres">
      <dgm:prSet presAssocID="{7FA3E378-C25F-4FD5-9A9E-6640EF984E9D}" presName="rootConnector" presStyleLbl="node2" presStyleIdx="1" presStyleCnt="2"/>
      <dgm:spPr/>
      <dgm:t>
        <a:bodyPr/>
        <a:lstStyle/>
        <a:p>
          <a:endParaRPr lang="ru-RU"/>
        </a:p>
      </dgm:t>
    </dgm:pt>
    <dgm:pt modelId="{11AE029F-CEE7-4AA2-8DFC-07C0EF5F5241}" type="pres">
      <dgm:prSet presAssocID="{7FA3E378-C25F-4FD5-9A9E-6640EF984E9D}" presName="hierChild4" presStyleCnt="0"/>
      <dgm:spPr/>
    </dgm:pt>
    <dgm:pt modelId="{D711812D-E3B4-44AF-BE71-65DADB2E06FA}" type="pres">
      <dgm:prSet presAssocID="{30826F29-A690-4741-B13E-66BE8E18537E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F679610-C459-4EBB-9BB1-0A4BC295D390}" type="pres">
      <dgm:prSet presAssocID="{97A2437F-3F4E-4494-BC55-7ED1A4452D57}" presName="hierRoot2" presStyleCnt="0">
        <dgm:presLayoutVars>
          <dgm:hierBranch val="init"/>
        </dgm:presLayoutVars>
      </dgm:prSet>
      <dgm:spPr/>
    </dgm:pt>
    <dgm:pt modelId="{03D95519-941F-436F-802D-F014A4E344D9}" type="pres">
      <dgm:prSet presAssocID="{97A2437F-3F4E-4494-BC55-7ED1A4452D57}" presName="rootComposite" presStyleCnt="0"/>
      <dgm:spPr/>
    </dgm:pt>
    <dgm:pt modelId="{8A03EAD9-DA85-4F36-B0BD-A96DE0CAD84F}" type="pres">
      <dgm:prSet presAssocID="{97A2437F-3F4E-4494-BC55-7ED1A4452D57}" presName="rootText" presStyleLbl="node3" presStyleIdx="1" presStyleCnt="2" custLinFactX="11131" custLinFactY="-41569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69910A-0566-4463-BAC9-A2C5912AB96A}" type="pres">
      <dgm:prSet presAssocID="{97A2437F-3F4E-4494-BC55-7ED1A4452D57}" presName="rootConnector" presStyleLbl="node3" presStyleIdx="1" presStyleCnt="2"/>
      <dgm:spPr/>
      <dgm:t>
        <a:bodyPr/>
        <a:lstStyle/>
        <a:p>
          <a:endParaRPr lang="ru-RU"/>
        </a:p>
      </dgm:t>
    </dgm:pt>
    <dgm:pt modelId="{1FB1D05B-387C-45D4-82B5-09953CDB3BB5}" type="pres">
      <dgm:prSet presAssocID="{97A2437F-3F4E-4494-BC55-7ED1A4452D57}" presName="hierChild4" presStyleCnt="0"/>
      <dgm:spPr/>
    </dgm:pt>
    <dgm:pt modelId="{82A20385-2ED2-49D1-BA40-5CF3108B74A1}" type="pres">
      <dgm:prSet presAssocID="{97A2437F-3F4E-4494-BC55-7ED1A4452D57}" presName="hierChild5" presStyleCnt="0"/>
      <dgm:spPr/>
    </dgm:pt>
    <dgm:pt modelId="{42EE9756-6974-4DF7-883E-196DF76AE24B}" type="pres">
      <dgm:prSet presAssocID="{7FA3E378-C25F-4FD5-9A9E-6640EF984E9D}" presName="hierChild5" presStyleCnt="0"/>
      <dgm:spPr/>
    </dgm:pt>
    <dgm:pt modelId="{A69F62E7-B3D7-41C6-B605-5BBE313CEC6E}" type="pres">
      <dgm:prSet presAssocID="{DA26D490-3F8A-4DFF-8310-D3AAB322649E}" presName="hierChild3" presStyleCnt="0"/>
      <dgm:spPr/>
    </dgm:pt>
  </dgm:ptLst>
  <dgm:cxnLst>
    <dgm:cxn modelId="{D6FC1CB9-2455-4A1A-95A7-AF6ACBEF1162}" srcId="{CCED091C-56C2-4124-9AC5-D830D9D63D42}" destId="{2A6F4274-1BF4-4F75-B91E-5A316BCB3CBC}" srcOrd="0" destOrd="0" parTransId="{8B485B39-ED8C-428F-B098-DD0E74662605}" sibTransId="{D0C56F7D-17CE-476B-AB45-2F93D4486906}"/>
    <dgm:cxn modelId="{3DF9FC97-B87E-4D54-8745-76EA5835BA21}" type="presOf" srcId="{CCED091C-56C2-4124-9AC5-D830D9D63D42}" destId="{36BE4A0E-9F31-4DE9-85FB-5D82373FDC5A}" srcOrd="0" destOrd="0" presId="urn:microsoft.com/office/officeart/2005/8/layout/orgChart1"/>
    <dgm:cxn modelId="{9BC09D17-43D2-4A0E-A0FB-4CFCA67429BE}" type="presOf" srcId="{7FA3E378-C25F-4FD5-9A9E-6640EF984E9D}" destId="{DABE2ABC-6918-42F4-AF35-614B897FC4DF}" srcOrd="0" destOrd="0" presId="urn:microsoft.com/office/officeart/2005/8/layout/orgChart1"/>
    <dgm:cxn modelId="{0FE7A2D8-2C2F-4374-A36F-84EC4329D216}" type="presOf" srcId="{CCED091C-56C2-4124-9AC5-D830D9D63D42}" destId="{E2025C8C-C5D1-45BC-B518-A50D67863D83}" srcOrd="1" destOrd="0" presId="urn:microsoft.com/office/officeart/2005/8/layout/orgChart1"/>
    <dgm:cxn modelId="{EC46A457-5E8A-4DC2-8C37-31AA0DDE137A}" srcId="{948C9308-A3B6-4167-8C63-0BE55020F356}" destId="{DA26D490-3F8A-4DFF-8310-D3AAB322649E}" srcOrd="0" destOrd="0" parTransId="{A6A36ADD-52DE-49F8-BBB4-5EB8C8A2D4E5}" sibTransId="{B86A54F9-E12B-42C3-B425-73F61338195D}"/>
    <dgm:cxn modelId="{BCE52D81-4F2A-49AD-828E-8ED046732846}" type="presOf" srcId="{2A6F4274-1BF4-4F75-B91E-5A316BCB3CBC}" destId="{4DB45A18-4232-40EA-9190-E9CDCD4FF3A6}" srcOrd="0" destOrd="0" presId="urn:microsoft.com/office/officeart/2005/8/layout/orgChart1"/>
    <dgm:cxn modelId="{92F0BFE6-9137-45EF-BE17-6F7DF857003F}" type="presOf" srcId="{DA26D490-3F8A-4DFF-8310-D3AAB322649E}" destId="{546B19C5-8C2C-4C8F-BCDD-8E6393B0BC0B}" srcOrd="0" destOrd="0" presId="urn:microsoft.com/office/officeart/2005/8/layout/orgChart1"/>
    <dgm:cxn modelId="{E104273A-4C96-4833-9139-BA98EF7B8E75}" type="presOf" srcId="{8B485B39-ED8C-428F-B098-DD0E74662605}" destId="{F58E1CE8-F2DB-416C-A226-E80040852C34}" srcOrd="0" destOrd="0" presId="urn:microsoft.com/office/officeart/2005/8/layout/orgChart1"/>
    <dgm:cxn modelId="{024857DE-A19C-46F9-8638-464B5A8F5190}" type="presOf" srcId="{AC145426-5905-42C9-9759-910DAFD262FE}" destId="{A8FCF2EF-4843-4A77-85E6-56FA37A0E836}" srcOrd="0" destOrd="0" presId="urn:microsoft.com/office/officeart/2005/8/layout/orgChart1"/>
    <dgm:cxn modelId="{9591B3A0-EC11-4601-8CFD-A7B8A7EE78B9}" type="presOf" srcId="{97A2437F-3F4E-4494-BC55-7ED1A4452D57}" destId="{8A03EAD9-DA85-4F36-B0BD-A96DE0CAD84F}" srcOrd="0" destOrd="0" presId="urn:microsoft.com/office/officeart/2005/8/layout/orgChart1"/>
    <dgm:cxn modelId="{A5A0CABD-8454-46EB-92DA-203CF26CB86A}" type="presOf" srcId="{7FA3E378-C25F-4FD5-9A9E-6640EF984E9D}" destId="{006E9A6F-671E-43F3-ADBD-26D5409FCA41}" srcOrd="1" destOrd="0" presId="urn:microsoft.com/office/officeart/2005/8/layout/orgChart1"/>
    <dgm:cxn modelId="{0B017E59-FCBB-4312-AA47-3BD2A592A1E3}" type="presOf" srcId="{DA26D490-3F8A-4DFF-8310-D3AAB322649E}" destId="{14D3B5AF-C5D0-46A3-B053-DF6A949F4FC7}" srcOrd="1" destOrd="0" presId="urn:microsoft.com/office/officeart/2005/8/layout/orgChart1"/>
    <dgm:cxn modelId="{B539F5D4-FF6B-4275-8E18-17CAC1B45BA2}" type="presOf" srcId="{948C9308-A3B6-4167-8C63-0BE55020F356}" destId="{9820C6AD-11AB-4431-80AD-FEDD5F3FF99F}" srcOrd="0" destOrd="0" presId="urn:microsoft.com/office/officeart/2005/8/layout/orgChart1"/>
    <dgm:cxn modelId="{3F1E55F5-616A-490D-9D8C-183EFE0BF5F7}" type="presOf" srcId="{30826F29-A690-4741-B13E-66BE8E18537E}" destId="{D711812D-E3B4-44AF-BE71-65DADB2E06FA}" srcOrd="0" destOrd="0" presId="urn:microsoft.com/office/officeart/2005/8/layout/orgChart1"/>
    <dgm:cxn modelId="{06FD4824-BC51-4D3A-898A-F4524977035E}" type="presOf" srcId="{97A2437F-3F4E-4494-BC55-7ED1A4452D57}" destId="{9069910A-0566-4463-BAC9-A2C5912AB96A}" srcOrd="1" destOrd="0" presId="urn:microsoft.com/office/officeart/2005/8/layout/orgChart1"/>
    <dgm:cxn modelId="{9F650834-6B74-4D39-99DB-7079B51D6B24}" srcId="{DA26D490-3F8A-4DFF-8310-D3AAB322649E}" destId="{7FA3E378-C25F-4FD5-9A9E-6640EF984E9D}" srcOrd="1" destOrd="0" parTransId="{5C5DB926-4161-469E-A699-C3D12FAD86C9}" sibTransId="{D78B3428-8406-4BDA-9F2E-8FD3C67A9C0B}"/>
    <dgm:cxn modelId="{5D153113-660B-406E-8E99-68BE2E1EDCB0}" type="presOf" srcId="{2A6F4274-1BF4-4F75-B91E-5A316BCB3CBC}" destId="{FFBF2A53-9394-4ECB-9BD1-C92A5E0F6897}" srcOrd="1" destOrd="0" presId="urn:microsoft.com/office/officeart/2005/8/layout/orgChart1"/>
    <dgm:cxn modelId="{A6349C27-68AD-4882-B969-4A3C12E2038C}" type="presOf" srcId="{5C5DB926-4161-469E-A699-C3D12FAD86C9}" destId="{E49156A6-C545-43BA-BA11-3A4C7445DF21}" srcOrd="0" destOrd="0" presId="urn:microsoft.com/office/officeart/2005/8/layout/orgChart1"/>
    <dgm:cxn modelId="{E3E8E9F8-4637-4729-9FEA-EFFB6F5C5A6A}" srcId="{DA26D490-3F8A-4DFF-8310-D3AAB322649E}" destId="{CCED091C-56C2-4124-9AC5-D830D9D63D42}" srcOrd="0" destOrd="0" parTransId="{AC145426-5905-42C9-9759-910DAFD262FE}" sibTransId="{39E0965E-A08D-4F92-9059-FE7685A956C3}"/>
    <dgm:cxn modelId="{87FDAF3F-B5BD-471E-9E05-A107EB6ABD5E}" srcId="{7FA3E378-C25F-4FD5-9A9E-6640EF984E9D}" destId="{97A2437F-3F4E-4494-BC55-7ED1A4452D57}" srcOrd="0" destOrd="0" parTransId="{30826F29-A690-4741-B13E-66BE8E18537E}" sibTransId="{0BA94513-2F96-4A44-AAA3-E414E373C141}"/>
    <dgm:cxn modelId="{339AE4DF-108D-4EA1-8D65-E83A46275B3D}" type="presParOf" srcId="{9820C6AD-11AB-4431-80AD-FEDD5F3FF99F}" destId="{6EB44409-2C67-4CC0-9464-45D62DA388CE}" srcOrd="0" destOrd="0" presId="urn:microsoft.com/office/officeart/2005/8/layout/orgChart1"/>
    <dgm:cxn modelId="{2A74E2BE-2634-4770-B4B2-828315960C72}" type="presParOf" srcId="{6EB44409-2C67-4CC0-9464-45D62DA388CE}" destId="{80BA3D52-2FF9-4E72-A61F-D4D34762689C}" srcOrd="0" destOrd="0" presId="urn:microsoft.com/office/officeart/2005/8/layout/orgChart1"/>
    <dgm:cxn modelId="{E0178146-9BB1-422F-A8AB-EA4CE449A497}" type="presParOf" srcId="{80BA3D52-2FF9-4E72-A61F-D4D34762689C}" destId="{546B19C5-8C2C-4C8F-BCDD-8E6393B0BC0B}" srcOrd="0" destOrd="0" presId="urn:microsoft.com/office/officeart/2005/8/layout/orgChart1"/>
    <dgm:cxn modelId="{D00DE3ED-E831-490E-BF9F-DC16515C5FC5}" type="presParOf" srcId="{80BA3D52-2FF9-4E72-A61F-D4D34762689C}" destId="{14D3B5AF-C5D0-46A3-B053-DF6A949F4FC7}" srcOrd="1" destOrd="0" presId="urn:microsoft.com/office/officeart/2005/8/layout/orgChart1"/>
    <dgm:cxn modelId="{336FD0A2-2481-44BE-8F20-9E2D89F0765E}" type="presParOf" srcId="{6EB44409-2C67-4CC0-9464-45D62DA388CE}" destId="{7003E57B-5CF2-49CD-B534-6DAF2F01FF54}" srcOrd="1" destOrd="0" presId="urn:microsoft.com/office/officeart/2005/8/layout/orgChart1"/>
    <dgm:cxn modelId="{2EAD71D3-49CF-495C-898A-33DE638BCF21}" type="presParOf" srcId="{7003E57B-5CF2-49CD-B534-6DAF2F01FF54}" destId="{A8FCF2EF-4843-4A77-85E6-56FA37A0E836}" srcOrd="0" destOrd="0" presId="urn:microsoft.com/office/officeart/2005/8/layout/orgChart1"/>
    <dgm:cxn modelId="{3191588C-83C4-4C03-AC2A-B39768DD90E6}" type="presParOf" srcId="{7003E57B-5CF2-49CD-B534-6DAF2F01FF54}" destId="{4FD26021-2BB0-445D-89DC-C683D9AA0BE2}" srcOrd="1" destOrd="0" presId="urn:microsoft.com/office/officeart/2005/8/layout/orgChart1"/>
    <dgm:cxn modelId="{055BF674-CEFE-408E-A75A-D47CC78EAF5C}" type="presParOf" srcId="{4FD26021-2BB0-445D-89DC-C683D9AA0BE2}" destId="{C27D1EC0-619F-4CB6-B423-C0A81A31C375}" srcOrd="0" destOrd="0" presId="urn:microsoft.com/office/officeart/2005/8/layout/orgChart1"/>
    <dgm:cxn modelId="{BEFC0451-1189-4F7C-893B-32C4D2B8019F}" type="presParOf" srcId="{C27D1EC0-619F-4CB6-B423-C0A81A31C375}" destId="{36BE4A0E-9F31-4DE9-85FB-5D82373FDC5A}" srcOrd="0" destOrd="0" presId="urn:microsoft.com/office/officeart/2005/8/layout/orgChart1"/>
    <dgm:cxn modelId="{617BC84A-8D0E-402C-81F9-C95800F30F2A}" type="presParOf" srcId="{C27D1EC0-619F-4CB6-B423-C0A81A31C375}" destId="{E2025C8C-C5D1-45BC-B518-A50D67863D83}" srcOrd="1" destOrd="0" presId="urn:microsoft.com/office/officeart/2005/8/layout/orgChart1"/>
    <dgm:cxn modelId="{586744E2-712D-4E0C-AE54-337F52646E85}" type="presParOf" srcId="{4FD26021-2BB0-445D-89DC-C683D9AA0BE2}" destId="{9E14AA77-DBA3-49AA-9F82-B803A2FE4606}" srcOrd="1" destOrd="0" presId="urn:microsoft.com/office/officeart/2005/8/layout/orgChart1"/>
    <dgm:cxn modelId="{3908D57D-B5B3-458C-A310-4C431468B6E5}" type="presParOf" srcId="{9E14AA77-DBA3-49AA-9F82-B803A2FE4606}" destId="{F58E1CE8-F2DB-416C-A226-E80040852C34}" srcOrd="0" destOrd="0" presId="urn:microsoft.com/office/officeart/2005/8/layout/orgChart1"/>
    <dgm:cxn modelId="{5A550278-4FF0-4947-950E-25D2EB098627}" type="presParOf" srcId="{9E14AA77-DBA3-49AA-9F82-B803A2FE4606}" destId="{3E54D282-5945-4FBE-8D19-64F1E0B13E55}" srcOrd="1" destOrd="0" presId="urn:microsoft.com/office/officeart/2005/8/layout/orgChart1"/>
    <dgm:cxn modelId="{B3B06D1F-EB7C-4F51-8910-A58C6CFEBFDE}" type="presParOf" srcId="{3E54D282-5945-4FBE-8D19-64F1E0B13E55}" destId="{F430BC67-7FB0-4048-86A2-873FF8407A91}" srcOrd="0" destOrd="0" presId="urn:microsoft.com/office/officeart/2005/8/layout/orgChart1"/>
    <dgm:cxn modelId="{306D9EAF-1B55-44F7-B408-C9C0F27152E7}" type="presParOf" srcId="{F430BC67-7FB0-4048-86A2-873FF8407A91}" destId="{4DB45A18-4232-40EA-9190-E9CDCD4FF3A6}" srcOrd="0" destOrd="0" presId="urn:microsoft.com/office/officeart/2005/8/layout/orgChart1"/>
    <dgm:cxn modelId="{706D9469-F23B-4B68-91F7-85444F3DBB7D}" type="presParOf" srcId="{F430BC67-7FB0-4048-86A2-873FF8407A91}" destId="{FFBF2A53-9394-4ECB-9BD1-C92A5E0F6897}" srcOrd="1" destOrd="0" presId="urn:microsoft.com/office/officeart/2005/8/layout/orgChart1"/>
    <dgm:cxn modelId="{E323C6DE-9317-45CB-95AE-E4B4ECF18375}" type="presParOf" srcId="{3E54D282-5945-4FBE-8D19-64F1E0B13E55}" destId="{5B0B1196-3932-42FA-979D-350A8747734B}" srcOrd="1" destOrd="0" presId="urn:microsoft.com/office/officeart/2005/8/layout/orgChart1"/>
    <dgm:cxn modelId="{4C3648E0-B39E-4EC2-A1D9-819BB202026C}" type="presParOf" srcId="{3E54D282-5945-4FBE-8D19-64F1E0B13E55}" destId="{C260BF92-2700-4EFC-A4CF-698AC607B432}" srcOrd="2" destOrd="0" presId="urn:microsoft.com/office/officeart/2005/8/layout/orgChart1"/>
    <dgm:cxn modelId="{2AD5B4BA-0BCF-4EAC-B8BA-1FCFC3D28A50}" type="presParOf" srcId="{4FD26021-2BB0-445D-89DC-C683D9AA0BE2}" destId="{77551CBA-A5B2-43AF-803B-26D906BC072F}" srcOrd="2" destOrd="0" presId="urn:microsoft.com/office/officeart/2005/8/layout/orgChart1"/>
    <dgm:cxn modelId="{B29EB977-B7F2-473C-86CB-6E01C34BD013}" type="presParOf" srcId="{7003E57B-5CF2-49CD-B534-6DAF2F01FF54}" destId="{E49156A6-C545-43BA-BA11-3A4C7445DF21}" srcOrd="2" destOrd="0" presId="urn:microsoft.com/office/officeart/2005/8/layout/orgChart1"/>
    <dgm:cxn modelId="{B6323377-F046-41DC-9C10-C7B10D7250E4}" type="presParOf" srcId="{7003E57B-5CF2-49CD-B534-6DAF2F01FF54}" destId="{D5CED756-BC02-4E91-BDFB-961B012109D4}" srcOrd="3" destOrd="0" presId="urn:microsoft.com/office/officeart/2005/8/layout/orgChart1"/>
    <dgm:cxn modelId="{0A99DA28-5B8E-444C-9E21-EBD9A0BCE05C}" type="presParOf" srcId="{D5CED756-BC02-4E91-BDFB-961B012109D4}" destId="{861AB1A6-B4FF-4E24-BCE8-4FC90951086D}" srcOrd="0" destOrd="0" presId="urn:microsoft.com/office/officeart/2005/8/layout/orgChart1"/>
    <dgm:cxn modelId="{081748DC-ABFF-4C92-A12B-87461346DFF0}" type="presParOf" srcId="{861AB1A6-B4FF-4E24-BCE8-4FC90951086D}" destId="{DABE2ABC-6918-42F4-AF35-614B897FC4DF}" srcOrd="0" destOrd="0" presId="urn:microsoft.com/office/officeart/2005/8/layout/orgChart1"/>
    <dgm:cxn modelId="{F1C23502-B928-438B-AFB7-622D0A818AC9}" type="presParOf" srcId="{861AB1A6-B4FF-4E24-BCE8-4FC90951086D}" destId="{006E9A6F-671E-43F3-ADBD-26D5409FCA41}" srcOrd="1" destOrd="0" presId="urn:microsoft.com/office/officeart/2005/8/layout/orgChart1"/>
    <dgm:cxn modelId="{45566BF6-6089-47E2-B81E-123C7E27E762}" type="presParOf" srcId="{D5CED756-BC02-4E91-BDFB-961B012109D4}" destId="{11AE029F-CEE7-4AA2-8DFC-07C0EF5F5241}" srcOrd="1" destOrd="0" presId="urn:microsoft.com/office/officeart/2005/8/layout/orgChart1"/>
    <dgm:cxn modelId="{C5E357D7-A738-49C9-81CA-11000756531E}" type="presParOf" srcId="{11AE029F-CEE7-4AA2-8DFC-07C0EF5F5241}" destId="{D711812D-E3B4-44AF-BE71-65DADB2E06FA}" srcOrd="0" destOrd="0" presId="urn:microsoft.com/office/officeart/2005/8/layout/orgChart1"/>
    <dgm:cxn modelId="{1953B093-7695-4DB7-84F9-A1F05ADCF8E2}" type="presParOf" srcId="{11AE029F-CEE7-4AA2-8DFC-07C0EF5F5241}" destId="{EF679610-C459-4EBB-9BB1-0A4BC295D390}" srcOrd="1" destOrd="0" presId="urn:microsoft.com/office/officeart/2005/8/layout/orgChart1"/>
    <dgm:cxn modelId="{0853432C-CFA2-43A7-A717-BAB96E0F6F61}" type="presParOf" srcId="{EF679610-C459-4EBB-9BB1-0A4BC295D390}" destId="{03D95519-941F-436F-802D-F014A4E344D9}" srcOrd="0" destOrd="0" presId="urn:microsoft.com/office/officeart/2005/8/layout/orgChart1"/>
    <dgm:cxn modelId="{FBBFD2BC-8141-4EB3-A80A-D244D754B44B}" type="presParOf" srcId="{03D95519-941F-436F-802D-F014A4E344D9}" destId="{8A03EAD9-DA85-4F36-B0BD-A96DE0CAD84F}" srcOrd="0" destOrd="0" presId="urn:microsoft.com/office/officeart/2005/8/layout/orgChart1"/>
    <dgm:cxn modelId="{DAD7B426-3774-40CF-B474-0C0199994BF4}" type="presParOf" srcId="{03D95519-941F-436F-802D-F014A4E344D9}" destId="{9069910A-0566-4463-BAC9-A2C5912AB96A}" srcOrd="1" destOrd="0" presId="urn:microsoft.com/office/officeart/2005/8/layout/orgChart1"/>
    <dgm:cxn modelId="{B80A40DB-6472-4F24-9361-9AC3F3CDB244}" type="presParOf" srcId="{EF679610-C459-4EBB-9BB1-0A4BC295D390}" destId="{1FB1D05B-387C-45D4-82B5-09953CDB3BB5}" srcOrd="1" destOrd="0" presId="urn:microsoft.com/office/officeart/2005/8/layout/orgChart1"/>
    <dgm:cxn modelId="{15D23393-6C48-4405-93AF-1EADA27555C5}" type="presParOf" srcId="{EF679610-C459-4EBB-9BB1-0A4BC295D390}" destId="{82A20385-2ED2-49D1-BA40-5CF3108B74A1}" srcOrd="2" destOrd="0" presId="urn:microsoft.com/office/officeart/2005/8/layout/orgChart1"/>
    <dgm:cxn modelId="{91045E77-C3F8-4DBD-A922-F65B59D07295}" type="presParOf" srcId="{D5CED756-BC02-4E91-BDFB-961B012109D4}" destId="{42EE9756-6974-4DF7-883E-196DF76AE24B}" srcOrd="2" destOrd="0" presId="urn:microsoft.com/office/officeart/2005/8/layout/orgChart1"/>
    <dgm:cxn modelId="{53BA2AA6-C3C3-43A6-88BD-60DAACDBF008}" type="presParOf" srcId="{6EB44409-2C67-4CC0-9464-45D62DA388CE}" destId="{A69F62E7-B3D7-41C6-B605-5BBE313CEC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DCF52-5FE6-419E-90BD-FC0A54C280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178D15-1E4C-410D-8C88-B71EEA12DB3A}">
      <dgm:prSet phldrT="[Текст]" custT="1"/>
      <dgm:spPr>
        <a:solidFill>
          <a:srgbClr val="C1DC9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Вид исследования</a:t>
          </a:r>
          <a:endParaRPr lang="ru-RU" sz="1400" dirty="0">
            <a:solidFill>
              <a:schemeClr val="tx1"/>
            </a:solidFill>
          </a:endParaRPr>
        </a:p>
      </dgm:t>
    </dgm:pt>
    <dgm:pt modelId="{1510F835-CEA6-473C-A3E7-5DA7665A81E4}" type="parTrans" cxnId="{BDB68E04-FB1D-4432-A174-E1A84A3AA76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CA6FFD0-D622-407E-AEB5-289C51DABFDF}" type="sibTrans" cxnId="{BDB68E04-FB1D-4432-A174-E1A84A3AA76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1300715-FB21-4A5A-AA98-6A6AC685E7FB}" type="asst">
      <dgm:prSet phldrT="[Текст]" custT="1"/>
      <dgm:spPr>
        <a:solidFill>
          <a:srgbClr val="C1DC9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Скрининг</a:t>
          </a:r>
          <a:endParaRPr lang="ru-RU" sz="1400" dirty="0">
            <a:solidFill>
              <a:schemeClr val="tx1"/>
            </a:solidFill>
          </a:endParaRPr>
        </a:p>
      </dgm:t>
    </dgm:pt>
    <dgm:pt modelId="{35F1E567-CE8F-470D-BF9B-2CC495160FD5}" type="parTrans" cxnId="{9C7213D1-23C5-4251-BE48-C817A40BF57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13BDA95-9582-4194-84E5-35F8250D14D4}" type="sibTrans" cxnId="{9C7213D1-23C5-4251-BE48-C817A40BF57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9C81FDF-01B1-4C48-A443-033BAEBBAE4C}" type="asst">
      <dgm:prSet phldrT="[Текст]" custT="1"/>
      <dgm:spPr>
        <a:solidFill>
          <a:srgbClr val="C1DC9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Дополнительные исследования</a:t>
          </a:r>
          <a:endParaRPr lang="ru-RU" sz="1400" dirty="0">
            <a:solidFill>
              <a:schemeClr val="tx1"/>
            </a:solidFill>
          </a:endParaRPr>
        </a:p>
      </dgm:t>
    </dgm:pt>
    <dgm:pt modelId="{86052984-F086-4910-A814-22AC6D9CF800}" type="parTrans" cxnId="{6B995EB4-A298-4D23-8BD5-6ED51ED0CCA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AFF3EEC-1456-4628-A774-F8220E55AF04}" type="sibTrans" cxnId="{6B995EB4-A298-4D23-8BD5-6ED51ED0CCA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5B0640A-5AA0-4D4E-81D5-451B77B2AE1F}" type="asst">
      <dgm:prSet phldrT="[Текст]" custT="1"/>
      <dgm:spPr>
        <a:solidFill>
          <a:srgbClr val="C1DC96"/>
        </a:solidFill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</a:rPr>
            <a:t>Иммуноблотинг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dirty="0" err="1" smtClean="0">
              <a:solidFill>
                <a:schemeClr val="tx1"/>
              </a:solidFill>
            </a:rPr>
            <a:t>полимеразная</a:t>
          </a:r>
          <a:r>
            <a:rPr lang="ru-RU" sz="1400" dirty="0" smtClean="0">
              <a:solidFill>
                <a:schemeClr val="tx1"/>
              </a:solidFill>
            </a:rPr>
            <a:t> цепная реакция</a:t>
          </a:r>
          <a:endParaRPr lang="ru-RU" sz="1400" dirty="0">
            <a:solidFill>
              <a:schemeClr val="tx1"/>
            </a:solidFill>
          </a:endParaRPr>
        </a:p>
      </dgm:t>
    </dgm:pt>
    <dgm:pt modelId="{760B22ED-537E-44C7-AE4A-84C260C42083}" type="parTrans" cxnId="{42D695BB-11FA-4F43-A409-6DEADEA4795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FB0E6ED-C6CE-43F3-A2FD-31959298FC1F}" type="sibTrans" cxnId="{42D695BB-11FA-4F43-A409-6DEADEA4795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93C6A0F-1A67-4864-BE8D-8FF7DD6F1A95}" type="asst">
      <dgm:prSet phldrT="[Текст]" custT="1"/>
      <dgm:spPr>
        <a:solidFill>
          <a:srgbClr val="C1DC9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Иммуноферментный анализ, </a:t>
          </a:r>
          <a:r>
            <a:rPr lang="ru-RU" sz="1400" dirty="0" err="1" smtClean="0">
              <a:solidFill>
                <a:schemeClr val="tx1"/>
              </a:solidFill>
            </a:rPr>
            <a:t>иммунохемилюминесцентный</a:t>
          </a:r>
          <a:r>
            <a:rPr lang="ru-RU" sz="1400" dirty="0" smtClean="0">
              <a:solidFill>
                <a:schemeClr val="tx1"/>
              </a:solidFill>
            </a:rPr>
            <a:t> анализ</a:t>
          </a:r>
          <a:endParaRPr lang="ru-RU" sz="1400" dirty="0">
            <a:solidFill>
              <a:schemeClr val="tx1"/>
            </a:solidFill>
          </a:endParaRPr>
        </a:p>
      </dgm:t>
    </dgm:pt>
    <dgm:pt modelId="{55801D6D-FD90-4E52-ABA8-C1964E865AC3}" type="parTrans" cxnId="{045FCD7B-3AC4-4837-85B1-1071258D343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C0779A5-8718-4263-9A44-75C8E6C13BDB}" type="sibTrans" cxnId="{045FCD7B-3AC4-4837-85B1-1071258D343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BDB958A-D4F5-459C-8976-D0A1AAB0C96A}" type="pres">
      <dgm:prSet presAssocID="{0CADCF52-5FE6-419E-90BD-FC0A54C280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59D73B-2BA0-4230-A028-6898C763F042}" type="pres">
      <dgm:prSet presAssocID="{1E178D15-1E4C-410D-8C88-B71EEA12DB3A}" presName="hierRoot1" presStyleCnt="0">
        <dgm:presLayoutVars>
          <dgm:hierBranch val="init"/>
        </dgm:presLayoutVars>
      </dgm:prSet>
      <dgm:spPr/>
    </dgm:pt>
    <dgm:pt modelId="{B72E3CA8-3B68-4670-A662-163B97EAD0A8}" type="pres">
      <dgm:prSet presAssocID="{1E178D15-1E4C-410D-8C88-B71EEA12DB3A}" presName="rootComposite1" presStyleCnt="0"/>
      <dgm:spPr/>
    </dgm:pt>
    <dgm:pt modelId="{06290017-AE04-437B-9EA4-9EA70AC50A34}" type="pres">
      <dgm:prSet presAssocID="{1E178D15-1E4C-410D-8C88-B71EEA12DB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59AE6-FE30-4D07-BF61-EBC107D80F1E}" type="pres">
      <dgm:prSet presAssocID="{1E178D15-1E4C-410D-8C88-B71EEA12DB3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C3AB47-1944-4903-8540-F712533041DA}" type="pres">
      <dgm:prSet presAssocID="{1E178D15-1E4C-410D-8C88-B71EEA12DB3A}" presName="hierChild2" presStyleCnt="0"/>
      <dgm:spPr/>
    </dgm:pt>
    <dgm:pt modelId="{0A1B48EA-5E18-4EB0-9695-DD240B7E68CD}" type="pres">
      <dgm:prSet presAssocID="{1E178D15-1E4C-410D-8C88-B71EEA12DB3A}" presName="hierChild3" presStyleCnt="0"/>
      <dgm:spPr/>
    </dgm:pt>
    <dgm:pt modelId="{F07A5C5F-9D3C-4007-B837-F4C70AE4C2F0}" type="pres">
      <dgm:prSet presAssocID="{35F1E567-CE8F-470D-BF9B-2CC495160FD5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3078F45D-841A-42AE-91BF-A03C9C0EDE73}" type="pres">
      <dgm:prSet presAssocID="{F1300715-FB21-4A5A-AA98-6A6AC685E7FB}" presName="hierRoot3" presStyleCnt="0">
        <dgm:presLayoutVars>
          <dgm:hierBranch val="init"/>
        </dgm:presLayoutVars>
      </dgm:prSet>
      <dgm:spPr/>
    </dgm:pt>
    <dgm:pt modelId="{3DA85314-96DD-404A-A881-E4D86A50337C}" type="pres">
      <dgm:prSet presAssocID="{F1300715-FB21-4A5A-AA98-6A6AC685E7FB}" presName="rootComposite3" presStyleCnt="0"/>
      <dgm:spPr/>
    </dgm:pt>
    <dgm:pt modelId="{2AD069F9-B82F-4C27-9BE4-8536B8360D29}" type="pres">
      <dgm:prSet presAssocID="{F1300715-FB21-4A5A-AA98-6A6AC685E7F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36354B-3358-4FD4-831D-14CC725007E3}" type="pres">
      <dgm:prSet presAssocID="{F1300715-FB21-4A5A-AA98-6A6AC685E7FB}" presName="rootConnector3" presStyleLbl="asst1" presStyleIdx="0" presStyleCnt="4"/>
      <dgm:spPr/>
      <dgm:t>
        <a:bodyPr/>
        <a:lstStyle/>
        <a:p>
          <a:endParaRPr lang="ru-RU"/>
        </a:p>
      </dgm:t>
    </dgm:pt>
    <dgm:pt modelId="{78F01136-0451-4D0E-918C-8FDC5E4A3766}" type="pres">
      <dgm:prSet presAssocID="{F1300715-FB21-4A5A-AA98-6A6AC685E7FB}" presName="hierChild6" presStyleCnt="0"/>
      <dgm:spPr/>
    </dgm:pt>
    <dgm:pt modelId="{242350D9-7458-4A5D-A08C-645BC05F56F2}" type="pres">
      <dgm:prSet presAssocID="{F1300715-FB21-4A5A-AA98-6A6AC685E7FB}" presName="hierChild7" presStyleCnt="0"/>
      <dgm:spPr/>
    </dgm:pt>
    <dgm:pt modelId="{8024F14C-56CA-4927-A4AB-951AA5D1B31A}" type="pres">
      <dgm:prSet presAssocID="{55801D6D-FD90-4E52-ABA8-C1964E865AC3}" presName="Name111" presStyleLbl="parChTrans1D3" presStyleIdx="0" presStyleCnt="2"/>
      <dgm:spPr/>
      <dgm:t>
        <a:bodyPr/>
        <a:lstStyle/>
        <a:p>
          <a:endParaRPr lang="ru-RU"/>
        </a:p>
      </dgm:t>
    </dgm:pt>
    <dgm:pt modelId="{E5D43354-4425-40B4-86B8-328AA06ECAE7}" type="pres">
      <dgm:prSet presAssocID="{893C6A0F-1A67-4864-BE8D-8FF7DD6F1A95}" presName="hierRoot3" presStyleCnt="0">
        <dgm:presLayoutVars>
          <dgm:hierBranch val="init"/>
        </dgm:presLayoutVars>
      </dgm:prSet>
      <dgm:spPr/>
    </dgm:pt>
    <dgm:pt modelId="{C8F94D73-286E-4BC1-810F-C89BB0BC178C}" type="pres">
      <dgm:prSet presAssocID="{893C6A0F-1A67-4864-BE8D-8FF7DD6F1A95}" presName="rootComposite3" presStyleCnt="0"/>
      <dgm:spPr/>
    </dgm:pt>
    <dgm:pt modelId="{EEC3B3C5-3505-4E5C-97FB-88FD5CEE74FA}" type="pres">
      <dgm:prSet presAssocID="{893C6A0F-1A67-4864-BE8D-8FF7DD6F1A95}" presName="rootText3" presStyleLbl="asst1" presStyleIdx="1" presStyleCnt="4" custLinFactY="-42660" custLinFactNeighborX="-8140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6623F-518B-4E0D-913C-7FC4E47F14E8}" type="pres">
      <dgm:prSet presAssocID="{893C6A0F-1A67-4864-BE8D-8FF7DD6F1A95}" presName="rootConnector3" presStyleLbl="asst1" presStyleIdx="1" presStyleCnt="4"/>
      <dgm:spPr/>
      <dgm:t>
        <a:bodyPr/>
        <a:lstStyle/>
        <a:p>
          <a:endParaRPr lang="ru-RU"/>
        </a:p>
      </dgm:t>
    </dgm:pt>
    <dgm:pt modelId="{985521ED-A7AD-4ABF-8034-59AE086E0C59}" type="pres">
      <dgm:prSet presAssocID="{893C6A0F-1A67-4864-BE8D-8FF7DD6F1A95}" presName="hierChild6" presStyleCnt="0"/>
      <dgm:spPr/>
    </dgm:pt>
    <dgm:pt modelId="{4BB22FB1-C89E-458F-921C-4F48EBED974F}" type="pres">
      <dgm:prSet presAssocID="{893C6A0F-1A67-4864-BE8D-8FF7DD6F1A95}" presName="hierChild7" presStyleCnt="0"/>
      <dgm:spPr/>
    </dgm:pt>
    <dgm:pt modelId="{736B6F81-65B4-4830-BBA3-151F71CE6134}" type="pres">
      <dgm:prSet presAssocID="{86052984-F086-4910-A814-22AC6D9CF800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242CF82E-5E87-48CE-BDCB-CA9563E34EC7}" type="pres">
      <dgm:prSet presAssocID="{59C81FDF-01B1-4C48-A443-033BAEBBAE4C}" presName="hierRoot3" presStyleCnt="0">
        <dgm:presLayoutVars>
          <dgm:hierBranch val="init"/>
        </dgm:presLayoutVars>
      </dgm:prSet>
      <dgm:spPr/>
    </dgm:pt>
    <dgm:pt modelId="{A8F3FF71-D338-4120-AB1E-1C68B0636B41}" type="pres">
      <dgm:prSet presAssocID="{59C81FDF-01B1-4C48-A443-033BAEBBAE4C}" presName="rootComposite3" presStyleCnt="0"/>
      <dgm:spPr/>
    </dgm:pt>
    <dgm:pt modelId="{803B30DA-37C3-49E0-879E-99DFA1585795}" type="pres">
      <dgm:prSet presAssocID="{59C81FDF-01B1-4C48-A443-033BAEBBAE4C}" presName="rootText3" presStyleLbl="asst1" presStyleIdx="2" presStyleCnt="4" custLinFactNeighborX="-52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3DEA80-60E8-4FCD-A5E0-B5D8D56E4E5E}" type="pres">
      <dgm:prSet presAssocID="{59C81FDF-01B1-4C48-A443-033BAEBBAE4C}" presName="rootConnector3" presStyleLbl="asst1" presStyleIdx="2" presStyleCnt="4"/>
      <dgm:spPr/>
      <dgm:t>
        <a:bodyPr/>
        <a:lstStyle/>
        <a:p>
          <a:endParaRPr lang="ru-RU"/>
        </a:p>
      </dgm:t>
    </dgm:pt>
    <dgm:pt modelId="{FE4E5835-AE64-4D47-8CB3-A3CE129C9FFB}" type="pres">
      <dgm:prSet presAssocID="{59C81FDF-01B1-4C48-A443-033BAEBBAE4C}" presName="hierChild6" presStyleCnt="0"/>
      <dgm:spPr/>
    </dgm:pt>
    <dgm:pt modelId="{8CB885B8-BAD3-4A66-B12C-26FDF91BC5F3}" type="pres">
      <dgm:prSet presAssocID="{59C81FDF-01B1-4C48-A443-033BAEBBAE4C}" presName="hierChild7" presStyleCnt="0"/>
      <dgm:spPr/>
    </dgm:pt>
    <dgm:pt modelId="{BE67F884-BF2F-44D7-A679-8A14B04D8926}" type="pres">
      <dgm:prSet presAssocID="{760B22ED-537E-44C7-AE4A-84C260C42083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0FB96C61-9B58-4B18-8955-6FD68FBA12E0}" type="pres">
      <dgm:prSet presAssocID="{15B0640A-5AA0-4D4E-81D5-451B77B2AE1F}" presName="hierRoot3" presStyleCnt="0">
        <dgm:presLayoutVars>
          <dgm:hierBranch val="init"/>
        </dgm:presLayoutVars>
      </dgm:prSet>
      <dgm:spPr/>
    </dgm:pt>
    <dgm:pt modelId="{BAF798BC-BEC2-460E-AB59-41CE29357128}" type="pres">
      <dgm:prSet presAssocID="{15B0640A-5AA0-4D4E-81D5-451B77B2AE1F}" presName="rootComposite3" presStyleCnt="0"/>
      <dgm:spPr/>
    </dgm:pt>
    <dgm:pt modelId="{83E4A789-E5D6-4349-A99D-B403E7576300}" type="pres">
      <dgm:prSet presAssocID="{15B0640A-5AA0-4D4E-81D5-451B77B2AE1F}" presName="rootText3" presStyleLbl="asst1" presStyleIdx="3" presStyleCnt="4" custLinFactX="53856" custLinFactY="-4056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BC91E6-76A2-41DF-8668-BA3AC13EE185}" type="pres">
      <dgm:prSet presAssocID="{15B0640A-5AA0-4D4E-81D5-451B77B2AE1F}" presName="rootConnector3" presStyleLbl="asst1" presStyleIdx="3" presStyleCnt="4"/>
      <dgm:spPr/>
      <dgm:t>
        <a:bodyPr/>
        <a:lstStyle/>
        <a:p>
          <a:endParaRPr lang="ru-RU"/>
        </a:p>
      </dgm:t>
    </dgm:pt>
    <dgm:pt modelId="{2DEE1AD7-0946-4936-8352-0BD8D2A4B91A}" type="pres">
      <dgm:prSet presAssocID="{15B0640A-5AA0-4D4E-81D5-451B77B2AE1F}" presName="hierChild6" presStyleCnt="0"/>
      <dgm:spPr/>
    </dgm:pt>
    <dgm:pt modelId="{5CE8C34C-C64E-4DC2-95F7-3916FD8D8A1F}" type="pres">
      <dgm:prSet presAssocID="{15B0640A-5AA0-4D4E-81D5-451B77B2AE1F}" presName="hierChild7" presStyleCnt="0"/>
      <dgm:spPr/>
    </dgm:pt>
  </dgm:ptLst>
  <dgm:cxnLst>
    <dgm:cxn modelId="{9B4C7C07-5833-4138-878D-DB40AE72F7DC}" type="presOf" srcId="{760B22ED-537E-44C7-AE4A-84C260C42083}" destId="{BE67F884-BF2F-44D7-A679-8A14B04D8926}" srcOrd="0" destOrd="0" presId="urn:microsoft.com/office/officeart/2005/8/layout/orgChart1"/>
    <dgm:cxn modelId="{C105E4DC-10B1-46BF-AA55-2E45A1D36B61}" type="presOf" srcId="{55801D6D-FD90-4E52-ABA8-C1964E865AC3}" destId="{8024F14C-56CA-4927-A4AB-951AA5D1B31A}" srcOrd="0" destOrd="0" presId="urn:microsoft.com/office/officeart/2005/8/layout/orgChart1"/>
    <dgm:cxn modelId="{0EBDDE11-24D2-42D4-9B24-265B4B0A97DD}" type="presOf" srcId="{35F1E567-CE8F-470D-BF9B-2CC495160FD5}" destId="{F07A5C5F-9D3C-4007-B837-F4C70AE4C2F0}" srcOrd="0" destOrd="0" presId="urn:microsoft.com/office/officeart/2005/8/layout/orgChart1"/>
    <dgm:cxn modelId="{BDB68E04-FB1D-4432-A174-E1A84A3AA766}" srcId="{0CADCF52-5FE6-419E-90BD-FC0A54C280D5}" destId="{1E178D15-1E4C-410D-8C88-B71EEA12DB3A}" srcOrd="0" destOrd="0" parTransId="{1510F835-CEA6-473C-A3E7-5DA7665A81E4}" sibTransId="{5CA6FFD0-D622-407E-AEB5-289C51DABFDF}"/>
    <dgm:cxn modelId="{E1B50E9D-B2E5-48E9-8143-52CC8D3F6544}" type="presOf" srcId="{893C6A0F-1A67-4864-BE8D-8FF7DD6F1A95}" destId="{82D6623F-518B-4E0D-913C-7FC4E47F14E8}" srcOrd="1" destOrd="0" presId="urn:microsoft.com/office/officeart/2005/8/layout/orgChart1"/>
    <dgm:cxn modelId="{045FCD7B-3AC4-4837-85B1-1071258D343C}" srcId="{F1300715-FB21-4A5A-AA98-6A6AC685E7FB}" destId="{893C6A0F-1A67-4864-BE8D-8FF7DD6F1A95}" srcOrd="0" destOrd="0" parTransId="{55801D6D-FD90-4E52-ABA8-C1964E865AC3}" sibTransId="{BC0779A5-8718-4263-9A44-75C8E6C13BDB}"/>
    <dgm:cxn modelId="{B00F4475-EBEA-4D6B-B8A5-BDFFDBC712AC}" type="presOf" srcId="{59C81FDF-01B1-4C48-A443-033BAEBBAE4C}" destId="{803B30DA-37C3-49E0-879E-99DFA1585795}" srcOrd="0" destOrd="0" presId="urn:microsoft.com/office/officeart/2005/8/layout/orgChart1"/>
    <dgm:cxn modelId="{6B995EB4-A298-4D23-8BD5-6ED51ED0CCA8}" srcId="{1E178D15-1E4C-410D-8C88-B71EEA12DB3A}" destId="{59C81FDF-01B1-4C48-A443-033BAEBBAE4C}" srcOrd="1" destOrd="0" parTransId="{86052984-F086-4910-A814-22AC6D9CF800}" sibTransId="{9AFF3EEC-1456-4628-A774-F8220E55AF04}"/>
    <dgm:cxn modelId="{6A7FE19C-8F6A-49BC-B8A2-5381D497971B}" type="presOf" srcId="{0CADCF52-5FE6-419E-90BD-FC0A54C280D5}" destId="{4BDB958A-D4F5-459C-8976-D0A1AAB0C96A}" srcOrd="0" destOrd="0" presId="urn:microsoft.com/office/officeart/2005/8/layout/orgChart1"/>
    <dgm:cxn modelId="{53C803A9-D3F8-4955-B856-A87DDBA6F74E}" type="presOf" srcId="{15B0640A-5AA0-4D4E-81D5-451B77B2AE1F}" destId="{05BC91E6-76A2-41DF-8668-BA3AC13EE185}" srcOrd="1" destOrd="0" presId="urn:microsoft.com/office/officeart/2005/8/layout/orgChart1"/>
    <dgm:cxn modelId="{C757EC5F-3F15-46D9-9796-CA416A38F531}" type="presOf" srcId="{893C6A0F-1A67-4864-BE8D-8FF7DD6F1A95}" destId="{EEC3B3C5-3505-4E5C-97FB-88FD5CEE74FA}" srcOrd="0" destOrd="0" presId="urn:microsoft.com/office/officeart/2005/8/layout/orgChart1"/>
    <dgm:cxn modelId="{E08AEBB3-3F93-4B62-AF8D-0224FAB1A587}" type="presOf" srcId="{1E178D15-1E4C-410D-8C88-B71EEA12DB3A}" destId="{06290017-AE04-437B-9EA4-9EA70AC50A34}" srcOrd="0" destOrd="0" presId="urn:microsoft.com/office/officeart/2005/8/layout/orgChart1"/>
    <dgm:cxn modelId="{C5F8B64B-416C-4BAF-8B3F-DC25117F61C3}" type="presOf" srcId="{F1300715-FB21-4A5A-AA98-6A6AC685E7FB}" destId="{4736354B-3358-4FD4-831D-14CC725007E3}" srcOrd="1" destOrd="0" presId="urn:microsoft.com/office/officeart/2005/8/layout/orgChart1"/>
    <dgm:cxn modelId="{9C7213D1-23C5-4251-BE48-C817A40BF578}" srcId="{1E178D15-1E4C-410D-8C88-B71EEA12DB3A}" destId="{F1300715-FB21-4A5A-AA98-6A6AC685E7FB}" srcOrd="0" destOrd="0" parTransId="{35F1E567-CE8F-470D-BF9B-2CC495160FD5}" sibTransId="{B13BDA95-9582-4194-84E5-35F8250D14D4}"/>
    <dgm:cxn modelId="{D23011CD-23B7-48EF-9B7A-4F82DB747A71}" type="presOf" srcId="{59C81FDF-01B1-4C48-A443-033BAEBBAE4C}" destId="{903DEA80-60E8-4FCD-A5E0-B5D8D56E4E5E}" srcOrd="1" destOrd="0" presId="urn:microsoft.com/office/officeart/2005/8/layout/orgChart1"/>
    <dgm:cxn modelId="{5B29606E-30A7-4CA0-82F3-DCCF50B9E78D}" type="presOf" srcId="{15B0640A-5AA0-4D4E-81D5-451B77B2AE1F}" destId="{83E4A789-E5D6-4349-A99D-B403E7576300}" srcOrd="0" destOrd="0" presId="urn:microsoft.com/office/officeart/2005/8/layout/orgChart1"/>
    <dgm:cxn modelId="{25D6B8DC-61E6-4B7A-9DCA-57546B54747D}" type="presOf" srcId="{F1300715-FB21-4A5A-AA98-6A6AC685E7FB}" destId="{2AD069F9-B82F-4C27-9BE4-8536B8360D29}" srcOrd="0" destOrd="0" presId="urn:microsoft.com/office/officeart/2005/8/layout/orgChart1"/>
    <dgm:cxn modelId="{42D695BB-11FA-4F43-A409-6DEADEA4795B}" srcId="{59C81FDF-01B1-4C48-A443-033BAEBBAE4C}" destId="{15B0640A-5AA0-4D4E-81D5-451B77B2AE1F}" srcOrd="0" destOrd="0" parTransId="{760B22ED-537E-44C7-AE4A-84C260C42083}" sibTransId="{1FB0E6ED-C6CE-43F3-A2FD-31959298FC1F}"/>
    <dgm:cxn modelId="{018FD7CB-5488-4C33-9835-5EC0EB904129}" type="presOf" srcId="{1E178D15-1E4C-410D-8C88-B71EEA12DB3A}" destId="{0D759AE6-FE30-4D07-BF61-EBC107D80F1E}" srcOrd="1" destOrd="0" presId="urn:microsoft.com/office/officeart/2005/8/layout/orgChart1"/>
    <dgm:cxn modelId="{F518A394-2B18-468E-92C3-DAD016A91A7C}" type="presOf" srcId="{86052984-F086-4910-A814-22AC6D9CF800}" destId="{736B6F81-65B4-4830-BBA3-151F71CE6134}" srcOrd="0" destOrd="0" presId="urn:microsoft.com/office/officeart/2005/8/layout/orgChart1"/>
    <dgm:cxn modelId="{E58DF3F7-4140-435C-BA14-A6D29D8FAD5B}" type="presParOf" srcId="{4BDB958A-D4F5-459C-8976-D0A1AAB0C96A}" destId="{E059D73B-2BA0-4230-A028-6898C763F042}" srcOrd="0" destOrd="0" presId="urn:microsoft.com/office/officeart/2005/8/layout/orgChart1"/>
    <dgm:cxn modelId="{04C7B8ED-2924-4B76-A1C0-191F481A57B2}" type="presParOf" srcId="{E059D73B-2BA0-4230-A028-6898C763F042}" destId="{B72E3CA8-3B68-4670-A662-163B97EAD0A8}" srcOrd="0" destOrd="0" presId="urn:microsoft.com/office/officeart/2005/8/layout/orgChart1"/>
    <dgm:cxn modelId="{C88F401A-A91F-43EF-BDC7-ED2005A63FBF}" type="presParOf" srcId="{B72E3CA8-3B68-4670-A662-163B97EAD0A8}" destId="{06290017-AE04-437B-9EA4-9EA70AC50A34}" srcOrd="0" destOrd="0" presId="urn:microsoft.com/office/officeart/2005/8/layout/orgChart1"/>
    <dgm:cxn modelId="{5026D11F-7281-40F1-BF17-AF4BA25AF4A9}" type="presParOf" srcId="{B72E3CA8-3B68-4670-A662-163B97EAD0A8}" destId="{0D759AE6-FE30-4D07-BF61-EBC107D80F1E}" srcOrd="1" destOrd="0" presId="urn:microsoft.com/office/officeart/2005/8/layout/orgChart1"/>
    <dgm:cxn modelId="{F8CAFE1C-9D72-4241-9B04-A0C60C67C6D2}" type="presParOf" srcId="{E059D73B-2BA0-4230-A028-6898C763F042}" destId="{EEC3AB47-1944-4903-8540-F712533041DA}" srcOrd="1" destOrd="0" presId="urn:microsoft.com/office/officeart/2005/8/layout/orgChart1"/>
    <dgm:cxn modelId="{AFBBBACB-9389-45F8-8E23-E45A8203195A}" type="presParOf" srcId="{E059D73B-2BA0-4230-A028-6898C763F042}" destId="{0A1B48EA-5E18-4EB0-9695-DD240B7E68CD}" srcOrd="2" destOrd="0" presId="urn:microsoft.com/office/officeart/2005/8/layout/orgChart1"/>
    <dgm:cxn modelId="{BD64A2B8-443A-472C-A2AA-F39D98458034}" type="presParOf" srcId="{0A1B48EA-5E18-4EB0-9695-DD240B7E68CD}" destId="{F07A5C5F-9D3C-4007-B837-F4C70AE4C2F0}" srcOrd="0" destOrd="0" presId="urn:microsoft.com/office/officeart/2005/8/layout/orgChart1"/>
    <dgm:cxn modelId="{805A7287-6B49-4C57-A457-9BC02BBA69ED}" type="presParOf" srcId="{0A1B48EA-5E18-4EB0-9695-DD240B7E68CD}" destId="{3078F45D-841A-42AE-91BF-A03C9C0EDE73}" srcOrd="1" destOrd="0" presId="urn:microsoft.com/office/officeart/2005/8/layout/orgChart1"/>
    <dgm:cxn modelId="{94802AD7-25BD-45C0-A6B6-776007369713}" type="presParOf" srcId="{3078F45D-841A-42AE-91BF-A03C9C0EDE73}" destId="{3DA85314-96DD-404A-A881-E4D86A50337C}" srcOrd="0" destOrd="0" presId="urn:microsoft.com/office/officeart/2005/8/layout/orgChart1"/>
    <dgm:cxn modelId="{B0BF7F53-7F9F-4638-9D0E-AAD376EB00B9}" type="presParOf" srcId="{3DA85314-96DD-404A-A881-E4D86A50337C}" destId="{2AD069F9-B82F-4C27-9BE4-8536B8360D29}" srcOrd="0" destOrd="0" presId="urn:microsoft.com/office/officeart/2005/8/layout/orgChart1"/>
    <dgm:cxn modelId="{3BB3E683-990E-4138-9B10-3AC35A0979F9}" type="presParOf" srcId="{3DA85314-96DD-404A-A881-E4D86A50337C}" destId="{4736354B-3358-4FD4-831D-14CC725007E3}" srcOrd="1" destOrd="0" presId="urn:microsoft.com/office/officeart/2005/8/layout/orgChart1"/>
    <dgm:cxn modelId="{090AE4CA-F18F-47D3-BDEF-E5277BDF08B1}" type="presParOf" srcId="{3078F45D-841A-42AE-91BF-A03C9C0EDE73}" destId="{78F01136-0451-4D0E-918C-8FDC5E4A3766}" srcOrd="1" destOrd="0" presId="urn:microsoft.com/office/officeart/2005/8/layout/orgChart1"/>
    <dgm:cxn modelId="{86FF9B5A-01F5-4FF6-B6C5-171349F57D40}" type="presParOf" srcId="{3078F45D-841A-42AE-91BF-A03C9C0EDE73}" destId="{242350D9-7458-4A5D-A08C-645BC05F56F2}" srcOrd="2" destOrd="0" presId="urn:microsoft.com/office/officeart/2005/8/layout/orgChart1"/>
    <dgm:cxn modelId="{A88C5D1E-34D4-4CDC-B8EB-3F60B023698D}" type="presParOf" srcId="{242350D9-7458-4A5D-A08C-645BC05F56F2}" destId="{8024F14C-56CA-4927-A4AB-951AA5D1B31A}" srcOrd="0" destOrd="0" presId="urn:microsoft.com/office/officeart/2005/8/layout/orgChart1"/>
    <dgm:cxn modelId="{8050BF6E-4243-4074-9D42-A4F5E61EBC41}" type="presParOf" srcId="{242350D9-7458-4A5D-A08C-645BC05F56F2}" destId="{E5D43354-4425-40B4-86B8-328AA06ECAE7}" srcOrd="1" destOrd="0" presId="urn:microsoft.com/office/officeart/2005/8/layout/orgChart1"/>
    <dgm:cxn modelId="{1003A3F2-5C31-40EA-BE24-2E4925D88881}" type="presParOf" srcId="{E5D43354-4425-40B4-86B8-328AA06ECAE7}" destId="{C8F94D73-286E-4BC1-810F-C89BB0BC178C}" srcOrd="0" destOrd="0" presId="urn:microsoft.com/office/officeart/2005/8/layout/orgChart1"/>
    <dgm:cxn modelId="{8D1B1F06-216D-4065-9808-CE68F0C2B1AE}" type="presParOf" srcId="{C8F94D73-286E-4BC1-810F-C89BB0BC178C}" destId="{EEC3B3C5-3505-4E5C-97FB-88FD5CEE74FA}" srcOrd="0" destOrd="0" presId="urn:microsoft.com/office/officeart/2005/8/layout/orgChart1"/>
    <dgm:cxn modelId="{3E75F601-7FC5-48B1-B3B6-D0541AD114FD}" type="presParOf" srcId="{C8F94D73-286E-4BC1-810F-C89BB0BC178C}" destId="{82D6623F-518B-4E0D-913C-7FC4E47F14E8}" srcOrd="1" destOrd="0" presId="urn:microsoft.com/office/officeart/2005/8/layout/orgChart1"/>
    <dgm:cxn modelId="{68FD9227-7AC4-4660-8636-87DF188FDA63}" type="presParOf" srcId="{E5D43354-4425-40B4-86B8-328AA06ECAE7}" destId="{985521ED-A7AD-4ABF-8034-59AE086E0C59}" srcOrd="1" destOrd="0" presId="urn:microsoft.com/office/officeart/2005/8/layout/orgChart1"/>
    <dgm:cxn modelId="{3D2DE18B-CFE9-4245-9788-D41185256615}" type="presParOf" srcId="{E5D43354-4425-40B4-86B8-328AA06ECAE7}" destId="{4BB22FB1-C89E-458F-921C-4F48EBED974F}" srcOrd="2" destOrd="0" presId="urn:microsoft.com/office/officeart/2005/8/layout/orgChart1"/>
    <dgm:cxn modelId="{49462614-E62B-437E-8EBF-FBF42AB8278B}" type="presParOf" srcId="{0A1B48EA-5E18-4EB0-9695-DD240B7E68CD}" destId="{736B6F81-65B4-4830-BBA3-151F71CE6134}" srcOrd="2" destOrd="0" presId="urn:microsoft.com/office/officeart/2005/8/layout/orgChart1"/>
    <dgm:cxn modelId="{D78B747D-AF55-4867-8E3B-FFC964B790C3}" type="presParOf" srcId="{0A1B48EA-5E18-4EB0-9695-DD240B7E68CD}" destId="{242CF82E-5E87-48CE-BDCB-CA9563E34EC7}" srcOrd="3" destOrd="0" presId="urn:microsoft.com/office/officeart/2005/8/layout/orgChart1"/>
    <dgm:cxn modelId="{3B182A59-9176-4861-A690-53F9121652D0}" type="presParOf" srcId="{242CF82E-5E87-48CE-BDCB-CA9563E34EC7}" destId="{A8F3FF71-D338-4120-AB1E-1C68B0636B41}" srcOrd="0" destOrd="0" presId="urn:microsoft.com/office/officeart/2005/8/layout/orgChart1"/>
    <dgm:cxn modelId="{78FA57D6-F6E7-451F-AEE5-1CCC785D3BFE}" type="presParOf" srcId="{A8F3FF71-D338-4120-AB1E-1C68B0636B41}" destId="{803B30DA-37C3-49E0-879E-99DFA1585795}" srcOrd="0" destOrd="0" presId="urn:microsoft.com/office/officeart/2005/8/layout/orgChart1"/>
    <dgm:cxn modelId="{DC3470B4-BD00-4478-B70A-F543CC20C78F}" type="presParOf" srcId="{A8F3FF71-D338-4120-AB1E-1C68B0636B41}" destId="{903DEA80-60E8-4FCD-A5E0-B5D8D56E4E5E}" srcOrd="1" destOrd="0" presId="urn:microsoft.com/office/officeart/2005/8/layout/orgChart1"/>
    <dgm:cxn modelId="{EC6253A3-D1B7-4A06-964D-C03678AD02BF}" type="presParOf" srcId="{242CF82E-5E87-48CE-BDCB-CA9563E34EC7}" destId="{FE4E5835-AE64-4D47-8CB3-A3CE129C9FFB}" srcOrd="1" destOrd="0" presId="urn:microsoft.com/office/officeart/2005/8/layout/orgChart1"/>
    <dgm:cxn modelId="{F7890F06-5EFE-4BF5-991B-FAE41693BDC8}" type="presParOf" srcId="{242CF82E-5E87-48CE-BDCB-CA9563E34EC7}" destId="{8CB885B8-BAD3-4A66-B12C-26FDF91BC5F3}" srcOrd="2" destOrd="0" presId="urn:microsoft.com/office/officeart/2005/8/layout/orgChart1"/>
    <dgm:cxn modelId="{7168DBAB-42E6-4ADA-BDF3-C0DEBC733D9E}" type="presParOf" srcId="{8CB885B8-BAD3-4A66-B12C-26FDF91BC5F3}" destId="{BE67F884-BF2F-44D7-A679-8A14B04D8926}" srcOrd="0" destOrd="0" presId="urn:microsoft.com/office/officeart/2005/8/layout/orgChart1"/>
    <dgm:cxn modelId="{BB29DC54-8DDE-47AD-B2A7-22F5F075D3B4}" type="presParOf" srcId="{8CB885B8-BAD3-4A66-B12C-26FDF91BC5F3}" destId="{0FB96C61-9B58-4B18-8955-6FD68FBA12E0}" srcOrd="1" destOrd="0" presId="urn:microsoft.com/office/officeart/2005/8/layout/orgChart1"/>
    <dgm:cxn modelId="{78CC7FB3-9281-4E9E-8235-AF46E6BC5837}" type="presParOf" srcId="{0FB96C61-9B58-4B18-8955-6FD68FBA12E0}" destId="{BAF798BC-BEC2-460E-AB59-41CE29357128}" srcOrd="0" destOrd="0" presId="urn:microsoft.com/office/officeart/2005/8/layout/orgChart1"/>
    <dgm:cxn modelId="{B5D8B42C-6ED2-42E9-B384-E8AC110291F1}" type="presParOf" srcId="{BAF798BC-BEC2-460E-AB59-41CE29357128}" destId="{83E4A789-E5D6-4349-A99D-B403E7576300}" srcOrd="0" destOrd="0" presId="urn:microsoft.com/office/officeart/2005/8/layout/orgChart1"/>
    <dgm:cxn modelId="{5FF4F568-C392-451D-8FFF-F22445EE1687}" type="presParOf" srcId="{BAF798BC-BEC2-460E-AB59-41CE29357128}" destId="{05BC91E6-76A2-41DF-8668-BA3AC13EE185}" srcOrd="1" destOrd="0" presId="urn:microsoft.com/office/officeart/2005/8/layout/orgChart1"/>
    <dgm:cxn modelId="{C3FAEE3E-C4D6-42B5-A5D4-BBEC112AA1A3}" type="presParOf" srcId="{0FB96C61-9B58-4B18-8955-6FD68FBA12E0}" destId="{2DEE1AD7-0946-4936-8352-0BD8D2A4B91A}" srcOrd="1" destOrd="0" presId="urn:microsoft.com/office/officeart/2005/8/layout/orgChart1"/>
    <dgm:cxn modelId="{CB921240-B941-4932-AEF5-5ABD2DD2D3CB}" type="presParOf" srcId="{0FB96C61-9B58-4B18-8955-6FD68FBA12E0}" destId="{5CE8C34C-C64E-4DC2-95F7-3916FD8D8A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812D-E3B4-44AF-BE71-65DADB2E06FA}">
      <dsp:nvSpPr>
        <dsp:cNvPr id="0" name=""/>
        <dsp:cNvSpPr/>
      </dsp:nvSpPr>
      <dsp:spPr>
        <a:xfrm>
          <a:off x="5594992" y="1912282"/>
          <a:ext cx="2506733" cy="492568"/>
        </a:xfrm>
        <a:custGeom>
          <a:avLst/>
          <a:gdLst/>
          <a:ahLst/>
          <a:cxnLst/>
          <a:rect l="0" t="0" r="0" b="0"/>
          <a:pathLst>
            <a:path>
              <a:moveTo>
                <a:pt x="0" y="492568"/>
              </a:moveTo>
              <a:lnTo>
                <a:pt x="25067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156A6-C545-43BA-BA11-3A4C7445DF21}">
      <dsp:nvSpPr>
        <dsp:cNvPr id="0" name=""/>
        <dsp:cNvSpPr/>
      </dsp:nvSpPr>
      <dsp:spPr>
        <a:xfrm>
          <a:off x="5187574" y="993793"/>
          <a:ext cx="1202379" cy="417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77"/>
              </a:lnTo>
              <a:lnTo>
                <a:pt x="1202379" y="208677"/>
              </a:lnTo>
              <a:lnTo>
                <a:pt x="1202379" y="417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E1CE8-F2DB-416C-A226-E80040852C34}">
      <dsp:nvSpPr>
        <dsp:cNvPr id="0" name=""/>
        <dsp:cNvSpPr/>
      </dsp:nvSpPr>
      <dsp:spPr>
        <a:xfrm>
          <a:off x="2338649" y="1884151"/>
          <a:ext cx="851583" cy="520700"/>
        </a:xfrm>
        <a:custGeom>
          <a:avLst/>
          <a:gdLst/>
          <a:ahLst/>
          <a:cxnLst/>
          <a:rect l="0" t="0" r="0" b="0"/>
          <a:pathLst>
            <a:path>
              <a:moveTo>
                <a:pt x="851583" y="520700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CF2EF-4843-4A77-85E6-56FA37A0E836}">
      <dsp:nvSpPr>
        <dsp:cNvPr id="0" name=""/>
        <dsp:cNvSpPr/>
      </dsp:nvSpPr>
      <dsp:spPr>
        <a:xfrm>
          <a:off x="3985194" y="993793"/>
          <a:ext cx="1202379" cy="417355"/>
        </a:xfrm>
        <a:custGeom>
          <a:avLst/>
          <a:gdLst/>
          <a:ahLst/>
          <a:cxnLst/>
          <a:rect l="0" t="0" r="0" b="0"/>
          <a:pathLst>
            <a:path>
              <a:moveTo>
                <a:pt x="1202379" y="0"/>
              </a:moveTo>
              <a:lnTo>
                <a:pt x="1202379" y="208677"/>
              </a:lnTo>
              <a:lnTo>
                <a:pt x="0" y="208677"/>
              </a:lnTo>
              <a:lnTo>
                <a:pt x="0" y="417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19C5-8C2C-4C8F-BCDD-8E6393B0BC0B}">
      <dsp:nvSpPr>
        <dsp:cNvPr id="0" name=""/>
        <dsp:cNvSpPr/>
      </dsp:nvSpPr>
      <dsp:spPr>
        <a:xfrm>
          <a:off x="4193872" y="91"/>
          <a:ext cx="1987404" cy="993702"/>
        </a:xfrm>
        <a:prstGeom prst="rect">
          <a:avLst/>
        </a:prstGeom>
        <a:solidFill>
          <a:srgbClr val="E2C5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 определения инфекционного агента</a:t>
          </a:r>
          <a:endParaRPr lang="ru-RU" sz="1800" kern="1200" dirty="0"/>
        </a:p>
      </dsp:txBody>
      <dsp:txXfrm>
        <a:off x="4193872" y="91"/>
        <a:ext cx="1987404" cy="993702"/>
      </dsp:txXfrm>
    </dsp:sp>
    <dsp:sp modelId="{36BE4A0E-9F31-4DE9-85FB-5D82373FDC5A}">
      <dsp:nvSpPr>
        <dsp:cNvPr id="0" name=""/>
        <dsp:cNvSpPr/>
      </dsp:nvSpPr>
      <dsp:spPr>
        <a:xfrm>
          <a:off x="2991492" y="1411148"/>
          <a:ext cx="1987404" cy="993702"/>
        </a:xfrm>
        <a:prstGeom prst="rect">
          <a:avLst/>
        </a:prstGeom>
        <a:solidFill>
          <a:srgbClr val="E2C5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Прямые маркеры</a:t>
          </a:r>
          <a:endParaRPr lang="ru-RU" sz="1800" kern="1200" dirty="0"/>
        </a:p>
      </dsp:txBody>
      <dsp:txXfrm>
        <a:off x="2991492" y="1411148"/>
        <a:ext cx="1987404" cy="993702"/>
      </dsp:txXfrm>
    </dsp:sp>
    <dsp:sp modelId="{4DB45A18-4232-40EA-9190-E9CDCD4FF3A6}">
      <dsp:nvSpPr>
        <dsp:cNvPr id="0" name=""/>
        <dsp:cNvSpPr/>
      </dsp:nvSpPr>
      <dsp:spPr>
        <a:xfrm>
          <a:off x="351244" y="1387299"/>
          <a:ext cx="1987404" cy="993702"/>
        </a:xfrm>
        <a:prstGeom prst="rect">
          <a:avLst/>
        </a:prstGeom>
        <a:solidFill>
          <a:srgbClr val="E2C5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инфекционного агента</a:t>
          </a:r>
          <a:endParaRPr lang="ru-RU" sz="1800" kern="1200" dirty="0"/>
        </a:p>
      </dsp:txBody>
      <dsp:txXfrm>
        <a:off x="351244" y="1387299"/>
        <a:ext cx="1987404" cy="993702"/>
      </dsp:txXfrm>
    </dsp:sp>
    <dsp:sp modelId="{DABE2ABC-6918-42F4-AF35-614B897FC4DF}">
      <dsp:nvSpPr>
        <dsp:cNvPr id="0" name=""/>
        <dsp:cNvSpPr/>
      </dsp:nvSpPr>
      <dsp:spPr>
        <a:xfrm>
          <a:off x="5396251" y="1411148"/>
          <a:ext cx="1987404" cy="993702"/>
        </a:xfrm>
        <a:prstGeom prst="rect">
          <a:avLst/>
        </a:prstGeom>
        <a:solidFill>
          <a:srgbClr val="E2C5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Непрямые маркеры</a:t>
          </a:r>
          <a:endParaRPr lang="ru-RU" sz="1800" kern="1200" dirty="0"/>
        </a:p>
      </dsp:txBody>
      <dsp:txXfrm>
        <a:off x="5396251" y="1411148"/>
        <a:ext cx="1987404" cy="993702"/>
      </dsp:txXfrm>
    </dsp:sp>
    <dsp:sp modelId="{8A03EAD9-DA85-4F36-B0BD-A96DE0CAD84F}">
      <dsp:nvSpPr>
        <dsp:cNvPr id="0" name=""/>
        <dsp:cNvSpPr/>
      </dsp:nvSpPr>
      <dsp:spPr>
        <a:xfrm>
          <a:off x="8101725" y="1415431"/>
          <a:ext cx="1987404" cy="993702"/>
        </a:xfrm>
        <a:prstGeom prst="rect">
          <a:avLst/>
        </a:prstGeom>
        <a:solidFill>
          <a:srgbClr val="E2C5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Определение специфических антител к антигенам</a:t>
          </a:r>
          <a:endParaRPr lang="ru-RU" sz="1800" kern="1200" dirty="0"/>
        </a:p>
      </dsp:txBody>
      <dsp:txXfrm>
        <a:off x="8101725" y="1415431"/>
        <a:ext cx="1987404" cy="993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7F884-BF2F-44D7-A679-8A14B04D8926}">
      <dsp:nvSpPr>
        <dsp:cNvPr id="0" name=""/>
        <dsp:cNvSpPr/>
      </dsp:nvSpPr>
      <dsp:spPr>
        <a:xfrm>
          <a:off x="7192295" y="2194316"/>
          <a:ext cx="1809587" cy="550213"/>
        </a:xfrm>
        <a:custGeom>
          <a:avLst/>
          <a:gdLst/>
          <a:ahLst/>
          <a:cxnLst/>
          <a:rect l="0" t="0" r="0" b="0"/>
          <a:pathLst>
            <a:path>
              <a:moveTo>
                <a:pt x="0" y="550213"/>
              </a:moveTo>
              <a:lnTo>
                <a:pt x="180958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B6F81-65B4-4830-BBA3-151F71CE6134}">
      <dsp:nvSpPr>
        <dsp:cNvPr id="0" name=""/>
        <dsp:cNvSpPr/>
      </dsp:nvSpPr>
      <dsp:spPr>
        <a:xfrm>
          <a:off x="5634000" y="1135586"/>
          <a:ext cx="425236" cy="1042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413"/>
              </a:lnTo>
              <a:lnTo>
                <a:pt x="425236" y="1042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4F14C-56CA-4927-A4AB-951AA5D1B31A}">
      <dsp:nvSpPr>
        <dsp:cNvPr id="0" name=""/>
        <dsp:cNvSpPr/>
      </dsp:nvSpPr>
      <dsp:spPr>
        <a:xfrm>
          <a:off x="2266116" y="2170521"/>
          <a:ext cx="1996882" cy="574007"/>
        </a:xfrm>
        <a:custGeom>
          <a:avLst/>
          <a:gdLst/>
          <a:ahLst/>
          <a:cxnLst/>
          <a:rect l="0" t="0" r="0" b="0"/>
          <a:pathLst>
            <a:path>
              <a:moveTo>
                <a:pt x="1996882" y="574007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A5C5F-9D3C-4007-B837-F4C70AE4C2F0}">
      <dsp:nvSpPr>
        <dsp:cNvPr id="0" name=""/>
        <dsp:cNvSpPr/>
      </dsp:nvSpPr>
      <dsp:spPr>
        <a:xfrm>
          <a:off x="5396057" y="1135586"/>
          <a:ext cx="237942" cy="1042413"/>
        </a:xfrm>
        <a:custGeom>
          <a:avLst/>
          <a:gdLst/>
          <a:ahLst/>
          <a:cxnLst/>
          <a:rect l="0" t="0" r="0" b="0"/>
          <a:pathLst>
            <a:path>
              <a:moveTo>
                <a:pt x="237942" y="0"/>
              </a:moveTo>
              <a:lnTo>
                <a:pt x="237942" y="1042413"/>
              </a:lnTo>
              <a:lnTo>
                <a:pt x="0" y="1042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90017-AE04-437B-9EA4-9EA70AC50A34}">
      <dsp:nvSpPr>
        <dsp:cNvPr id="0" name=""/>
        <dsp:cNvSpPr/>
      </dsp:nvSpPr>
      <dsp:spPr>
        <a:xfrm>
          <a:off x="4500941" y="2527"/>
          <a:ext cx="2266116" cy="1133058"/>
        </a:xfrm>
        <a:prstGeom prst="rect">
          <a:avLst/>
        </a:prstGeom>
        <a:solidFill>
          <a:srgbClr val="C1DC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Вид исследования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00941" y="2527"/>
        <a:ext cx="2266116" cy="1133058"/>
      </dsp:txXfrm>
    </dsp:sp>
    <dsp:sp modelId="{2AD069F9-B82F-4C27-9BE4-8536B8360D29}">
      <dsp:nvSpPr>
        <dsp:cNvPr id="0" name=""/>
        <dsp:cNvSpPr/>
      </dsp:nvSpPr>
      <dsp:spPr>
        <a:xfrm>
          <a:off x="3129940" y="1611470"/>
          <a:ext cx="2266116" cy="1133058"/>
        </a:xfrm>
        <a:prstGeom prst="rect">
          <a:avLst/>
        </a:prstGeom>
        <a:solidFill>
          <a:srgbClr val="C1DC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Скрининг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29940" y="1611470"/>
        <a:ext cx="2266116" cy="1133058"/>
      </dsp:txXfrm>
    </dsp:sp>
    <dsp:sp modelId="{EEC3B3C5-3505-4E5C-97FB-88FD5CEE74FA}">
      <dsp:nvSpPr>
        <dsp:cNvPr id="0" name=""/>
        <dsp:cNvSpPr/>
      </dsp:nvSpPr>
      <dsp:spPr>
        <a:xfrm>
          <a:off x="0" y="1603992"/>
          <a:ext cx="2266116" cy="1133058"/>
        </a:xfrm>
        <a:prstGeom prst="rect">
          <a:avLst/>
        </a:prstGeom>
        <a:solidFill>
          <a:srgbClr val="C1DC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Иммуноферментный анализ, </a:t>
          </a:r>
          <a:r>
            <a:rPr lang="ru-RU" sz="1400" kern="1200" dirty="0" err="1" smtClean="0">
              <a:solidFill>
                <a:schemeClr val="tx1"/>
              </a:solidFill>
            </a:rPr>
            <a:t>иммунохемилюминесцентный</a:t>
          </a:r>
          <a:r>
            <a:rPr lang="ru-RU" sz="1400" kern="1200" dirty="0" smtClean="0">
              <a:solidFill>
                <a:schemeClr val="tx1"/>
              </a:solidFill>
            </a:rPr>
            <a:t> анализ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603992"/>
        <a:ext cx="2266116" cy="1133058"/>
      </dsp:txXfrm>
    </dsp:sp>
    <dsp:sp modelId="{803B30DA-37C3-49E0-879E-99DFA1585795}">
      <dsp:nvSpPr>
        <dsp:cNvPr id="0" name=""/>
        <dsp:cNvSpPr/>
      </dsp:nvSpPr>
      <dsp:spPr>
        <a:xfrm>
          <a:off x="6059236" y="1611470"/>
          <a:ext cx="2266116" cy="1133058"/>
        </a:xfrm>
        <a:prstGeom prst="rect">
          <a:avLst/>
        </a:prstGeom>
        <a:solidFill>
          <a:srgbClr val="C1DC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Дополнительные исследования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059236" y="1611470"/>
        <a:ext cx="2266116" cy="1133058"/>
      </dsp:txXfrm>
    </dsp:sp>
    <dsp:sp modelId="{83E4A789-E5D6-4349-A99D-B403E7576300}">
      <dsp:nvSpPr>
        <dsp:cNvPr id="0" name=""/>
        <dsp:cNvSpPr/>
      </dsp:nvSpPr>
      <dsp:spPr>
        <a:xfrm>
          <a:off x="9001883" y="1627786"/>
          <a:ext cx="2266116" cy="1133058"/>
        </a:xfrm>
        <a:prstGeom prst="rect">
          <a:avLst/>
        </a:prstGeom>
        <a:solidFill>
          <a:srgbClr val="C1DC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</a:rPr>
            <a:t>Иммуноблотинг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kern="1200" dirty="0" err="1" smtClean="0">
              <a:solidFill>
                <a:schemeClr val="tx1"/>
              </a:solidFill>
            </a:rPr>
            <a:t>полимеразная</a:t>
          </a:r>
          <a:r>
            <a:rPr lang="ru-RU" sz="1400" kern="1200" dirty="0" smtClean="0">
              <a:solidFill>
                <a:schemeClr val="tx1"/>
              </a:solidFill>
            </a:rPr>
            <a:t> цепная реакция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001883" y="1627786"/>
        <a:ext cx="2266116" cy="1133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3CC0D-58B1-4C42-A14A-D2AE9FB00FE7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B4B59-36C0-4D68-B02F-750BA05B1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94A-F660-45A4-9CA6-AF641D5C4B10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93D-D9F1-42E7-A27C-38DCD92E14DF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2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CFA-D214-49B0-B666-98D3CFE8398B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0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B8CD-1A6A-4CA1-B7BF-851BC0C08243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6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B2EF-E09B-41CC-B953-8A5781040347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9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062-4EC5-487B-8D30-8C585D8AFDE5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8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375B-6E51-4A11-A901-437A3140F65E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D897-C37C-4944-9A14-BE09F29B6120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8291-AD97-4636-B05A-B18F26CE5956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7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BEC3-D12C-427B-95E8-A3E39C983A49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7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DF4-D3C0-41CA-A4D7-4E021383E644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7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0E45-CEB1-40B1-9463-1E790EDEFAD4}" type="datetime1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6DB4-EF17-4886-86EA-B70035A8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1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61547" y="-79132"/>
            <a:ext cx="12388362" cy="7042639"/>
          </a:xfrm>
          <a:prstGeom prst="rect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60752"/>
          <a:stretch/>
        </p:blipFill>
        <p:spPr>
          <a:xfrm>
            <a:off x="1107831" y="1305599"/>
            <a:ext cx="3938954" cy="3952201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631" y="1881315"/>
            <a:ext cx="66030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2C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ГОСУДАРСТВЕННЫЙ </a:t>
            </a:r>
          </a:p>
          <a:p>
            <a:r>
              <a:rPr lang="ru-RU" sz="4400" b="1" dirty="0" smtClean="0">
                <a:solidFill>
                  <a:srgbClr val="E2C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</a:t>
            </a:r>
          </a:p>
          <a:p>
            <a:r>
              <a:rPr lang="ru-RU" sz="4400" b="1" dirty="0" smtClean="0">
                <a:solidFill>
                  <a:srgbClr val="E2C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sz="4400" b="1" dirty="0">
              <a:solidFill>
                <a:srgbClr val="E2C5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46" y="963514"/>
            <a:ext cx="7462447" cy="55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Особенности ВУИ в современных условиях </a:t>
            </a:r>
          </a:p>
          <a:p>
            <a:r>
              <a:rPr lang="ru-RU" sz="2000" dirty="0" err="1" smtClean="0"/>
              <a:t>Полиэтиологичность</a:t>
            </a:r>
            <a:r>
              <a:rPr lang="ru-RU" sz="2000" dirty="0" smtClean="0"/>
              <a:t> - весь спектр возбудителей, высокая частота микробных и вирусных ассоциаций. </a:t>
            </a:r>
          </a:p>
          <a:p>
            <a:r>
              <a:rPr lang="ru-RU" sz="2000" dirty="0" smtClean="0"/>
              <a:t>Многофакторность воздействия инфекционного агента на беременность и плод. </a:t>
            </a:r>
          </a:p>
          <a:p>
            <a:r>
              <a:rPr lang="ru-RU" sz="2000" dirty="0" smtClean="0"/>
              <a:t>Отсутствие корреляций между тяжестью инфекционно - воспалительных заболеваний матери и степенью поражения плода.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858129"/>
            <a:ext cx="11127544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000" dirty="0" smtClean="0"/>
              <a:t>В 1971 г. ВОЗ выделила группу инфекций, имеющих, несмотря на выраженные различия в структуре и биологических свойствах возбудителей, сходные клинические проявления и вызывающих у плода стойкие структурные дефекты различных систем органов, наиболее важными из которых являются поражения центральной нервной системы.  Для обозначения этой инфекционной группы A.J. </a:t>
            </a:r>
            <a:r>
              <a:rPr lang="ru-RU" sz="2000" dirty="0" err="1" smtClean="0"/>
              <a:t>Nahmias</a:t>
            </a:r>
            <a:r>
              <a:rPr lang="ru-RU" sz="2000" dirty="0" smtClean="0"/>
              <a:t> (1971) была предложена аббревиатура TORCH. </a:t>
            </a:r>
            <a:r>
              <a:rPr lang="ru-RU" sz="2000" b="1" dirty="0" smtClean="0"/>
              <a:t>TORCH-комплекс</a:t>
            </a:r>
            <a:r>
              <a:rPr lang="en-US" sz="2000" b="1" dirty="0" smtClean="0"/>
              <a:t> </a:t>
            </a:r>
            <a:r>
              <a:rPr lang="ru-RU" sz="2000" dirty="0" smtClean="0"/>
              <a:t>- группа наиболее опасных врожденных инфекций, вызывающих стойкие структурные изменения организма.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384" y="3450786"/>
            <a:ext cx="6893168" cy="23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000" dirty="0" smtClean="0"/>
              <a:t>Данный комплекс объединяет следующие внутриутробные инфекции: </a:t>
            </a:r>
          </a:p>
          <a:p>
            <a:r>
              <a:rPr lang="ru-RU" sz="2000" dirty="0" smtClean="0"/>
              <a:t>Т-токсоплазма – токсоплазмоз (</a:t>
            </a:r>
            <a:r>
              <a:rPr lang="en-US" sz="2000" dirty="0" smtClean="0"/>
              <a:t>Toxoplasmosis)</a:t>
            </a:r>
            <a:r>
              <a:rPr lang="ru-RU" sz="2000" dirty="0" smtClean="0"/>
              <a:t>,</a:t>
            </a:r>
          </a:p>
          <a:p>
            <a:r>
              <a:rPr lang="en-US" sz="2000" dirty="0" smtClean="0"/>
              <a:t>O (others) – </a:t>
            </a:r>
            <a:r>
              <a:rPr lang="ru-RU" sz="2000" dirty="0" smtClean="0"/>
              <a:t>другие инфекции, среди которых выделяют: </a:t>
            </a:r>
          </a:p>
          <a:p>
            <a:pPr lvl="1"/>
            <a:r>
              <a:rPr lang="ru-RU" sz="2000" dirty="0" smtClean="0"/>
              <a:t>абсолютные: сифилис, туберкулез, </a:t>
            </a:r>
            <a:r>
              <a:rPr lang="ru-RU" sz="2000" dirty="0" err="1" smtClean="0"/>
              <a:t>хламидиоз</a:t>
            </a:r>
            <a:r>
              <a:rPr lang="ru-RU" sz="2000" dirty="0" smtClean="0"/>
              <a:t>, энтеровирусные инфекции, гонорея, </a:t>
            </a:r>
            <a:r>
              <a:rPr lang="ru-RU" sz="2000" dirty="0" err="1" smtClean="0"/>
              <a:t>листериоз</a:t>
            </a:r>
            <a:r>
              <a:rPr lang="ru-RU" sz="2000" dirty="0" smtClean="0"/>
              <a:t>, </a:t>
            </a:r>
            <a:r>
              <a:rPr lang="ru-RU" sz="2000" dirty="0" err="1" smtClean="0"/>
              <a:t>микоплазмоз</a:t>
            </a:r>
            <a:r>
              <a:rPr lang="ru-RU" sz="2000" dirty="0" smtClean="0"/>
              <a:t>, стрептококковая инфекция; </a:t>
            </a:r>
          </a:p>
          <a:p>
            <a:pPr lvl="1"/>
            <a:r>
              <a:rPr lang="ru-RU" sz="2000" dirty="0" smtClean="0"/>
              <a:t>вероятные: корь, эпидемический паротит, ветряная оспа, грипп А, </a:t>
            </a:r>
            <a:r>
              <a:rPr lang="ru-RU" sz="2000" dirty="0" err="1" smtClean="0"/>
              <a:t>лимфоцитарный</a:t>
            </a:r>
            <a:r>
              <a:rPr lang="ru-RU" sz="2000" dirty="0" smtClean="0"/>
              <a:t> </a:t>
            </a:r>
            <a:r>
              <a:rPr lang="ru-RU" sz="2000" dirty="0" err="1" smtClean="0"/>
              <a:t>хориоменингит</a:t>
            </a:r>
            <a:r>
              <a:rPr lang="ru-RU" sz="2000" dirty="0" smtClean="0"/>
              <a:t>, </a:t>
            </a:r>
            <a:r>
              <a:rPr lang="ru-RU" sz="2000" dirty="0" err="1" smtClean="0"/>
              <a:t>папилломавирусная</a:t>
            </a:r>
            <a:r>
              <a:rPr lang="ru-RU" sz="2000" dirty="0" smtClean="0"/>
              <a:t> инфекция,</a:t>
            </a:r>
          </a:p>
          <a:p>
            <a:r>
              <a:rPr lang="en-US" sz="2000" dirty="0" smtClean="0"/>
              <a:t>R – </a:t>
            </a:r>
            <a:r>
              <a:rPr lang="ru-RU" sz="2000" dirty="0" smtClean="0"/>
              <a:t>краснуха (</a:t>
            </a:r>
            <a:r>
              <a:rPr lang="en-US" sz="2000" dirty="0" smtClean="0"/>
              <a:t>Rubella)</a:t>
            </a:r>
            <a:r>
              <a:rPr lang="ru-RU" sz="2000" dirty="0" smtClean="0"/>
              <a:t>,</a:t>
            </a:r>
          </a:p>
          <a:p>
            <a:r>
              <a:rPr lang="en-US" sz="2000" dirty="0" smtClean="0"/>
              <a:t>C – </a:t>
            </a:r>
            <a:r>
              <a:rPr lang="ru-RU" sz="2000" dirty="0" err="1" smtClean="0"/>
              <a:t>цитомегаловирусная</a:t>
            </a:r>
            <a:r>
              <a:rPr lang="ru-RU" sz="2000" dirty="0" smtClean="0"/>
              <a:t> инфекция (</a:t>
            </a:r>
            <a:r>
              <a:rPr lang="en-US" sz="2000" dirty="0" smtClean="0"/>
              <a:t>Cytomegalovirus - CMV)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Н – </a:t>
            </a:r>
            <a:r>
              <a:rPr lang="ru-RU" sz="2000" dirty="0" err="1" smtClean="0"/>
              <a:t>герпетическая</a:t>
            </a:r>
            <a:r>
              <a:rPr lang="ru-RU" sz="2000" dirty="0" smtClean="0"/>
              <a:t> инфекция (</a:t>
            </a:r>
            <a:r>
              <a:rPr lang="en-US" sz="2000" dirty="0" smtClean="0"/>
              <a:t>Herpes simplex virus 1 </a:t>
            </a:r>
            <a:r>
              <a:rPr lang="ru-RU" sz="2000" dirty="0" smtClean="0"/>
              <a:t>и 2 типов - </a:t>
            </a:r>
            <a:r>
              <a:rPr lang="en-US" sz="2000" dirty="0" smtClean="0"/>
              <a:t>HSV-1 </a:t>
            </a:r>
            <a:r>
              <a:rPr lang="ru-RU" sz="2000" dirty="0" smtClean="0"/>
              <a:t>и </a:t>
            </a:r>
            <a:r>
              <a:rPr lang="en-US" sz="2000" dirty="0" smtClean="0"/>
              <a:t>HSV-2), </a:t>
            </a:r>
            <a:r>
              <a:rPr lang="ru-RU" sz="2000" dirty="0" smtClean="0"/>
              <a:t>гепатиты А (</a:t>
            </a:r>
            <a:r>
              <a:rPr lang="en-US" sz="2000" dirty="0" smtClean="0"/>
              <a:t>HAV) </a:t>
            </a:r>
            <a:r>
              <a:rPr lang="ru-RU" sz="2000" dirty="0" smtClean="0"/>
              <a:t>и В (</a:t>
            </a:r>
            <a:r>
              <a:rPr lang="en-US" sz="2000" dirty="0" smtClean="0"/>
              <a:t>HBV), </a:t>
            </a:r>
            <a:r>
              <a:rPr lang="ru-RU" sz="2000" dirty="0" smtClean="0"/>
              <a:t>ВИЧ-инфекция (</a:t>
            </a:r>
            <a:r>
              <a:rPr lang="en-US" sz="2000" dirty="0" smtClean="0"/>
              <a:t>HIV/AIDS), </a:t>
            </a:r>
            <a:r>
              <a:rPr lang="ru-RU" sz="2000" dirty="0" err="1" smtClean="0"/>
              <a:t>парвовирусная</a:t>
            </a:r>
            <a:r>
              <a:rPr lang="ru-RU" sz="2000" dirty="0" smtClean="0"/>
              <a:t> инфекция (</a:t>
            </a:r>
            <a:r>
              <a:rPr lang="en-US" sz="2000" dirty="0" smtClean="0"/>
              <a:t>B19V). </a:t>
            </a: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На определённом этапе в эту группу был добавлен сифилис, в связи с чем название изменилось на </a:t>
            </a:r>
            <a:r>
              <a:rPr lang="en-US" sz="2000" dirty="0" smtClean="0"/>
              <a:t>STORCH, </a:t>
            </a:r>
            <a:r>
              <a:rPr lang="ru-RU" sz="2000" dirty="0" smtClean="0"/>
              <a:t>где «</a:t>
            </a:r>
            <a:r>
              <a:rPr lang="en-US" sz="2000" dirty="0" smtClean="0"/>
              <a:t>S» – </a:t>
            </a:r>
            <a:r>
              <a:rPr lang="ru-RU" sz="2000" dirty="0" smtClean="0"/>
              <a:t>сифилис. </a:t>
            </a:r>
          </a:p>
          <a:p>
            <a:pPr>
              <a:buNone/>
            </a:pPr>
            <a:r>
              <a:rPr lang="ru-RU" sz="2000" dirty="0" smtClean="0"/>
              <a:t>	В США и Западной Европе в настоящее время используется более развернутый термин </a:t>
            </a:r>
            <a:r>
              <a:rPr lang="en-US" sz="2000" dirty="0" smtClean="0"/>
              <a:t>TORCHES-CLAP, </a:t>
            </a:r>
            <a:r>
              <a:rPr lang="ru-RU" sz="2000" dirty="0" smtClean="0"/>
              <a:t>где добавлены: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E» - </a:t>
            </a:r>
            <a:r>
              <a:rPr lang="en-US" sz="2000" dirty="0" err="1" smtClean="0"/>
              <a:t>Enteroviruses</a:t>
            </a:r>
            <a:r>
              <a:rPr lang="en-US" sz="2000" dirty="0" smtClean="0"/>
              <a:t> (</a:t>
            </a:r>
            <a:r>
              <a:rPr lang="ru-RU" sz="2000" dirty="0" err="1" smtClean="0"/>
              <a:t>энтеровирусы</a:t>
            </a:r>
            <a:r>
              <a:rPr lang="ru-RU" sz="2000" dirty="0" smtClean="0"/>
              <a:t>), 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S» - Syphilis (</a:t>
            </a:r>
            <a:r>
              <a:rPr lang="ru-RU" sz="2000" dirty="0" smtClean="0"/>
              <a:t>сифилис), 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C» - Chickenpox (</a:t>
            </a:r>
            <a:r>
              <a:rPr lang="ru-RU" sz="2000" dirty="0" smtClean="0"/>
              <a:t>вирус ветряной оспы),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L» - Lyme disease (</a:t>
            </a:r>
            <a:r>
              <a:rPr lang="ru-RU" sz="2000" dirty="0" smtClean="0"/>
              <a:t>болезнь Лайма),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A» - AIDS (</a:t>
            </a:r>
            <a:r>
              <a:rPr lang="ru-RU" sz="2000" dirty="0" smtClean="0"/>
              <a:t>СПИД), 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P» - Parvovirus B19 (</a:t>
            </a:r>
            <a:r>
              <a:rPr lang="ru-RU" sz="2000" dirty="0" err="1" smtClean="0"/>
              <a:t>парвовирус</a:t>
            </a:r>
            <a:r>
              <a:rPr lang="ru-RU" sz="2000" dirty="0" smtClean="0"/>
              <a:t> В19).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Особенность TORCH- и STORCH-групп </a:t>
            </a:r>
          </a:p>
          <a:p>
            <a:r>
              <a:rPr lang="ru-RU" sz="2000" dirty="0" smtClean="0"/>
              <a:t>Все инфекции являются </a:t>
            </a:r>
            <a:r>
              <a:rPr lang="ru-RU" sz="2000" dirty="0" err="1" smtClean="0"/>
              <a:t>трансплацентарными</a:t>
            </a:r>
            <a:r>
              <a:rPr lang="ru-RU" sz="2000" dirty="0" smtClean="0"/>
              <a:t> и часто протекают бессимптомно.</a:t>
            </a:r>
          </a:p>
          <a:p>
            <a:r>
              <a:rPr lang="ru-RU" sz="2000" dirty="0" smtClean="0"/>
              <a:t>При первичном заражении во время беременности </a:t>
            </a:r>
            <a:r>
              <a:rPr lang="ru-RU" sz="2000" dirty="0" err="1" smtClean="0"/>
              <a:t>патогены</a:t>
            </a:r>
            <a:r>
              <a:rPr lang="ru-RU" sz="2000" dirty="0" smtClean="0"/>
              <a:t> могут приводить к гибели и резорбции эмбриона и к выраженному </a:t>
            </a:r>
            <a:r>
              <a:rPr lang="ru-RU" sz="2000" dirty="0" err="1" smtClean="0"/>
              <a:t>тератогенному</a:t>
            </a:r>
            <a:r>
              <a:rPr lang="ru-RU" sz="2000" dirty="0" smtClean="0"/>
              <a:t> воздействию на плод (особенно на его центральную нервную систему).</a:t>
            </a:r>
          </a:p>
          <a:p>
            <a:r>
              <a:rPr lang="ru-RU" sz="2000" dirty="0" smtClean="0"/>
              <a:t>Значительно повышается вероятность выкидыша и мертворождения. </a:t>
            </a:r>
          </a:p>
          <a:p>
            <a:r>
              <a:rPr lang="ru-RU" sz="2000" dirty="0" smtClean="0"/>
              <a:t>При срочных или преждевременных родах в большом проценте случаев у новорожденных возникают пороки развития и уродства с </a:t>
            </a:r>
            <a:r>
              <a:rPr lang="ru-RU" sz="2000" dirty="0" err="1" smtClean="0"/>
              <a:t>инвалидизацией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25748" y="958752"/>
            <a:ext cx="8025448" cy="538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000" dirty="0" smtClean="0"/>
              <a:t>Факторы риска развития внутриутробного инфицирования:</a:t>
            </a:r>
          </a:p>
          <a:p>
            <a:pPr lvl="0"/>
            <a:r>
              <a:rPr lang="ru-RU" sz="2000" dirty="0" smtClean="0"/>
              <a:t>отягощенный акушерский анамнез; патологическое течение беременности;</a:t>
            </a:r>
          </a:p>
          <a:p>
            <a:pPr lvl="0"/>
            <a:r>
              <a:rPr lang="ru-RU" sz="2000" dirty="0" smtClean="0"/>
              <a:t>генитальная патология; патология со стороны плаценты;</a:t>
            </a:r>
          </a:p>
          <a:p>
            <a:pPr lvl="0"/>
            <a:r>
              <a:rPr lang="ru-RU" sz="2000" dirty="0" smtClean="0"/>
              <a:t>перенесенные инфекционные заболевания во время беременности или в ранний послеродовой период; </a:t>
            </a:r>
          </a:p>
          <a:p>
            <a:pPr lvl="0"/>
            <a:r>
              <a:rPr lang="ru-RU" sz="2000" dirty="0" smtClean="0"/>
              <a:t>осложненное течение родов;</a:t>
            </a:r>
          </a:p>
          <a:p>
            <a:pPr lvl="0"/>
            <a:r>
              <a:rPr lang="ru-RU" sz="2000" dirty="0" smtClean="0"/>
              <a:t>переохлаждение ребенка; </a:t>
            </a:r>
          </a:p>
          <a:p>
            <a:pPr lvl="0"/>
            <a:r>
              <a:rPr lang="ru-RU" sz="2000" dirty="0" smtClean="0"/>
              <a:t>нарушение санитарно-эпидемического режима и ухода.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000" dirty="0" smtClean="0"/>
              <a:t>Факторы, от которых зависит исход инфицирования (развитие и выраженность) и характер поражения плода при ВУИ</a:t>
            </a:r>
          </a:p>
          <a:p>
            <a:r>
              <a:rPr lang="ru-RU" sz="2000" dirty="0" smtClean="0"/>
              <a:t>периода инфицирования - срока беременности, при котором происходит инфицирование (чем раньше, тем прогноз будет более неблагоприятным);</a:t>
            </a:r>
          </a:p>
          <a:p>
            <a:r>
              <a:rPr lang="ru-RU" sz="2000" dirty="0" smtClean="0"/>
              <a:t>вида возбудителя, его вирулентности и </a:t>
            </a:r>
            <a:r>
              <a:rPr lang="ru-RU" sz="2000" dirty="0" err="1" smtClean="0"/>
              <a:t>иммуногенных</a:t>
            </a:r>
            <a:r>
              <a:rPr lang="ru-RU" sz="2000" dirty="0" smtClean="0"/>
              <a:t> свойств;</a:t>
            </a:r>
          </a:p>
          <a:p>
            <a:r>
              <a:rPr lang="ru-RU" sz="2000" dirty="0" smtClean="0"/>
              <a:t>массивности инфицирования, длительности контакта </a:t>
            </a:r>
            <a:r>
              <a:rPr lang="ru-RU" sz="2000" dirty="0" err="1" smtClean="0"/>
              <a:t>патогена</a:t>
            </a:r>
            <a:r>
              <a:rPr lang="ru-RU" sz="2000" dirty="0" smtClean="0"/>
              <a:t> с </a:t>
            </a:r>
            <a:r>
              <a:rPr lang="ru-RU" sz="2000" dirty="0" err="1" smtClean="0"/>
              <a:t>фетоплацентарным</a:t>
            </a:r>
            <a:r>
              <a:rPr lang="ru-RU" sz="2000" dirty="0" smtClean="0"/>
              <a:t> комплексом, </a:t>
            </a:r>
            <a:r>
              <a:rPr lang="ru-RU" sz="2000" dirty="0" err="1" smtClean="0"/>
              <a:t>тропности</a:t>
            </a:r>
            <a:r>
              <a:rPr lang="ru-RU" sz="2000" dirty="0" smtClean="0"/>
              <a:t> возбудителя к органам и системам плода;</a:t>
            </a:r>
          </a:p>
          <a:p>
            <a:r>
              <a:rPr lang="ru-RU" sz="2000" dirty="0" smtClean="0"/>
              <a:t>характера инфекционного процесса у беременной (первичная инфекция или реактивация латентной инфекции);</a:t>
            </a:r>
          </a:p>
          <a:p>
            <a:r>
              <a:rPr lang="ru-RU" sz="2000" dirty="0" smtClean="0"/>
              <a:t>путей проникновения инфекции к плоду (восходящий, нисходящий, гематогенный);</a:t>
            </a:r>
          </a:p>
          <a:p>
            <a:r>
              <a:rPr lang="ru-RU" sz="2000" dirty="0" smtClean="0"/>
              <a:t>степени распространенности и интенсивности воспалительного процесса;</a:t>
            </a:r>
          </a:p>
          <a:p>
            <a:r>
              <a:rPr lang="ru-RU" sz="2000" dirty="0" smtClean="0"/>
              <a:t>состояния здоровья и иммунной системы матери, ее иммунологической толерантности;</a:t>
            </a:r>
          </a:p>
          <a:p>
            <a:r>
              <a:rPr lang="ru-RU" sz="2000" dirty="0" smtClean="0"/>
              <a:t>зрелости плода, состояния его защитных систем.</a:t>
            </a: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000" dirty="0" smtClean="0"/>
              <a:t>Варианты течения инфекционного процесса</a:t>
            </a:r>
          </a:p>
          <a:p>
            <a:r>
              <a:rPr lang="ru-RU" sz="2000" dirty="0" smtClean="0"/>
              <a:t>инфекционная болезнь в виде:</a:t>
            </a:r>
          </a:p>
          <a:p>
            <a:pPr lvl="1"/>
            <a:r>
              <a:rPr lang="ru-RU" sz="1600" dirty="0" err="1" smtClean="0"/>
              <a:t>манифестной</a:t>
            </a:r>
            <a:r>
              <a:rPr lang="ru-RU" sz="1600" dirty="0" smtClean="0"/>
              <a:t>,</a:t>
            </a:r>
          </a:p>
          <a:p>
            <a:pPr lvl="1"/>
            <a:r>
              <a:rPr lang="ru-RU" sz="1600" dirty="0" err="1" smtClean="0"/>
              <a:t>субклинической</a:t>
            </a:r>
            <a:r>
              <a:rPr lang="ru-RU" sz="1600" dirty="0" smtClean="0"/>
              <a:t> (бессимптомной или </a:t>
            </a:r>
            <a:r>
              <a:rPr lang="ru-RU" sz="1600" dirty="0" err="1" smtClean="0"/>
              <a:t>инаппарантной</a:t>
            </a:r>
            <a:r>
              <a:rPr lang="ru-RU" sz="1600" dirty="0" smtClean="0"/>
              <a:t>) формы,</a:t>
            </a:r>
          </a:p>
          <a:p>
            <a:r>
              <a:rPr lang="ru-RU" sz="2000" dirty="0" smtClean="0"/>
              <a:t>латентная форма болезни или носительство,</a:t>
            </a:r>
          </a:p>
          <a:p>
            <a:r>
              <a:rPr lang="ru-RU" sz="2000" dirty="0" smtClean="0"/>
              <a:t>быстрая элиминация инфекционного агента без развития патологических проявлений.</a:t>
            </a: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107" y="3447855"/>
            <a:ext cx="8820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2022" y="-79132"/>
            <a:ext cx="12388362" cy="7042639"/>
          </a:xfrm>
          <a:prstGeom prst="rect">
            <a:avLst/>
          </a:prstGeom>
          <a:solidFill>
            <a:srgbClr val="07877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810" y="3306298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E2C590"/>
                </a:solidFill>
              </a:rPr>
              <a:t>Диагностика врожденных </a:t>
            </a:r>
            <a:r>
              <a:rPr lang="en-US" sz="3600" dirty="0" smtClean="0">
                <a:solidFill>
                  <a:srgbClr val="E2C590"/>
                </a:solidFill>
              </a:rPr>
              <a:t>TORCH</a:t>
            </a:r>
            <a:r>
              <a:rPr lang="ru-RU" sz="3600" dirty="0" smtClean="0">
                <a:solidFill>
                  <a:srgbClr val="E2C590"/>
                </a:solidFill>
              </a:rPr>
              <a:t>-инфекций. Методы </a:t>
            </a:r>
            <a:r>
              <a:rPr lang="ru-RU" sz="3600" dirty="0" err="1" smtClean="0">
                <a:solidFill>
                  <a:srgbClr val="E2C590"/>
                </a:solidFill>
              </a:rPr>
              <a:t>пренатальной</a:t>
            </a:r>
            <a:r>
              <a:rPr lang="ru-RU" sz="3600" dirty="0" smtClean="0">
                <a:solidFill>
                  <a:srgbClr val="E2C590"/>
                </a:solidFill>
              </a:rPr>
              <a:t> диагностики (</a:t>
            </a:r>
            <a:r>
              <a:rPr lang="ru-RU" sz="3600" dirty="0" err="1" smtClean="0">
                <a:solidFill>
                  <a:srgbClr val="E2C590"/>
                </a:solidFill>
              </a:rPr>
              <a:t>амниоцентез</a:t>
            </a:r>
            <a:r>
              <a:rPr lang="ru-RU" sz="3600" dirty="0" smtClean="0">
                <a:solidFill>
                  <a:srgbClr val="E2C590"/>
                </a:solidFill>
              </a:rPr>
              <a:t>, </a:t>
            </a:r>
            <a:r>
              <a:rPr lang="ru-RU" sz="3600" dirty="0" err="1" smtClean="0">
                <a:solidFill>
                  <a:srgbClr val="E2C590"/>
                </a:solidFill>
              </a:rPr>
              <a:t>кордоцентез</a:t>
            </a:r>
            <a:r>
              <a:rPr lang="ru-RU" sz="3600" dirty="0" smtClean="0">
                <a:solidFill>
                  <a:srgbClr val="E2C590"/>
                </a:solidFill>
              </a:rPr>
              <a:t>). Лабораторная диагностика врожденных инфекций (</a:t>
            </a:r>
            <a:r>
              <a:rPr lang="en-US" sz="3600" dirty="0" err="1" smtClean="0">
                <a:solidFill>
                  <a:srgbClr val="E2C590"/>
                </a:solidFill>
              </a:rPr>
              <a:t>IgM</a:t>
            </a:r>
            <a:r>
              <a:rPr lang="en-US" sz="3600" dirty="0" smtClean="0">
                <a:solidFill>
                  <a:srgbClr val="E2C590"/>
                </a:solidFill>
              </a:rPr>
              <a:t> </a:t>
            </a:r>
            <a:r>
              <a:rPr lang="ru-RU" sz="3600" dirty="0" smtClean="0">
                <a:solidFill>
                  <a:srgbClr val="E2C590"/>
                </a:solidFill>
              </a:rPr>
              <a:t>у новорожденных, ПЦР). Дифференциальная диагностика с другими перинатальными инфекциями.</a:t>
            </a:r>
            <a:endParaRPr lang="ru-RU" sz="3600" dirty="0">
              <a:solidFill>
                <a:srgbClr val="E2C59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2220" y="234883"/>
            <a:ext cx="7052165" cy="165576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E2C590"/>
                </a:solidFill>
              </a:rPr>
              <a:t>ФГБОУ ВО «ВОЛГОГРАДСКИЙ ГОСУДАРСТВЕННЫЙ МЕДИЦИНСКИЙ УНИВЕРСИТЕТ» </a:t>
            </a:r>
          </a:p>
          <a:p>
            <a:r>
              <a:rPr lang="ru-RU" sz="1600" dirty="0" smtClean="0">
                <a:solidFill>
                  <a:srgbClr val="E2C590"/>
                </a:solidFill>
              </a:rPr>
              <a:t>МИНИСТЕРСТВА ЗДРАВООХРАНЕНИЯ РОССИЙСКОЙ ФЕДЕРАЦИИ</a:t>
            </a:r>
          </a:p>
          <a:p>
            <a:endParaRPr lang="ru-RU" sz="1600" dirty="0" smtClean="0">
              <a:solidFill>
                <a:srgbClr val="E2C590"/>
              </a:solidFill>
            </a:endParaRPr>
          </a:p>
          <a:p>
            <a:r>
              <a:rPr lang="ru-RU" sz="1600" dirty="0" smtClean="0">
                <a:solidFill>
                  <a:srgbClr val="E2C590"/>
                </a:solidFill>
              </a:rPr>
              <a:t>КАФЕДРА КЛИНИЧЕСКОЙ ЛАБОРАТОРНОЙ ДИАГНОСТИКИ</a:t>
            </a:r>
          </a:p>
          <a:p>
            <a:pPr algn="l"/>
            <a:endParaRPr lang="ru-RU" sz="1600" dirty="0">
              <a:solidFill>
                <a:srgbClr val="E2C59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60752"/>
          <a:stretch/>
        </p:blipFill>
        <p:spPr>
          <a:xfrm>
            <a:off x="213946" y="234883"/>
            <a:ext cx="1310054" cy="13144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6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97612" y="1087119"/>
            <a:ext cx="8007717" cy="500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58129"/>
            <a:ext cx="11788725" cy="53188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000" dirty="0" smtClean="0"/>
              <a:t>Факторы, определяющие частоту клинической манифестации и варианты течения внутриутробной инфекции у новорожденного </a:t>
            </a:r>
          </a:p>
          <a:p>
            <a:r>
              <a:rPr lang="ru-RU" sz="2000" dirty="0" smtClean="0"/>
              <a:t>свойства микроорганизма (вид и вирулентность),</a:t>
            </a:r>
          </a:p>
          <a:p>
            <a:r>
              <a:rPr lang="ru-RU" sz="2000" dirty="0" smtClean="0"/>
              <a:t>массивность инфицирования,</a:t>
            </a:r>
          </a:p>
          <a:p>
            <a:r>
              <a:rPr lang="ru-RU" sz="2000" dirty="0" smtClean="0"/>
              <a:t>срок беременности,</a:t>
            </a:r>
          </a:p>
          <a:p>
            <a:r>
              <a:rPr lang="ru-RU" sz="2000" dirty="0" smtClean="0"/>
              <a:t>состояние защитного потенциала </a:t>
            </a:r>
            <a:r>
              <a:rPr lang="ru-RU" sz="2000" dirty="0" err="1" smtClean="0"/>
              <a:t>макроорганизма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пути и сроки передачи от матери к плоду.</a:t>
            </a:r>
          </a:p>
          <a:p>
            <a:pPr>
              <a:buNone/>
            </a:pPr>
            <a:r>
              <a:rPr lang="ru-RU" sz="2000" dirty="0" smtClean="0"/>
              <a:t>	Клиническая манифестация составляет в среднем около 10% от всех случаев внутриутробного инфицирования</a:t>
            </a: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206" y="884238"/>
            <a:ext cx="7718157" cy="5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Наиболее частые возбудители при внутриутробном (антенатальном) инфицировании</a:t>
            </a:r>
          </a:p>
          <a:p>
            <a:r>
              <a:rPr lang="ru-RU" sz="2000" dirty="0" smtClean="0"/>
              <a:t>Бактерии: </a:t>
            </a:r>
            <a:r>
              <a:rPr lang="en-US" sz="2000" dirty="0" smtClean="0"/>
              <a:t>Escherichia coli, </a:t>
            </a:r>
            <a:r>
              <a:rPr lang="en-US" sz="2000" dirty="0" err="1" smtClean="0"/>
              <a:t>Haemophilus</a:t>
            </a:r>
            <a:r>
              <a:rPr lang="en-US" sz="2000" dirty="0" smtClean="0"/>
              <a:t> spp., </a:t>
            </a:r>
            <a:r>
              <a:rPr lang="en-US" sz="2000" dirty="0" err="1" smtClean="0"/>
              <a:t>Bacteroides</a:t>
            </a:r>
            <a:r>
              <a:rPr lang="en-US" sz="2000" dirty="0" smtClean="0"/>
              <a:t> spp., </a:t>
            </a:r>
            <a:r>
              <a:rPr lang="en-US" sz="2000" dirty="0" err="1" smtClean="0"/>
              <a:t>Veillonella</a:t>
            </a:r>
            <a:r>
              <a:rPr lang="en-US" sz="2000" dirty="0" smtClean="0"/>
              <a:t> spp., </a:t>
            </a:r>
            <a:r>
              <a:rPr lang="en-US" sz="2000" dirty="0" err="1" smtClean="0"/>
              <a:t>Listeria</a:t>
            </a:r>
            <a:r>
              <a:rPr lang="en-US" sz="2000" dirty="0" smtClean="0"/>
              <a:t> </a:t>
            </a:r>
            <a:r>
              <a:rPr lang="en-US" sz="2000" dirty="0" err="1" smtClean="0"/>
              <a:t>monocytogenes</a:t>
            </a:r>
            <a:r>
              <a:rPr lang="en-US" sz="2000" dirty="0" smtClean="0"/>
              <a:t>, Staphylococcus spp., Streptococcus spp., </a:t>
            </a:r>
            <a:r>
              <a:rPr lang="en-US" sz="2000" dirty="0" err="1" smtClean="0"/>
              <a:t>Treponema</a:t>
            </a:r>
            <a:r>
              <a:rPr lang="en-US" sz="2000" dirty="0" smtClean="0"/>
              <a:t> </a:t>
            </a:r>
            <a:r>
              <a:rPr lang="en-US" sz="2000" dirty="0" err="1" smtClean="0"/>
              <a:t>pallidum</a:t>
            </a:r>
            <a:r>
              <a:rPr lang="en-US" sz="2000" dirty="0" smtClean="0"/>
              <a:t>, Chlamydia spp., </a:t>
            </a:r>
            <a:r>
              <a:rPr lang="en-US" sz="2000" dirty="0" err="1" smtClean="0"/>
              <a:t>Neiseria</a:t>
            </a:r>
            <a:r>
              <a:rPr lang="en-US" sz="2000" dirty="0" smtClean="0"/>
              <a:t> </a:t>
            </a:r>
            <a:r>
              <a:rPr lang="en-US" sz="2000" dirty="0" err="1" smtClean="0"/>
              <a:t>gonorrhoeae</a:t>
            </a:r>
            <a:r>
              <a:rPr lang="en-US" sz="2000" dirty="0" smtClean="0"/>
              <a:t>, Mycobacterium tuberculosis, Mycobacterium </a:t>
            </a:r>
            <a:r>
              <a:rPr lang="en-US" sz="2000" dirty="0" err="1" smtClean="0"/>
              <a:t>hominis</a:t>
            </a:r>
            <a:r>
              <a:rPr lang="en-US" sz="2000" dirty="0" smtClean="0"/>
              <a:t>, </a:t>
            </a:r>
            <a:r>
              <a:rPr lang="en-US" sz="2000" dirty="0" err="1" smtClean="0"/>
              <a:t>Ureaplasma</a:t>
            </a:r>
            <a:r>
              <a:rPr lang="en-US" sz="2000" dirty="0" smtClean="0"/>
              <a:t> </a:t>
            </a:r>
            <a:r>
              <a:rPr lang="en-US" sz="2000" dirty="0" err="1" smtClean="0"/>
              <a:t>urealytica</a:t>
            </a:r>
            <a:r>
              <a:rPr lang="en-US" sz="2000" dirty="0" smtClean="0"/>
              <a:t>, </a:t>
            </a:r>
            <a:r>
              <a:rPr lang="en-US" sz="2000" dirty="0" err="1" smtClean="0"/>
              <a:t>Camphylobacter</a:t>
            </a:r>
            <a:r>
              <a:rPr lang="en-US" sz="2000" dirty="0" smtClean="0"/>
              <a:t> fetus, </a:t>
            </a:r>
            <a:r>
              <a:rPr lang="en-US" sz="2000" dirty="0" err="1" smtClean="0"/>
              <a:t>Borrelia</a:t>
            </a:r>
            <a:r>
              <a:rPr lang="en-US" sz="2000" dirty="0" smtClean="0"/>
              <a:t> </a:t>
            </a:r>
            <a:r>
              <a:rPr lang="en-US" sz="2000" dirty="0" err="1" smtClean="0"/>
              <a:t>burgdorferi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Вирусы: </a:t>
            </a:r>
            <a:r>
              <a:rPr lang="ru-RU" sz="2000" dirty="0" err="1" smtClean="0"/>
              <a:t>герпесвирусы</a:t>
            </a:r>
            <a:r>
              <a:rPr lang="ru-RU" sz="2000" dirty="0" smtClean="0"/>
              <a:t>, </a:t>
            </a:r>
            <a:r>
              <a:rPr lang="ru-RU" sz="2000" dirty="0" err="1" smtClean="0"/>
              <a:t>цитомегаловирусы</a:t>
            </a:r>
            <a:r>
              <a:rPr lang="ru-RU" sz="2000" dirty="0" smtClean="0"/>
              <a:t>, вирус краснухи, пневмовирусы, вирус ветряной оспы, </a:t>
            </a:r>
            <a:r>
              <a:rPr lang="ru-RU" sz="2000" dirty="0" err="1" smtClean="0"/>
              <a:t>парвовирус</a:t>
            </a:r>
            <a:r>
              <a:rPr lang="ru-RU" sz="2000" dirty="0" smtClean="0"/>
              <a:t> В19, </a:t>
            </a:r>
            <a:r>
              <a:rPr lang="ru-RU" sz="2000" dirty="0" err="1" smtClean="0"/>
              <a:t>ретровирусы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ортомиксовирусы</a:t>
            </a:r>
            <a:r>
              <a:rPr lang="ru-RU" sz="2000" dirty="0" smtClean="0"/>
              <a:t>, </a:t>
            </a:r>
            <a:r>
              <a:rPr lang="ru-RU" sz="2000" dirty="0" err="1" smtClean="0"/>
              <a:t>папилломавирусы</a:t>
            </a:r>
            <a:r>
              <a:rPr lang="ru-RU" sz="2000" dirty="0" smtClean="0"/>
              <a:t>, </a:t>
            </a:r>
            <a:r>
              <a:rPr lang="ru-RU" sz="2000" dirty="0" err="1" smtClean="0"/>
              <a:t>энтеровирусы</a:t>
            </a:r>
            <a:r>
              <a:rPr lang="ru-RU" sz="2000" dirty="0" smtClean="0"/>
              <a:t>, вирусы гепатита, вирусы </a:t>
            </a:r>
            <a:r>
              <a:rPr lang="ru-RU" sz="2000" dirty="0" err="1" smtClean="0"/>
              <a:t>Коксаки</a:t>
            </a:r>
            <a:r>
              <a:rPr lang="ru-RU" sz="2000" dirty="0" smtClean="0"/>
              <a:t> А и В. </a:t>
            </a:r>
          </a:p>
          <a:p>
            <a:r>
              <a:rPr lang="ru-RU" sz="2000" dirty="0" smtClean="0"/>
              <a:t>Грибы: </a:t>
            </a:r>
            <a:r>
              <a:rPr lang="en-US" sz="2000" dirty="0" smtClean="0"/>
              <a:t>Candida </a:t>
            </a:r>
            <a:r>
              <a:rPr lang="en-US" sz="2000" dirty="0" err="1" smtClean="0"/>
              <a:t>albicans</a:t>
            </a:r>
            <a:r>
              <a:rPr lang="en-US" sz="2000" dirty="0" smtClean="0"/>
              <a:t>, Cryptococcus </a:t>
            </a:r>
            <a:r>
              <a:rPr lang="en-US" sz="2000" dirty="0" err="1" smtClean="0"/>
              <a:t>neoformans</a:t>
            </a:r>
            <a:r>
              <a:rPr lang="en-US" sz="2000" dirty="0" smtClean="0"/>
              <a:t>, </a:t>
            </a:r>
            <a:r>
              <a:rPr lang="en-US" sz="2000" dirty="0" err="1" smtClean="0"/>
              <a:t>Torulopsis</a:t>
            </a:r>
            <a:r>
              <a:rPr lang="en-US" sz="2000" dirty="0" smtClean="0"/>
              <a:t> spp.,</a:t>
            </a:r>
            <a:r>
              <a:rPr lang="ru-RU" sz="2000" dirty="0" smtClean="0"/>
              <a:t>редко </a:t>
            </a:r>
            <a:r>
              <a:rPr lang="en-US" sz="2000" dirty="0" err="1" smtClean="0"/>
              <a:t>Coccidioides</a:t>
            </a:r>
            <a:r>
              <a:rPr lang="en-US" sz="2000" dirty="0" smtClean="0"/>
              <a:t> </a:t>
            </a:r>
            <a:r>
              <a:rPr lang="en-US" sz="2000" dirty="0" err="1" smtClean="0"/>
              <a:t>immitis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Простейшие: </a:t>
            </a:r>
            <a:r>
              <a:rPr lang="en-US" sz="2000" dirty="0" err="1" smtClean="0"/>
              <a:t>Toxoplasma</a:t>
            </a:r>
            <a:r>
              <a:rPr lang="en-US" sz="2000" dirty="0" smtClean="0"/>
              <a:t> </a:t>
            </a:r>
            <a:r>
              <a:rPr lang="en-US" sz="2000" dirty="0" err="1" smtClean="0"/>
              <a:t>gondii</a:t>
            </a:r>
            <a:r>
              <a:rPr lang="en-US" sz="2000" dirty="0" smtClean="0"/>
              <a:t>, </a:t>
            </a:r>
            <a:r>
              <a:rPr lang="en-US" sz="2000" dirty="0" err="1" smtClean="0"/>
              <a:t>Trichomonas</a:t>
            </a:r>
            <a:r>
              <a:rPr lang="en-US" sz="2000" dirty="0" smtClean="0"/>
              <a:t> </a:t>
            </a:r>
            <a:r>
              <a:rPr lang="en-US" sz="2000" dirty="0" err="1" smtClean="0"/>
              <a:t>vaginalis</a:t>
            </a:r>
            <a:r>
              <a:rPr lang="en-US" sz="2000" dirty="0" smtClean="0"/>
              <a:t>, </a:t>
            </a:r>
            <a:r>
              <a:rPr lang="en-US" sz="2000" dirty="0" err="1" smtClean="0"/>
              <a:t>Trypanosoma</a:t>
            </a:r>
            <a:r>
              <a:rPr lang="en-US" sz="2000" dirty="0" smtClean="0"/>
              <a:t> </a:t>
            </a:r>
            <a:r>
              <a:rPr lang="en-US" sz="2000" dirty="0" err="1" smtClean="0"/>
              <a:t>cruzi</a:t>
            </a:r>
            <a:r>
              <a:rPr lang="en-US" sz="2000" dirty="0" smtClean="0"/>
              <a:t>, </a:t>
            </a:r>
            <a:r>
              <a:rPr lang="ru-RU" sz="2000" dirty="0" smtClean="0"/>
              <a:t>редко – </a:t>
            </a:r>
            <a:r>
              <a:rPr lang="en-US" sz="2000" dirty="0" smtClean="0"/>
              <a:t>Plasmodium spp.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Пути инфицирования</a:t>
            </a:r>
          </a:p>
          <a:p>
            <a:r>
              <a:rPr lang="ru-RU" sz="2000" dirty="0" smtClean="0"/>
              <a:t>Антенатальное (внутриутробное) инфицирование.</a:t>
            </a:r>
          </a:p>
          <a:p>
            <a:r>
              <a:rPr lang="ru-RU" sz="2000" dirty="0" err="1" smtClean="0"/>
              <a:t>Интранатальное</a:t>
            </a:r>
            <a:r>
              <a:rPr lang="ru-RU" sz="2000" dirty="0" smtClean="0"/>
              <a:t> (контактный и аспирационный пути) инфицирование происходит непосредственно во время родов, через естественные родовые пути – при прохождении плода через инфицированные родовые пути матери.</a:t>
            </a:r>
          </a:p>
          <a:p>
            <a:r>
              <a:rPr lang="ru-RU" sz="2000" dirty="0" smtClean="0"/>
              <a:t>Смешанный – возможны два или более пути антенатального инфицирования или сочетание анте- и </a:t>
            </a:r>
            <a:r>
              <a:rPr lang="ru-RU" sz="2000" dirty="0" err="1" smtClean="0"/>
              <a:t>интранатального</a:t>
            </a:r>
            <a:r>
              <a:rPr lang="ru-RU" sz="2000" dirty="0" smtClean="0"/>
              <a:t> инфицирования.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Антенатальное (внутриутробное) инфицирование:</a:t>
            </a:r>
          </a:p>
          <a:p>
            <a:r>
              <a:rPr lang="ru-RU" sz="2000" dirty="0" smtClean="0"/>
              <a:t>Гематогенный (</a:t>
            </a:r>
            <a:r>
              <a:rPr lang="ru-RU" sz="2000" dirty="0" err="1" smtClean="0"/>
              <a:t>трансплацентарный</a:t>
            </a:r>
            <a:r>
              <a:rPr lang="ru-RU" sz="2000" dirty="0" smtClean="0"/>
              <a:t>) – возбудитель инфицирует плод из инфекционных очагов, которые находятся у матери </a:t>
            </a:r>
            <a:r>
              <a:rPr lang="ru-RU" sz="2000" dirty="0" err="1" smtClean="0"/>
              <a:t>экстрагенитально</a:t>
            </a:r>
            <a:r>
              <a:rPr lang="ru-RU" sz="2000" dirty="0" smtClean="0"/>
              <a:t>; при реализации этого пути инфицирование имеет характерную локализацию воспалительных изменений последа и органов плода. </a:t>
            </a:r>
          </a:p>
          <a:p>
            <a:r>
              <a:rPr lang="ru-RU" sz="2000" dirty="0" smtClean="0"/>
              <a:t>Восходящий - инфекция из влагалища и шейки матки через поврежденный или неповрежденный плодный пузырь; из родовых путей – из влагалища или шейки матки при наличии длительного безводного периода вследствие затяжных родов, обусловленных развитием аномалий родовой деятельности.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Антенатальное (внутриутробное) инфицирование:</a:t>
            </a:r>
          </a:p>
          <a:p>
            <a:r>
              <a:rPr lang="ru-RU" sz="2000" dirty="0" smtClean="0"/>
              <a:t>Нисходящий – возбудитель проникает в плод через маточные трубы. Такой характер инфицирования типичен для женщин с очаговым воспалением в яичниках или маточных трубах. Возбудитель из хронических очагов воспаления проникает в плод.</a:t>
            </a:r>
          </a:p>
          <a:p>
            <a:r>
              <a:rPr lang="ru-RU" sz="2000" dirty="0" err="1" smtClean="0"/>
              <a:t>Трансовариальный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трансдецидуальный</a:t>
            </a:r>
            <a:r>
              <a:rPr lang="ru-RU" sz="2000" dirty="0" smtClean="0"/>
              <a:t> (</a:t>
            </a:r>
            <a:r>
              <a:rPr lang="ru-RU" sz="2000" dirty="0" err="1" smtClean="0"/>
              <a:t>трансмуральный</a:t>
            </a:r>
            <a:r>
              <a:rPr lang="ru-RU" sz="2000" dirty="0" smtClean="0"/>
              <a:t>) – инфицирование происходит через </a:t>
            </a:r>
            <a:r>
              <a:rPr lang="ru-RU" sz="2000" dirty="0" err="1" smtClean="0"/>
              <a:t>миометрий</a:t>
            </a:r>
            <a:r>
              <a:rPr lang="ru-RU" sz="2000" dirty="0" smtClean="0"/>
              <a:t> и </a:t>
            </a:r>
            <a:r>
              <a:rPr lang="ru-RU" sz="2000" dirty="0" err="1" smtClean="0"/>
              <a:t>децидуальную</a:t>
            </a:r>
            <a:r>
              <a:rPr lang="ru-RU" sz="2000" dirty="0" smtClean="0"/>
              <a:t> оболочку, чаще после предшествующего воспаления матки.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Восходящий путь антенатального инфицирования плода </a:t>
            </a:r>
          </a:p>
          <a:p>
            <a:r>
              <a:rPr lang="ru-RU" sz="2000" dirty="0" smtClean="0"/>
              <a:t>Возбудитель проникает из родовых путей через инфицированные влагалище и шейку матки внутрь плодового пузыря. Заражение плода происходит через околоплодные воды.</a:t>
            </a:r>
          </a:p>
          <a:p>
            <a:r>
              <a:rPr lang="ru-RU" sz="2000" dirty="0" smtClean="0"/>
              <a:t>Микроорганизмы, проникают в околоплодные воды и начинают активно выделять </a:t>
            </a:r>
            <a:r>
              <a:rPr lang="ru-RU" sz="2000" dirty="0" err="1" smtClean="0"/>
              <a:t>фосфолипазу</a:t>
            </a:r>
            <a:r>
              <a:rPr lang="ru-RU" sz="2000" dirty="0" smtClean="0"/>
              <a:t>, которая проходит ряд метаболических процессов и вызывает выделение из клеток амниона </a:t>
            </a:r>
            <a:r>
              <a:rPr lang="ru-RU" sz="2000" dirty="0" err="1" smtClean="0"/>
              <a:t>арахидоновой</a:t>
            </a:r>
            <a:r>
              <a:rPr lang="ru-RU" sz="2000" dirty="0" smtClean="0"/>
              <a:t> кислоты. </a:t>
            </a:r>
          </a:p>
          <a:p>
            <a:r>
              <a:rPr lang="ru-RU" sz="2000" dirty="0" smtClean="0"/>
              <a:t>Пройдя ряд превращений, </a:t>
            </a:r>
            <a:r>
              <a:rPr lang="ru-RU" sz="2000" dirty="0" err="1" smtClean="0"/>
              <a:t>арахидоновая</a:t>
            </a:r>
            <a:r>
              <a:rPr lang="ru-RU" sz="2000" dirty="0" smtClean="0"/>
              <a:t> кислота трансформируется в простагландины: Е2 – вызывает раскрытие шейки матки и F2а – индуцирует сокращение матки. </a:t>
            </a:r>
          </a:p>
          <a:p>
            <a:r>
              <a:rPr lang="ru-RU" sz="2000" dirty="0" smtClean="0"/>
              <a:t>Такое течение патогенеза характерно для последнего триместра беременности при преждевременном разрыве плодовых оболочек и инфицировании околоплодных вод.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424" y="993556"/>
            <a:ext cx="7929172" cy="55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Восходящий путь: стадии </a:t>
            </a:r>
          </a:p>
          <a:p>
            <a:r>
              <a:rPr lang="ru-RU" sz="2000" dirty="0" smtClean="0"/>
              <a:t>1-я. В процессе восходящей инфекции происходит интенсивный рост микроорганизмов во влагалище и цервикальном канале. </a:t>
            </a:r>
          </a:p>
          <a:p>
            <a:r>
              <a:rPr lang="ru-RU" sz="2000" dirty="0" smtClean="0"/>
              <a:t>2-я. Попав в полость матки, они колонизируются в базальном слое </a:t>
            </a:r>
            <a:r>
              <a:rPr lang="ru-RU" sz="2000" dirty="0" err="1" smtClean="0"/>
              <a:t>децидуальной</a:t>
            </a:r>
            <a:r>
              <a:rPr lang="ru-RU" sz="2000" dirty="0" smtClean="0"/>
              <a:t> оболочки с возникновением </a:t>
            </a:r>
            <a:r>
              <a:rPr lang="ru-RU" sz="2000" dirty="0" err="1" smtClean="0"/>
              <a:t>децидуита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3-я. В этом случае микроорганизмы могут попадать в сосуды плода с развитием </a:t>
            </a:r>
            <a:r>
              <a:rPr lang="ru-RU" sz="2000" dirty="0" err="1" smtClean="0"/>
              <a:t>хориоваскулита</a:t>
            </a:r>
            <a:r>
              <a:rPr lang="ru-RU" sz="2000" dirty="0" smtClean="0"/>
              <a:t> либо в полость амниона, что способствует развитию </a:t>
            </a:r>
            <a:r>
              <a:rPr lang="ru-RU" sz="2000" dirty="0" err="1" smtClean="0"/>
              <a:t>амнионита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4-я. Попав в амниотическую полость, микроорганизмы приводят к инфицированию плода.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комплексное представление о современных методах диагностики врожденных TORCH-инфекций, включая </a:t>
            </a:r>
            <a:r>
              <a:rPr lang="ru-RU" dirty="0" err="1" smtClean="0"/>
              <a:t>пренатальные</a:t>
            </a:r>
            <a:r>
              <a:rPr lang="ru-RU" dirty="0" smtClean="0"/>
              <a:t> технологии (</a:t>
            </a:r>
            <a:r>
              <a:rPr lang="ru-RU" dirty="0" err="1" smtClean="0"/>
              <a:t>амниоцентез</a:t>
            </a:r>
            <a:r>
              <a:rPr lang="ru-RU" dirty="0" smtClean="0"/>
              <a:t> и </a:t>
            </a:r>
            <a:r>
              <a:rPr lang="ru-RU" dirty="0" err="1" smtClean="0"/>
              <a:t>кордоцентез</a:t>
            </a:r>
            <a:r>
              <a:rPr lang="ru-RU" dirty="0" smtClean="0"/>
              <a:t>), лабораторные маркеры (определение </a:t>
            </a:r>
            <a:r>
              <a:rPr lang="ru-RU" dirty="0" err="1" smtClean="0"/>
              <a:t>IgM</a:t>
            </a:r>
            <a:r>
              <a:rPr lang="ru-RU" dirty="0" smtClean="0"/>
              <a:t> у новорожденных, метод </a:t>
            </a:r>
            <a:r>
              <a:rPr lang="ru-RU" dirty="0" err="1" smtClean="0"/>
              <a:t>полимеразной</a:t>
            </a:r>
            <a:r>
              <a:rPr lang="ru-RU" dirty="0" smtClean="0"/>
              <a:t> цепной реакции), а также научить проводить дифференциальную диагностику с другими перинатальными инфекциями для своевременного выявления и профилактики тяжелых осложнений и </a:t>
            </a:r>
            <a:r>
              <a:rPr lang="ru-RU" dirty="0" err="1" smtClean="0"/>
              <a:t>инвалидизации</a:t>
            </a:r>
            <a:r>
              <a:rPr lang="ru-RU" dirty="0" smtClean="0"/>
              <a:t> новорожденных.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5148064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292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лекции: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Трансплацентарный</a:t>
            </a:r>
            <a:r>
              <a:rPr lang="ru-RU" sz="2000" dirty="0" smtClean="0"/>
              <a:t> или гематогенный путь инфицирования является основным, когда инфицирование происходит через плацентарный барьер к плоду.</a:t>
            </a:r>
          </a:p>
          <a:p>
            <a:pPr>
              <a:buNone/>
            </a:pPr>
            <a:r>
              <a:rPr lang="ru-RU" sz="2000" dirty="0" smtClean="0"/>
              <a:t>	Плацента считается барьером, который защищает плод от </a:t>
            </a:r>
            <a:r>
              <a:rPr lang="ru-RU" sz="2000" dirty="0" err="1" smtClean="0"/>
              <a:t>патогенов</a:t>
            </a:r>
            <a:r>
              <a:rPr lang="ru-RU" sz="2000" dirty="0" smtClean="0"/>
              <a:t>, обеспечивает питательными веществами и удаляет отходы на протяжении всей беременности. Плацента выполняет роль физического и иммунного барьера между матерью и плодом. </a:t>
            </a:r>
          </a:p>
          <a:p>
            <a:pPr>
              <a:buNone/>
            </a:pPr>
            <a:r>
              <a:rPr lang="ru-RU" sz="2000" dirty="0" smtClean="0"/>
              <a:t>	Симбиотические и патогенные бактерии проникают в кровоток матери и потенциально могут </a:t>
            </a:r>
            <a:r>
              <a:rPr lang="ru-RU" sz="2000" dirty="0" err="1" smtClean="0"/>
              <a:t>транслоцироваться</a:t>
            </a:r>
            <a:r>
              <a:rPr lang="ru-RU" sz="2000" dirty="0" smtClean="0"/>
              <a:t> в плаценту.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Внутриклеточные бактерии в базальной пластинке плаценты человека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8796" y="1605354"/>
            <a:ext cx="6482324" cy="449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206" y="1092981"/>
            <a:ext cx="8212431" cy="51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729" y="1151743"/>
            <a:ext cx="7048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Влияние инфекции на эмбрион и плод</a:t>
            </a:r>
          </a:p>
          <a:p>
            <a:r>
              <a:rPr lang="ru-RU" sz="2000" dirty="0" smtClean="0"/>
              <a:t>Патологическое воздействие микроорганизмов и их токсинов (инфекционное заболевание, гипоксия плода, задержка развития плода). </a:t>
            </a:r>
          </a:p>
          <a:p>
            <a:r>
              <a:rPr lang="ru-RU" sz="2000" dirty="0" smtClean="0"/>
              <a:t>Нарушение процесса имплантации и </a:t>
            </a:r>
            <a:r>
              <a:rPr lang="ru-RU" sz="2000" dirty="0" err="1" smtClean="0"/>
              <a:t>плацентации</a:t>
            </a:r>
            <a:r>
              <a:rPr lang="ru-RU" sz="2000" dirty="0" smtClean="0"/>
              <a:t> (низкая </a:t>
            </a:r>
            <a:r>
              <a:rPr lang="ru-RU" sz="2000" dirty="0" err="1" smtClean="0"/>
              <a:t>плацентация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предлежание</a:t>
            </a:r>
            <a:r>
              <a:rPr lang="ru-RU" sz="2000" dirty="0" smtClean="0"/>
              <a:t> плаценты). </a:t>
            </a:r>
          </a:p>
          <a:p>
            <a:r>
              <a:rPr lang="ru-RU" sz="2000" dirty="0" smtClean="0"/>
              <a:t>Снижение метаболических процессов и иммунологической защиты плода.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26" y="949667"/>
            <a:ext cx="7295613" cy="51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1859"/>
            <a:ext cx="12192000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Биологические эффекты эндотоксина (</a:t>
            </a:r>
            <a:r>
              <a:rPr lang="ru-RU" sz="2000" dirty="0" err="1" smtClean="0"/>
              <a:t>эндотоксиновая</a:t>
            </a:r>
            <a:r>
              <a:rPr lang="ru-RU" sz="2000" dirty="0" smtClean="0"/>
              <a:t> агрессия) </a:t>
            </a:r>
          </a:p>
          <a:p>
            <a:r>
              <a:rPr lang="ru-RU" sz="1600" dirty="0" smtClean="0"/>
              <a:t>активация лейкоцитов и макрофагов, клеток эндотелия и гладких мышц,</a:t>
            </a:r>
          </a:p>
          <a:p>
            <a:r>
              <a:rPr lang="ru-RU" sz="1600" dirty="0" smtClean="0"/>
              <a:t>стимуляция продукции </a:t>
            </a:r>
            <a:r>
              <a:rPr lang="ru-RU" sz="1600" dirty="0" err="1" smtClean="0"/>
              <a:t>провоспалительных</a:t>
            </a:r>
            <a:r>
              <a:rPr lang="ru-RU" sz="1600" dirty="0" smtClean="0"/>
              <a:t> (IL-1, </a:t>
            </a:r>
            <a:r>
              <a:rPr lang="ru-RU" sz="1600" dirty="0" err="1" smtClean="0"/>
              <a:t>TNF-α, IFN-γ, </a:t>
            </a:r>
            <a:r>
              <a:rPr lang="ru-RU" sz="1600" dirty="0" smtClean="0"/>
              <a:t>IL-8, IL-6, IL -12) и противовоспалительных (IL-4, IL -10, IL-11, IL-13) </a:t>
            </a:r>
            <a:r>
              <a:rPr lang="ru-RU" sz="1600" dirty="0" err="1" smtClean="0"/>
              <a:t>цитокинов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стимуляция продукции антагонистов </a:t>
            </a:r>
            <a:r>
              <a:rPr lang="ru-RU" sz="1600" dirty="0" err="1" smtClean="0"/>
              <a:t>глюкокортикоидов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активация синтеза белков острой фазы, в том числе амилоидного белка и белков теплового шока,</a:t>
            </a:r>
          </a:p>
          <a:p>
            <a:r>
              <a:rPr lang="ru-RU" sz="1600" dirty="0" err="1" smtClean="0"/>
              <a:t>митогенный</a:t>
            </a:r>
            <a:r>
              <a:rPr lang="ru-RU" sz="1600" dirty="0" smtClean="0"/>
              <a:t> эффект,</a:t>
            </a:r>
          </a:p>
          <a:p>
            <a:r>
              <a:rPr lang="ru-RU" sz="1600" dirty="0" smtClean="0"/>
              <a:t>активация </a:t>
            </a:r>
            <a:r>
              <a:rPr lang="ru-RU" sz="1600" dirty="0" err="1" smtClean="0"/>
              <a:t>миелопоэза</a:t>
            </a:r>
            <a:r>
              <a:rPr lang="ru-RU" sz="1600" dirty="0" smtClean="0"/>
              <a:t>,</a:t>
            </a:r>
          </a:p>
          <a:p>
            <a:r>
              <a:rPr lang="ru-RU" sz="1600" dirty="0" err="1" smtClean="0"/>
              <a:t>поликлональная</a:t>
            </a:r>
            <a:r>
              <a:rPr lang="ru-RU" sz="1600" dirty="0" smtClean="0"/>
              <a:t> активация В-клеток,</a:t>
            </a:r>
          </a:p>
          <a:p>
            <a:r>
              <a:rPr lang="ru-RU" sz="1600" dirty="0" smtClean="0"/>
              <a:t>подавление тканевого дыхания,</a:t>
            </a:r>
          </a:p>
          <a:p>
            <a:r>
              <a:rPr lang="ru-RU" sz="1600" dirty="0" smtClean="0"/>
              <a:t>развитие </a:t>
            </a:r>
            <a:r>
              <a:rPr lang="ru-RU" sz="1600" dirty="0" err="1" smtClean="0"/>
              <a:t>гиперлипидемии</a:t>
            </a:r>
            <a:r>
              <a:rPr lang="ru-RU" sz="1600" dirty="0" smtClean="0"/>
              <a:t> (повышение уровня общего холестерина, ХС ЛПНП, индекса </a:t>
            </a:r>
            <a:r>
              <a:rPr lang="ru-RU" sz="1600" dirty="0" err="1" smtClean="0"/>
              <a:t>атерогенности</a:t>
            </a:r>
            <a:r>
              <a:rPr lang="ru-RU" sz="1600" dirty="0" smtClean="0"/>
              <a:t> и снижение концентрации ХС ЛПВП),</a:t>
            </a:r>
          </a:p>
          <a:p>
            <a:r>
              <a:rPr lang="ru-RU" sz="1600" dirty="0" smtClean="0"/>
              <a:t>активация системы комплемента,</a:t>
            </a:r>
          </a:p>
          <a:p>
            <a:r>
              <a:rPr lang="ru-RU" sz="1600" dirty="0" smtClean="0"/>
              <a:t>активация тромбоцитов и факторов свертывания крови,</a:t>
            </a:r>
          </a:p>
          <a:p>
            <a:r>
              <a:rPr lang="ru-RU" sz="1600" dirty="0" smtClean="0"/>
              <a:t>активация </a:t>
            </a:r>
            <a:r>
              <a:rPr lang="ru-RU" sz="1600" dirty="0" err="1" smtClean="0"/>
              <a:t>апоптоза</a:t>
            </a:r>
            <a:r>
              <a:rPr lang="ru-RU" sz="1600" dirty="0" smtClean="0"/>
              <a:t> (противоопухолевый эффект),</a:t>
            </a:r>
          </a:p>
          <a:p>
            <a:r>
              <a:rPr lang="ru-RU" sz="1600" dirty="0" smtClean="0"/>
              <a:t>активация местного и </a:t>
            </a:r>
            <a:r>
              <a:rPr lang="ru-RU" sz="1600" dirty="0" err="1" smtClean="0"/>
              <a:t>генерализованного</a:t>
            </a:r>
            <a:r>
              <a:rPr lang="ru-RU" sz="1600" dirty="0" smtClean="0"/>
              <a:t> феномена Шварцмана;,</a:t>
            </a:r>
          </a:p>
          <a:p>
            <a:r>
              <a:rPr lang="ru-RU" sz="1600" dirty="0" smtClean="0"/>
              <a:t>активация </a:t>
            </a:r>
            <a:r>
              <a:rPr lang="ru-RU" sz="1600" dirty="0" err="1" smtClean="0"/>
              <a:t>ДВС-синдрома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возникновение </a:t>
            </a:r>
            <a:r>
              <a:rPr lang="ru-RU" sz="1600" dirty="0" err="1" smtClean="0"/>
              <a:t>эндотоксинового</a:t>
            </a:r>
            <a:r>
              <a:rPr lang="ru-RU" sz="1600" dirty="0" smtClean="0"/>
              <a:t> шока и острой </a:t>
            </a:r>
            <a:r>
              <a:rPr lang="ru-RU" sz="1600" dirty="0" err="1" smtClean="0"/>
              <a:t>полиорганной</a:t>
            </a:r>
            <a:r>
              <a:rPr lang="ru-RU" sz="1600" dirty="0" smtClean="0"/>
              <a:t> недостаточности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612" y="960438"/>
            <a:ext cx="7548026" cy="541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650" y="1218640"/>
            <a:ext cx="8297872" cy="45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 настоящее время выделяют следующие типы внутриутробных поражений при внутриутробных инфекций:</a:t>
            </a:r>
          </a:p>
          <a:p>
            <a:pPr lvl="0"/>
            <a:r>
              <a:rPr lang="ru-RU" sz="2000" dirty="0" err="1" smtClean="0"/>
              <a:t>бластопатия</a:t>
            </a:r>
            <a:r>
              <a:rPr lang="ru-RU" sz="2000" dirty="0" smtClean="0"/>
              <a:t> - при сроке </a:t>
            </a:r>
            <a:r>
              <a:rPr lang="ru-RU" sz="2000" dirty="0" err="1" smtClean="0"/>
              <a:t>гестации</a:t>
            </a:r>
            <a:r>
              <a:rPr lang="ru-RU" sz="2000" dirty="0" smtClean="0"/>
              <a:t> 0-14 дней; возможны гибель эмбриона, самопроизвольный выкидыш или формирование системной патологии, сходной с генетическими заболеваниями;</a:t>
            </a:r>
          </a:p>
          <a:p>
            <a:pPr lvl="0"/>
            <a:r>
              <a:rPr lang="ru-RU" sz="2000" dirty="0" err="1" smtClean="0"/>
              <a:t>эмбриопатия</a:t>
            </a:r>
            <a:r>
              <a:rPr lang="ru-RU" sz="2000" dirty="0" smtClean="0"/>
              <a:t> - при сроке 15-75 дней; характерны пороки развития на органном или клеточном уровнях (истинные пороки), самопроизвольный выкидыш;</a:t>
            </a:r>
          </a:p>
          <a:p>
            <a:pPr lvl="0"/>
            <a:r>
              <a:rPr lang="ru-RU" sz="2000" dirty="0" smtClean="0"/>
              <a:t>ранняя </a:t>
            </a:r>
            <a:r>
              <a:rPr lang="ru-RU" sz="2000" dirty="0" err="1" smtClean="0"/>
              <a:t>фетопатия</a:t>
            </a:r>
            <a:r>
              <a:rPr lang="ru-RU" sz="2000" dirty="0" smtClean="0"/>
              <a:t> - при сроке 76-180 дней; характерно развитие </a:t>
            </a:r>
            <a:r>
              <a:rPr lang="ru-RU" sz="2000" dirty="0" err="1" smtClean="0"/>
              <a:t>генерализованной</a:t>
            </a:r>
            <a:r>
              <a:rPr lang="ru-RU" sz="2000" dirty="0" smtClean="0"/>
              <a:t> воспалительной реакции с преобладанием </a:t>
            </a:r>
            <a:r>
              <a:rPr lang="ru-RU" sz="2000" dirty="0" err="1" smtClean="0"/>
              <a:t>альтеративного</a:t>
            </a:r>
            <a:r>
              <a:rPr lang="ru-RU" sz="2000" dirty="0" smtClean="0"/>
              <a:t> и экссудативного компонентов и исходом в фиброзно-склеротические деформации органов (ложные пороки), прерывание беременности;</a:t>
            </a:r>
          </a:p>
          <a:p>
            <a:pPr lvl="0"/>
            <a:r>
              <a:rPr lang="ru-RU" sz="2000" dirty="0" smtClean="0"/>
              <a:t>поздняя </a:t>
            </a:r>
            <a:r>
              <a:rPr lang="ru-RU" sz="2000" dirty="0" err="1" smtClean="0"/>
              <a:t>фетопатия</a:t>
            </a:r>
            <a:r>
              <a:rPr lang="ru-RU" sz="2000" dirty="0" smtClean="0"/>
              <a:t> - при сроке 181 день до родов; возможно развитие </a:t>
            </a:r>
            <a:r>
              <a:rPr lang="ru-RU" sz="2000" dirty="0" err="1" smtClean="0"/>
              <a:t>манифестной</a:t>
            </a:r>
            <a:r>
              <a:rPr lang="ru-RU" sz="2000" dirty="0" smtClean="0"/>
              <a:t> воспалительной реакции с поражением различных органов и систем (гепатит, энцефалит, тромбоцитопения, пневмония).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861" y="113630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Актуальность проблемы внутриутробной инфекции (ВУИ) обусловлена следующими факторам</a:t>
            </a:r>
          </a:p>
          <a:p>
            <a:r>
              <a:rPr lang="ru-RU" sz="2000" dirty="0" smtClean="0"/>
              <a:t>распространенностью и тяжестью воспалительных процессов,</a:t>
            </a:r>
          </a:p>
          <a:p>
            <a:r>
              <a:rPr lang="ru-RU" sz="2000" dirty="0" smtClean="0"/>
              <a:t>высоким уровнем инфицирования беременных, рожениц и родильниц,</a:t>
            </a:r>
          </a:p>
          <a:p>
            <a:r>
              <a:rPr lang="ru-RU" sz="2000" dirty="0" smtClean="0"/>
              <a:t>опасностью нарушения развития плода и рождения больного ребенка,</a:t>
            </a:r>
          </a:p>
          <a:p>
            <a:r>
              <a:rPr lang="ru-RU" sz="2000" dirty="0" smtClean="0"/>
              <a:t>во многом определяющим уровень младенческой смертности (в т.ч. внезапной).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3474720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3032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4221" y="1073273"/>
            <a:ext cx="8189937" cy="51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055076"/>
            <a:ext cx="11254154" cy="51218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У новорожденных клиническими проявлениями инфекционного процесса могут быть:</a:t>
            </a:r>
          </a:p>
          <a:p>
            <a:pPr lvl="0"/>
            <a:r>
              <a:rPr lang="ru-RU" sz="2000" dirty="0" smtClean="0"/>
              <a:t>общие астенические симптомы;</a:t>
            </a:r>
          </a:p>
          <a:p>
            <a:pPr lvl="0"/>
            <a:r>
              <a:rPr lang="ru-RU" sz="2000" dirty="0" smtClean="0"/>
              <a:t>респираторные нарушения; </a:t>
            </a:r>
          </a:p>
          <a:p>
            <a:pPr lvl="0"/>
            <a:r>
              <a:rPr lang="ru-RU" sz="2000" dirty="0" smtClean="0"/>
              <a:t>желудочно-кишечная симптоматика; </a:t>
            </a:r>
          </a:p>
          <a:p>
            <a:pPr lvl="0"/>
            <a:r>
              <a:rPr lang="ru-RU" sz="2000" dirty="0" smtClean="0"/>
              <a:t>кардиоваскулярные расстройства; </a:t>
            </a:r>
          </a:p>
          <a:p>
            <a:pPr lvl="0"/>
            <a:r>
              <a:rPr lang="ru-RU" sz="2000" dirty="0" smtClean="0"/>
              <a:t>признаки поражения ЦНС; </a:t>
            </a:r>
          </a:p>
          <a:p>
            <a:pPr lvl="0"/>
            <a:r>
              <a:rPr lang="ru-RU" sz="2000" dirty="0" smtClean="0"/>
              <a:t>гематологические отклонения.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055076"/>
            <a:ext cx="11254154" cy="51218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 I триместре беременности специфических клинических признаков наличия ВУИ нет, косвенно о ней свидетельствуют некоторые </a:t>
            </a:r>
            <a:r>
              <a:rPr lang="ru-RU" sz="2000" dirty="0" err="1" smtClean="0"/>
              <a:t>эхографические</a:t>
            </a:r>
            <a:r>
              <a:rPr lang="ru-RU" sz="2000" dirty="0" smtClean="0"/>
              <a:t> признаки:</a:t>
            </a:r>
          </a:p>
          <a:p>
            <a:r>
              <a:rPr lang="ru-RU" sz="2000" dirty="0" smtClean="0"/>
              <a:t>повышенный локальный тонус матки,</a:t>
            </a:r>
          </a:p>
          <a:p>
            <a:r>
              <a:rPr lang="ru-RU" sz="2000" dirty="0" smtClean="0"/>
              <a:t>отслойка хориона,</a:t>
            </a:r>
          </a:p>
          <a:p>
            <a:r>
              <a:rPr lang="ru-RU" sz="2000" dirty="0" smtClean="0"/>
              <a:t>изменение формы плодного яйца (деформация),</a:t>
            </a:r>
          </a:p>
          <a:p>
            <a:r>
              <a:rPr lang="ru-RU" sz="2000" dirty="0" smtClean="0"/>
              <a:t>прогрессирование </a:t>
            </a:r>
            <a:r>
              <a:rPr lang="ru-RU" sz="2000" dirty="0" err="1" smtClean="0"/>
              <a:t>истмико-цервикальной</a:t>
            </a:r>
            <a:r>
              <a:rPr lang="ru-RU" sz="2000" dirty="0" smtClean="0"/>
              <a:t> недостаточности (функционального характера),</a:t>
            </a:r>
          </a:p>
          <a:p>
            <a:r>
              <a:rPr lang="ru-RU" sz="2000" dirty="0" smtClean="0"/>
              <a:t>гипоплазия хориона,</a:t>
            </a:r>
          </a:p>
          <a:p>
            <a:r>
              <a:rPr lang="ru-RU" sz="2000" dirty="0" smtClean="0"/>
              <a:t>увеличение или персистенция желточного мешка,</a:t>
            </a:r>
          </a:p>
          <a:p>
            <a:r>
              <a:rPr lang="ru-RU" sz="2000" dirty="0" smtClean="0"/>
              <a:t>несоответствие размеров эмбриона размерам полости плодного яйца (увеличение, уменьшение),</a:t>
            </a:r>
          </a:p>
          <a:p>
            <a:r>
              <a:rPr lang="ru-RU" sz="2000" dirty="0" smtClean="0"/>
              <a:t>отсутствие редукции хорионической полости. </a:t>
            </a:r>
          </a:p>
          <a:p>
            <a:pPr>
              <a:buNone/>
            </a:pPr>
            <a:r>
              <a:rPr lang="ru-RU" sz="2000" dirty="0" smtClean="0"/>
              <a:t>Инфекционные </a:t>
            </a:r>
            <a:r>
              <a:rPr lang="ru-RU" sz="2000" dirty="0" err="1" smtClean="0"/>
              <a:t>фетопатии</a:t>
            </a:r>
            <a:r>
              <a:rPr lang="ru-RU" sz="2000" dirty="0" smtClean="0"/>
              <a:t> возникают с 16-й недели, когда происходит генерализация инфекции у плода (пороки развития): </a:t>
            </a:r>
            <a:r>
              <a:rPr lang="ru-RU" sz="2000" dirty="0" err="1" smtClean="0"/>
              <a:t>фиброэластоз</a:t>
            </a:r>
            <a:r>
              <a:rPr lang="ru-RU" sz="2000" dirty="0" smtClean="0"/>
              <a:t> эндокарда, </a:t>
            </a:r>
            <a:r>
              <a:rPr lang="ru-RU" sz="2000" dirty="0" err="1" smtClean="0"/>
              <a:t>поликистоз</a:t>
            </a:r>
            <a:r>
              <a:rPr lang="ru-RU" sz="2000" dirty="0" smtClean="0"/>
              <a:t> легких, микро- и гидроцефалия (ранние </a:t>
            </a:r>
            <a:r>
              <a:rPr lang="ru-RU" sz="2000" dirty="0" err="1" smtClean="0"/>
              <a:t>фетопатии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055076"/>
            <a:ext cx="11254154" cy="51218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 III триместре плод реагирует на внедрение возбудителя локальной реакцией:</a:t>
            </a:r>
          </a:p>
          <a:p>
            <a:r>
              <a:rPr lang="ru-RU" sz="2000" dirty="0" smtClean="0"/>
              <a:t>энцефалит,</a:t>
            </a:r>
          </a:p>
          <a:p>
            <a:r>
              <a:rPr lang="ru-RU" sz="2000" dirty="0" smtClean="0"/>
              <a:t>гепатит, </a:t>
            </a:r>
          </a:p>
          <a:p>
            <a:r>
              <a:rPr lang="ru-RU" sz="2000" dirty="0" smtClean="0"/>
              <a:t>пневмония, </a:t>
            </a:r>
          </a:p>
          <a:p>
            <a:r>
              <a:rPr lang="ru-RU" sz="2000" dirty="0" smtClean="0"/>
              <a:t>интерстициальный нефрит.</a:t>
            </a:r>
          </a:p>
          <a:p>
            <a:pPr>
              <a:buNone/>
            </a:pPr>
            <a:r>
              <a:rPr lang="ru-RU" sz="2000" dirty="0" smtClean="0"/>
              <a:t>	Влияние вирусов чаще всего проявляется: </a:t>
            </a:r>
          </a:p>
          <a:p>
            <a:r>
              <a:rPr lang="ru-RU" sz="2000" dirty="0" smtClean="0"/>
              <a:t>признаками незрелости, </a:t>
            </a:r>
          </a:p>
          <a:p>
            <a:r>
              <a:rPr lang="ru-RU" sz="2000" dirty="0" err="1" smtClean="0"/>
              <a:t>дисэмбриогенетическими</a:t>
            </a:r>
            <a:r>
              <a:rPr lang="ru-RU" sz="2000" dirty="0" smtClean="0"/>
              <a:t> стигмами, </a:t>
            </a:r>
          </a:p>
          <a:p>
            <a:r>
              <a:rPr lang="ru-RU" sz="2000" dirty="0" smtClean="0"/>
              <a:t>затяжным адаптационным периодом,</a:t>
            </a:r>
          </a:p>
          <a:p>
            <a:r>
              <a:rPr lang="ru-RU" sz="2000" dirty="0" smtClean="0"/>
              <a:t>значительной потерей массы тела в раннем постнатальном периоде.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0" y="1"/>
            <a:ext cx="12388363" cy="7042639"/>
          </a:xfrm>
          <a:prstGeom prst="rect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0089" y="2271841"/>
            <a:ext cx="8191880" cy="233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E2C59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Диагностика врожденных </a:t>
            </a:r>
            <a:r>
              <a:rPr lang="en-US" sz="4000" dirty="0" smtClean="0">
                <a:solidFill>
                  <a:srgbClr val="E2C59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TORCH-</a:t>
            </a:r>
            <a:r>
              <a:rPr lang="ru-RU" sz="4000" dirty="0" smtClean="0">
                <a:solidFill>
                  <a:srgbClr val="E2C59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инфекций</a:t>
            </a:r>
            <a:endParaRPr lang="ru-RU" sz="4000" b="1" dirty="0" smtClean="0">
              <a:solidFill>
                <a:srgbClr val="E2C59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400" dirty="0" smtClean="0">
              <a:solidFill>
                <a:srgbClr val="E2C5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Сложность диагностики ВУИ:</a:t>
            </a:r>
          </a:p>
          <a:p>
            <a:r>
              <a:rPr lang="ru-RU" sz="2000" dirty="0" smtClean="0"/>
              <a:t>широкое распространение </a:t>
            </a:r>
            <a:r>
              <a:rPr lang="ru-RU" sz="2000" dirty="0" err="1" smtClean="0"/>
              <a:t>персистирующих</a:t>
            </a:r>
            <a:r>
              <a:rPr lang="ru-RU" sz="2000" dirty="0" smtClean="0"/>
              <a:t> инфекций и </a:t>
            </a:r>
            <a:r>
              <a:rPr lang="ru-RU" sz="2000" dirty="0" err="1" smtClean="0"/>
              <a:t>условнопатогенных</a:t>
            </a:r>
            <a:r>
              <a:rPr lang="ru-RU" sz="2000" dirty="0" smtClean="0"/>
              <a:t> агентов в человеческой популяции;</a:t>
            </a:r>
          </a:p>
          <a:p>
            <a:r>
              <a:rPr lang="ru-RU" sz="2000" dirty="0" err="1" smtClean="0"/>
              <a:t>полиэтиологичность</a:t>
            </a:r>
            <a:r>
              <a:rPr lang="ru-RU" sz="2000" dirty="0" smtClean="0"/>
              <a:t> патологии;</a:t>
            </a:r>
          </a:p>
          <a:p>
            <a:r>
              <a:rPr lang="ru-RU" sz="2000" dirty="0" smtClean="0"/>
              <a:t>многофакторное (специфическое и неспецифическое) воздействие инфекционного агента на плод; </a:t>
            </a:r>
          </a:p>
          <a:p>
            <a:r>
              <a:rPr lang="ru-RU" sz="2000" dirty="0" smtClean="0"/>
              <a:t>неоднозначность возможной реализации инфекционного процесса; </a:t>
            </a:r>
          </a:p>
          <a:p>
            <a:r>
              <a:rPr lang="ru-RU" sz="2000" dirty="0" smtClean="0"/>
              <a:t>трудность антенатальной диагностики.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Сложность диагностики ВУИ:</a:t>
            </a:r>
          </a:p>
          <a:p>
            <a:r>
              <a:rPr lang="ru-RU" sz="2000" dirty="0" smtClean="0"/>
              <a:t>отсутствие четких корреляций тяжести </a:t>
            </a:r>
            <a:r>
              <a:rPr lang="ru-RU" sz="2000" dirty="0" err="1" smtClean="0"/>
              <a:t>инфекционновоспалительного</a:t>
            </a:r>
            <a:r>
              <a:rPr lang="ru-RU" sz="2000" dirty="0" smtClean="0"/>
              <a:t> заболевания (выраженностью клинических проявлений инфекции) матери и степени поражения плода; </a:t>
            </a:r>
          </a:p>
          <a:p>
            <a:r>
              <a:rPr lang="ru-RU" sz="2000" dirty="0" smtClean="0"/>
              <a:t>выраженный полиморфизм и </a:t>
            </a:r>
            <a:r>
              <a:rPr lang="ru-RU" sz="2000" dirty="0" err="1" smtClean="0"/>
              <a:t>неспецифичность</a:t>
            </a:r>
            <a:r>
              <a:rPr lang="ru-RU" sz="2000" dirty="0" smtClean="0"/>
              <a:t> клинических проявлений, однотипность и отсутствие четко выраженных клинических признаков ВУИ;</a:t>
            </a:r>
          </a:p>
          <a:p>
            <a:r>
              <a:rPr lang="ru-RU" sz="2000" dirty="0" smtClean="0"/>
              <a:t>отдаленные последствия инфицирования;</a:t>
            </a:r>
          </a:p>
          <a:p>
            <a:r>
              <a:rPr lang="ru-RU" sz="2000" dirty="0" smtClean="0"/>
              <a:t>неоднозначный подход к лечебно-профилактическим мероприятиям у беременных и новорожденных;</a:t>
            </a:r>
          </a:p>
          <a:p>
            <a:r>
              <a:rPr lang="ru-RU" sz="2000" dirty="0" smtClean="0"/>
              <a:t>неоднозначный ответ «незрелой» иммунной системы, обусловленный особенностями иммунологического статуса новорожденных.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На современном этапе диагностика ВУИ заключается в обследовании новорожденного и его мамы и основывается на комплексной оценке (учет и анализ) разносторонних данных: </a:t>
            </a:r>
          </a:p>
          <a:p>
            <a:r>
              <a:rPr lang="ru-RU" sz="2000" dirty="0" smtClean="0"/>
              <a:t>анамнестических данных беременной женщины с учетом факторов риска (соматический, </a:t>
            </a:r>
            <a:r>
              <a:rPr lang="ru-RU" sz="2000" dirty="0" err="1" smtClean="0"/>
              <a:t>акушерскогинекологический</a:t>
            </a:r>
            <a:r>
              <a:rPr lang="ru-RU" sz="2000" dirty="0" smtClean="0"/>
              <a:t>, инфекционный анамнез); </a:t>
            </a:r>
          </a:p>
          <a:p>
            <a:r>
              <a:rPr lang="ru-RU" sz="2000" dirty="0" smtClean="0"/>
              <a:t>клинических признаков инфекционного процесса (ВУИ) (с учетом разнообразной этиологии и однотипности симптомов ВУИ); </a:t>
            </a:r>
          </a:p>
          <a:p>
            <a:r>
              <a:rPr lang="ru-RU" sz="2000" dirty="0" smtClean="0"/>
              <a:t>данных инструментального обследования; </a:t>
            </a:r>
          </a:p>
          <a:p>
            <a:r>
              <a:rPr lang="ru-RU" sz="2000" dirty="0" smtClean="0"/>
              <a:t>результатов нескольких методов лабораторных исследований, с одновременным обследованием матери; </a:t>
            </a:r>
          </a:p>
          <a:p>
            <a:r>
              <a:rPr lang="ru-RU" sz="2000" dirty="0" smtClean="0"/>
              <a:t>необходим комплексный подход к конкретной клинической ситуации.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Основные периоды диагностики ВУИ:</a:t>
            </a:r>
          </a:p>
          <a:p>
            <a:r>
              <a:rPr lang="ru-RU" sz="2000" dirty="0" smtClean="0"/>
              <a:t>диагностика во внутриутробном периоде,</a:t>
            </a:r>
          </a:p>
          <a:p>
            <a:r>
              <a:rPr lang="ru-RU" sz="2000" dirty="0" smtClean="0"/>
              <a:t>ранняя (доклиническая) диагностика в момент рождения ребенка,</a:t>
            </a:r>
          </a:p>
          <a:p>
            <a:r>
              <a:rPr lang="ru-RU" sz="2000" dirty="0" smtClean="0"/>
              <a:t>диагностика ВУИ при появлении клинических признаков.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Диагностика внутриутробных инфекций включает в себя два обязательных компонента:</a:t>
            </a:r>
          </a:p>
          <a:p>
            <a:pPr lvl="0"/>
            <a:r>
              <a:rPr lang="ru-RU" sz="2000" dirty="0" smtClean="0"/>
              <a:t>уточнение характера (этиологии) инфекции;</a:t>
            </a:r>
          </a:p>
          <a:p>
            <a:pPr lvl="0"/>
            <a:r>
              <a:rPr lang="ru-RU" sz="2000" dirty="0" smtClean="0"/>
              <a:t>доказательство внутриутробного генеза заболевания. </a:t>
            </a:r>
          </a:p>
          <a:p>
            <a:pPr>
              <a:buNone/>
            </a:pPr>
            <a:r>
              <a:rPr lang="ru-RU" sz="2000" dirty="0" smtClean="0"/>
              <a:t>	Данные анамнеза и особенности течения беременности могут позволить лишь предположить возможность внутриутробного инфицирования. </a:t>
            </a:r>
            <a:r>
              <a:rPr lang="ru-RU" sz="2000" dirty="0" err="1" smtClean="0"/>
              <a:t>Неспецифичность</a:t>
            </a:r>
            <a:r>
              <a:rPr lang="ru-RU" sz="2000" dirty="0" smtClean="0"/>
              <a:t> клинических проявлений внутриутробных инфекций создает диагностические трудности, что диктует необходимость сочетанного применения клинических и лабораторных методов исследования.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861" y="113630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Распространенность ВУИ в человеческой популяции может достигать 10%; однако её истинная частота до настоящего времени не установлена из-за сложности диагностики и, в связи с этим, отсутствия тотального скрининга.</a:t>
            </a:r>
          </a:p>
          <a:p>
            <a:pPr>
              <a:buNone/>
            </a:pPr>
            <a:r>
              <a:rPr lang="ru-RU" sz="2000" dirty="0" smtClean="0"/>
              <a:t>	В структуре перинатальной смертности ВУИ составляет более 30%. </a:t>
            </a:r>
          </a:p>
          <a:p>
            <a:pPr>
              <a:buNone/>
            </a:pPr>
            <a:r>
              <a:rPr lang="ru-RU" sz="2000" dirty="0" smtClean="0"/>
              <a:t>	В структуре детской смертности от ВУИ составляют до 45% и более, находясь на 3 месте после ОРЗ и врождённых пороков развития (ВПР).</a:t>
            </a:r>
          </a:p>
          <a:p>
            <a:pPr>
              <a:buNone/>
            </a:pPr>
            <a:r>
              <a:rPr lang="ru-RU" sz="2000" dirty="0" smtClean="0"/>
              <a:t>	В структуре антенатальной смертности вследствие внутриутробной инфекции приходится: </a:t>
            </a:r>
          </a:p>
          <a:p>
            <a:r>
              <a:rPr lang="ru-RU" sz="2000" dirty="0" smtClean="0"/>
              <a:t>на вирусную инфекцию - 27,2%,</a:t>
            </a:r>
          </a:p>
          <a:p>
            <a:r>
              <a:rPr lang="ru-RU" sz="2000" dirty="0" smtClean="0"/>
              <a:t>на бактериальную - 17,5%,</a:t>
            </a:r>
          </a:p>
          <a:p>
            <a:r>
              <a:rPr lang="ru-RU" sz="2000" dirty="0" smtClean="0"/>
              <a:t>на смешанную - 26,3%.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3474720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3032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Клинический метод (осложненное течение беременности, проявление инфекции у матери); </a:t>
            </a:r>
            <a:endParaRPr lang="ru-RU" sz="2400" dirty="0" smtClean="0"/>
          </a:p>
          <a:p>
            <a:pPr lvl="0"/>
            <a:r>
              <a:rPr lang="ru-RU" dirty="0" err="1" smtClean="0"/>
              <a:t>общеклинический</a:t>
            </a:r>
            <a:r>
              <a:rPr lang="ru-RU" dirty="0" smtClean="0"/>
              <a:t> и биохимический анализы крови и мочи с определением стандартных показателей;</a:t>
            </a:r>
            <a:endParaRPr lang="ru-RU" sz="2400" dirty="0" smtClean="0"/>
          </a:p>
          <a:p>
            <a:pPr lvl="0"/>
            <a:r>
              <a:rPr lang="ru-RU" dirty="0" smtClean="0"/>
              <a:t>методы, позволяющие оценить состояние </a:t>
            </a:r>
            <a:r>
              <a:rPr lang="ru-RU" dirty="0" err="1" smtClean="0"/>
              <a:t>фетоплацентарной</a:t>
            </a:r>
            <a:r>
              <a:rPr lang="ru-RU" dirty="0" smtClean="0"/>
              <a:t> системы;</a:t>
            </a:r>
            <a:endParaRPr lang="ru-RU" sz="2400" dirty="0" smtClean="0"/>
          </a:p>
          <a:p>
            <a:pPr lvl="0"/>
            <a:r>
              <a:rPr lang="ru-RU" dirty="0" smtClean="0"/>
              <a:t>микробиологические и серологические исследования;</a:t>
            </a:r>
            <a:endParaRPr lang="ru-RU" sz="2400" dirty="0" smtClean="0"/>
          </a:p>
          <a:p>
            <a:pPr lvl="0"/>
            <a:r>
              <a:rPr lang="ru-RU" dirty="0" smtClean="0"/>
              <a:t>исследование хориона;</a:t>
            </a:r>
            <a:endParaRPr lang="ru-RU" sz="2400" dirty="0" smtClean="0"/>
          </a:p>
          <a:p>
            <a:pPr lvl="0"/>
            <a:r>
              <a:rPr lang="ru-RU" dirty="0" smtClean="0"/>
              <a:t>исследование пуповинной крови плода (</a:t>
            </a:r>
            <a:r>
              <a:rPr lang="ru-RU" dirty="0" err="1" smtClean="0"/>
              <a:t>кордоцентез</a:t>
            </a:r>
            <a:r>
              <a:rPr lang="ru-RU" dirty="0" smtClean="0"/>
              <a:t>);</a:t>
            </a:r>
            <a:endParaRPr lang="ru-RU" sz="2400" dirty="0" smtClean="0"/>
          </a:p>
          <a:p>
            <a:pPr lvl="0"/>
            <a:r>
              <a:rPr lang="ru-RU" dirty="0" smtClean="0"/>
              <a:t>гистоморфологическое исследование плаценты;</a:t>
            </a:r>
            <a:endParaRPr lang="ru-RU" sz="2400" dirty="0" smtClean="0"/>
          </a:p>
          <a:p>
            <a:pPr lvl="0"/>
            <a:r>
              <a:rPr lang="ru-RU" dirty="0" smtClean="0"/>
              <a:t>определение уровня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(ИЛ-1β, ФНО) и противовоспалительного (ИЛ-10) </a:t>
            </a:r>
            <a:r>
              <a:rPr lang="ru-RU" dirty="0" err="1" smtClean="0"/>
              <a:t>цитокина</a:t>
            </a:r>
            <a:r>
              <a:rPr lang="ru-RU" dirty="0" smtClean="0"/>
              <a:t> в околоплодных водах, сыворотках венозной крови матери и пуповинной крови плода;</a:t>
            </a:r>
            <a:endParaRPr lang="ru-RU" sz="2400" dirty="0" smtClean="0"/>
          </a:p>
          <a:p>
            <a:pPr lvl="0"/>
            <a:r>
              <a:rPr lang="ru-RU" dirty="0" smtClean="0"/>
              <a:t>после рождения:</a:t>
            </a:r>
            <a:endParaRPr lang="ru-RU" sz="2400" dirty="0" smtClean="0"/>
          </a:p>
          <a:p>
            <a:pPr lvl="1"/>
            <a:r>
              <a:rPr lang="ru-RU" dirty="0" smtClean="0"/>
              <a:t>оценка по шкале </a:t>
            </a:r>
            <a:r>
              <a:rPr lang="ru-RU" dirty="0" err="1" smtClean="0"/>
              <a:t>Апгар</a:t>
            </a:r>
            <a:r>
              <a:rPr lang="ru-RU" dirty="0" smtClean="0"/>
              <a:t>, измерение массы тела и длины при рождении, динамика нарастания массы тела до выписки из родильного дома;</a:t>
            </a:r>
            <a:endParaRPr lang="ru-RU" sz="2000" dirty="0" smtClean="0"/>
          </a:p>
          <a:p>
            <a:pPr lvl="1"/>
            <a:r>
              <a:rPr lang="ru-RU" dirty="0" smtClean="0"/>
              <a:t>определение антител в крови к </a:t>
            </a:r>
            <a:r>
              <a:rPr lang="ru-RU" dirty="0" err="1" smtClean="0"/>
              <a:t>хламидиям</a:t>
            </a:r>
            <a:r>
              <a:rPr lang="ru-RU" dirty="0" smtClean="0"/>
              <a:t>, </a:t>
            </a:r>
            <a:r>
              <a:rPr lang="ru-RU" dirty="0" err="1" smtClean="0"/>
              <a:t>микоплазмам</a:t>
            </a:r>
            <a:r>
              <a:rPr lang="ru-RU" dirty="0" smtClean="0"/>
              <a:t> и </a:t>
            </a:r>
            <a:r>
              <a:rPr lang="ru-RU" dirty="0" err="1" smtClean="0"/>
              <a:t>уреаплазмам</a:t>
            </a:r>
            <a:r>
              <a:rPr lang="ru-RU" dirty="0" smtClean="0"/>
              <a:t>, ЦМВ и ВПГ методом иммуноферментного анализа (ИФА); </a:t>
            </a:r>
            <a:endParaRPr lang="ru-RU" sz="2000" dirty="0" smtClean="0"/>
          </a:p>
          <a:p>
            <a:pPr lvl="1"/>
            <a:r>
              <a:rPr lang="ru-RU" dirty="0" smtClean="0"/>
              <a:t>бактериологическое исследование соскобов с конъюнктивы, задней стенки глотки и вульвы; </a:t>
            </a:r>
            <a:endParaRPr lang="ru-RU" sz="2000" dirty="0" smtClean="0"/>
          </a:p>
          <a:p>
            <a:pPr lvl="1"/>
            <a:r>
              <a:rPr lang="ru-RU" dirty="0" smtClean="0"/>
              <a:t>выявление клинических признаков внутриутробной инфекции совместно с </a:t>
            </a:r>
            <a:r>
              <a:rPr lang="ru-RU" dirty="0" err="1" smtClean="0"/>
              <a:t>врачом-неонатологом</a:t>
            </a:r>
            <a:r>
              <a:rPr lang="ru-RU" dirty="0" smtClean="0"/>
              <a:t>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Методы, позволяющие оценить состояние </a:t>
            </a:r>
            <a:r>
              <a:rPr lang="ru-RU" sz="2000" dirty="0" err="1" smtClean="0"/>
              <a:t>фетоплацентарной</a:t>
            </a:r>
            <a:r>
              <a:rPr lang="ru-RU" sz="2000" dirty="0" smtClean="0"/>
              <a:t> системы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Эхография</a:t>
            </a:r>
            <a:r>
              <a:rPr lang="ru-RU" sz="2000" dirty="0" smtClean="0"/>
              <a:t>: </a:t>
            </a:r>
          </a:p>
          <a:p>
            <a:pPr lvl="1"/>
            <a:r>
              <a:rPr lang="ru-RU" sz="2000" dirty="0" err="1" smtClean="0"/>
              <a:t>плацентометрия</a:t>
            </a:r>
            <a:r>
              <a:rPr lang="ru-RU" sz="2000" dirty="0" smtClean="0"/>
              <a:t>,</a:t>
            </a:r>
          </a:p>
          <a:p>
            <a:pPr lvl="1"/>
            <a:r>
              <a:rPr lang="ru-RU" sz="2000" dirty="0" smtClean="0"/>
              <a:t>поведенческая активность плода,</a:t>
            </a:r>
          </a:p>
          <a:p>
            <a:pPr lvl="1"/>
            <a:r>
              <a:rPr lang="ru-RU" sz="2000" dirty="0" smtClean="0"/>
              <a:t>тонус плода,</a:t>
            </a:r>
          </a:p>
          <a:p>
            <a:pPr lvl="1"/>
            <a:r>
              <a:rPr lang="ru-RU" sz="2000" dirty="0" smtClean="0"/>
              <a:t>количество околоплодных вод,</a:t>
            </a:r>
          </a:p>
          <a:p>
            <a:pPr lvl="1"/>
            <a:r>
              <a:rPr lang="ru-RU" sz="2000" dirty="0" smtClean="0"/>
              <a:t>степень зрелости плаценты.</a:t>
            </a:r>
          </a:p>
          <a:p>
            <a:r>
              <a:rPr lang="ru-RU" sz="2000" dirty="0" err="1" smtClean="0"/>
              <a:t>Допплерография</a:t>
            </a:r>
            <a:r>
              <a:rPr lang="ru-RU" sz="2000" dirty="0" smtClean="0"/>
              <a:t>: </a:t>
            </a:r>
          </a:p>
          <a:p>
            <a:pPr lvl="1"/>
            <a:r>
              <a:rPr lang="ru-RU" sz="2000" dirty="0" smtClean="0"/>
              <a:t>оценка маточно-плацентарного кровотока – МПК,</a:t>
            </a:r>
          </a:p>
          <a:p>
            <a:pPr lvl="1"/>
            <a:r>
              <a:rPr lang="ru-RU" sz="2000" dirty="0" smtClean="0"/>
              <a:t>оценка </a:t>
            </a:r>
            <a:r>
              <a:rPr lang="ru-RU" sz="2000" dirty="0" err="1" smtClean="0"/>
              <a:t>фето-плацентарного</a:t>
            </a:r>
            <a:r>
              <a:rPr lang="ru-RU" sz="2000" dirty="0" smtClean="0"/>
              <a:t> кровотока – ФПК.</a:t>
            </a:r>
          </a:p>
          <a:p>
            <a:r>
              <a:rPr lang="ru-RU" sz="2000" dirty="0" err="1" smtClean="0"/>
              <a:t>Кардиотокография</a:t>
            </a:r>
            <a:r>
              <a:rPr lang="ru-RU" sz="2000" dirty="0" smtClean="0"/>
              <a:t> (КТГ).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	 Данные </a:t>
            </a:r>
            <a:r>
              <a:rPr lang="ru-RU" sz="2000" dirty="0" err="1" smtClean="0"/>
              <a:t>эхографии</a:t>
            </a:r>
            <a:r>
              <a:rPr lang="ru-RU" sz="2000" dirty="0" smtClean="0"/>
              <a:t> во II и III триместрах беременности, указывающие на развитие инфекции у плода:</a:t>
            </a:r>
          </a:p>
          <a:p>
            <a:r>
              <a:rPr lang="ru-RU" sz="2000" dirty="0" smtClean="0"/>
              <a:t>синдром задержки развития (роста) плода (СЗРП),</a:t>
            </a:r>
          </a:p>
          <a:p>
            <a:r>
              <a:rPr lang="ru-RU" sz="2000" dirty="0" smtClean="0"/>
              <a:t>гипоксия плода,</a:t>
            </a:r>
          </a:p>
          <a:p>
            <a:r>
              <a:rPr lang="ru-RU" sz="2000" dirty="0" err="1" smtClean="0"/>
              <a:t>фетоплацентарная</a:t>
            </a:r>
            <a:r>
              <a:rPr lang="ru-RU" sz="2000" dirty="0" smtClean="0"/>
              <a:t> недостаточность,</a:t>
            </a:r>
          </a:p>
          <a:p>
            <a:r>
              <a:rPr lang="ru-RU" sz="2000" dirty="0" smtClean="0"/>
              <a:t>многоводие или маловодие,</a:t>
            </a:r>
          </a:p>
          <a:p>
            <a:r>
              <a:rPr lang="ru-RU" sz="2000" dirty="0" err="1" smtClean="0"/>
              <a:t>неиммунная</a:t>
            </a:r>
            <a:r>
              <a:rPr lang="ru-RU" sz="2000" dirty="0" smtClean="0"/>
              <a:t> водянка плода,</a:t>
            </a:r>
          </a:p>
          <a:p>
            <a:r>
              <a:rPr lang="ru-RU" sz="2000" dirty="0" smtClean="0"/>
              <a:t>увеличение или уменьшение толщины плаценты, наличие патологических включений,</a:t>
            </a:r>
          </a:p>
          <a:p>
            <a:r>
              <a:rPr lang="ru-RU" sz="2000" dirty="0" err="1" smtClean="0"/>
              <a:t>контрастирование</a:t>
            </a:r>
            <a:r>
              <a:rPr lang="ru-RU" sz="2000" dirty="0" smtClean="0"/>
              <a:t> базальной мембраны,</a:t>
            </a:r>
          </a:p>
          <a:p>
            <a:r>
              <a:rPr lang="ru-RU" sz="2000" dirty="0" smtClean="0"/>
              <a:t>наличие взвеси в околоплодных водах,</a:t>
            </a:r>
          </a:p>
          <a:p>
            <a:r>
              <a:rPr lang="ru-RU" sz="2000" dirty="0" err="1" smtClean="0"/>
              <a:t>кальцификаты</a:t>
            </a:r>
            <a:r>
              <a:rPr lang="ru-RU" sz="2000" dirty="0" smtClean="0"/>
              <a:t> в печени и селезенке и головном мозге плода,</a:t>
            </a:r>
          </a:p>
          <a:p>
            <a:r>
              <a:rPr lang="ru-RU" sz="2000" dirty="0" err="1" smtClean="0"/>
              <a:t>поликистоз</a:t>
            </a:r>
            <a:r>
              <a:rPr lang="ru-RU" sz="2000" dirty="0" smtClean="0"/>
              <a:t> легких, почек плода,</a:t>
            </a:r>
          </a:p>
          <a:p>
            <a:r>
              <a:rPr lang="ru-RU" sz="2000" dirty="0" err="1" smtClean="0"/>
              <a:t>эхогенные</a:t>
            </a:r>
            <a:r>
              <a:rPr lang="ru-RU" sz="2000" dirty="0" smtClean="0"/>
              <a:t> фиброзные включения на папиллярных мышцах и створках клапанов сердца плода,</a:t>
            </a:r>
          </a:p>
          <a:p>
            <a:r>
              <a:rPr lang="ru-RU" sz="2000" dirty="0" smtClean="0"/>
              <a:t>расширение петель кишечника плода (гипоксия, энтерит).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Методы оценки этиологии ВУИ</a:t>
            </a:r>
          </a:p>
          <a:p>
            <a:r>
              <a:rPr lang="ru-RU" sz="2000" dirty="0" smtClean="0"/>
              <a:t>Микробиологические и серологические исследования: </a:t>
            </a:r>
          </a:p>
          <a:p>
            <a:pPr lvl="1"/>
            <a:r>
              <a:rPr lang="ru-RU" sz="2100" dirty="0" smtClean="0"/>
              <a:t>микроскопия влагалищных мазков (повышенное содержание лейкоцитов, кокковая флора, признаки </a:t>
            </a:r>
            <a:r>
              <a:rPr lang="ru-RU" sz="2100" dirty="0" err="1" smtClean="0"/>
              <a:t>дисбиоза</a:t>
            </a:r>
            <a:r>
              <a:rPr lang="ru-RU" sz="2100" dirty="0" smtClean="0"/>
              <a:t>, грибковая флора),</a:t>
            </a:r>
          </a:p>
          <a:p>
            <a:pPr lvl="1"/>
            <a:r>
              <a:rPr lang="ru-RU" sz="2100" dirty="0" smtClean="0"/>
              <a:t>бактериальный посев (наличие анаэробных и аэробных бактерий, грибковой флоры),</a:t>
            </a:r>
          </a:p>
          <a:p>
            <a:pPr lvl="1"/>
            <a:r>
              <a:rPr lang="ru-RU" sz="2100" dirty="0" err="1" smtClean="0"/>
              <a:t>ПЦР-диагностика</a:t>
            </a:r>
            <a:r>
              <a:rPr lang="ru-RU" sz="2100" dirty="0" smtClean="0"/>
              <a:t> (геномы ВПГ-1, ВПГ-2, ЦМВ, </a:t>
            </a:r>
            <a:r>
              <a:rPr lang="ru-RU" sz="2100" dirty="0" err="1" smtClean="0"/>
              <a:t>микоплазмы</a:t>
            </a:r>
            <a:r>
              <a:rPr lang="ru-RU" sz="2100" dirty="0" smtClean="0"/>
              <a:t>, </a:t>
            </a:r>
            <a:r>
              <a:rPr lang="ru-RU" sz="2100" dirty="0" err="1" smtClean="0"/>
              <a:t>уреаплазмы</a:t>
            </a:r>
            <a:r>
              <a:rPr lang="ru-RU" sz="2100" dirty="0" smtClean="0"/>
              <a:t>, </a:t>
            </a:r>
            <a:r>
              <a:rPr lang="ru-RU" sz="2100" dirty="0" err="1" smtClean="0"/>
              <a:t>хламидии</a:t>
            </a:r>
            <a:r>
              <a:rPr lang="ru-RU" sz="2100" dirty="0" smtClean="0"/>
              <a:t>),</a:t>
            </a:r>
          </a:p>
          <a:p>
            <a:pPr lvl="1"/>
            <a:r>
              <a:rPr lang="ru-RU" sz="2100" dirty="0" smtClean="0"/>
              <a:t>иммуноферментный анализ (ИФА): обнаружение в сыворотке специфических антител к возбудителям (</a:t>
            </a:r>
            <a:r>
              <a:rPr lang="ru-RU" sz="2100" dirty="0" err="1" smtClean="0"/>
              <a:t>IgM</a:t>
            </a:r>
            <a:r>
              <a:rPr lang="ru-RU" sz="2100" dirty="0" smtClean="0"/>
              <a:t>, </a:t>
            </a:r>
            <a:r>
              <a:rPr lang="ru-RU" sz="2100" dirty="0" err="1" smtClean="0"/>
              <a:t>IgG</a:t>
            </a:r>
            <a:r>
              <a:rPr lang="ru-RU" sz="2100" dirty="0" smtClean="0"/>
              <a:t>, </a:t>
            </a:r>
            <a:r>
              <a:rPr lang="ru-RU" sz="2100" dirty="0" err="1" smtClean="0"/>
              <a:t>IgA</a:t>
            </a:r>
            <a:r>
              <a:rPr lang="ru-RU" sz="2100" dirty="0" smtClean="0"/>
              <a:t>) в </a:t>
            </a:r>
            <a:r>
              <a:rPr lang="ru-RU" sz="2100" dirty="0" err="1" smtClean="0"/>
              <a:t>диагностически</a:t>
            </a:r>
            <a:r>
              <a:rPr lang="ru-RU" sz="2100" dirty="0" smtClean="0"/>
              <a:t> значимых титрах.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Методы оценки этиологии ВУИ</a:t>
            </a:r>
          </a:p>
          <a:p>
            <a:r>
              <a:rPr lang="ru-RU" sz="2000" dirty="0" smtClean="0"/>
              <a:t>Исследование хориона (биопсия хориона): </a:t>
            </a:r>
          </a:p>
          <a:p>
            <a:pPr lvl="1"/>
            <a:r>
              <a:rPr lang="ru-RU" sz="2100" dirty="0" smtClean="0"/>
              <a:t>бактериологический метод,</a:t>
            </a:r>
          </a:p>
          <a:p>
            <a:pPr lvl="1"/>
            <a:r>
              <a:rPr lang="ru-RU" sz="2100" dirty="0" err="1" smtClean="0"/>
              <a:t>ПЦР-диагностика</a:t>
            </a:r>
            <a:r>
              <a:rPr lang="ru-RU" sz="2100" dirty="0" smtClean="0"/>
              <a:t>.</a:t>
            </a:r>
          </a:p>
          <a:p>
            <a:r>
              <a:rPr lang="ru-RU" sz="2000" dirty="0" smtClean="0"/>
              <a:t>Исследование околоплодных вод (</a:t>
            </a:r>
            <a:r>
              <a:rPr lang="ru-RU" sz="2000" dirty="0" err="1" smtClean="0"/>
              <a:t>амниоцентез</a:t>
            </a:r>
            <a:r>
              <a:rPr lang="ru-RU" sz="2000" dirty="0" smtClean="0"/>
              <a:t>):</a:t>
            </a:r>
          </a:p>
          <a:p>
            <a:pPr lvl="1"/>
            <a:r>
              <a:rPr lang="ru-RU" sz="2100" dirty="0" smtClean="0"/>
              <a:t>бактериологический метод,</a:t>
            </a:r>
          </a:p>
          <a:p>
            <a:pPr lvl="1"/>
            <a:r>
              <a:rPr lang="ru-RU" sz="2100" dirty="0" err="1" smtClean="0"/>
              <a:t>ПЦР-диагностика</a:t>
            </a:r>
            <a:r>
              <a:rPr lang="ru-RU" sz="2100" dirty="0" smtClean="0"/>
              <a:t>.</a:t>
            </a:r>
          </a:p>
          <a:p>
            <a:r>
              <a:rPr lang="ru-RU" sz="2000" dirty="0" smtClean="0"/>
              <a:t>Исследование пуповинной крови плода (</a:t>
            </a:r>
            <a:r>
              <a:rPr lang="ru-RU" sz="2000" dirty="0" err="1" smtClean="0"/>
              <a:t>кордоцентез</a:t>
            </a:r>
            <a:r>
              <a:rPr lang="ru-RU" sz="2000" dirty="0" smtClean="0"/>
              <a:t>):</a:t>
            </a:r>
          </a:p>
          <a:p>
            <a:pPr lvl="1"/>
            <a:r>
              <a:rPr lang="ru-RU" sz="2100" dirty="0" smtClean="0"/>
              <a:t>бактериологический метод,</a:t>
            </a:r>
          </a:p>
          <a:p>
            <a:pPr lvl="1"/>
            <a:r>
              <a:rPr lang="ru-RU" sz="2100" dirty="0" err="1" smtClean="0"/>
              <a:t>ПЦР-диагностика</a:t>
            </a:r>
            <a:r>
              <a:rPr lang="ru-RU" sz="2100" dirty="0" smtClean="0"/>
              <a:t>,</a:t>
            </a:r>
          </a:p>
          <a:p>
            <a:pPr lvl="1"/>
            <a:r>
              <a:rPr lang="ru-RU" sz="2100" dirty="0" smtClean="0"/>
              <a:t>специфический иммунный ответ (</a:t>
            </a:r>
            <a:r>
              <a:rPr lang="ru-RU" sz="2100" dirty="0" err="1" smtClean="0"/>
              <a:t>IgM</a:t>
            </a:r>
            <a:r>
              <a:rPr lang="ru-RU" sz="2100" dirty="0" smtClean="0"/>
              <a:t>) плода. </a:t>
            </a:r>
          </a:p>
          <a:p>
            <a:r>
              <a:rPr lang="ru-RU" sz="2000" dirty="0" smtClean="0"/>
              <a:t>Морфологическое исследование плаценты, данные аутопсии.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633046" y="1901351"/>
          <a:ext cx="10872000" cy="38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56</a:t>
            </a:fld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450166" y="1505243"/>
          <a:ext cx="11268000" cy="43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Этап лабораторной диагностики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t="21412"/>
          <a:stretch>
            <a:fillRect/>
          </a:stretch>
        </p:blipFill>
        <p:spPr bwMode="auto">
          <a:xfrm>
            <a:off x="821995" y="1828801"/>
            <a:ext cx="10548011" cy="441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742007" y="1280160"/>
            <a:ext cx="1871002" cy="5486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16394" y="1280160"/>
            <a:ext cx="2278966" cy="5767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Методы </a:t>
            </a:r>
            <a:r>
              <a:rPr lang="ru-RU" sz="2000" b="1" dirty="0" err="1" smtClean="0"/>
              <a:t>инвазивной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пренатальной</a:t>
            </a:r>
            <a:r>
              <a:rPr lang="ru-RU" sz="2000" b="1" dirty="0" smtClean="0"/>
              <a:t> диагностики</a:t>
            </a:r>
            <a:endParaRPr lang="ru-RU" sz="2000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011" y="1470978"/>
            <a:ext cx="68008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dirty="0" err="1" smtClean="0"/>
              <a:t>Кордоцентез</a:t>
            </a:r>
            <a:r>
              <a:rPr lang="ru-RU" sz="2000" dirty="0" smtClean="0"/>
              <a:t> - это один из методов </a:t>
            </a:r>
            <a:r>
              <a:rPr lang="ru-RU" sz="2000" dirty="0" err="1" smtClean="0"/>
              <a:t>инвазивной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пренатальной</a:t>
            </a:r>
            <a:r>
              <a:rPr lang="ru-RU" sz="2000" dirty="0" smtClean="0"/>
              <a:t> диагностики, в ходе которого производят пункцию сосудов пуповины с целью получения крови для лабораторных исследований.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Кордоцентез</a:t>
            </a:r>
            <a:r>
              <a:rPr lang="ru-RU" sz="2000" dirty="0" smtClean="0"/>
              <a:t> проводится под контролем УЗИ. Обязательным условием для проведения </a:t>
            </a:r>
            <a:r>
              <a:rPr lang="ru-RU" sz="2000" dirty="0" err="1" smtClean="0"/>
              <a:t>кордоцентеза</a:t>
            </a:r>
            <a:r>
              <a:rPr lang="ru-RU" sz="2000" dirty="0" smtClean="0"/>
              <a:t> являются госпитализация матери, предварительное голодание, применение седативных средств, назначение антибиотиков до и после исследования.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0" y="1"/>
            <a:ext cx="12388363" cy="7042639"/>
          </a:xfrm>
          <a:prstGeom prst="rect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0088" y="2271840"/>
            <a:ext cx="8824927" cy="233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E2C59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Внутриутробные инфекции: понятие, признаки, группы риска</a:t>
            </a:r>
            <a:endParaRPr lang="ru-RU" sz="4000" b="1" dirty="0" smtClean="0">
              <a:solidFill>
                <a:srgbClr val="E2C59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400" dirty="0" smtClean="0">
              <a:solidFill>
                <a:srgbClr val="E2C5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	Исследование проводится при помощи игл разной длины (8–15 см) или разного калибра (20–27). Объем взятой крови плода зависит от срока беременности и составляет 1–4 мл. Иглу вводят в пуповину </a:t>
            </a:r>
            <a:r>
              <a:rPr lang="ru-RU" sz="2000" dirty="0" err="1" smtClean="0"/>
              <a:t>трансплацентарно</a:t>
            </a:r>
            <a:r>
              <a:rPr lang="ru-RU" sz="2000" dirty="0" smtClean="0"/>
              <a:t>, если плацента находится на передней или боковой стенке матки. Если плацента находится на задней стенке матки, иглу вводят через амнион, а пупочный канатик пунктируют вблизи его места впадения в плаценту.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Уродокоцентез</a:t>
            </a:r>
            <a:r>
              <a:rPr lang="ru-RU" sz="2000" dirty="0" smtClean="0"/>
              <a:t> – аспирация мочи из мочевого пузыря плода проводится под контролем УЗИ в тех случаях, когда имеется подозрение на </a:t>
            </a:r>
            <a:r>
              <a:rPr lang="ru-RU" sz="2000" dirty="0" err="1" smtClean="0"/>
              <a:t>цитомегаловирусную</a:t>
            </a:r>
            <a:r>
              <a:rPr lang="ru-RU" sz="2000" dirty="0" smtClean="0"/>
              <a:t> инфекцию. Эту процедуру обычно совмещают с </a:t>
            </a:r>
            <a:r>
              <a:rPr lang="ru-RU" sz="2000" dirty="0" err="1" smtClean="0"/>
              <a:t>кордоцентезом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633" y="1620961"/>
            <a:ext cx="8116057" cy="42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Каждый образец пуповинной крови тестируется на групповую принадлежность по АВ0 и </a:t>
            </a:r>
            <a:r>
              <a:rPr lang="en-US" sz="2000" dirty="0" err="1" smtClean="0"/>
              <a:t>Rh</a:t>
            </a:r>
            <a:r>
              <a:rPr lang="ru-RU" sz="2000" dirty="0" smtClean="0"/>
              <a:t>(</a:t>
            </a:r>
            <a:r>
              <a:rPr lang="en-US" sz="2000" dirty="0" smtClean="0"/>
              <a:t>D</a:t>
            </a:r>
            <a:r>
              <a:rPr lang="ru-RU" sz="2000" dirty="0" smtClean="0"/>
              <a:t>),определение </a:t>
            </a:r>
            <a:r>
              <a:rPr lang="ru-RU" sz="2000" dirty="0" err="1" smtClean="0"/>
              <a:t>АлАТ</a:t>
            </a:r>
            <a:r>
              <a:rPr lang="ru-RU" sz="2000" dirty="0" smtClean="0"/>
              <a:t>, исследуется на наличие </a:t>
            </a:r>
            <a:r>
              <a:rPr lang="en-US" sz="2000" dirty="0" smtClean="0"/>
              <a:t>HBs</a:t>
            </a:r>
            <a:r>
              <a:rPr lang="ru-RU" sz="2000" dirty="0" smtClean="0"/>
              <a:t> антигена, антитела к вирусному гепатиту С и </a:t>
            </a:r>
            <a:r>
              <a:rPr lang="ru-RU" sz="2000" dirty="0" err="1" smtClean="0"/>
              <a:t>цитомегаловирусной</a:t>
            </a:r>
            <a:r>
              <a:rPr lang="ru-RU" sz="2000" dirty="0" smtClean="0"/>
              <a:t> инфекции (ЦМВ), сифилису, </a:t>
            </a:r>
            <a:r>
              <a:rPr lang="ru-RU" sz="2000" dirty="0" err="1" smtClean="0"/>
              <a:t>Т-клеточному</a:t>
            </a:r>
            <a:r>
              <a:rPr lang="ru-RU" sz="2000" dirty="0" smtClean="0"/>
              <a:t> лейкозу человека (</a:t>
            </a:r>
            <a:r>
              <a:rPr lang="en-US" sz="2000" dirty="0" smtClean="0"/>
              <a:t>HTLV</a:t>
            </a:r>
            <a:r>
              <a:rPr lang="ru-RU" sz="2000" dirty="0" smtClean="0"/>
              <a:t>), а также определяют жизнеспособность эритроцитов. Кроме этого, осуществляют бактериологический посев на стерильность. Для более достоверной диагностики ВИЧ-инфекции и </a:t>
            </a:r>
            <a:r>
              <a:rPr lang="ru-RU" sz="2000" dirty="0" err="1" smtClean="0"/>
              <a:t>цитомегаловируса</a:t>
            </a:r>
            <a:r>
              <a:rPr lang="ru-RU" sz="2000" dirty="0" smtClean="0"/>
              <a:t> предлагают постановку </a:t>
            </a:r>
            <a:r>
              <a:rPr lang="ru-RU" sz="2000" dirty="0" err="1" smtClean="0"/>
              <a:t>полимеразной</a:t>
            </a:r>
            <a:r>
              <a:rPr lang="ru-RU" sz="2000" dirty="0" smtClean="0"/>
              <a:t> цепной реакции. Для лабораторного исследования пуповинной крови необходимо около 10 мл крови.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Лабораторное тестирование пуповинной крови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936" y="1323455"/>
            <a:ext cx="9094128" cy="51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dirty="0" err="1" smtClean="0"/>
              <a:t>Амниоцентез</a:t>
            </a:r>
            <a:r>
              <a:rPr lang="ru-RU" sz="2000" b="1" dirty="0" smtClean="0"/>
              <a:t> — </a:t>
            </a:r>
            <a:r>
              <a:rPr lang="ru-RU" sz="2000" dirty="0" smtClean="0"/>
              <a:t>это</a:t>
            </a:r>
            <a:r>
              <a:rPr lang="ru-RU" sz="2000" b="1" dirty="0" smtClean="0"/>
              <a:t> </a:t>
            </a:r>
            <a:r>
              <a:rPr lang="ru-RU" sz="2000" dirty="0" err="1" smtClean="0"/>
              <a:t>инвазивная</a:t>
            </a:r>
            <a:r>
              <a:rPr lang="ru-RU" sz="2000" dirty="0" smtClean="0"/>
              <a:t> процедура, при которой врач с помощью тонкой иглы и под контролем ультразвука отбирает небольшое количество околоплодных вод (амниотической жидкости)</a:t>
            </a:r>
            <a:r>
              <a:rPr lang="ru-RU" sz="2000" b="1" dirty="0" smtClean="0"/>
              <a:t>. </a:t>
            </a:r>
            <a:r>
              <a:rPr lang="ru-RU" sz="2000" dirty="0" smtClean="0"/>
              <a:t>В этой жидкости содержатся клетки плода, которые затем подвергаются лабораторным анализам. Уже внешний вид полученных проб дает некоторые сведения о состоянии плода. </a:t>
            </a:r>
            <a:r>
              <a:rPr lang="ru-RU" sz="2000" dirty="0" err="1" smtClean="0"/>
              <a:t>Амниоцентез</a:t>
            </a:r>
            <a:r>
              <a:rPr lang="ru-RU" sz="2000" dirty="0" smtClean="0"/>
              <a:t> следует проводить на сроке от 15 недель беременности. 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76" y="2829903"/>
            <a:ext cx="4298729" cy="36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неопределе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835" y="2744115"/>
            <a:ext cx="3656770" cy="3684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 </a:t>
            </a:r>
            <a:r>
              <a:rPr lang="ru-RU" sz="2000" dirty="0" err="1" smtClean="0"/>
              <a:t>Амниоцентез</a:t>
            </a:r>
            <a:r>
              <a:rPr lang="ru-RU" sz="2000" dirty="0" smtClean="0"/>
              <a:t> следует проводить на сроке от 15 недель беременности. Иглу диаметром 20-22G вводят </a:t>
            </a:r>
            <a:r>
              <a:rPr lang="ru-RU" sz="2000" dirty="0" err="1" smtClean="0"/>
              <a:t>трансабдоминальным</a:t>
            </a:r>
            <a:r>
              <a:rPr lang="ru-RU" sz="2000" dirty="0" smtClean="0"/>
              <a:t> способом под непрерывным ультразвуковым контролем. Необходимо избегать попадания иглы в место прикрепления пуповины к плаценте и, если это технически возможно, избегать прохождения иглой плаценты, особенно у резус-отрицательных женщин. Вероятность контаминации взятого материала материнскими клетками увеличивается в случае наличия в амниотической жидкости примесей крови и при недостатке опыта оператора. Для минимизации риска </a:t>
            </a:r>
            <a:r>
              <a:rPr lang="ru-RU" sz="2000" dirty="0" err="1" smtClean="0"/>
              <a:t>контаминирования</a:t>
            </a:r>
            <a:r>
              <a:rPr lang="ru-RU" sz="2000" dirty="0" smtClean="0"/>
              <a:t> материнскими клетками не следует использовать для анализа первые 2 мл амниотической жидкости.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При </a:t>
            </a:r>
            <a:r>
              <a:rPr lang="ru-RU" sz="2000" dirty="0" err="1" smtClean="0"/>
              <a:t>неосложненной</a:t>
            </a:r>
            <a:r>
              <a:rPr lang="ru-RU" sz="2000" dirty="0" smtClean="0"/>
              <a:t> беременности амниотическая жидкость светлая, прозрачная, при острой гипоксии плода она приобретает зеленую окраску, а при внутриутробной гибели плода становится непрозрачной и имеет коричневый оттенок. Любые изменения гомеостаза в организме матери находят свое отражение в клеточных и химических показателях амниотической жидкости, которые очень тонко характеризуют течение патологического процесса, в связи с чем амниотическая жидкость может служить важным диагностическим материалом. </a:t>
            </a:r>
          </a:p>
          <a:p>
            <a:r>
              <a:rPr lang="ru-RU" sz="2000" dirty="0" smtClean="0"/>
              <a:t>При физиологически протекающей беременности в амниотической жидкости превалируют клетки плодового происхождения (плоский эпителий, клетки сальных желез, дыхательных и мочевых путей, пищеварительного тракта, </a:t>
            </a:r>
            <a:r>
              <a:rPr lang="ru-RU" sz="2000" dirty="0" err="1" smtClean="0"/>
              <a:t>пушковые</a:t>
            </a:r>
            <a:r>
              <a:rPr lang="ru-RU" sz="2000" dirty="0" smtClean="0"/>
              <a:t> волосы, роговые чешуйки). Клетки материнского происхождения (гистиоциты, макрофаги, лейкоциты) и </a:t>
            </a:r>
            <a:r>
              <a:rPr lang="ru-RU" sz="2000" dirty="0" err="1" smtClean="0"/>
              <a:t>амниоциты</a:t>
            </a:r>
            <a:r>
              <a:rPr lang="ru-RU" sz="2000" dirty="0" smtClean="0"/>
              <a:t> выявляются гораздо реже, увеличение их в амниотической жидкости свидетельствует об инфицированности и высоком риске развития внутриутробных инфекций. Доказана диагностическая ценность </a:t>
            </a:r>
            <a:r>
              <a:rPr lang="ru-RU" sz="2000" dirty="0" err="1" smtClean="0"/>
              <a:t>цитоза</a:t>
            </a:r>
            <a:r>
              <a:rPr lang="ru-RU" sz="2000" dirty="0" smtClean="0"/>
              <a:t> и увеличения содержания </a:t>
            </a:r>
            <a:r>
              <a:rPr lang="ru-RU" sz="2000" dirty="0" err="1" smtClean="0"/>
              <a:t>палочкоядерных</a:t>
            </a:r>
            <a:r>
              <a:rPr lang="ru-RU" sz="2000" dirty="0" smtClean="0"/>
              <a:t> лейкоцитов в амниотической жидкости при внутриутробной инфекции.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2717" r="2151"/>
          <a:stretch>
            <a:fillRect/>
          </a:stretch>
        </p:blipFill>
        <p:spPr bwMode="auto">
          <a:xfrm>
            <a:off x="2298870" y="1425639"/>
            <a:ext cx="7210889" cy="469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Наиболее значимым в диагностике внутриутробных инфекций является определение </a:t>
            </a:r>
            <a:r>
              <a:rPr lang="ru-RU" sz="2000" dirty="0" err="1" smtClean="0"/>
              <a:t>антимикробной</a:t>
            </a:r>
            <a:r>
              <a:rPr lang="ru-RU" sz="2000" dirty="0" smtClean="0"/>
              <a:t> активности амниотической жидкости, основанной на миграции в ней лейкоцитов при скоплении в околоплодной оболочке бактерий, превышающем 10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 КОЕ/мл. </a:t>
            </a:r>
            <a:r>
              <a:rPr lang="ru-RU" sz="2000" dirty="0" err="1" smtClean="0"/>
              <a:t>Диагностически</a:t>
            </a:r>
            <a:r>
              <a:rPr lang="ru-RU" sz="2000" dirty="0" smtClean="0"/>
              <a:t> достоверным количественным критерием микробиологической диагностики внутриутробного инфицирования является обнаружение при посеве </a:t>
            </a:r>
            <a:r>
              <a:rPr lang="ru-RU" sz="2000" dirty="0" err="1" smtClean="0"/>
              <a:t>этиологически</a:t>
            </a:r>
            <a:r>
              <a:rPr lang="ru-RU" sz="2000" dirty="0" smtClean="0"/>
              <a:t> значимых микроорганизмов в количестве, превышающем 10</a:t>
            </a:r>
            <a:r>
              <a:rPr lang="ru-RU" sz="2000" baseline="30000" dirty="0" smtClean="0"/>
              <a:t>5</a:t>
            </a:r>
            <a:r>
              <a:rPr lang="ru-RU" sz="2000" dirty="0" smtClean="0"/>
              <a:t> КОЕ/мл.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Появление в околоплодных водах большого числа лейкоцитов, увеличение </a:t>
            </a:r>
            <a:r>
              <a:rPr lang="ru-RU" sz="2000" dirty="0" err="1" smtClean="0"/>
              <a:t>цитоза</a:t>
            </a:r>
            <a:r>
              <a:rPr lang="ru-RU" sz="2000" dirty="0" smtClean="0"/>
              <a:t> за счет </a:t>
            </a:r>
            <a:r>
              <a:rPr lang="ru-RU" sz="2000" dirty="0" err="1" smtClean="0"/>
              <a:t>эпителиоцитов</a:t>
            </a:r>
            <a:r>
              <a:rPr lang="ru-RU" sz="2000" dirty="0" smtClean="0"/>
              <a:t> без обнаружения микрофлоры свидетельствуют о внутриутробной инфекции. К </a:t>
            </a:r>
            <a:r>
              <a:rPr lang="ru-RU" sz="2000" dirty="0" err="1" smtClean="0"/>
              <a:t>скрининговым</a:t>
            </a:r>
            <a:r>
              <a:rPr lang="ru-RU" sz="2000" dirty="0" smtClean="0"/>
              <a:t> тестам у новорожденных группы высокого риска развития внутриутробных инфекций относят: микроскопическое исследование мазков околоплодных вод, плаценты, бактериологические исследования пуповинной крови и содержимого желудка новорожденного. В отдельных случаях рекомендуется исследование культуры крови новорожденного, причем наиболее целесообразно капиллярной, а не пуповинной крови. 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266092"/>
            <a:ext cx="11254154" cy="4910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Внутриутробные инфекции - инфекционные заболевания, при которых инфицирование плода произошло в анте- или </a:t>
            </a:r>
            <a:r>
              <a:rPr lang="ru-RU" sz="2000" dirty="0" err="1" smtClean="0"/>
              <a:t>интранатальный</a:t>
            </a:r>
            <a:r>
              <a:rPr lang="ru-RU" sz="2000" dirty="0" smtClean="0"/>
              <a:t> период.</a:t>
            </a:r>
          </a:p>
          <a:p>
            <a:pPr>
              <a:buNone/>
            </a:pPr>
            <a:r>
              <a:rPr lang="ru-RU" sz="2000" dirty="0" smtClean="0"/>
              <a:t>	Врожденная инфекция - инфекционное заболевание, при котором инфицирование и клиническая манифестация болезни произошли </a:t>
            </a:r>
            <a:r>
              <a:rPr lang="ru-RU" sz="2000" dirty="0" err="1" smtClean="0"/>
              <a:t>внутриутробно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настоящее время большое значение придается ультразвуковым методам исследования, с помощью которых можно определить косвенные признаки внутриутробных инфекций плода (многоводие, </a:t>
            </a:r>
            <a:r>
              <a:rPr lang="ru-RU" sz="2000" dirty="0" err="1" smtClean="0"/>
              <a:t>вентрикуломегалия</a:t>
            </a:r>
            <a:r>
              <a:rPr lang="ru-RU" sz="2000" dirty="0" smtClean="0"/>
              <a:t>, микроцефалия, </a:t>
            </a:r>
            <a:r>
              <a:rPr lang="ru-RU" sz="2000" dirty="0" err="1" smtClean="0"/>
              <a:t>гепатомегалия</a:t>
            </a:r>
            <a:r>
              <a:rPr lang="ru-RU" sz="2000" dirty="0" smtClean="0"/>
              <a:t>, увеличение толщины плаценты, мелкодисперсная взвесь в околоплодных водах) и структурные изменения в различных органах.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Изменения состояния плода и функционирования </a:t>
            </a:r>
            <a:r>
              <a:rPr lang="ru-RU" sz="2000" dirty="0" err="1" smtClean="0"/>
              <a:t>фетоплацентарной</a:t>
            </a:r>
            <a:r>
              <a:rPr lang="ru-RU" sz="2000" dirty="0" smtClean="0"/>
              <a:t> системы, вызванные внутриутробным инфицированием плода, отражаются на составе и свойствах амниотической жидкости. При попадании в амниотическую жидкость инфекционного агента происходит его беспрепятственное размножение с последующим развитием </a:t>
            </a:r>
            <a:r>
              <a:rPr lang="ru-RU" sz="2000" dirty="0" err="1" smtClean="0"/>
              <a:t>хориоамнионита</a:t>
            </a:r>
            <a:r>
              <a:rPr lang="ru-RU" sz="2000" dirty="0" smtClean="0"/>
              <a:t>. Плод оказывается в инфицированной среде, что создает благоприятные условия для заражения плода контактным путем, т.е. через кожу, слизистые оболочки, респираторный и желудочно-кишечный тракты.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79" y="1023010"/>
            <a:ext cx="6676561" cy="547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Развивается синдром «инфекции околоплодных вод», механизм возникновения которого представлен следующим образом.</a:t>
            </a:r>
          </a:p>
          <a:p>
            <a:pPr lvl="0"/>
            <a:r>
              <a:rPr lang="ru-RU" sz="1800" dirty="0" smtClean="0"/>
              <a:t>При заглатывании и аспирации инфицированных вод у новорожденного появляются признаки внутриутробной инфекции (пневмония, энтероколит, </a:t>
            </a:r>
            <a:r>
              <a:rPr lang="ru-RU" sz="1800" dirty="0" err="1" smtClean="0"/>
              <a:t>везикулез</a:t>
            </a:r>
            <a:r>
              <a:rPr lang="ru-RU" sz="1800" dirty="0" smtClean="0"/>
              <a:t>, омфалит, конъюнктивит и др.).</a:t>
            </a:r>
          </a:p>
          <a:p>
            <a:pPr lvl="0"/>
            <a:r>
              <a:rPr lang="ru-RU" sz="1800" dirty="0" smtClean="0"/>
              <a:t>Одновременно микроорганизмы, распространяясь по оболочкам или между ними, достигают базальной пластины плаценты (</a:t>
            </a:r>
            <a:r>
              <a:rPr lang="ru-RU" sz="1800" dirty="0" err="1" smtClean="0"/>
              <a:t>децидуит</a:t>
            </a:r>
            <a:r>
              <a:rPr lang="ru-RU" sz="1800" dirty="0" smtClean="0"/>
              <a:t>). Дальнейшее распространение воспалительной реакции приводит к развитию </a:t>
            </a:r>
            <a:r>
              <a:rPr lang="ru-RU" sz="1800" dirty="0" err="1" smtClean="0"/>
              <a:t>хорионита</a:t>
            </a:r>
            <a:r>
              <a:rPr lang="ru-RU" sz="1800" dirty="0" smtClean="0"/>
              <a:t> (</a:t>
            </a:r>
            <a:r>
              <a:rPr lang="ru-RU" sz="1800" dirty="0" err="1" smtClean="0"/>
              <a:t>плацентита</a:t>
            </a:r>
            <a:r>
              <a:rPr lang="ru-RU" sz="1800" dirty="0" smtClean="0"/>
              <a:t>), проявляющегося лейкоцитарной инфильтрацией </a:t>
            </a:r>
            <a:r>
              <a:rPr lang="ru-RU" sz="1800" dirty="0" err="1" smtClean="0"/>
              <a:t>интравиллезного</a:t>
            </a:r>
            <a:r>
              <a:rPr lang="ru-RU" sz="1800" dirty="0" smtClean="0"/>
              <a:t> пространства и </a:t>
            </a:r>
            <a:r>
              <a:rPr lang="ru-RU" sz="1800" dirty="0" err="1" smtClean="0"/>
              <a:t>эндоваскулитами</a:t>
            </a:r>
            <a:r>
              <a:rPr lang="ru-RU" sz="1800" dirty="0" smtClean="0"/>
              <a:t> в </a:t>
            </a:r>
            <a:r>
              <a:rPr lang="ru-RU" sz="1800" dirty="0" err="1" smtClean="0"/>
              <a:t>хориальной</a:t>
            </a:r>
            <a:r>
              <a:rPr lang="ru-RU" sz="1800" dirty="0" smtClean="0"/>
              <a:t> пластинке. </a:t>
            </a:r>
            <a:r>
              <a:rPr lang="ru-RU" sz="1800" dirty="0" err="1" smtClean="0"/>
              <a:t>Васкулиты</a:t>
            </a:r>
            <a:r>
              <a:rPr lang="ru-RU" sz="1800" dirty="0" smtClean="0"/>
              <a:t> в </a:t>
            </a:r>
            <a:r>
              <a:rPr lang="ru-RU" sz="1800" dirty="0" err="1" smtClean="0"/>
              <a:t>децидуальной</a:t>
            </a:r>
            <a:r>
              <a:rPr lang="ru-RU" sz="1800" dirty="0" smtClean="0"/>
              <a:t> оболочке, стволовых и терминальных ворсинах приводят к облитерации сосудов, появлению инфарктов, </a:t>
            </a:r>
            <a:r>
              <a:rPr lang="ru-RU" sz="1800" dirty="0" err="1" smtClean="0"/>
              <a:t>кальцинатов</a:t>
            </a:r>
            <a:r>
              <a:rPr lang="ru-RU" sz="1800" dirty="0" smtClean="0"/>
              <a:t>, массивных отложений </a:t>
            </a:r>
            <a:r>
              <a:rPr lang="ru-RU" sz="1800" dirty="0" err="1" smtClean="0"/>
              <a:t>фибриноида</a:t>
            </a:r>
            <a:r>
              <a:rPr lang="ru-RU" sz="1800" dirty="0" smtClean="0"/>
              <a:t>, что может проявляться как «преждевременное созревание плаценты».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Многоводие при внутриутробном инфицировании обычно носит вторичный характер и служит проявлением поражения почек или мочевыводящих путей плода. Причиной его развития является и изменение соотношения процессов продукции и резорбции околоплодных вод клетками амниотического эпителия на фоне </a:t>
            </a:r>
            <a:r>
              <a:rPr lang="ru-RU" sz="1800" dirty="0" err="1" smtClean="0"/>
              <a:t>амнионита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В генезе </a:t>
            </a:r>
            <a:r>
              <a:rPr lang="ru-RU" sz="1800" dirty="0" err="1" smtClean="0"/>
              <a:t>симптомокомплекса</a:t>
            </a:r>
            <a:r>
              <a:rPr lang="ru-RU" sz="1800" dirty="0" smtClean="0"/>
              <a:t> плацентарной недостаточности при внутриутробных инфекциях основная роль принадлежит сосудистым расстройствам.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Типичным проявлением внутриутробного инфицирования служат </a:t>
            </a:r>
            <a:r>
              <a:rPr lang="ru-RU" sz="1800" dirty="0" err="1" smtClean="0"/>
              <a:t>невынашивание</a:t>
            </a:r>
            <a:r>
              <a:rPr lang="ru-RU" sz="1800" dirty="0" smtClean="0"/>
              <a:t> беременности и преждевременные роды. Преждевременное развитие родовой деятельности и несвоевременный разрыв плодных оболочек обусловлены действием бактериальных </a:t>
            </a:r>
            <a:r>
              <a:rPr lang="ru-RU" sz="1800" dirty="0" err="1" smtClean="0"/>
              <a:t>фосфолипаз</a:t>
            </a:r>
            <a:r>
              <a:rPr lang="ru-RU" sz="1800" dirty="0" smtClean="0"/>
              <a:t>, запускающих </a:t>
            </a:r>
            <a:r>
              <a:rPr lang="ru-RU" sz="1800" dirty="0" err="1" smtClean="0"/>
              <a:t>простагландиновый</a:t>
            </a:r>
            <a:r>
              <a:rPr lang="ru-RU" sz="1800" dirty="0" smtClean="0"/>
              <a:t> каскад, и повреждающим действием воспалительных токсинов на плодные оболочки.</a:t>
            </a:r>
          </a:p>
          <a:p>
            <a:pPr lvl="0"/>
            <a:r>
              <a:rPr lang="ru-RU" sz="1800" dirty="0" smtClean="0"/>
              <a:t>В связи с тем, что </a:t>
            </a:r>
            <a:r>
              <a:rPr lang="ru-RU" sz="1800" dirty="0" err="1" smtClean="0"/>
              <a:t>фосфолипазы</a:t>
            </a:r>
            <a:r>
              <a:rPr lang="ru-RU" sz="1800" dirty="0" smtClean="0"/>
              <a:t> грамотрицательных бактерий способствуют разрушению </a:t>
            </a:r>
            <a:r>
              <a:rPr lang="ru-RU" sz="1800" dirty="0" err="1" smtClean="0"/>
              <a:t>сурфактанта</a:t>
            </a:r>
            <a:r>
              <a:rPr lang="ru-RU" sz="1800" dirty="0" smtClean="0"/>
              <a:t> в легких плода, у новорожденного развиваются респираторные расстройства.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Для установления этиологии инфекционного агента применяют метод </a:t>
            </a:r>
            <a:r>
              <a:rPr lang="ru-RU" sz="2000" dirty="0" err="1" smtClean="0"/>
              <a:t>полимеразной</a:t>
            </a:r>
            <a:r>
              <a:rPr lang="ru-RU" sz="2000" dirty="0" smtClean="0"/>
              <a:t> цепной реакции. По сравнению с широко используемыми в клинической практике иммунологическими тестами </a:t>
            </a:r>
            <a:r>
              <a:rPr lang="ru-RU" sz="2000" dirty="0" err="1" smtClean="0"/>
              <a:t>ПЦР-диагностика</a:t>
            </a:r>
            <a:r>
              <a:rPr lang="ru-RU" sz="2000" dirty="0" smtClean="0"/>
              <a:t> обладает рядом преимуществ: высокой специфичностью, адекватной чувствительностью, возможностью идентификации возбудителя в течение 4,5–5 часов.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3" y="886265"/>
            <a:ext cx="11451101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ПЦР представляет собой многократно повторяющиеся циклы синтеза (амплификацию) специфической области ДНК-мишени в присутствии </a:t>
            </a:r>
            <a:r>
              <a:rPr lang="ru-RU" sz="1800" dirty="0" err="1" smtClean="0"/>
              <a:t>термостабильной</a:t>
            </a:r>
            <a:r>
              <a:rPr lang="ru-RU" sz="1800" dirty="0" smtClean="0"/>
              <a:t> ДНК-полимеразы, </a:t>
            </a:r>
            <a:r>
              <a:rPr lang="ru-RU" sz="1800" dirty="0" err="1" smtClean="0"/>
              <a:t>дезоксинуклетидтрифосфатов</a:t>
            </a:r>
            <a:r>
              <a:rPr lang="ru-RU" sz="1800" dirty="0" smtClean="0"/>
              <a:t>, соответствующего солевого буфера и </a:t>
            </a:r>
            <a:r>
              <a:rPr lang="ru-RU" sz="1800" dirty="0" err="1" smtClean="0"/>
              <a:t>олигонуклеотидных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затравок-праймеров</a:t>
            </a:r>
            <a:r>
              <a:rPr lang="ru-RU" sz="1800" dirty="0" smtClean="0"/>
              <a:t>, которые определяют границы </a:t>
            </a:r>
            <a:r>
              <a:rPr lang="ru-RU" sz="1800" dirty="0" err="1" smtClean="0"/>
              <a:t>амплифицируемого</a:t>
            </a:r>
            <a:r>
              <a:rPr lang="ru-RU" sz="1800" dirty="0" smtClean="0"/>
              <a:t> участка. </a:t>
            </a:r>
          </a:p>
          <a:p>
            <a:pPr>
              <a:buNone/>
            </a:pPr>
            <a:r>
              <a:rPr lang="ru-RU" sz="1800" dirty="0" smtClean="0"/>
              <a:t>	Методика проведения анализа методом ПЦР включает три основных этапа: </a:t>
            </a:r>
          </a:p>
          <a:p>
            <a:pPr lvl="0"/>
            <a:r>
              <a:rPr lang="ru-RU" sz="1800" dirty="0" smtClean="0"/>
              <a:t>выделение ДНК из клинического образца,</a:t>
            </a:r>
          </a:p>
          <a:p>
            <a:pPr lvl="0"/>
            <a:r>
              <a:rPr lang="ru-RU" sz="1800" dirty="0" smtClean="0"/>
              <a:t>амплификация специфических фрагментов ДНК,</a:t>
            </a:r>
          </a:p>
          <a:p>
            <a:pPr lvl="0"/>
            <a:r>
              <a:rPr lang="ru-RU" sz="1800" dirty="0" err="1" smtClean="0"/>
              <a:t>детекция</a:t>
            </a:r>
            <a:r>
              <a:rPr lang="ru-RU" sz="1800" dirty="0" smtClean="0"/>
              <a:t> продуктов амплификации.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77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387" y="3427505"/>
            <a:ext cx="6627226" cy="323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Результат анализа считается положительным в следующих случаях: </a:t>
            </a:r>
          </a:p>
          <a:p>
            <a:pPr lvl="0"/>
            <a:r>
              <a:rPr lang="ru-RU" sz="2000" dirty="0" smtClean="0"/>
              <a:t>размер ДНК-продукта в клиническом образце точно соответствует ДНК-продукту положительной контрольной пробы; </a:t>
            </a:r>
          </a:p>
          <a:p>
            <a:pPr lvl="0"/>
            <a:r>
              <a:rPr lang="ru-RU" sz="2000" dirty="0" smtClean="0"/>
              <a:t>в пробе, содержащей клинический образец и внутренний стандарт, идентифицируют специфический ДНК-продукт внутреннего стандарта; </a:t>
            </a:r>
          </a:p>
          <a:p>
            <a:pPr lvl="0"/>
            <a:r>
              <a:rPr lang="ru-RU" sz="2000" dirty="0" smtClean="0"/>
              <a:t>в пробе, содержащей вместо клинического образца </a:t>
            </a:r>
            <a:r>
              <a:rPr lang="ru-RU" sz="2000" dirty="0" err="1" smtClean="0"/>
              <a:t>аликвоту</a:t>
            </a:r>
            <a:r>
              <a:rPr lang="ru-RU" sz="2000" dirty="0" smtClean="0"/>
              <a:t> воды (отрицательный контроль), ДНК-продукт не обнаруживают. </a:t>
            </a:r>
          </a:p>
          <a:p>
            <a:pPr>
              <a:buNone/>
            </a:pPr>
            <a:r>
              <a:rPr lang="ru-RU" sz="2000" dirty="0" smtClean="0"/>
              <a:t>	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Результат анализа считается отрицательным в следующих случаях: </a:t>
            </a:r>
          </a:p>
          <a:p>
            <a:pPr lvl="0"/>
            <a:r>
              <a:rPr lang="ru-RU" sz="2000" dirty="0" smtClean="0"/>
              <a:t>в пробе, содержащей клинический образец, специфический ДНК-продукт не обнаруживается; </a:t>
            </a:r>
          </a:p>
          <a:p>
            <a:pPr lvl="0"/>
            <a:r>
              <a:rPr lang="ru-RU" sz="2000" dirty="0" smtClean="0"/>
              <a:t>результаты ПЦР в обеих контрольных пробах – как в предыдущем случае. </a:t>
            </a:r>
          </a:p>
          <a:p>
            <a:pPr>
              <a:buNone/>
            </a:pPr>
            <a:r>
              <a:rPr lang="ru-RU" sz="2000" dirty="0" smtClean="0"/>
              <a:t>	Анализ повторяется, если в пробе, содержащей контрольную ДНК, специфический продукт не обнаружен; если в пробе с внутренним стандартом специфический продукт не обнаружен; в случае обнаружения в отрицательном контроле специфического ДНК-продукта.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266092"/>
            <a:ext cx="11254154" cy="4910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Инфекционные заболевания, при которых инфицирование плода произошло в анте- или </a:t>
            </a:r>
            <a:r>
              <a:rPr lang="ru-RU" sz="2000" dirty="0" err="1" smtClean="0"/>
              <a:t>интранатальный</a:t>
            </a:r>
            <a:r>
              <a:rPr lang="ru-RU" sz="2000" dirty="0" smtClean="0"/>
              <a:t> период и сопровождаются клиническими проявлениями. Это динамический процесс, развивающийся в </a:t>
            </a:r>
            <a:r>
              <a:rPr lang="ru-RU" sz="2000" dirty="0" err="1" smtClean="0"/>
              <a:t>макроорганизме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результате внедрения в него микроорганизма. </a:t>
            </a:r>
          </a:p>
          <a:p>
            <a:pPr>
              <a:buNone/>
            </a:pPr>
            <a:r>
              <a:rPr lang="ru-RU" sz="2000" dirty="0" smtClean="0"/>
              <a:t>	Заболевания развиваются в результате внутриутробного (</a:t>
            </a:r>
            <a:r>
              <a:rPr lang="ru-RU" sz="2000" dirty="0" err="1" smtClean="0"/>
              <a:t>антенатального=пренатального</a:t>
            </a:r>
            <a:r>
              <a:rPr lang="ru-RU" sz="2000" dirty="0" smtClean="0"/>
              <a:t>) и/или </a:t>
            </a:r>
            <a:r>
              <a:rPr lang="ru-RU" sz="2000" dirty="0" err="1" smtClean="0"/>
              <a:t>интранатального</a:t>
            </a:r>
            <a:r>
              <a:rPr lang="ru-RU" sz="2000" dirty="0" smtClean="0"/>
              <a:t> инфицирования плода. При этом в подавляющем большинстве случаев источником инфекции для плода является мать.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7791"/>
            <a:ext cx="11943471" cy="52906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Определение иммуноглобулинов и их классов позволяет судить о сроках заражения и стадии инфекционного процесса (острый или хронический период). При обнаружении </a:t>
            </a:r>
            <a:r>
              <a:rPr lang="ru-RU" sz="1800" dirty="0" err="1" smtClean="0"/>
              <a:t>IgM</a:t>
            </a:r>
            <a:r>
              <a:rPr lang="ru-RU" sz="1800" dirty="0" smtClean="0"/>
              <a:t>, даже при наличии высоких </a:t>
            </a:r>
            <a:r>
              <a:rPr lang="ru-RU" sz="1800" dirty="0" err="1" smtClean="0"/>
              <a:t>IgG</a:t>
            </a:r>
            <a:r>
              <a:rPr lang="ru-RU" sz="1800" dirty="0" smtClean="0"/>
              <a:t> у беременных женщин необходимо определить время инфицирования: </a:t>
            </a:r>
            <a:r>
              <a:rPr lang="ru-RU" sz="1800" dirty="0" err="1" smtClean="0"/>
              <a:t>IgM</a:t>
            </a:r>
            <a:r>
              <a:rPr lang="ru-RU" sz="1800" dirty="0" smtClean="0"/>
              <a:t> при TORCH-инфекциях могут находиться в крови длительное время (от 6 недель до 1-2 лет). Также нужно установить, острая ли это инфекция или реактивация. При острой инфекции риск для плода несравненно больше, поскольку антитела матери не уничтожают инфекционный агент и он проникает через плаценту и поражает плод (при патологии плаценты); исходя из полученных данных уже определяться с выводами о ведении данной беременности. </a:t>
            </a:r>
          </a:p>
          <a:p>
            <a:r>
              <a:rPr lang="ru-RU" sz="1800" dirty="0" smtClean="0"/>
              <a:t>Антитела возможно обнаружить методом иммуноферментного анализа, </a:t>
            </a:r>
            <a:r>
              <a:rPr lang="ru-RU" sz="1800" dirty="0" err="1" smtClean="0"/>
              <a:t>иммуноблотинга</a:t>
            </a:r>
            <a:r>
              <a:rPr lang="ru-RU" sz="1800" dirty="0" smtClean="0"/>
              <a:t>, рассмотренных в предыдущих лекциях.</a:t>
            </a:r>
          </a:p>
          <a:p>
            <a:r>
              <a:rPr lang="ru-RU" sz="1800" dirty="0" smtClean="0"/>
              <a:t>Наличие </a:t>
            </a:r>
            <a:r>
              <a:rPr lang="ru-RU" sz="1800" dirty="0" err="1" smtClean="0"/>
              <a:t>IgG</a:t>
            </a:r>
            <a:r>
              <a:rPr lang="ru-RU" sz="1800" dirty="0" smtClean="0"/>
              <a:t> может говорить о </a:t>
            </a:r>
            <a:r>
              <a:rPr lang="ru-RU" sz="1800" dirty="0" err="1" smtClean="0"/>
              <a:t>трансплацентарном</a:t>
            </a:r>
            <a:r>
              <a:rPr lang="ru-RU" sz="1800" dirty="0" smtClean="0"/>
              <a:t> заносе материнских антител, поэтому кровь новорождённого исследуют повторно через 3-4 недели. </a:t>
            </a:r>
            <a:r>
              <a:rPr lang="ru-RU" sz="1800" dirty="0" err="1" smtClean="0"/>
              <a:t>Диагностически</a:t>
            </a:r>
            <a:r>
              <a:rPr lang="ru-RU" sz="1800" dirty="0" smtClean="0"/>
              <a:t> значимым является увеличение титра </a:t>
            </a:r>
            <a:r>
              <a:rPr lang="ru-RU" sz="1800" dirty="0" err="1" smtClean="0"/>
              <a:t>IgG</a:t>
            </a:r>
            <a:r>
              <a:rPr lang="ru-RU" sz="1800" dirty="0" smtClean="0"/>
              <a:t> в 4 раза и более. Определение уровня </a:t>
            </a:r>
            <a:r>
              <a:rPr lang="ru-RU" sz="1800" dirty="0" err="1" smtClean="0"/>
              <a:t>IgM</a:t>
            </a:r>
            <a:r>
              <a:rPr lang="ru-RU" sz="1800" dirty="0" smtClean="0"/>
              <a:t> в пуповинной крови принято считать достоверным диагностическим критерием.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6604"/>
            <a:ext cx="11943471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Непосредственно сразу после родов уровень </a:t>
            </a:r>
            <a:r>
              <a:rPr lang="ru-RU" sz="1800" dirty="0" err="1" smtClean="0"/>
              <a:t>IgG</a:t>
            </a:r>
            <a:r>
              <a:rPr lang="ru-RU" sz="1800" dirty="0" smtClean="0"/>
              <a:t> у новорожденного составляет примерно 110% от материнского уровня. Материнские </a:t>
            </a:r>
            <a:r>
              <a:rPr lang="ru-RU" sz="1800" dirty="0" err="1" smtClean="0"/>
              <a:t>IgG</a:t>
            </a:r>
            <a:r>
              <a:rPr lang="ru-RU" sz="1800" dirty="0" smtClean="0"/>
              <a:t> могут циркулировать в крови до нескольких месяцев, однако вследствие естественного распада их уровень </a:t>
            </a:r>
            <a:r>
              <a:rPr lang="ru-RU" sz="1800" dirty="0" err="1" smtClean="0"/>
              <a:t>IgG</a:t>
            </a:r>
            <a:r>
              <a:rPr lang="ru-RU" sz="1800" dirty="0" smtClean="0"/>
              <a:t> падает, достигая нижней точки в 3–4 месяца. После чего падение </a:t>
            </a:r>
            <a:r>
              <a:rPr lang="ru-RU" sz="1800" dirty="0" err="1" smtClean="0"/>
              <a:t>IgG</a:t>
            </a:r>
            <a:r>
              <a:rPr lang="ru-RU" sz="1800" dirty="0" smtClean="0"/>
              <a:t> сменяется ростом за счет выработки собственного </a:t>
            </a:r>
            <a:r>
              <a:rPr lang="ru-RU" sz="1800" dirty="0" err="1" smtClean="0"/>
              <a:t>IgG</a:t>
            </a:r>
            <a:r>
              <a:rPr lang="ru-RU" sz="1800" dirty="0" smtClean="0"/>
              <a:t>, достигая уровня взрослых к 2–8 годам жизни.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79" y="2236764"/>
            <a:ext cx="7596554" cy="400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Размножение микроорганизмов в амниотической жидкости приводит к повышению уровня </a:t>
            </a:r>
            <a:r>
              <a:rPr lang="ru-RU" sz="1800" dirty="0" err="1" smtClean="0"/>
              <a:t>липополисахаридов</a:t>
            </a:r>
            <a:r>
              <a:rPr lang="ru-RU" sz="1800" dirty="0" smtClean="0"/>
              <a:t>, которые активируют синтез </a:t>
            </a:r>
            <a:r>
              <a:rPr lang="ru-RU" sz="1800" dirty="0" err="1" smtClean="0"/>
              <a:t>цитокинов</a:t>
            </a:r>
            <a:r>
              <a:rPr lang="ru-RU" sz="1800" dirty="0" smtClean="0"/>
              <a:t> клетками фетального </a:t>
            </a:r>
            <a:r>
              <a:rPr lang="ru-RU" sz="1800" dirty="0" err="1" smtClean="0"/>
              <a:t>трофобласта</a:t>
            </a:r>
            <a:r>
              <a:rPr lang="ru-RU" sz="1800" dirty="0" smtClean="0"/>
              <a:t>. Перспективным при внутриутробных инфекциях представляется изучение изменений в системе </a:t>
            </a:r>
            <a:r>
              <a:rPr lang="ru-RU" sz="1800" dirty="0" err="1" smtClean="0"/>
              <a:t>цитокинов</a:t>
            </a:r>
            <a:r>
              <a:rPr lang="ru-RU" sz="1800" dirty="0" smtClean="0"/>
              <a:t>, которая обеспечивает процессы межклеточной кооперации, роста и дифференцировки лимфоидных клеток, </a:t>
            </a:r>
            <a:r>
              <a:rPr lang="ru-RU" sz="1800" dirty="0" err="1" smtClean="0"/>
              <a:t>гемопоэза</a:t>
            </a:r>
            <a:r>
              <a:rPr lang="ru-RU" sz="1800" dirty="0" smtClean="0"/>
              <a:t> и </a:t>
            </a:r>
            <a:r>
              <a:rPr lang="ru-RU" sz="1800" dirty="0" err="1" smtClean="0"/>
              <a:t>нейроиммуноэндокринных</a:t>
            </a:r>
            <a:r>
              <a:rPr lang="ru-RU" sz="1800" dirty="0" smtClean="0"/>
              <a:t> взаимодействий. 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Цитокины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предымплантационном</a:t>
            </a:r>
            <a:r>
              <a:rPr lang="ru-RU" sz="1800" dirty="0" smtClean="0"/>
              <a:t> периоде и в ходе развития беременности активно продуцируются множеством материнских и эмбриональных клеток, в частности, </a:t>
            </a:r>
            <a:r>
              <a:rPr lang="ru-RU" sz="1800" dirty="0" err="1" smtClean="0"/>
              <a:t>децидуальными</a:t>
            </a:r>
            <a:r>
              <a:rPr lang="ru-RU" sz="1800" dirty="0" smtClean="0"/>
              <a:t> клетками матки и клетками </a:t>
            </a:r>
            <a:r>
              <a:rPr lang="ru-RU" sz="1800" dirty="0" err="1" smtClean="0"/>
              <a:t>трофобласта</a:t>
            </a:r>
            <a:r>
              <a:rPr lang="ru-RU" sz="1800" dirty="0" smtClean="0"/>
              <a:t>. При этом установлено, что клеточные культуры обладают неодинаковой способностью к синтезу </a:t>
            </a:r>
            <a:r>
              <a:rPr lang="ru-RU" sz="1800" dirty="0" err="1" smtClean="0"/>
              <a:t>цитокинов</a:t>
            </a:r>
            <a:r>
              <a:rPr lang="ru-RU" sz="1800" dirty="0" smtClean="0"/>
              <a:t> под влиянием </a:t>
            </a:r>
            <a:r>
              <a:rPr lang="ru-RU" sz="1800" dirty="0" err="1" smtClean="0"/>
              <a:t>липополисахаридов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	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Уровень </a:t>
            </a:r>
            <a:r>
              <a:rPr lang="ru-RU" sz="1800" dirty="0" err="1" smtClean="0"/>
              <a:t>цитокинов</a:t>
            </a:r>
            <a:r>
              <a:rPr lang="ru-RU" sz="1800" dirty="0" smtClean="0"/>
              <a:t> определяется методом иммуноферментного анализа с помощью набора реагентов. </a:t>
            </a:r>
          </a:p>
          <a:p>
            <a:pPr>
              <a:buNone/>
            </a:pPr>
            <a:r>
              <a:rPr lang="ru-RU" sz="1800" dirty="0" smtClean="0"/>
              <a:t>	Наибольшее значение диагностики реализации внутриутробной инфекции имеет состояние ИЛ-1β, ИЛ-10, ФНО в околоплодных водах, венозной крови матери и пуповинной крови. Забор амниотической жидкости нужно проводить в асептических условиях методом </a:t>
            </a:r>
            <a:r>
              <a:rPr lang="ru-RU" sz="1800" dirty="0" err="1" smtClean="0"/>
              <a:t>амниоцентеза</a:t>
            </a:r>
            <a:r>
              <a:rPr lang="ru-RU" sz="1800" dirty="0" smtClean="0"/>
              <a:t> во время операции кесарева сечения.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Уровень </a:t>
            </a:r>
            <a:r>
              <a:rPr lang="ru-RU" sz="1800" dirty="0" err="1" smtClean="0"/>
              <a:t>цитокинов</a:t>
            </a:r>
            <a:r>
              <a:rPr lang="ru-RU" sz="1800" dirty="0" smtClean="0"/>
              <a:t> определяется методом иммуноферментного анализа с помощью набора реагентов. </a:t>
            </a:r>
          </a:p>
          <a:p>
            <a:pPr>
              <a:buNone/>
            </a:pPr>
            <a:r>
              <a:rPr lang="ru-RU" sz="1800" dirty="0" smtClean="0"/>
              <a:t>	Наибольшее значение диагностики реализации внутриутробной инфекции имеет состояние ИЛ-1β, ИЛ-10, ФНО в околоплодных водах, венозной крови матери и пуповинной крови. Забор амниотической жидкости нужно проводить в асептических условиях методом </a:t>
            </a:r>
            <a:r>
              <a:rPr lang="ru-RU" sz="1800" dirty="0" err="1" smtClean="0"/>
              <a:t>амниоцентеза</a:t>
            </a:r>
            <a:r>
              <a:rPr lang="ru-RU" sz="1800" dirty="0" smtClean="0"/>
              <a:t> во время операции кесарева сечения.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Обнаружение выраженных патологических изменений в различных отделах последа может указывать не только на наличие и характер инфекции, но и на пути инфицирования плода и новорожденного. При микроскопическом исследовании отмечаются воспалительная инфильтрация, отек, разрыхление, расплавление соединительной ткани, дистрофия, некроз </a:t>
            </a:r>
            <a:r>
              <a:rPr lang="ru-RU" sz="1800" dirty="0" err="1" smtClean="0"/>
              <a:t>амниального</a:t>
            </a:r>
            <a:r>
              <a:rPr lang="ru-RU" sz="1800" dirty="0" smtClean="0"/>
              <a:t> эпителия, которые в 62–100% случаев приводят к преждевременному излитию околоплодных вод. Далее воспалительная инфильтрация распространяется на </a:t>
            </a:r>
            <a:r>
              <a:rPr lang="ru-RU" sz="1800" dirty="0" err="1" smtClean="0"/>
              <a:t>хориальную</a:t>
            </a:r>
            <a:r>
              <a:rPr lang="ru-RU" sz="1800" dirty="0" smtClean="0"/>
              <a:t> пластинку, возникают </a:t>
            </a:r>
            <a:r>
              <a:rPr lang="ru-RU" sz="1800" dirty="0" err="1" smtClean="0"/>
              <a:t>эндоваскулиты</a:t>
            </a:r>
            <a:r>
              <a:rPr lang="ru-RU" sz="1800" dirty="0" smtClean="0"/>
              <a:t> крупных сосудов </a:t>
            </a:r>
            <a:r>
              <a:rPr lang="ru-RU" sz="1800" dirty="0" err="1" smtClean="0"/>
              <a:t>хориальной</a:t>
            </a:r>
            <a:r>
              <a:rPr lang="ru-RU" sz="1800" dirty="0" smtClean="0"/>
              <a:t> пластинки, пупочного канатика и лейкоцитарная инфильтрация «</a:t>
            </a:r>
            <a:r>
              <a:rPr lang="ru-RU" sz="1800" dirty="0" err="1" smtClean="0"/>
              <a:t>вартонова</a:t>
            </a:r>
            <a:r>
              <a:rPr lang="ru-RU" sz="1800" dirty="0" smtClean="0"/>
              <a:t> студня», развивается </a:t>
            </a:r>
            <a:r>
              <a:rPr lang="ru-RU" sz="1800" dirty="0" err="1" smtClean="0"/>
              <a:t>фуникулит</a:t>
            </a:r>
            <a:r>
              <a:rPr lang="ru-RU" sz="1800" dirty="0" smtClean="0"/>
              <a:t>.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Инфекционное поражение плаценты и ее оболочек морфологически характеризуется очаговой задержкой созревания ворсин, «замурованных» в </a:t>
            </a:r>
            <a:r>
              <a:rPr lang="ru-RU" sz="1800" dirty="0" err="1" smtClean="0"/>
              <a:t>фибриноид</a:t>
            </a:r>
            <a:r>
              <a:rPr lang="ru-RU" sz="1800" dirty="0" smtClean="0"/>
              <a:t>, истончением </a:t>
            </a:r>
            <a:r>
              <a:rPr lang="ru-RU" sz="1800" dirty="0" err="1" smtClean="0"/>
              <a:t>хориального</a:t>
            </a:r>
            <a:r>
              <a:rPr lang="ru-RU" sz="1800" dirty="0" smtClean="0"/>
              <a:t> эпителия, плотностью </a:t>
            </a:r>
            <a:r>
              <a:rPr lang="ru-RU" sz="1800" dirty="0" err="1" smtClean="0"/>
              <a:t>межворсинчатых</a:t>
            </a:r>
            <a:r>
              <a:rPr lang="ru-RU" sz="1800" dirty="0" smtClean="0"/>
              <a:t> промежутков, редукцией сосудистого русла, полиморфно-ядерной инфильтрацией оболочек, стазом форменных элементов крови в сосудах плаценты, вакуолизацией </a:t>
            </a:r>
            <a:r>
              <a:rPr lang="ru-RU" sz="1800" dirty="0" err="1" smtClean="0"/>
              <a:t>синцитиотрофобласта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зависимости от особенностей возбудителя изменений последа выделяют РНК - и ДНК - вирусные поражения плаценты. Для РНК - вирусных поражений характерна трансформация клеток с увеличением их размеров. Пораженные клетки имеют светлые крупные ядра и обширную цитоплазму. В зависимости от вирулентности вирусов наблюдаются либо пролиферативные, либо </a:t>
            </a:r>
            <a:r>
              <a:rPr lang="ru-RU" sz="1800" dirty="0" err="1" smtClean="0"/>
              <a:t>альтеративные</a:t>
            </a:r>
            <a:r>
              <a:rPr lang="ru-RU" sz="1800" dirty="0" smtClean="0"/>
              <a:t> изменения.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 числу вирусов с наиболее выраженной </a:t>
            </a:r>
            <a:r>
              <a:rPr lang="ru-RU" sz="1800" dirty="0" err="1" smtClean="0"/>
              <a:t>токсигенностью</a:t>
            </a:r>
            <a:r>
              <a:rPr lang="ru-RU" sz="1800" dirty="0" smtClean="0"/>
              <a:t> относятся вирусы гриппа, особенно типа А. При этой инфекции в базальной пластинке, амнионе и прилегающих к плаценте оболочках возникают распространенные очаги некроза. В ворсинчатом хорионе некрозу подвергается </a:t>
            </a:r>
            <a:r>
              <a:rPr lang="ru-RU" sz="1800" dirty="0" err="1" smtClean="0"/>
              <a:t>трофобласт</a:t>
            </a:r>
            <a:r>
              <a:rPr lang="ru-RU" sz="1800" dirty="0" smtClean="0"/>
              <a:t> отдельных ворсин. Тяжелые дистрофические изменения обнаруживаются в строме ворсин и стенках сосудов. </a:t>
            </a:r>
          </a:p>
          <a:p>
            <a:r>
              <a:rPr lang="ru-RU" sz="1800" dirty="0" smtClean="0"/>
              <a:t>К </a:t>
            </a:r>
            <a:r>
              <a:rPr lang="ru-RU" sz="1800" dirty="0" err="1" smtClean="0"/>
              <a:t>плацентитам</a:t>
            </a:r>
            <a:r>
              <a:rPr lang="ru-RU" sz="1800" dirty="0" smtClean="0"/>
              <a:t> с преобладанием деструктивных реакций относят </a:t>
            </a:r>
            <a:r>
              <a:rPr lang="ru-RU" sz="1800" dirty="0" err="1" smtClean="0"/>
              <a:t>плацентит</a:t>
            </a:r>
            <a:r>
              <a:rPr lang="ru-RU" sz="1800" dirty="0" smtClean="0"/>
              <a:t>, вызванный вирусами краснухи и кори. Менее патогенные возбудители приводят к поражениям с отчетливыми пролиферативными процессами в виде очаговых разрастаний эпителия амниона, </a:t>
            </a:r>
            <a:r>
              <a:rPr lang="ru-RU" sz="1800" dirty="0" err="1" smtClean="0"/>
              <a:t>трофобласта</a:t>
            </a:r>
            <a:r>
              <a:rPr lang="ru-RU" sz="1800" dirty="0" smtClean="0"/>
              <a:t> ворсин с образованием многоядерных </a:t>
            </a:r>
            <a:r>
              <a:rPr lang="ru-RU" sz="1800" dirty="0" err="1" smtClean="0"/>
              <a:t>симпластов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«Золотым стандартом» диагностики внутриутробной инфекции является гистологическое исследование плаценты, пуповины и плодных оболочек.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88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r="54990"/>
          <a:stretch>
            <a:fillRect/>
          </a:stretch>
        </p:blipFill>
        <p:spPr bwMode="auto">
          <a:xfrm>
            <a:off x="2518117" y="2088299"/>
            <a:ext cx="3043336" cy="36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48628" b="493"/>
          <a:stretch>
            <a:fillRect/>
          </a:stretch>
        </p:blipFill>
        <p:spPr bwMode="auto">
          <a:xfrm>
            <a:off x="5809957" y="2042225"/>
            <a:ext cx="3576394" cy="36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ДНК- вирусных поражений плаценты характерно появление клеток с крупными </a:t>
            </a:r>
            <a:r>
              <a:rPr lang="ru-RU" sz="1800" dirty="0" err="1" smtClean="0"/>
              <a:t>гиперхромными</a:t>
            </a:r>
            <a:r>
              <a:rPr lang="ru-RU" sz="1800" dirty="0" smtClean="0"/>
              <a:t> ядрами, которые в дальнейшем подвергаются деструкции. При этом очаги некроза достигают значительных размеров в материнской части последа и ворсинчатом хорионе. К этой группе относится </a:t>
            </a:r>
            <a:r>
              <a:rPr lang="ru-RU" sz="1800" dirty="0" err="1" smtClean="0"/>
              <a:t>герпетический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плацентит</a:t>
            </a:r>
            <a:r>
              <a:rPr lang="ru-RU" sz="1800" dirty="0" smtClean="0"/>
              <a:t>. В </a:t>
            </a:r>
            <a:r>
              <a:rPr lang="ru-RU" sz="1800" dirty="0" err="1" smtClean="0"/>
              <a:t>хориальной</a:t>
            </a:r>
            <a:r>
              <a:rPr lang="ru-RU" sz="1800" dirty="0" smtClean="0"/>
              <a:t> пластинке, амнионе, плацентарных оболочках и ворсинчатом хорионе отмечается </a:t>
            </a:r>
            <a:r>
              <a:rPr lang="ru-RU" sz="1800" dirty="0" err="1" smtClean="0"/>
              <a:t>гиперхроматоз</a:t>
            </a:r>
            <a:r>
              <a:rPr lang="ru-RU" sz="1800" dirty="0" smtClean="0"/>
              <a:t> ядер клеток эпителия терминальных ворсин. В элементах </a:t>
            </a:r>
            <a:r>
              <a:rPr lang="ru-RU" sz="1800" dirty="0" err="1" smtClean="0"/>
              <a:t>трофобласта</a:t>
            </a:r>
            <a:r>
              <a:rPr lang="ru-RU" sz="1800" dirty="0" smtClean="0"/>
              <a:t>, эндотелии сосудов и в базальной пластинке могут быть выявлены участки </a:t>
            </a:r>
            <a:r>
              <a:rPr lang="ru-RU" sz="1800" dirty="0" err="1" smtClean="0"/>
              <a:t>фибриноидного</a:t>
            </a:r>
            <a:r>
              <a:rPr lang="ru-RU" sz="1800" dirty="0" smtClean="0"/>
              <a:t> некроза.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42536"/>
            <a:ext cx="11254154" cy="5234428"/>
          </a:xfrm>
        </p:spPr>
        <p:txBody>
          <a:bodyPr>
            <a:noAutofit/>
          </a:bodyPr>
          <a:lstStyle/>
          <a:p>
            <a:r>
              <a:rPr lang="ru-RU" sz="2000" dirty="0" smtClean="0"/>
              <a:t>Широкая распространенность потенциальных возбудителей среди всех групп населения;</a:t>
            </a:r>
          </a:p>
          <a:p>
            <a:pPr lvl="0"/>
            <a:r>
              <a:rPr lang="ru-RU" sz="2000" dirty="0" smtClean="0"/>
              <a:t>бессимптомное течение или отсутствие </a:t>
            </a:r>
            <a:r>
              <a:rPr lang="ru-RU" sz="2000" dirty="0" err="1" smtClean="0"/>
              <a:t>патогномоничных</a:t>
            </a:r>
            <a:r>
              <a:rPr lang="ru-RU" sz="2000" dirty="0" smtClean="0"/>
              <a:t> клинических симптомов;</a:t>
            </a:r>
          </a:p>
          <a:p>
            <a:pPr lvl="0"/>
            <a:r>
              <a:rPr lang="ru-RU" sz="2000" dirty="0" smtClean="0"/>
              <a:t>высокий риск развития патологии у плода или новорожденного при первичном инфицировании женщины во время беременности;</a:t>
            </a:r>
          </a:p>
          <a:p>
            <a:pPr lvl="0"/>
            <a:r>
              <a:rPr lang="ru-RU" sz="2000" dirty="0" smtClean="0"/>
              <a:t>существенное место внутриутробных инфекций в структуре неблагоприятных исходов беременности (выкидыши, мертворождение, преждевременные роды);</a:t>
            </a:r>
          </a:p>
          <a:p>
            <a:pPr lvl="0"/>
            <a:r>
              <a:rPr lang="ru-RU" sz="2000" dirty="0" err="1" smtClean="0"/>
              <a:t>тератогенное</a:t>
            </a:r>
            <a:r>
              <a:rPr lang="ru-RU" sz="2000" dirty="0" smtClean="0"/>
              <a:t> влияние возбудителей внутриутробных инфекций на эмбриогенез и ранний </a:t>
            </a:r>
            <a:r>
              <a:rPr lang="ru-RU" sz="2000" dirty="0" err="1" smtClean="0"/>
              <a:t>фетогенез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неблагоприятное воздействие внутриутробных инфекций на состояние здоровья детей в последующие периоды постнатального развития, в ряде случаев приводящее к </a:t>
            </a:r>
            <a:r>
              <a:rPr lang="ru-RU" sz="2000" dirty="0" err="1" smtClean="0"/>
              <a:t>инвалидизации</a:t>
            </a:r>
            <a:r>
              <a:rPr lang="ru-RU" sz="2000" dirty="0" smtClean="0"/>
              <a:t> и снижению качества жизни в целом.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6274191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83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Внутриутробные инфекции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«Золотым стандартом» диагностики внутриутробной инфекции является гистологическое исследование плаценты, пуповины и плодных оболочек. 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90</a:t>
            </a:fld>
            <a:endParaRPr lang="ru-RU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788" y="1936476"/>
            <a:ext cx="5644956" cy="39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41010"/>
            <a:ext cx="11366696" cy="529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Принципы профилактики и лечения ВУИ:</a:t>
            </a:r>
          </a:p>
          <a:p>
            <a:r>
              <a:rPr lang="ru-RU" sz="1800" dirty="0" smtClean="0"/>
              <a:t>Выявление групп риска по ВУИ.</a:t>
            </a:r>
          </a:p>
          <a:p>
            <a:r>
              <a:rPr lang="ru-RU" sz="1800" dirty="0" smtClean="0"/>
              <a:t>Соблюдение режима, проведение рациональной </a:t>
            </a:r>
            <a:r>
              <a:rPr lang="ru-RU" sz="1800" dirty="0" err="1" smtClean="0"/>
              <a:t>антибиотикотерапии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Активное выявление и санация очагов инфекции у беременных. </a:t>
            </a:r>
          </a:p>
          <a:p>
            <a:r>
              <a:rPr lang="ru-RU" sz="1800" dirty="0" smtClean="0"/>
              <a:t>Профилактика (лечение) функции </a:t>
            </a:r>
            <a:r>
              <a:rPr lang="ru-RU" sz="1800" dirty="0" err="1" smtClean="0"/>
              <a:t>фетоплацентарного</a:t>
            </a:r>
            <a:r>
              <a:rPr lang="ru-RU" sz="1800" dirty="0" smtClean="0"/>
              <a:t> комплекса в 10-12, 20-22, 28- 30 недель беременности. </a:t>
            </a:r>
          </a:p>
          <a:p>
            <a:r>
              <a:rPr lang="ru-RU" sz="1800" dirty="0" smtClean="0"/>
              <a:t>Иммуномодулирующая, </a:t>
            </a:r>
            <a:r>
              <a:rPr lang="ru-RU" sz="1800" dirty="0" err="1" smtClean="0"/>
              <a:t>интерферонкоррегирующая</a:t>
            </a:r>
            <a:r>
              <a:rPr lang="ru-RU" sz="1800" dirty="0" smtClean="0"/>
              <a:t> терапия (медикаментозная, </a:t>
            </a:r>
            <a:r>
              <a:rPr lang="ru-RU" sz="1800" dirty="0" err="1" smtClean="0"/>
              <a:t>немедикаментозная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Коррекция нарушений </a:t>
            </a:r>
            <a:r>
              <a:rPr lang="ru-RU" sz="1800" dirty="0" err="1" smtClean="0"/>
              <a:t>микробиоценоза</a:t>
            </a:r>
            <a:r>
              <a:rPr lang="ru-RU" sz="1800" dirty="0" smtClean="0"/>
              <a:t> кишечника, ротоглотки, влагалища. </a:t>
            </a:r>
          </a:p>
          <a:p>
            <a:r>
              <a:rPr lang="ru-RU" sz="1800" dirty="0" smtClean="0"/>
              <a:t>Лечение половых партнеров. </a:t>
            </a:r>
          </a:p>
          <a:p>
            <a:r>
              <a:rPr lang="ru-RU" sz="1800" dirty="0" smtClean="0"/>
              <a:t>Коррекция нарушений менструального цикла, сопутствующих эндокринопатий и других </a:t>
            </a:r>
            <a:r>
              <a:rPr lang="ru-RU" sz="1800" dirty="0" err="1" smtClean="0"/>
              <a:t>триггерных</a:t>
            </a:r>
            <a:r>
              <a:rPr lang="ru-RU" sz="1800" dirty="0" smtClean="0"/>
              <a:t> факторов запуска инфекционного процесса у матери.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8159262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760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врожденных инфекций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отношении врожденных инфекций своевременная этиологическая диагностика имеет решающее значение, так как она определяет как тактику ведения беременности, так и возможности </a:t>
            </a:r>
            <a:r>
              <a:rPr lang="ru-RU" sz="2000" dirty="0" err="1" smtClean="0"/>
              <a:t>этиотропной</a:t>
            </a:r>
            <a:r>
              <a:rPr lang="ru-RU" sz="2000" dirty="0" smtClean="0"/>
              <a:t> терапии. При этом именно диагностика в антенатальном периоде наиболее актуальна в связи с тем, что ее проведение в </a:t>
            </a:r>
            <a:r>
              <a:rPr lang="ru-RU" sz="2000" dirty="0" err="1" smtClean="0"/>
              <a:t>неонатальном</a:t>
            </a:r>
            <a:r>
              <a:rPr lang="ru-RU" sz="2000" dirty="0" smtClean="0"/>
              <a:t> периоде приводит к бесконтрольному развитию инфекционного процесса у плода и ухудшает исходы врожденного заболевания.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3235569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2669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097" y="942534"/>
            <a:ext cx="11211951" cy="554267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000" dirty="0" err="1" smtClean="0"/>
              <a:t>Пренатальная</a:t>
            </a:r>
            <a:r>
              <a:rPr lang="ru-RU" sz="2000" dirty="0" smtClean="0"/>
              <a:t> диагностика состояния плода: учебное пособие. / под ред. проф. В.В. Ковалева. – Екатеринбург: УГМУ, 2019.- 62 с.</a:t>
            </a:r>
          </a:p>
          <a:p>
            <a:pPr lvl="0"/>
            <a:r>
              <a:rPr lang="ru-RU" sz="2000" dirty="0" smtClean="0"/>
              <a:t>Современные возможности диагностики, лечения и профилактики внутриутробного инфицирования плода: учеб. пособие для студентов /сост.: У. Р. </a:t>
            </a:r>
            <a:r>
              <a:rPr lang="ru-RU" sz="2000" dirty="0" err="1" smtClean="0"/>
              <a:t>Хамадьянов</a:t>
            </a:r>
            <a:r>
              <a:rPr lang="ru-RU" sz="2000" dirty="0" smtClean="0"/>
              <a:t>, Л. А. </a:t>
            </a:r>
            <a:r>
              <a:rPr lang="ru-RU" sz="2000" dirty="0" err="1" smtClean="0"/>
              <a:t>Судницына</a:t>
            </a:r>
            <a:r>
              <a:rPr lang="ru-RU" sz="2000" dirty="0" smtClean="0"/>
              <a:t>, А. У. </a:t>
            </a:r>
            <a:r>
              <a:rPr lang="ru-RU" sz="2000" dirty="0" err="1" smtClean="0"/>
              <a:t>Хамадьянова</a:t>
            </a:r>
            <a:r>
              <a:rPr lang="ru-RU" sz="2000" dirty="0" smtClean="0"/>
              <a:t>, Т. Ф. Тихонова, С. У. </a:t>
            </a:r>
            <a:r>
              <a:rPr lang="ru-RU" sz="2000" dirty="0" err="1" smtClean="0"/>
              <a:t>Хамадьянова</a:t>
            </a:r>
            <a:r>
              <a:rPr lang="ru-RU" sz="2000" dirty="0" smtClean="0"/>
              <a:t>, А. И. </a:t>
            </a:r>
            <a:r>
              <a:rPr lang="ru-RU" sz="2000" dirty="0" err="1" smtClean="0"/>
              <a:t>Галимов</a:t>
            </a:r>
            <a:r>
              <a:rPr lang="ru-RU" sz="2000" dirty="0" smtClean="0"/>
              <a:t>, Р. А. </a:t>
            </a:r>
            <a:r>
              <a:rPr lang="ru-RU" sz="2000" dirty="0" err="1" smtClean="0"/>
              <a:t>Утяшева</a:t>
            </a:r>
            <a:r>
              <a:rPr lang="ru-RU" sz="2000" dirty="0" smtClean="0"/>
              <a:t>. – Уфа: Изд-во ГБОУ ВПО БГМУ Минздрава России, 2013. - 76 с.</a:t>
            </a:r>
          </a:p>
          <a:p>
            <a:pPr lvl="0"/>
            <a:r>
              <a:rPr lang="ru-RU" sz="2000" dirty="0" smtClean="0"/>
              <a:t>Кривицкая Л. В. Внутриутробные инфекции. Сепсис новорожденных: </a:t>
            </a:r>
            <a:r>
              <a:rPr lang="ru-RU" sz="2000" dirty="0" err="1" smtClean="0"/>
              <a:t>учеб.-метод</a:t>
            </a:r>
            <a:r>
              <a:rPr lang="ru-RU" sz="2000" dirty="0" smtClean="0"/>
              <a:t>. пособие для студентов 4–6 курсов лечебного, медико-диагностического факультетов / Л. В. Кривицкая, Ж. П. Кравчук, И. Н. </a:t>
            </a:r>
            <a:r>
              <a:rPr lang="ru-RU" sz="2000" dirty="0" err="1" smtClean="0"/>
              <a:t>Струповец</a:t>
            </a:r>
            <a:r>
              <a:rPr lang="ru-RU" sz="2000" dirty="0" smtClean="0"/>
              <a:t> — Гомель: УО «Гомельский государственный медицинский университет», 2009. — 64 с. </a:t>
            </a:r>
          </a:p>
          <a:p>
            <a:pPr lvl="0"/>
            <a:r>
              <a:rPr lang="ru-RU" sz="2000" dirty="0" smtClean="0"/>
              <a:t>Врожденные инфекции: клиника, диагностика, лечение, профилактика. Под ред. Ю.В. </a:t>
            </a:r>
            <a:r>
              <a:rPr lang="ru-RU" sz="2000" dirty="0" err="1" smtClean="0"/>
              <a:t>Лобзина</a:t>
            </a:r>
            <a:r>
              <a:rPr lang="ru-RU" sz="2000" dirty="0" smtClean="0"/>
              <a:t>. </a:t>
            </a:r>
            <a:r>
              <a:rPr lang="ru-RU" sz="2000" dirty="0" err="1" smtClean="0"/>
              <a:t>Ст-Петербург</a:t>
            </a:r>
            <a:r>
              <a:rPr lang="ru-RU" sz="2000" dirty="0" smtClean="0"/>
              <a:t> 2010; 62 с.</a:t>
            </a:r>
          </a:p>
          <a:p>
            <a:pPr lvl="0"/>
            <a:r>
              <a:rPr lang="ru-RU" sz="2000" dirty="0" err="1" smtClean="0"/>
              <a:t>Посисеева</a:t>
            </a:r>
            <a:r>
              <a:rPr lang="ru-RU" sz="2000" dirty="0" smtClean="0"/>
              <a:t> ЛВ. Внутриутробная инфекция: вопросы и ответы. Вопросы гинекологии, акушерства и </a:t>
            </a:r>
            <a:r>
              <a:rPr lang="ru-RU" sz="2000" dirty="0" err="1" smtClean="0"/>
              <a:t>перинатологии</a:t>
            </a:r>
            <a:r>
              <a:rPr lang="ru-RU" sz="2000" dirty="0" smtClean="0"/>
              <a:t>. 2020;19(2):124-128.</a:t>
            </a:r>
          </a:p>
          <a:p>
            <a:pPr lvl="0"/>
            <a:r>
              <a:rPr lang="ru-RU" sz="2000" dirty="0" err="1" smtClean="0"/>
              <a:t>Науменко</a:t>
            </a:r>
            <a:r>
              <a:rPr lang="ru-RU" sz="2000" dirty="0" smtClean="0"/>
              <a:t> НС, Никонов АП, Александров ЛС, </a:t>
            </a:r>
            <a:r>
              <a:rPr lang="ru-RU" sz="2000" dirty="0" err="1" smtClean="0"/>
              <a:t>Асцатурова</a:t>
            </a:r>
            <a:r>
              <a:rPr lang="ru-RU" sz="2000" dirty="0" smtClean="0"/>
              <a:t> ОР, Белова АВ. Инфекционный скрининг беременных: значение для перинатальных исходов. Вопросы гинекологии, акушерства и </a:t>
            </a:r>
            <a:r>
              <a:rPr lang="ru-RU" sz="2000" dirty="0" err="1" smtClean="0"/>
              <a:t>перинатологии</a:t>
            </a:r>
            <a:r>
              <a:rPr lang="ru-RU" sz="2000" dirty="0" smtClean="0"/>
              <a:t>. 2017;16(6):44-49.</a:t>
            </a:r>
          </a:p>
          <a:p>
            <a:pPr lvl="0"/>
            <a:r>
              <a:rPr lang="ru-RU" sz="2000" dirty="0" smtClean="0"/>
              <a:t>Врожденные и перинатальные вирусные инфекции: учебно-методическое пособие / составители: П.В. Шумилов, А.И. </a:t>
            </a:r>
            <a:r>
              <a:rPr lang="ru-RU" sz="2000" dirty="0" err="1" smtClean="0"/>
              <a:t>Крапивкин</a:t>
            </a:r>
            <a:r>
              <a:rPr lang="ru-RU" sz="2000" dirty="0" smtClean="0"/>
              <a:t>, Э.А. Саркисян [и др.]. – М.: ГБУЗ «НПЦ спец. мед. помощи детям ДЗМ», 2024. – 109 с.</a:t>
            </a:r>
          </a:p>
          <a:p>
            <a:pPr lvl="0"/>
            <a:r>
              <a:rPr lang="ru-RU" sz="2000" dirty="0" err="1" smtClean="0"/>
              <a:t>Неонатология</a:t>
            </a:r>
            <a:r>
              <a:rPr lang="ru-RU" sz="2000" dirty="0" smtClean="0"/>
              <a:t>: Национальное руководство в 2-х томах. Под редакцией акад. РАМН Н.Н. Володина, профессора Д.Н. Дегтярева. Москва, «ГЭОТАР- </a:t>
            </a:r>
            <a:r>
              <a:rPr lang="ru-RU" sz="2000" dirty="0" err="1" smtClean="0"/>
              <a:t>медиа</a:t>
            </a:r>
            <a:r>
              <a:rPr lang="ru-RU" sz="2000" dirty="0" smtClean="0"/>
              <a:t>» 2023. Том 2.</a:t>
            </a:r>
          </a:p>
          <a:p>
            <a:pPr lvl="0"/>
            <a:r>
              <a:rPr lang="ru-RU" sz="2000" dirty="0" err="1" smtClean="0"/>
              <a:t>Бахарева</a:t>
            </a:r>
            <a:r>
              <a:rPr lang="ru-RU" sz="2000" dirty="0" smtClean="0"/>
              <a:t>, И.В. Прогностическое значение исследования амниотической жидкости у беременных с высоким риском развития внутриутробной инфекции / И.В. </a:t>
            </a:r>
            <a:r>
              <a:rPr lang="ru-RU" sz="2000" dirty="0" err="1" smtClean="0"/>
              <a:t>Бахарева</a:t>
            </a:r>
            <a:r>
              <a:rPr lang="ru-RU" sz="2000" dirty="0" smtClean="0"/>
              <a:t> // </a:t>
            </a:r>
            <a:r>
              <a:rPr lang="ru-RU" sz="2000" dirty="0" err="1" smtClean="0"/>
              <a:t>Росcийский</a:t>
            </a:r>
            <a:r>
              <a:rPr lang="ru-RU" sz="2000" dirty="0" smtClean="0"/>
              <a:t> медицинский журнал. – 2009. – № 4. – С. 31–36.</a:t>
            </a:r>
          </a:p>
          <a:p>
            <a:pPr lvl="0"/>
            <a:r>
              <a:rPr lang="ru-RU" sz="2000" dirty="0" err="1" smtClean="0"/>
              <a:t>Сидельникова</a:t>
            </a:r>
            <a:r>
              <a:rPr lang="ru-RU" sz="2000" dirty="0" smtClean="0"/>
              <a:t>, В.М. </a:t>
            </a:r>
            <a:r>
              <a:rPr lang="ru-RU" sz="2000" dirty="0" err="1" smtClean="0"/>
              <a:t>Невынашивание</a:t>
            </a:r>
            <a:r>
              <a:rPr lang="ru-RU" sz="2000" dirty="0" smtClean="0"/>
              <a:t> беременности: руководство для практических врачей/ В.М. </a:t>
            </a:r>
            <a:r>
              <a:rPr lang="ru-RU" sz="2000" dirty="0" err="1" smtClean="0"/>
              <a:t>Сидельникова</a:t>
            </a:r>
            <a:r>
              <a:rPr lang="ru-RU" sz="2000" dirty="0" smtClean="0"/>
              <a:t>, Г.Т.Сухих.- М., 2010.- с.428- 430.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5486"/>
            <a:ext cx="5936566" cy="576064"/>
          </a:xfrm>
          <a:prstGeom prst="homePlat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486"/>
            <a:ext cx="5553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</a:t>
            </a:r>
            <a:endParaRPr lang="ru-RU" sz="3200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6DB4-EF17-4886-86EA-B70035A88C2F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0" y="1"/>
            <a:ext cx="12388363" cy="7042639"/>
          </a:xfrm>
          <a:prstGeom prst="rect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32509" y="2570924"/>
            <a:ext cx="8612639" cy="107721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6400" b="1" dirty="0" smtClean="0">
                <a:solidFill>
                  <a:srgbClr val="E2C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6400" b="1" dirty="0">
              <a:solidFill>
                <a:srgbClr val="E2C5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2481</Words>
  <Application>Microsoft Office PowerPoint</Application>
  <PresentationFormat>Широкоэкранный</PresentationFormat>
  <Paragraphs>525</Paragraphs>
  <Slides>94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8" baseType="lpstr">
      <vt:lpstr>Arial</vt:lpstr>
      <vt:lpstr>Calibri</vt:lpstr>
      <vt:lpstr>Times New Roman</vt:lpstr>
      <vt:lpstr>Тема Office</vt:lpstr>
      <vt:lpstr>Презентация PowerPoint</vt:lpstr>
      <vt:lpstr>Диагностика врожденных TORCH-инфекций. Методы пренатальной диагностики (амниоцентез, кордоцентез). Лабораторная диагностика врожденных инфекций (IgM у новорожденных, ПЦР). Дифференциальная диагностика с другими перинатальными инфекциями.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16</cp:revision>
  <dcterms:created xsi:type="dcterms:W3CDTF">2025-04-28T07:42:29Z</dcterms:created>
  <dcterms:modified xsi:type="dcterms:W3CDTF">2025-06-23T20:54:40Z</dcterms:modified>
</cp:coreProperties>
</file>