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2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59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03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43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1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32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45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0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06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35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2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B1BE-56CC-4CBC-BACD-D0220739162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0D1F5-BA19-4B89-9836-38AC8FC10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71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65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МАССОВАЯ КОММУНИКАЦИЯ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073400"/>
            <a:ext cx="9144000" cy="2692400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Понятие массовой коммуникации</a:t>
            </a:r>
          </a:p>
          <a:p>
            <a:r>
              <a:rPr lang="ru-RU" sz="3400" dirty="0" smtClean="0"/>
              <a:t>Характеристики массовой коммуникации</a:t>
            </a:r>
          </a:p>
          <a:p>
            <a:r>
              <a:rPr lang="ru-RU" sz="3400" dirty="0" smtClean="0"/>
              <a:t>Свойства коммуникационного процесса </a:t>
            </a:r>
            <a:r>
              <a:rPr lang="ru-RU" sz="3400" dirty="0" smtClean="0"/>
              <a:t>в </a:t>
            </a:r>
            <a:r>
              <a:rPr lang="ru-RU" sz="3400" dirty="0" smtClean="0"/>
              <a:t>СМК </a:t>
            </a:r>
          </a:p>
          <a:p>
            <a:r>
              <a:rPr lang="ru-RU" sz="3400" dirty="0" smtClean="0"/>
              <a:t>Структура массовой коммуникации</a:t>
            </a:r>
          </a:p>
          <a:p>
            <a:r>
              <a:rPr lang="ru-RU" sz="3400" dirty="0" smtClean="0"/>
              <a:t>Массовая информация </a:t>
            </a:r>
          </a:p>
          <a:p>
            <a:r>
              <a:rPr lang="ru-RU" sz="3400" dirty="0"/>
              <a:t>Ф</a:t>
            </a:r>
            <a:r>
              <a:rPr lang="ru-RU" sz="3400" dirty="0" smtClean="0"/>
              <a:t>ункция </a:t>
            </a:r>
            <a:r>
              <a:rPr lang="ru-RU" sz="3400" dirty="0" smtClean="0"/>
              <a:t>«издателей»  - контроль за созданием и преобразованием социальной информации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6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Деятельность </a:t>
            </a:r>
            <a:r>
              <a:rPr lang="ru-RU" dirty="0" err="1" smtClean="0"/>
              <a:t>спиндоктора</a:t>
            </a:r>
            <a:r>
              <a:rPr lang="ru-RU" dirty="0" smtClean="0"/>
              <a:t> подразделяется на следующие этапы: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1) отбор события (выбор того события, которое необходимо соответствующим образом осветить в СМК);</a:t>
            </a:r>
          </a:p>
          <a:p>
            <a:r>
              <a:rPr lang="ru-RU" dirty="0" smtClean="0"/>
              <a:t> 2) подготовка ожидания события (направление активности журналистов в определенное русло, настрой аудитории на ожидаемую реакцию по отношению к планируемому событию); </a:t>
            </a:r>
          </a:p>
          <a:p>
            <a:r>
              <a:rPr lang="ru-RU" dirty="0" smtClean="0"/>
              <a:t>3) «проведение самого события»; </a:t>
            </a:r>
          </a:p>
          <a:p>
            <a:r>
              <a:rPr lang="ru-RU" dirty="0" smtClean="0"/>
              <a:t>4) освещение события в СМК; </a:t>
            </a:r>
          </a:p>
          <a:p>
            <a:r>
              <a:rPr lang="ru-RU" dirty="0" smtClean="0"/>
              <a:t>5) комментарии к событию; </a:t>
            </a:r>
          </a:p>
          <a:p>
            <a:r>
              <a:rPr lang="ru-RU" dirty="0" smtClean="0"/>
              <a:t>6) упоминание события в списке однородных событий (нахождение исторических аналогов и формулировка его оценки); </a:t>
            </a:r>
          </a:p>
          <a:p>
            <a:r>
              <a:rPr lang="ru-RU" dirty="0" smtClean="0"/>
              <a:t>7) ссылки на событие в качестве подтверждения какой-либо тенденции; </a:t>
            </a:r>
          </a:p>
          <a:p>
            <a:r>
              <a:rPr lang="ru-RU" dirty="0" smtClean="0"/>
              <a:t>8) отслеживание резонансных явлений в общественном мнении, касающихся данного события, с целью «подготовки новых событий».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3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Схема «продвижения» сообщения и его дальнейшего развития в СМК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«издатели» организуют «продвижение» сообщения о событиях в СМК. </a:t>
            </a:r>
          </a:p>
          <a:p>
            <a:r>
              <a:rPr lang="ru-RU" dirty="0" smtClean="0"/>
              <a:t>- первые, отрывочные сведения о событии; </a:t>
            </a:r>
          </a:p>
          <a:p>
            <a:r>
              <a:rPr lang="ru-RU" dirty="0" smtClean="0"/>
              <a:t>- появление полноценной (высококачественной) информации;</a:t>
            </a:r>
          </a:p>
          <a:p>
            <a:r>
              <a:rPr lang="ru-RU" dirty="0" smtClean="0"/>
              <a:t> - добавление первичных комментариев авторов данного сообщения; </a:t>
            </a:r>
          </a:p>
          <a:p>
            <a:r>
              <a:rPr lang="ru-RU" dirty="0" smtClean="0"/>
              <a:t>- новое развитие события в СМК, увеличение его значимости в глазах общественности; </a:t>
            </a:r>
          </a:p>
          <a:p>
            <a:r>
              <a:rPr lang="ru-RU" dirty="0" smtClean="0"/>
              <a:t>- высказывание мнений общественных авторитетов в СМК; </a:t>
            </a:r>
          </a:p>
          <a:p>
            <a:r>
              <a:rPr lang="ru-RU" dirty="0" smtClean="0"/>
              <a:t>- первые попытки аналитического осмысления проблемы, затронутой в информационном сообщении; </a:t>
            </a:r>
          </a:p>
          <a:p>
            <a:r>
              <a:rPr lang="ru-RU" dirty="0" smtClean="0"/>
              <a:t>- разрастание и усугубление проблемы;</a:t>
            </a:r>
          </a:p>
          <a:p>
            <a:r>
              <a:rPr lang="ru-RU" dirty="0" smtClean="0"/>
              <a:t> - попытка выработки единого решения; </a:t>
            </a:r>
          </a:p>
          <a:p>
            <a:r>
              <a:rPr lang="ru-RU" dirty="0" smtClean="0"/>
              <a:t>- озвучивание единого решения признанными общественными авторитетами; </a:t>
            </a:r>
          </a:p>
          <a:p>
            <a:r>
              <a:rPr lang="ru-RU" dirty="0" smtClean="0"/>
              <a:t>- выработка стереотипа по решению данной проблемы в общественном сознании.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61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функция «издателей»  - контроль за созданием и преобразованием социальной информации.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Медиократы</a:t>
            </a:r>
            <a:r>
              <a:rPr lang="ru-RU" dirty="0" smtClean="0"/>
              <a:t> осуществляют контроль за информационной политикой, используя прежде всего административные ресурсы. </a:t>
            </a:r>
          </a:p>
          <a:p>
            <a:r>
              <a:rPr lang="ru-RU" dirty="0" smtClean="0"/>
              <a:t>Механизм контроля за СМК  - две основные модели: </a:t>
            </a:r>
          </a:p>
          <a:p>
            <a:r>
              <a:rPr lang="ru-RU" dirty="0" smtClean="0"/>
              <a:t>- «тоталитарная», которая налагает полный запрет на освещение определенных событий; </a:t>
            </a:r>
          </a:p>
          <a:p>
            <a:r>
              <a:rPr lang="ru-RU" dirty="0" smtClean="0"/>
              <a:t>- «демократическая», которая предусматривает освещение «нежелательного события» в информационном потоке вместе с другими сообщениями. При такой комбинации ретушируется значимость «нежелательного события».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319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функция «издателей»  - контроль за созданием и преобразованием социальной информации.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Контроль </a:t>
            </a:r>
            <a:r>
              <a:rPr lang="ru-RU" dirty="0" err="1" smtClean="0"/>
              <a:t>спиндокторов</a:t>
            </a:r>
            <a:r>
              <a:rPr lang="ru-RU" dirty="0" smtClean="0"/>
              <a:t> в СМК - фильтр, не пропускающий нежелательные факты. </a:t>
            </a:r>
          </a:p>
          <a:p>
            <a:r>
              <a:rPr lang="ru-RU" dirty="0" smtClean="0"/>
              <a:t>Три типа контроля </a:t>
            </a:r>
            <a:r>
              <a:rPr lang="ru-RU" dirty="0" err="1" smtClean="0"/>
              <a:t>спиндокторов</a:t>
            </a:r>
            <a:r>
              <a:rPr lang="ru-RU" dirty="0" smtClean="0"/>
              <a:t> за информацией: </a:t>
            </a:r>
          </a:p>
          <a:p>
            <a:r>
              <a:rPr lang="ru-RU" dirty="0" smtClean="0"/>
              <a:t>1) контроль допуска на объект (к эпицентру события журналисты вообще не допускаются или допускаются «избранные»; так, известны случаи, когда журналисты не получают аккредитации в зону боевых действий, в зал парламентских заседаний и т.д.); </a:t>
            </a:r>
          </a:p>
          <a:p>
            <a:r>
              <a:rPr lang="ru-RU" dirty="0" smtClean="0"/>
              <a:t>2) контроль информации (вся информация поступает из пресс-центров и пресс-конференций; таким образом она приходит к журналисту через вторые руки); </a:t>
            </a:r>
          </a:p>
          <a:p>
            <a:r>
              <a:rPr lang="ru-RU" dirty="0" smtClean="0"/>
              <a:t>3) контроль за передачей информации (цензура фото- и видеосъемок, ограничение доступа журналистов к эфиру).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635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Массовая информация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Массовая информация - это социальная информация, передаваемая широким аудиториям, рассредоточенным во времени и пространстве с по- мощью искусственных каналов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1621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функции массовой коммуникации: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Информационная функция заключается в предоставлении массовому потребителю актуальной информации о самых различных сферах деятельности — деловой, научно- технической, политической, юридической, медицинской и т.п. </a:t>
            </a:r>
          </a:p>
          <a:p>
            <a:r>
              <a:rPr lang="ru-RU" dirty="0" smtClean="0"/>
              <a:t>Регулирующая функция имеет широкий диапазон воздействия на массовую аудиторию, начиная с установления контактов и кончая контролем над обществом. Массовая коммуникация влияет на формирование общественного сознания группы и личности, на формирование общественного мнения и создание социальных стереотипов. Так происходит социализация индивида в соответствии с нормами, желательными для общества в данный исторический период. </a:t>
            </a:r>
          </a:p>
          <a:p>
            <a:r>
              <a:rPr lang="ru-RU" dirty="0" smtClean="0"/>
              <a:t> Культурологическая функция включает в себя ознакомление с достижениями культуры и искусства и способствует осознанию обществом необходимости преемственности культуры, сохранения культурных традиций. Это способствует взаимопониманию, снятию социальной напряженности и в конечном счете способствует интеграции общества.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196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МАССОВАЯ 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Массовая коммуникация - процесс распространения информации (сообщений, знаний, представлений, моральных и правовых норм и т.п.) с помощью технических средств (пресса, радио, телевидение, интернет и др.) на численно большие, рассредоточенные аудитории.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4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СМК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Средства массовой коммуникации (СМК) — это специальные каналы и передатчики, благодаря которым происходит распространение информационных сообщений на большие территории.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63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массовой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наличие технических средств, обеспечивающих регулярность, массовость, публичность сообщений, их социальную актуальность; </a:t>
            </a:r>
          </a:p>
          <a:p>
            <a:r>
              <a:rPr lang="ru-RU" dirty="0" smtClean="0"/>
              <a:t>- социальная значимость информации, способствующей повышению </a:t>
            </a:r>
            <a:r>
              <a:rPr lang="ru-RU" dirty="0" err="1" smtClean="0"/>
              <a:t>мотивированности</a:t>
            </a:r>
            <a:r>
              <a:rPr lang="ru-RU" dirty="0" smtClean="0"/>
              <a:t> аудитории; </a:t>
            </a:r>
          </a:p>
          <a:p>
            <a:r>
              <a:rPr lang="ru-RU" dirty="0" smtClean="0"/>
              <a:t>- массовостью аудитории, которая вследствие ее </a:t>
            </a:r>
            <a:r>
              <a:rPr lang="ru-RU" dirty="0" err="1" smtClean="0"/>
              <a:t>рассредоточенности</a:t>
            </a:r>
            <a:r>
              <a:rPr lang="ru-RU" dirty="0" smtClean="0"/>
              <a:t> и анонимности требует тщательно продуманной ценностной ориентации; </a:t>
            </a:r>
          </a:p>
          <a:p>
            <a:r>
              <a:rPr lang="ru-RU" dirty="0" smtClean="0"/>
              <a:t>- многоканальность и возможность выбора коммуникативных средств, обеспечивающих вариативность и вместе с тем нормативность массовой коммуникации; </a:t>
            </a:r>
          </a:p>
          <a:p>
            <a:r>
              <a:rPr lang="ru-RU" dirty="0" smtClean="0"/>
              <a:t>- отсутствие непосредственной связи между коммуникатором и аудиторией в процессе общения.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Свойства коммуникационного процесса </a:t>
            </a:r>
            <a:br>
              <a:rPr lang="ru-RU" dirty="0" smtClean="0"/>
            </a:br>
            <a:r>
              <a:rPr lang="ru-RU" dirty="0" smtClean="0"/>
              <a:t>в СМК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диахронностъ</a:t>
            </a:r>
            <a:r>
              <a:rPr lang="ru-RU" dirty="0" smtClean="0"/>
              <a:t> — коммуникативное свойство, благодаря которому сообщение сохраняется во времени;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диатопностъ</a:t>
            </a:r>
            <a:r>
              <a:rPr lang="ru-RU" dirty="0" smtClean="0"/>
              <a:t> — коммуникативное свойство, позволяющее информационным сообщениям преодолевать пространство;</a:t>
            </a:r>
          </a:p>
          <a:p>
            <a:r>
              <a:rPr lang="ru-RU" dirty="0" smtClean="0"/>
              <a:t> - мультиплицирование — коммуникативное свойство, благодаря которому сообщение подвергается многократному повторению с относительно неизменным содержанием;</a:t>
            </a:r>
          </a:p>
          <a:p>
            <a:r>
              <a:rPr lang="ru-RU" dirty="0" smtClean="0"/>
              <a:t> - </a:t>
            </a:r>
            <a:r>
              <a:rPr lang="ru-RU" dirty="0" err="1" smtClean="0"/>
              <a:t>симультанностъ</a:t>
            </a:r>
            <a:r>
              <a:rPr lang="ru-RU" dirty="0" smtClean="0"/>
              <a:t> — свойство коммуникационного процесса, позволяющее представлять адекватные сообщения множеству людей практически одновременно; </a:t>
            </a:r>
          </a:p>
          <a:p>
            <a:r>
              <a:rPr lang="ru-RU" dirty="0" smtClean="0"/>
              <a:t>- репликация — свойство, реализующее регулирующее воздействие массовой коммуникации.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5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массовой коммуникации: Коммуникаторы.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производство и распространение информации осуществляется профессионально коллективами и отдельными людьми (адресанты)</a:t>
            </a:r>
          </a:p>
          <a:p>
            <a:r>
              <a:rPr lang="ru-RU" dirty="0" smtClean="0"/>
              <a:t>Производство информации коммуникаторами неотделимо от интересов ее потребителей.</a:t>
            </a:r>
          </a:p>
          <a:p>
            <a:r>
              <a:rPr lang="ru-RU" dirty="0" smtClean="0"/>
              <a:t>Потребители социальной информации, выступающие чаще как «массы», разнородные организованно неоформленные множества людей, называются аудиториями (адресатами)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12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Классификации профессиональных коммуникаторов в соответствии: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их деловыми качествами (степенью мастерства, профессиональным отношением к делу, дисциплиной); </a:t>
            </a:r>
          </a:p>
          <a:p>
            <a:r>
              <a:rPr lang="ru-RU" dirty="0" smtClean="0"/>
              <a:t>с их идейно-нравственными качествами (наличие определенных убеждений и моральных установок); </a:t>
            </a:r>
          </a:p>
          <a:p>
            <a:r>
              <a:rPr lang="ru-RU" dirty="0" smtClean="0"/>
              <a:t>с особенностями интеллектуальной деятельности (аналитики, интерпретаторы, ораторы и т.д.).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120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Институциональная классификации профессиональных коммуникаторов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«редакции» и «издатели».</a:t>
            </a:r>
          </a:p>
          <a:p>
            <a:r>
              <a:rPr lang="ru-RU" dirty="0" smtClean="0"/>
              <a:t> Редакции» (</a:t>
            </a:r>
            <a:r>
              <a:rPr lang="ru-RU" dirty="0" err="1" smtClean="0"/>
              <a:t>коммуниканты</a:t>
            </a:r>
            <a:r>
              <a:rPr lang="ru-RU" dirty="0" smtClean="0"/>
              <a:t>) - это непосредственные создатели и передатчики текстов. </a:t>
            </a:r>
          </a:p>
          <a:p>
            <a:r>
              <a:rPr lang="ru-RU" dirty="0" smtClean="0"/>
              <a:t>Сами «редакции» подразделяются на журналистов (кто собирает информацию, создает первичный текст и выступает перед аудиторией), «техников» (кто обеспечивает материализацию текста, его размножение, хранение и передачу; в эту группу включают дикторов, операторов, работников типографии, инженеров, программистов, дизайнеров, оформителей и др.).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4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«издатели»: </a:t>
            </a:r>
            <a:r>
              <a:rPr lang="ru-RU" dirty="0" err="1" smtClean="0"/>
              <a:t>медиократы</a:t>
            </a:r>
            <a:r>
              <a:rPr lang="ru-RU" dirty="0" smtClean="0"/>
              <a:t> и </a:t>
            </a:r>
            <a:r>
              <a:rPr lang="ru-RU" dirty="0" err="1" smtClean="0"/>
              <a:t>спиндокторы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«издатели - владельцы, акционеры, менеджеры, </a:t>
            </a:r>
            <a:r>
              <a:rPr lang="ru-RU" dirty="0" err="1" smtClean="0"/>
              <a:t>спиндокторы</a:t>
            </a:r>
            <a:r>
              <a:rPr lang="ru-RU" dirty="0" smtClean="0"/>
              <a:t> и другие лица, определяющие главные цели органа информации. </a:t>
            </a:r>
          </a:p>
          <a:p>
            <a:r>
              <a:rPr lang="ru-RU" dirty="0" smtClean="0"/>
              <a:t>В группу «издатели» также входят политические консультанты и представители служб исследования общественного мнения, которые оказывают огромное влияние на информационную политику СМК. </a:t>
            </a:r>
          </a:p>
          <a:p>
            <a:r>
              <a:rPr lang="ru-RU" dirty="0" smtClean="0"/>
              <a:t>«Издатели» подразделяются на </a:t>
            </a:r>
            <a:r>
              <a:rPr lang="ru-RU" dirty="0" err="1" smtClean="0"/>
              <a:t>медиократов</a:t>
            </a:r>
            <a:r>
              <a:rPr lang="ru-RU" dirty="0" smtClean="0"/>
              <a:t> и </a:t>
            </a:r>
            <a:r>
              <a:rPr lang="ru-RU" dirty="0" err="1" smtClean="0"/>
              <a:t>спиндокторов</a:t>
            </a:r>
            <a:r>
              <a:rPr lang="ru-RU" dirty="0" smtClean="0"/>
              <a:t>. </a:t>
            </a:r>
            <a:r>
              <a:rPr lang="ru-RU" dirty="0" err="1" smtClean="0"/>
              <a:t>Медиократы</a:t>
            </a:r>
            <a:r>
              <a:rPr lang="ru-RU" dirty="0" smtClean="0"/>
              <a:t> — это владельцы СМК, а </a:t>
            </a:r>
            <a:r>
              <a:rPr lang="ru-RU" dirty="0" err="1" smtClean="0"/>
              <a:t>спиндокторы</a:t>
            </a:r>
            <a:r>
              <a:rPr lang="ru-RU" dirty="0" smtClean="0"/>
              <a:t> —люди, которые в силу личного авторитета, обладания властью, знакомств с журналистами и хорошего знания информационной инфраструктуры имеют возможность воздействовать на подготовку информационных сообщений, их отбор и способы освещения.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3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1107</Words>
  <Application>Microsoft Office PowerPoint</Application>
  <PresentationFormat>Широкоэкранный</PresentationFormat>
  <Paragraphs>77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МАССОВАЯ КОММУНИКАЦИЯ</vt:lpstr>
      <vt:lpstr>МАССОВАЯ КОММУНИКАЦИЯ</vt:lpstr>
      <vt:lpstr>СМК </vt:lpstr>
      <vt:lpstr>Характеристики массовой коммуникации</vt:lpstr>
      <vt:lpstr>Свойства коммуникационного процесса  в СМК </vt:lpstr>
      <vt:lpstr>Структура массовой коммуникации: Коммуникаторы.</vt:lpstr>
      <vt:lpstr>Классификации профессиональных коммуникаторов в соответствии: </vt:lpstr>
      <vt:lpstr>Институциональная классификации профессиональных коммуникаторов</vt:lpstr>
      <vt:lpstr>«издатели»: медиократы и спиндокторы</vt:lpstr>
      <vt:lpstr>Деятельность спиндоктора подразделяется на следующие этапы:</vt:lpstr>
      <vt:lpstr>Схема «продвижения» сообщения и его дальнейшего развития в СМК :</vt:lpstr>
      <vt:lpstr>функция «издателей»  - контроль за созданием и преобразованием социальной информации.</vt:lpstr>
      <vt:lpstr>функция «издателей»  - контроль за созданием и преобразованием социальной информации.</vt:lpstr>
      <vt:lpstr>Массовая информация </vt:lpstr>
      <vt:lpstr> функции массовой коммуникации: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МАССОВАЯ КОММУНИКАЦИЯ</dc:title>
  <dc:creator>Пользователь Windows</dc:creator>
  <cp:lastModifiedBy>Пользователь Windows</cp:lastModifiedBy>
  <cp:revision>15</cp:revision>
  <dcterms:created xsi:type="dcterms:W3CDTF">2020-05-06T04:57:28Z</dcterms:created>
  <dcterms:modified xsi:type="dcterms:W3CDTF">2021-04-15T09:21:21Z</dcterms:modified>
</cp:coreProperties>
</file>