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310" r:id="rId4"/>
    <p:sldId id="302" r:id="rId5"/>
    <p:sldId id="304" r:id="rId6"/>
    <p:sldId id="284" r:id="rId7"/>
    <p:sldId id="306" r:id="rId8"/>
    <p:sldId id="286" r:id="rId9"/>
    <p:sldId id="287" r:id="rId10"/>
    <p:sldId id="307" r:id="rId11"/>
    <p:sldId id="288" r:id="rId12"/>
    <p:sldId id="308" r:id="rId13"/>
    <p:sldId id="290" r:id="rId14"/>
    <p:sldId id="309" r:id="rId15"/>
    <p:sldId id="294" r:id="rId16"/>
    <p:sldId id="28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E470068-60B2-482C-9526-DC2E2F7D8580}" type="datetimeFigureOut">
              <a:rPr lang="ru-RU" smtClean="0"/>
              <a:pPr/>
              <a:t>10.09.2024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70068-60B2-482C-9526-DC2E2F7D8580}" type="datetimeFigureOut">
              <a:rPr lang="ru-RU" smtClean="0"/>
              <a:pPr/>
              <a:t>10.09.2024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21FD37-3C5E-47C5-9B32-43276274911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000100" y="642918"/>
            <a:ext cx="7786742" cy="830997"/>
          </a:xfrm>
          <a:prstGeom prst="rect">
            <a:avLst/>
          </a:prstGeom>
        </p:spPr>
        <p:txBody>
          <a:bodyPr wrap="square">
            <a:spAutoFit/>
          </a:bodyPr>
          <a:lstStyle/>
          <a:p>
            <a:pPr algn="ctr"/>
            <a:r>
              <a:rPr lang="en-US" sz="2400" b="1" dirty="0">
                <a:solidFill>
                  <a:srgbClr val="FF0000"/>
                </a:solidFill>
              </a:rPr>
              <a:t> </a:t>
            </a:r>
            <a:endParaRPr lang="ru-RU" sz="2400" dirty="0"/>
          </a:p>
          <a:p>
            <a:endParaRPr lang="ru-RU" sz="2400" dirty="0"/>
          </a:p>
        </p:txBody>
      </p:sp>
      <p:sp>
        <p:nvSpPr>
          <p:cNvPr id="20481" name="Rectangle 1"/>
          <p:cNvSpPr>
            <a:spLocks noChangeArrowheads="1"/>
          </p:cNvSpPr>
          <p:nvPr/>
        </p:nvSpPr>
        <p:spPr bwMode="auto">
          <a:xfrm>
            <a:off x="642910" y="645177"/>
            <a:ext cx="8286808" cy="532453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tab pos="457200" algn="l"/>
              </a:tabLst>
            </a:pPr>
            <a:r>
              <a:rPr kumimoji="0" lang="en-US" sz="2400" b="1" i="0" u="none" strike="noStrike" cap="none" normalizeH="0" baseline="0" dirty="0">
                <a:ln>
                  <a:noFill/>
                </a:ln>
                <a:solidFill>
                  <a:srgbClr val="FF0000"/>
                </a:solidFill>
                <a:effectLst/>
                <a:latin typeface="Arial" pitchFamily="34" charset="0"/>
                <a:ea typeface="Times New Roman" pitchFamily="18" charset="0"/>
                <a:cs typeface="Arial" pitchFamily="34" charset="0"/>
              </a:rPr>
              <a:t> </a:t>
            </a:r>
            <a:endParaRPr kumimoji="0" lang="en-US" sz="2400" b="0" i="0" u="none" strike="noStrike" cap="none" normalizeH="0" baseline="0" dirty="0">
              <a:ln>
                <a:noFill/>
              </a:ln>
              <a:solidFill>
                <a:srgbClr val="0000FF"/>
              </a:solidFill>
              <a:effectLst/>
              <a:latin typeface="Arial" pitchFamily="34" charset="0"/>
              <a:ea typeface="Times New Roman" pitchFamily="18" charset="0"/>
              <a:cs typeface="Arial" pitchFamily="34" charset="0"/>
            </a:endParaRPr>
          </a:p>
          <a:p>
            <a:pPr algn="just"/>
            <a:r>
              <a:rPr lang="ru-RU" sz="2000" b="1" dirty="0">
                <a:solidFill>
                  <a:srgbClr val="0070C0"/>
                </a:solidFill>
              </a:rPr>
              <a:t> </a:t>
            </a:r>
            <a:endParaRPr lang="ru-RU" sz="2400" dirty="0">
              <a:solidFill>
                <a:srgbClr val="FF0000"/>
              </a:solidFill>
            </a:endParaRPr>
          </a:p>
          <a:p>
            <a:pPr algn="ctr"/>
            <a:r>
              <a:rPr lang="ru-RU" sz="3200" i="1" dirty="0"/>
              <a:t> </a:t>
            </a:r>
            <a:r>
              <a:rPr lang="ru-RU" sz="3200" b="1" dirty="0">
                <a:solidFill>
                  <a:srgbClr val="0070C0"/>
                </a:solidFill>
              </a:rPr>
              <a:t>Лекция 1. </a:t>
            </a:r>
            <a:r>
              <a:rPr lang="ru-RU" sz="3200" b="1" dirty="0">
                <a:solidFill>
                  <a:srgbClr val="C00000"/>
                </a:solidFill>
              </a:rPr>
              <a:t>Общая и социальная квалиметрия  </a:t>
            </a:r>
            <a:endParaRPr lang="ru-RU" sz="3200" dirty="0">
              <a:solidFill>
                <a:srgbClr val="C00000"/>
              </a:solidFill>
            </a:endParaRPr>
          </a:p>
          <a:p>
            <a:r>
              <a:rPr lang="ru-RU" sz="2000" b="1" dirty="0"/>
              <a:t> </a:t>
            </a:r>
          </a:p>
          <a:p>
            <a:endParaRPr lang="ru-RU" sz="2000" b="1" dirty="0"/>
          </a:p>
          <a:p>
            <a:r>
              <a:rPr lang="ru-RU" sz="2400" b="1" dirty="0"/>
              <a:t>1. </a:t>
            </a:r>
            <a:r>
              <a:rPr lang="ru-RU" sz="2800" b="1" dirty="0"/>
              <a:t>Квалиметрия: история и современное состояние. </a:t>
            </a:r>
          </a:p>
          <a:p>
            <a:pPr lvl="0"/>
            <a:r>
              <a:rPr lang="ru-RU" sz="2800" b="1" dirty="0"/>
              <a:t>2. Социальная квалиметрия как наука.  </a:t>
            </a:r>
          </a:p>
          <a:p>
            <a:pPr lvl="0"/>
            <a:r>
              <a:rPr lang="ru-RU" sz="2800" b="1" dirty="0"/>
              <a:t>3. Основные понятия социальной квалиметрии.</a:t>
            </a:r>
          </a:p>
          <a:p>
            <a:pPr lvl="0"/>
            <a:r>
              <a:rPr lang="ru-RU" sz="2800" b="1" dirty="0"/>
              <a:t>4. Методы социальной квалиметрии.</a:t>
            </a:r>
          </a:p>
          <a:p>
            <a:pPr lvl="0"/>
            <a:endParaRPr lang="ru-RU" sz="2400" b="1" dirty="0"/>
          </a:p>
          <a:p>
            <a:pPr lvl="0"/>
            <a:endParaRPr lang="ru-RU" sz="2400" b="1" dirty="0"/>
          </a:p>
          <a:p>
            <a:endParaRPr lang="ru-RU" sz="2400" b="1" dirty="0"/>
          </a:p>
          <a:p>
            <a:endParaRPr lang="ru-RU" sz="2000" dirty="0">
              <a:solidFill>
                <a:srgbClr val="C00000"/>
              </a:solidFill>
            </a:endParaRPr>
          </a:p>
          <a:p>
            <a:pPr lvl="0"/>
            <a:r>
              <a:rPr lang="ru-RU" sz="2000" b="1" dirty="0"/>
              <a:t> </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715040"/>
          </a:xfrm>
        </p:spPr>
        <p:txBody>
          <a:bodyPr>
            <a:normAutofit fontScale="92500" lnSpcReduction="10000"/>
          </a:bodyPr>
          <a:lstStyle/>
          <a:p>
            <a:r>
              <a:rPr lang="ru-RU" dirty="0"/>
              <a:t>В социальной сфере оценка качества социальной политики, социальной защиты, социального образования, социального обслуживания и других секторов может быть произведена на основе:</a:t>
            </a:r>
          </a:p>
          <a:p>
            <a:r>
              <a:rPr lang="ru-RU" b="1" dirty="0"/>
              <a:t> как </a:t>
            </a:r>
            <a:r>
              <a:rPr lang="ru-RU" b="1" dirty="0">
                <a:solidFill>
                  <a:srgbClr val="C00000"/>
                </a:solidFill>
              </a:rPr>
              <a:t>предметной квалиметрии</a:t>
            </a:r>
            <a:r>
              <a:rPr lang="ru-RU" dirty="0">
                <a:solidFill>
                  <a:srgbClr val="C00000"/>
                </a:solidFill>
              </a:rPr>
              <a:t> </a:t>
            </a:r>
            <a:r>
              <a:rPr lang="ru-RU" dirty="0"/>
              <a:t>(по предмету оценивания — квалиметрия социальной политики, квалиметрия высшего профессионального образования и т. д.), </a:t>
            </a:r>
          </a:p>
          <a:p>
            <a:r>
              <a:rPr lang="ru-RU" b="1" dirty="0"/>
              <a:t>так и </a:t>
            </a:r>
            <a:r>
              <a:rPr lang="ru-RU" b="1" dirty="0">
                <a:solidFill>
                  <a:srgbClr val="C00000"/>
                </a:solidFill>
              </a:rPr>
              <a:t>специальной квалиметрии</a:t>
            </a:r>
            <a:r>
              <a:rPr lang="ru-RU" dirty="0"/>
              <a:t> (по методам и моделям оценки — экспертная квалиметрия,  тестовая, индексная квалиметрия и др.)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86874" cy="6572296"/>
          </a:xfrm>
        </p:spPr>
        <p:txBody>
          <a:bodyPr>
            <a:normAutofit fontScale="70000" lnSpcReduction="20000"/>
          </a:bodyPr>
          <a:lstStyle/>
          <a:p>
            <a:pPr marL="72000" indent="-72000" algn="ctr">
              <a:spcBef>
                <a:spcPts val="0"/>
              </a:spcBef>
              <a:buNone/>
            </a:pPr>
            <a:r>
              <a:rPr lang="ru-RU" sz="5100" b="1" dirty="0">
                <a:solidFill>
                  <a:srgbClr val="0070C0"/>
                </a:solidFill>
              </a:rPr>
              <a:t> </a:t>
            </a:r>
            <a:r>
              <a:rPr lang="ru-RU" sz="5100" b="1" dirty="0">
                <a:solidFill>
                  <a:srgbClr val="C00000"/>
                </a:solidFill>
              </a:rPr>
              <a:t>4. Методы социальной квалиметрии</a:t>
            </a:r>
          </a:p>
          <a:p>
            <a:pPr marL="72000" indent="-72000">
              <a:spcBef>
                <a:spcPts val="0"/>
              </a:spcBef>
            </a:pPr>
            <a:endParaRPr lang="ru-RU" sz="3600" b="1" dirty="0">
              <a:solidFill>
                <a:srgbClr val="0070C0"/>
              </a:solidFill>
            </a:endParaRPr>
          </a:p>
          <a:p>
            <a:pPr marL="72000" indent="-72000" algn="just">
              <a:spcBef>
                <a:spcPts val="0"/>
              </a:spcBef>
              <a:buNone/>
            </a:pPr>
            <a:r>
              <a:rPr lang="ru-RU" sz="3800" dirty="0"/>
              <a:t>           Для оценки социальных объектов и процессов в соответствующих ситуациях могут использоваться </a:t>
            </a:r>
            <a:r>
              <a:rPr lang="ru-RU" sz="3800" b="1" dirty="0"/>
              <a:t>специальные методы оценки.  В соответствии с этим выделяют специальные квалиметрии </a:t>
            </a:r>
            <a:r>
              <a:rPr lang="ru-RU" sz="3800" dirty="0"/>
              <a:t>: </a:t>
            </a:r>
          </a:p>
          <a:p>
            <a:pPr marL="72000" indent="-72000">
              <a:spcBef>
                <a:spcPts val="0"/>
              </a:spcBef>
              <a:buNone/>
            </a:pPr>
            <a:r>
              <a:rPr lang="ru-RU" sz="3800" b="1" dirty="0"/>
              <a:t>1)      тестовая,</a:t>
            </a:r>
          </a:p>
          <a:p>
            <a:pPr marL="742950" indent="-742950">
              <a:spcBef>
                <a:spcPts val="0"/>
              </a:spcBef>
              <a:buAutoNum type="arabicParenR" startAt="2"/>
            </a:pPr>
            <a:r>
              <a:rPr lang="ru-RU" sz="3800" b="1" dirty="0"/>
              <a:t>экспертная,</a:t>
            </a:r>
          </a:p>
          <a:p>
            <a:pPr marL="742950" indent="-742950">
              <a:spcBef>
                <a:spcPts val="0"/>
              </a:spcBef>
              <a:buAutoNum type="arabicParenR" startAt="2"/>
            </a:pPr>
            <a:r>
              <a:rPr lang="ru-RU" sz="3800" b="1" dirty="0"/>
              <a:t>индексная,</a:t>
            </a:r>
          </a:p>
          <a:p>
            <a:pPr marL="742950" indent="-742950">
              <a:spcBef>
                <a:spcPts val="0"/>
              </a:spcBef>
              <a:buAutoNum type="arabicParenR" startAt="2"/>
            </a:pPr>
            <a:r>
              <a:rPr lang="ru-RU" sz="3800" b="1" dirty="0"/>
              <a:t>таксономическая,</a:t>
            </a:r>
          </a:p>
          <a:p>
            <a:pPr marL="742950" indent="-742950">
              <a:spcBef>
                <a:spcPts val="0"/>
              </a:spcBef>
              <a:buAutoNum type="arabicParenR" startAt="2"/>
            </a:pPr>
            <a:r>
              <a:rPr lang="ru-RU" sz="3800" b="1" dirty="0"/>
              <a:t>вероятностно-статистическая, </a:t>
            </a:r>
          </a:p>
          <a:p>
            <a:pPr marL="742950" indent="-742950">
              <a:spcBef>
                <a:spcPts val="0"/>
              </a:spcBef>
              <a:buAutoNum type="arabicParenR" startAt="2"/>
            </a:pPr>
            <a:r>
              <a:rPr lang="ru-RU" sz="3800" b="1" dirty="0"/>
              <a:t>нечеткая.</a:t>
            </a:r>
          </a:p>
          <a:p>
            <a:pPr marL="742950" indent="-742950">
              <a:spcBef>
                <a:spcPts val="0"/>
              </a:spcBef>
              <a:buNone/>
            </a:pPr>
            <a:endParaRPr lang="ru-RU" sz="4500" b="1" dirty="0"/>
          </a:p>
          <a:p>
            <a:pPr marL="72000" indent="-72000">
              <a:spcBef>
                <a:spcPts val="0"/>
              </a:spcBef>
            </a:pPr>
            <a:r>
              <a:rPr lang="ru-RU" sz="4500" i="1" dirty="0"/>
              <a:t> (</a:t>
            </a:r>
            <a:r>
              <a:rPr lang="ru-RU" sz="3600" i="1" dirty="0"/>
              <a:t>см.: Титов И. А. Экспертные технологии в управлении и оценке качества высшего образования//Общие проблемы квалиметрии в обра­зовании. Ч. 2: Материалы XI симпозиума "Квалиметрия в образовании: методология, методика, практика". — М., 2006, с. 6-7).</a:t>
            </a:r>
          </a:p>
          <a:p>
            <a:pPr marL="72000" indent="-72000">
              <a:spcBef>
                <a:spcPts val="0"/>
              </a:spcBef>
              <a:buNone/>
            </a:pPr>
            <a:endParaRPr lang="ru-RU" sz="4500" dirty="0"/>
          </a:p>
          <a:p>
            <a:pPr marL="72000" indent="-72000">
              <a:spcBef>
                <a:spcPts val="0"/>
              </a:spcBef>
              <a:buNone/>
            </a:pPr>
            <a:endParaRPr lang="ru-RU" sz="4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00042"/>
            <a:ext cx="8358246" cy="6072230"/>
          </a:xfrm>
        </p:spPr>
        <p:txBody>
          <a:bodyPr>
            <a:normAutofit fontScale="77500" lnSpcReduction="20000"/>
          </a:bodyPr>
          <a:lstStyle/>
          <a:p>
            <a:pPr marL="514350" indent="-514350" algn="just">
              <a:spcBef>
                <a:spcPts val="0"/>
              </a:spcBef>
              <a:buAutoNum type="arabicPeriod"/>
            </a:pPr>
            <a:r>
              <a:rPr lang="ru-RU" b="1" dirty="0">
                <a:solidFill>
                  <a:srgbClr val="C00000"/>
                </a:solidFill>
              </a:rPr>
              <a:t>Тестовая квалиметрия</a:t>
            </a:r>
            <a:r>
              <a:rPr lang="ru-RU" dirty="0">
                <a:solidFill>
                  <a:srgbClr val="C00000"/>
                </a:solidFill>
              </a:rPr>
              <a:t> </a:t>
            </a:r>
            <a:r>
              <a:rPr lang="ru-RU" dirty="0"/>
              <a:t>характеризуется ситуацией оценки с высокой степенью ее </a:t>
            </a:r>
            <a:r>
              <a:rPr lang="ru-RU" dirty="0" err="1"/>
              <a:t>формализуемости</a:t>
            </a:r>
            <a:r>
              <a:rPr lang="ru-RU" dirty="0"/>
              <a:t> </a:t>
            </a:r>
            <a:r>
              <a:rPr lang="ru-RU" b="1" dirty="0"/>
              <a:t>в форме тестов</a:t>
            </a:r>
            <a:r>
              <a:rPr lang="ru-RU" dirty="0"/>
              <a:t>. Нередко ситуация такова, что применяемые методы могут рассматриваться как методы </a:t>
            </a:r>
            <a:r>
              <a:rPr lang="ru-RU" dirty="0" err="1"/>
              <a:t>тестово-экспертной</a:t>
            </a:r>
            <a:r>
              <a:rPr lang="ru-RU" dirty="0"/>
              <a:t> квалиметрии.</a:t>
            </a:r>
          </a:p>
          <a:p>
            <a:pPr marL="514350" indent="-514350" algn="just">
              <a:spcBef>
                <a:spcPts val="0"/>
              </a:spcBef>
              <a:buAutoNum type="arabicPeriod"/>
            </a:pPr>
            <a:endParaRPr lang="ru-RU" dirty="0"/>
          </a:p>
          <a:p>
            <a:pPr marL="72000" indent="-72000" algn="just">
              <a:spcBef>
                <a:spcPts val="0"/>
              </a:spcBef>
              <a:buNone/>
            </a:pPr>
            <a:r>
              <a:rPr lang="ru-RU" b="1" dirty="0">
                <a:solidFill>
                  <a:srgbClr val="C00000"/>
                </a:solidFill>
              </a:rPr>
              <a:t>2. Экспертная квалиметрия  </a:t>
            </a:r>
            <a:r>
              <a:rPr lang="ru-RU" b="1" dirty="0"/>
              <a:t>-</a:t>
            </a:r>
            <a:r>
              <a:rPr lang="ru-RU" dirty="0"/>
              <a:t>  ориентация на человека как непосредственного измерителя качества в системе оценки.  </a:t>
            </a:r>
            <a:r>
              <a:rPr lang="ru-RU" b="1" dirty="0"/>
              <a:t>Привлечение экспертов </a:t>
            </a:r>
            <a:r>
              <a:rPr lang="ru-RU" dirty="0"/>
              <a:t>как специалистов высокого уровня основано на использовании их знаний, опыта и интуиции  (плохо формализуемых). Характеристики, по которым  оценивается качество объекта, носят при этом субъективный характер.  </a:t>
            </a:r>
          </a:p>
          <a:p>
            <a:pPr marL="72000" indent="-72000" algn="just">
              <a:spcBef>
                <a:spcPts val="0"/>
              </a:spcBef>
              <a:buNone/>
            </a:pPr>
            <a:endParaRPr lang="ru-RU" dirty="0"/>
          </a:p>
          <a:p>
            <a:pPr marL="72000" indent="-72000" algn="just">
              <a:spcBef>
                <a:spcPts val="0"/>
              </a:spcBef>
              <a:buNone/>
            </a:pPr>
            <a:r>
              <a:rPr lang="ru-RU" b="1" dirty="0">
                <a:solidFill>
                  <a:srgbClr val="C00000"/>
                </a:solidFill>
              </a:rPr>
              <a:t>3. Индексная квалиметрия</a:t>
            </a:r>
            <a:r>
              <a:rPr lang="ru-RU" dirty="0">
                <a:solidFill>
                  <a:srgbClr val="C00000"/>
                </a:solidFill>
              </a:rPr>
              <a:t> </a:t>
            </a:r>
            <a:r>
              <a:rPr lang="ru-RU" dirty="0"/>
              <a:t>базируется </a:t>
            </a:r>
            <a:r>
              <a:rPr lang="ru-RU" b="1" dirty="0"/>
              <a:t>на аппарате теории индексов</a:t>
            </a:r>
            <a:r>
              <a:rPr lang="ru-RU" dirty="0"/>
              <a:t>. Применение индексной квалиметрии характеризуется ситуацией, при </a:t>
            </a:r>
            <a:r>
              <a:rPr lang="ru-RU" b="1" dirty="0">
                <a:solidFill>
                  <a:srgbClr val="0070C0"/>
                </a:solidFill>
              </a:rPr>
              <a:t>которой оцениваются</a:t>
            </a:r>
          </a:p>
          <a:p>
            <a:pPr marL="72000" indent="-72000" algn="just">
              <a:spcBef>
                <a:spcPts val="0"/>
              </a:spcBef>
              <a:buNone/>
            </a:pPr>
            <a:r>
              <a:rPr lang="ru-RU" b="1" dirty="0">
                <a:solidFill>
                  <a:srgbClr val="0070C0"/>
                </a:solidFill>
              </a:rPr>
              <a:t> некоторые изменения, темпы движения показателей качества и объектов</a:t>
            </a:r>
            <a:r>
              <a:rPr lang="ru-RU" dirty="0"/>
              <a:t>.</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71480"/>
            <a:ext cx="8286808" cy="6143668"/>
          </a:xfrm>
        </p:spPr>
        <p:txBody>
          <a:bodyPr>
            <a:normAutofit fontScale="55000" lnSpcReduction="20000"/>
          </a:bodyPr>
          <a:lstStyle/>
          <a:p>
            <a:pPr marL="72000" indent="-72000" algn="just">
              <a:spcBef>
                <a:spcPts val="0"/>
              </a:spcBef>
              <a:buNone/>
            </a:pPr>
            <a:r>
              <a:rPr lang="ru-RU" sz="4200" b="1" dirty="0"/>
              <a:t>4. </a:t>
            </a:r>
            <a:r>
              <a:rPr lang="ru-RU" sz="4200" b="1" dirty="0">
                <a:solidFill>
                  <a:srgbClr val="C00000"/>
                </a:solidFill>
              </a:rPr>
              <a:t> Таксономическая квалиметрия</a:t>
            </a:r>
            <a:r>
              <a:rPr lang="ru-RU" sz="4200" dirty="0">
                <a:solidFill>
                  <a:srgbClr val="C00000"/>
                </a:solidFill>
              </a:rPr>
              <a:t> </a:t>
            </a:r>
            <a:r>
              <a:rPr lang="ru-RU" sz="4200" dirty="0"/>
              <a:t>используется в ситуации, когда процедуры оценивания разрабатываются </a:t>
            </a:r>
            <a:r>
              <a:rPr lang="ru-RU" sz="4200" b="1" dirty="0"/>
              <a:t>в виде классификационных процедур (выделение классов, таксонов)</a:t>
            </a:r>
            <a:r>
              <a:rPr lang="ru-RU" sz="4200" dirty="0"/>
              <a:t>. Сложность формирования </a:t>
            </a:r>
            <a:r>
              <a:rPr lang="ru-RU" sz="4200" dirty="0" err="1"/>
              <a:t>квалиметрической</a:t>
            </a:r>
            <a:r>
              <a:rPr lang="ru-RU" sz="4200" dirty="0"/>
              <a:t> таксономии связана с современным состоянием науки о классификациях и классификационной деятельности, находящимся в стадии своего становления. Класс качеств рассматривается как совокупность свойств, тождественных по отношению к базе сравнения. Синонимами класса качеств в этой ситуации становятся категории, роды, сорта и т. д.</a:t>
            </a:r>
          </a:p>
          <a:p>
            <a:pPr marL="72000" indent="-72000" algn="just">
              <a:spcBef>
                <a:spcPts val="0"/>
              </a:spcBef>
              <a:buNone/>
            </a:pPr>
            <a:endParaRPr lang="ru-RU" sz="4200" dirty="0"/>
          </a:p>
          <a:p>
            <a:pPr marL="72000" indent="-72000" algn="just">
              <a:spcBef>
                <a:spcPts val="0"/>
              </a:spcBef>
              <a:buNone/>
            </a:pPr>
            <a:r>
              <a:rPr lang="ru-RU" sz="4200" b="1" dirty="0"/>
              <a:t>5. </a:t>
            </a:r>
            <a:r>
              <a:rPr lang="ru-RU" sz="4200" b="1" dirty="0">
                <a:solidFill>
                  <a:srgbClr val="C00000"/>
                </a:solidFill>
              </a:rPr>
              <a:t>Вероятностно-статистическая квалиметрия</a:t>
            </a:r>
            <a:r>
              <a:rPr lang="ru-RU" sz="4200" dirty="0">
                <a:solidFill>
                  <a:srgbClr val="C00000"/>
                </a:solidFill>
              </a:rPr>
              <a:t>  </a:t>
            </a:r>
            <a:r>
              <a:rPr lang="ru-RU" sz="4200" dirty="0"/>
              <a:t>применима в ситуациях, в которых оценка качества ориентирована на </a:t>
            </a:r>
            <a:r>
              <a:rPr lang="ru-RU" sz="4200" b="1" dirty="0"/>
              <a:t>использование статистических оценок характеристик объектов оценки</a:t>
            </a:r>
            <a:r>
              <a:rPr lang="ru-RU" sz="4200" dirty="0"/>
              <a:t>. Наиболее характерно применение методов вероятностно-статистической квалиметрии в тех случаях, когда оцениваются массовость, стабильность, используются выборочные методы контроля и т. д. Они являются основой для формирования экспертных </a:t>
            </a:r>
            <a:r>
              <a:rPr lang="ru-RU" sz="4200" dirty="0" err="1"/>
              <a:t>квалиметрических</a:t>
            </a:r>
            <a:r>
              <a:rPr lang="ru-RU" sz="4200" dirty="0"/>
              <a:t> систем.</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fontScale="77500" lnSpcReduction="20000"/>
          </a:bodyPr>
          <a:lstStyle/>
          <a:p>
            <a:pPr marL="72000" indent="-72000" algn="just">
              <a:spcBef>
                <a:spcPts val="0"/>
              </a:spcBef>
              <a:buNone/>
            </a:pPr>
            <a:r>
              <a:rPr lang="ru-RU" b="1" dirty="0"/>
              <a:t>6. </a:t>
            </a:r>
            <a:r>
              <a:rPr lang="ru-RU" b="1" dirty="0">
                <a:solidFill>
                  <a:srgbClr val="C00000"/>
                </a:solidFill>
              </a:rPr>
              <a:t>Нечеткая квалиметрия</a:t>
            </a:r>
            <a:r>
              <a:rPr lang="ru-RU" dirty="0">
                <a:solidFill>
                  <a:srgbClr val="C00000"/>
                </a:solidFill>
              </a:rPr>
              <a:t> </a:t>
            </a:r>
            <a:r>
              <a:rPr lang="ru-RU" dirty="0"/>
              <a:t>применяется в ситуации, </a:t>
            </a:r>
            <a:r>
              <a:rPr lang="ru-RU" b="1" dirty="0"/>
              <a:t>когда объект оценки слабо формализуем</a:t>
            </a:r>
            <a:r>
              <a:rPr lang="ru-RU" dirty="0"/>
              <a:t>, его характеристики носят описательный характер, изменение интенсивностей свойств оценки сопровождается факторами нечеткости и неопределенности. Целесообразно использование методов нечеткой квалиметрии при оценке качества объектов мониторинга.</a:t>
            </a:r>
          </a:p>
          <a:p>
            <a:pPr marL="72000" indent="-72000" algn="just">
              <a:spcBef>
                <a:spcPts val="0"/>
              </a:spcBef>
              <a:buNone/>
            </a:pPr>
            <a:endParaRPr lang="ru-RU" dirty="0"/>
          </a:p>
          <a:p>
            <a:pPr marL="72000" indent="-72000" algn="just">
              <a:spcBef>
                <a:spcPts val="0"/>
              </a:spcBef>
            </a:pPr>
            <a:r>
              <a:rPr lang="ru-RU" b="1" dirty="0">
                <a:solidFill>
                  <a:srgbClr val="C00000"/>
                </a:solidFill>
              </a:rPr>
              <a:t>ВЫВОД. </a:t>
            </a:r>
            <a:r>
              <a:rPr lang="ru-RU" b="1" dirty="0">
                <a:solidFill>
                  <a:srgbClr val="0070C0"/>
                </a:solidFill>
              </a:rPr>
              <a:t>Социальная квалиметрия как наука связана с измерением качества деятельности различных типов и видов отделов/учреждений  социального обслуживания отдельных групп граждан/населения и социальных услуг. В основе этого направления лежат положения национальных стандартов, определяющие требования к системе качества учреждений и социальных услуг.</a:t>
            </a:r>
            <a:endParaRPr lang="ru-RU" dirty="0">
              <a:solidFill>
                <a:srgbClr val="0070C0"/>
              </a:solidFill>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643998" cy="6357982"/>
          </a:xfrm>
        </p:spPr>
        <p:txBody>
          <a:bodyPr>
            <a:normAutofit fontScale="70000" lnSpcReduction="20000"/>
          </a:bodyPr>
          <a:lstStyle/>
          <a:p>
            <a:pPr marL="72000" indent="-72000" algn="ctr">
              <a:spcBef>
                <a:spcPts val="0"/>
              </a:spcBef>
              <a:buNone/>
            </a:pPr>
            <a:r>
              <a:rPr lang="ru-RU" b="1" dirty="0"/>
              <a:t> </a:t>
            </a:r>
            <a:r>
              <a:rPr lang="ru-RU" sz="3400" b="1" dirty="0">
                <a:solidFill>
                  <a:srgbClr val="C00000"/>
                </a:solidFill>
              </a:rPr>
              <a:t>Литература по дисциплине</a:t>
            </a:r>
          </a:p>
          <a:p>
            <a:pPr marL="72000" indent="-72000" algn="ctr">
              <a:spcBef>
                <a:spcPts val="0"/>
              </a:spcBef>
              <a:buNone/>
            </a:pPr>
            <a:endParaRPr lang="ru-RU" dirty="0">
              <a:solidFill>
                <a:srgbClr val="0070C0"/>
              </a:solidFill>
            </a:endParaRPr>
          </a:p>
          <a:p>
            <a:pPr marL="72000" indent="-72000">
              <a:spcBef>
                <a:spcPts val="0"/>
              </a:spcBef>
            </a:pPr>
            <a:r>
              <a:rPr lang="ru-RU" dirty="0"/>
              <a:t> Общие и специальные проблемы квалиметрии особенно предметно стали изучаться в 1990-е гг.  -  работы А. И. </a:t>
            </a:r>
            <a:r>
              <a:rPr lang="ru-RU" dirty="0" err="1"/>
              <a:t>Субетто</a:t>
            </a:r>
            <a:r>
              <a:rPr lang="ru-RU" dirty="0"/>
              <a:t>, А. В. Титова, Н. А. Селезневой и др.  </a:t>
            </a:r>
          </a:p>
          <a:p>
            <a:pPr marL="72000" indent="-72000">
              <a:spcBef>
                <a:spcPts val="0"/>
              </a:spcBef>
            </a:pPr>
            <a:r>
              <a:rPr lang="ru-RU" i="1" dirty="0"/>
              <a:t>В последние годы </a:t>
            </a:r>
            <a:r>
              <a:rPr lang="ru-RU" b="1" i="1" dirty="0"/>
              <a:t>Исследовательским центром проблем качества подготовки специалистов </a:t>
            </a:r>
            <a:r>
              <a:rPr lang="ru-RU" b="1" i="1" dirty="0" err="1"/>
              <a:t>МГИСиС</a:t>
            </a:r>
            <a:r>
              <a:rPr lang="ru-RU" b="1" i="1" dirty="0"/>
              <a:t> </a:t>
            </a:r>
            <a:r>
              <a:rPr lang="ru-RU" i="1" dirty="0"/>
              <a:t>выпущено около 20 сборников трудов по квалиметрии в образовании. </a:t>
            </a:r>
          </a:p>
          <a:p>
            <a:pPr marL="72000" indent="-72000">
              <a:spcBef>
                <a:spcPts val="0"/>
              </a:spcBef>
              <a:buNone/>
            </a:pPr>
            <a:endParaRPr lang="ru-RU" i="1" dirty="0"/>
          </a:p>
          <a:p>
            <a:pPr marL="72000" indent="-72000" algn="just">
              <a:spcBef>
                <a:spcPts val="0"/>
              </a:spcBef>
            </a:pPr>
            <a:r>
              <a:rPr lang="ru-RU" dirty="0"/>
              <a:t>В печати появились работы </a:t>
            </a:r>
            <a:r>
              <a:rPr lang="ru-RU" b="1" dirty="0"/>
              <a:t>С. И. Григорьева, В. И. Комарова, А. М. Панова, Л. В. </a:t>
            </a:r>
            <a:r>
              <a:rPr lang="ru-RU" b="1" dirty="0" err="1"/>
              <a:t>Топчия</a:t>
            </a:r>
            <a:r>
              <a:rPr lang="ru-RU" b="1" dirty="0"/>
              <a:t>, Е. И. </a:t>
            </a:r>
            <a:r>
              <a:rPr lang="ru-RU" b="1" dirty="0" err="1"/>
              <a:t>Холостовой</a:t>
            </a:r>
            <a:r>
              <a:rPr lang="ru-RU" b="1" dirty="0"/>
              <a:t> </a:t>
            </a:r>
            <a:r>
              <a:rPr lang="ru-RU" dirty="0"/>
              <a:t>и других исследователей и практиков социальной сферы. Постепенно происходит накопление знаний и их применение в высшей школе и других сферах. </a:t>
            </a:r>
          </a:p>
          <a:p>
            <a:pPr marL="72000" indent="-72000" algn="just">
              <a:spcBef>
                <a:spcPts val="0"/>
              </a:spcBef>
            </a:pPr>
            <a:r>
              <a:rPr lang="ru-RU" dirty="0"/>
              <a:t>Появились первые труды </a:t>
            </a:r>
            <a:r>
              <a:rPr lang="ru-RU" b="1" dirty="0">
                <a:solidFill>
                  <a:srgbClr val="0070C0"/>
                </a:solidFill>
              </a:rPr>
              <a:t>по проблемам измерения качества </a:t>
            </a:r>
            <a:r>
              <a:rPr lang="ru-RU" dirty="0"/>
              <a:t>социального образования (</a:t>
            </a:r>
            <a:r>
              <a:rPr lang="ru-RU" b="1" dirty="0"/>
              <a:t>С. И. Григорьев, В. И. Жуков, А. И. </a:t>
            </a:r>
            <a:r>
              <a:rPr lang="ru-RU" b="1" dirty="0" err="1"/>
              <a:t>Субетто</a:t>
            </a:r>
            <a:r>
              <a:rPr lang="ru-RU" b="1" dirty="0"/>
              <a:t> </a:t>
            </a:r>
            <a:r>
              <a:rPr lang="ru-RU" dirty="0"/>
              <a:t>и др.). Вышли труды математиков, предметом исследования которых стали </a:t>
            </a:r>
            <a:r>
              <a:rPr lang="ru-RU" dirty="0" err="1"/>
              <a:t>квалиметрические</a:t>
            </a:r>
            <a:r>
              <a:rPr lang="ru-RU" dirty="0"/>
              <a:t> методы в образовании, здравоохранении и социальном обслуживании. </a:t>
            </a:r>
          </a:p>
          <a:p>
            <a:pPr marL="72000" indent="-72000">
              <a:spcBef>
                <a:spcPts val="0"/>
              </a:spcBef>
            </a:pPr>
            <a:r>
              <a:rPr lang="ru-RU" dirty="0"/>
              <a:t>   </a:t>
            </a:r>
            <a:r>
              <a:rPr lang="ru-RU" b="1" dirty="0">
                <a:solidFill>
                  <a:srgbClr val="0070C0"/>
                </a:solidFill>
              </a:rPr>
              <a:t>Итак, в России к началу XXI в. была сформирована относительно новая наука и учебная дисциплина, которая стала востребованной специалистами различных отраслей и сфер жизни общества.</a:t>
            </a:r>
          </a:p>
          <a:p>
            <a:pPr algn="ctr">
              <a:buNone/>
            </a:pPr>
            <a:r>
              <a:rPr lang="ru-RU" b="1" dirty="0">
                <a:solidFill>
                  <a:srgbClr val="C00000"/>
                </a:solidFill>
              </a:rPr>
              <a:t>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Содержимое 2"/>
          <p:cNvSpPr>
            <a:spLocks noGrp="1"/>
          </p:cNvSpPr>
          <p:nvPr>
            <p:ph idx="1"/>
          </p:nvPr>
        </p:nvSpPr>
        <p:spPr>
          <a:xfrm>
            <a:off x="457200" y="857250"/>
            <a:ext cx="8229600" cy="5273675"/>
          </a:xfrm>
        </p:spPr>
        <p:txBody>
          <a:bodyPr/>
          <a:lstStyle/>
          <a:p>
            <a:endParaRPr lang="ru-RU">
              <a:latin typeface="Arial" charset="0"/>
            </a:endParaRPr>
          </a:p>
          <a:p>
            <a:endParaRPr lang="ru-RU">
              <a:latin typeface="Arial" charset="0"/>
            </a:endParaRPr>
          </a:p>
          <a:p>
            <a:endParaRPr lang="ru-RU">
              <a:latin typeface="Arial" charset="0"/>
            </a:endParaRPr>
          </a:p>
          <a:p>
            <a:endParaRPr lang="ru-RU">
              <a:latin typeface="Arial" charset="0"/>
            </a:endParaRPr>
          </a:p>
          <a:p>
            <a:pPr>
              <a:buFont typeface="Wingdings" pitchFamily="2" charset="2"/>
              <a:buNone/>
            </a:pPr>
            <a:r>
              <a:rPr lang="ru-RU" sz="3600" b="1">
                <a:solidFill>
                  <a:srgbClr val="00B050"/>
                </a:solidFill>
                <a:latin typeface="Arial" charset="0"/>
              </a:rPr>
              <a:t>          </a:t>
            </a:r>
            <a:r>
              <a:rPr lang="ru-RU" sz="4000" b="1">
                <a:solidFill>
                  <a:srgbClr val="00B050"/>
                </a:solidFill>
                <a:latin typeface="Arial" charset="0"/>
              </a:rPr>
              <a:t>Спасибо за внимание!     </a:t>
            </a:r>
            <a:r>
              <a:rPr lang="ru-RU" sz="3600" b="1">
                <a:solidFill>
                  <a:srgbClr val="00B050"/>
                </a:solidFill>
                <a:latin typeface="Arial" charset="0"/>
              </a:rPr>
              <a:t>                     					</a:t>
            </a:r>
            <a:r>
              <a:rPr lang="ru-RU">
                <a:solidFill>
                  <a:srgbClr val="FF0000"/>
                </a:solidFill>
                <a:latin typeface="Arial" charset="0"/>
              </a:rPr>
              <a:t>Вопросы?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500858"/>
          </a:xfrm>
        </p:spPr>
        <p:txBody>
          <a:bodyPr>
            <a:noAutofit/>
          </a:bodyPr>
          <a:lstStyle/>
          <a:p>
            <a:pPr marL="0" algn="ctr">
              <a:lnSpc>
                <a:spcPct val="80000"/>
              </a:lnSpc>
              <a:spcBef>
                <a:spcPts val="0"/>
              </a:spcBef>
              <a:buNone/>
            </a:pPr>
            <a:endParaRPr lang="ru-RU" sz="2000" dirty="0"/>
          </a:p>
          <a:p>
            <a:pPr marL="0" algn="ctr">
              <a:lnSpc>
                <a:spcPct val="80000"/>
              </a:lnSpc>
              <a:spcBef>
                <a:spcPts val="0"/>
              </a:spcBef>
              <a:buNone/>
            </a:pPr>
            <a:r>
              <a:rPr lang="ru-RU" sz="2000" dirty="0"/>
              <a:t> </a:t>
            </a:r>
            <a:r>
              <a:rPr lang="ru-RU" sz="2800" b="1" dirty="0">
                <a:solidFill>
                  <a:srgbClr val="C00000"/>
                </a:solidFill>
              </a:rPr>
              <a:t>ОБЩАЯ КВАЛИМЕТРИЯ </a:t>
            </a:r>
          </a:p>
          <a:p>
            <a:pPr marL="0" algn="ctr">
              <a:lnSpc>
                <a:spcPct val="80000"/>
              </a:lnSpc>
              <a:spcBef>
                <a:spcPts val="0"/>
              </a:spcBef>
              <a:buNone/>
            </a:pPr>
            <a:endParaRPr lang="ru-RU" sz="2000" b="1" dirty="0">
              <a:solidFill>
                <a:srgbClr val="C00000"/>
              </a:solidFill>
            </a:endParaRPr>
          </a:p>
          <a:p>
            <a:pPr marL="0" algn="ctr">
              <a:lnSpc>
                <a:spcPct val="80000"/>
              </a:lnSpc>
              <a:spcBef>
                <a:spcPts val="0"/>
              </a:spcBef>
              <a:buNone/>
            </a:pPr>
            <a:endParaRPr lang="ru-RU" sz="2000" b="1" dirty="0">
              <a:solidFill>
                <a:srgbClr val="C00000"/>
              </a:solidFill>
            </a:endParaRPr>
          </a:p>
          <a:p>
            <a:pPr marL="0" indent="-72000">
              <a:spcBef>
                <a:spcPts val="0"/>
              </a:spcBef>
            </a:pPr>
            <a:r>
              <a:rPr lang="ru-RU" sz="2000" b="1" dirty="0"/>
              <a:t>  </a:t>
            </a:r>
            <a:r>
              <a:rPr lang="ru-RU" sz="2400" b="1" dirty="0"/>
              <a:t>"Квалиметрия"</a:t>
            </a:r>
            <a:r>
              <a:rPr lang="ru-RU" sz="2400" dirty="0"/>
              <a:t> (от латинского </a:t>
            </a:r>
            <a:r>
              <a:rPr lang="en-US" sz="2400" dirty="0" err="1"/>
              <a:t>qualis</a:t>
            </a:r>
            <a:r>
              <a:rPr lang="ru-RU" sz="2400" dirty="0"/>
              <a:t> — качество и ...метрия) — </a:t>
            </a:r>
            <a:r>
              <a:rPr lang="ru-RU" sz="2400" b="1" dirty="0"/>
              <a:t>научная область, объединяющая методы количественной оценки качества различных объектов</a:t>
            </a:r>
            <a:r>
              <a:rPr lang="ru-RU" sz="2400" dirty="0"/>
              <a:t>. </a:t>
            </a:r>
          </a:p>
          <a:p>
            <a:pPr marL="0" indent="-72000">
              <a:spcBef>
                <a:spcPts val="0"/>
              </a:spcBef>
            </a:pPr>
            <a:r>
              <a:rPr lang="ru-RU" sz="2400" dirty="0"/>
              <a:t> Понятие  квалиметрия  охватывает любые объекты, к которым применимо понятие "качество", прежде всего </a:t>
            </a:r>
            <a:r>
              <a:rPr lang="ru-RU" sz="2400" u="sng" dirty="0"/>
              <a:t>производство продукции, технологические процедуры, услуги систем технического сервиса, торговли </a:t>
            </a:r>
            <a:r>
              <a:rPr lang="ru-RU" sz="2400" dirty="0"/>
              <a:t>и др. </a:t>
            </a:r>
          </a:p>
          <a:p>
            <a:pPr marL="0" indent="-72000">
              <a:spcBef>
                <a:spcPts val="0"/>
              </a:spcBef>
            </a:pPr>
            <a:r>
              <a:rPr lang="ru-RU" sz="2400" dirty="0"/>
              <a:t> Еще в 20-е и 30-е гг. XX столетия в СССР и в других странах </a:t>
            </a:r>
            <a:r>
              <a:rPr lang="ru-RU" sz="2400" b="1" dirty="0"/>
              <a:t>стали развиваться методы оценки качества товаров</a:t>
            </a:r>
            <a:r>
              <a:rPr lang="ru-RU" sz="2400" dirty="0"/>
              <a:t>.  Этим занимались  такие известные исследователи, как М. </a:t>
            </a:r>
            <a:r>
              <a:rPr lang="ru-RU" sz="2400" dirty="0" err="1"/>
              <a:t>Аранов</a:t>
            </a:r>
            <a:r>
              <a:rPr lang="ru-RU" sz="2400" dirty="0"/>
              <a:t> и П. Флоренский. Большой вклад в становление  науки  "Квалиметрия" внесли инженеры, экономисты и архитекторы — Г. Г. </a:t>
            </a:r>
            <a:r>
              <a:rPr lang="ru-RU" sz="2400" dirty="0" err="1"/>
              <a:t>Агальдов</a:t>
            </a:r>
            <a:r>
              <a:rPr lang="ru-RU" sz="2400" dirty="0"/>
              <a:t>, 3. Н. </a:t>
            </a:r>
            <a:r>
              <a:rPr lang="ru-RU" sz="2400" dirty="0" err="1"/>
              <a:t>Крапивенский</a:t>
            </a:r>
            <a:r>
              <a:rPr lang="ru-RU" sz="2400" dirty="0"/>
              <a:t>, А. В. </a:t>
            </a:r>
            <a:r>
              <a:rPr lang="ru-RU" sz="2400" dirty="0" err="1"/>
              <a:t>Гличев</a:t>
            </a:r>
            <a:r>
              <a:rPr lang="ru-RU" sz="2400" dirty="0"/>
              <a:t>, В. И. Панов, М. В. Федоров и др. </a:t>
            </a:r>
          </a:p>
          <a:p>
            <a:pPr marL="0" indent="-72000">
              <a:lnSpc>
                <a:spcPct val="80000"/>
              </a:lnSpc>
              <a:spcBef>
                <a:spcPts val="0"/>
              </a:spcBef>
              <a:buNone/>
            </a:pPr>
            <a:r>
              <a:rPr lang="ru-RU" sz="2400" dirty="0"/>
              <a:t> </a:t>
            </a:r>
            <a:endParaRPr lang="ru-RU" sz="2400" b="1" dirty="0"/>
          </a:p>
          <a:p>
            <a:pPr marL="0" indent="-72000">
              <a:lnSpc>
                <a:spcPct val="80000"/>
              </a:lnSpc>
              <a:spcBef>
                <a:spcPts val="0"/>
              </a:spcBef>
            </a:pPr>
            <a:endParaRPr lang="ru-RU" sz="2400" dirty="0"/>
          </a:p>
          <a:p>
            <a:pPr marL="0" algn="just">
              <a:lnSpc>
                <a:spcPct val="80000"/>
              </a:lnSpc>
              <a:spcBef>
                <a:spcPts val="0"/>
              </a:spcBef>
              <a:buNone/>
            </a:pPr>
            <a:r>
              <a:rPr lang="ru-RU" sz="2400" dirty="0"/>
              <a:t> </a:t>
            </a:r>
          </a:p>
          <a:p>
            <a:pPr marL="0">
              <a:lnSpc>
                <a:spcPct val="80000"/>
              </a:lnSpc>
              <a:spcBef>
                <a:spcPts val="0"/>
              </a:spcBef>
            </a:pP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72230"/>
          </a:xfrm>
        </p:spPr>
        <p:txBody>
          <a:bodyPr>
            <a:normAutofit fontScale="55000" lnSpcReduction="20000"/>
          </a:bodyPr>
          <a:lstStyle/>
          <a:p>
            <a:pPr marL="0" indent="-72000" algn="just">
              <a:lnSpc>
                <a:spcPct val="120000"/>
              </a:lnSpc>
              <a:spcBef>
                <a:spcPts val="0"/>
              </a:spcBef>
            </a:pPr>
            <a:r>
              <a:rPr lang="ru-RU" sz="3600" b="1" dirty="0">
                <a:solidFill>
                  <a:srgbClr val="C00000"/>
                </a:solidFill>
              </a:rPr>
              <a:t>Квалиметрия как самостоятельная наука об оценивании качества объектов и технологических процессов сформировалась в СССР в конце 1960-х гг. </a:t>
            </a:r>
          </a:p>
          <a:p>
            <a:pPr marL="0" indent="-72000" algn="just">
              <a:lnSpc>
                <a:spcPct val="120000"/>
              </a:lnSpc>
              <a:spcBef>
                <a:spcPts val="0"/>
              </a:spcBef>
            </a:pPr>
            <a:r>
              <a:rPr lang="ru-RU" sz="3600" b="1" dirty="0"/>
              <a:t> </a:t>
            </a:r>
            <a:r>
              <a:rPr lang="ru-RU" sz="3600" dirty="0"/>
              <a:t>Ее появление  было обусловлено </a:t>
            </a:r>
            <a:r>
              <a:rPr lang="ru-RU" sz="3600" b="1" dirty="0"/>
              <a:t>насущной потребностью эффективного и научно обоснованного управления качеством производимой продукции. </a:t>
            </a:r>
          </a:p>
          <a:p>
            <a:pPr marL="0" indent="-72000" algn="just">
              <a:lnSpc>
                <a:spcPct val="120000"/>
              </a:lnSpc>
              <a:spcBef>
                <a:spcPts val="0"/>
              </a:spcBef>
            </a:pPr>
            <a:r>
              <a:rPr lang="ru-RU" sz="3600" dirty="0"/>
              <a:t>В начале это было относилось к производственному и технологическому процессам, измерению качества продукции и услуг в области производства.  </a:t>
            </a:r>
          </a:p>
          <a:p>
            <a:pPr marL="0" indent="-72000" algn="just">
              <a:lnSpc>
                <a:spcPct val="120000"/>
              </a:lnSpc>
              <a:spcBef>
                <a:spcPts val="0"/>
              </a:spcBef>
            </a:pPr>
            <a:r>
              <a:rPr lang="ru-RU" sz="3600" dirty="0"/>
              <a:t> В 1971 г. в СССР была издана "Методика оценки уровня качества промышленной продукции". </a:t>
            </a:r>
            <a:r>
              <a:rPr lang="ru-RU" sz="3600" b="1" dirty="0"/>
              <a:t>В 1979 г. Госстандартом СССР принимается руководящий документ РД 50-149 под названием "Методические указания по оценке технического уровня качества промышленной продукции". </a:t>
            </a:r>
            <a:r>
              <a:rPr lang="ru-RU" sz="3600" dirty="0"/>
              <a:t>С этого года термин "квалиметрия" является стандартизированным определением (см.: ГОСТ 15467-79). </a:t>
            </a:r>
          </a:p>
          <a:p>
            <a:pPr marL="0" indent="-72000" algn="just">
              <a:lnSpc>
                <a:spcPct val="120000"/>
              </a:lnSpc>
              <a:spcBef>
                <a:spcPts val="0"/>
              </a:spcBef>
            </a:pPr>
            <a:r>
              <a:rPr lang="ru-RU" sz="3600" dirty="0"/>
              <a:t>В январском номере (1968 г.) </a:t>
            </a:r>
            <a:r>
              <a:rPr lang="ru-RU" sz="3600" b="1" dirty="0">
                <a:solidFill>
                  <a:srgbClr val="C00000"/>
                </a:solidFill>
              </a:rPr>
              <a:t>журнала "Стандарты и качество" </a:t>
            </a:r>
            <a:r>
              <a:rPr lang="ru-RU" sz="3600" dirty="0"/>
              <a:t>была изложена позиция группы отечественных исследователей  «…</a:t>
            </a:r>
            <a:r>
              <a:rPr lang="ru-RU" sz="3600" b="1" dirty="0">
                <a:solidFill>
                  <a:srgbClr val="0070C0"/>
                </a:solidFill>
              </a:rPr>
              <a:t>качество объекта можно выразить количественными показателями, несмотря на множественность его различных свойств</a:t>
            </a:r>
            <a:r>
              <a:rPr lang="ru-RU" sz="3600" dirty="0">
                <a:solidFill>
                  <a:srgbClr val="0070C0"/>
                </a:solidFill>
              </a:rPr>
              <a:t>»</a:t>
            </a:r>
            <a:r>
              <a:rPr lang="ru-RU" sz="3600" dirty="0"/>
              <a:t>.</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15436" cy="6357982"/>
          </a:xfrm>
        </p:spPr>
        <p:txBody>
          <a:bodyPr>
            <a:normAutofit fontScale="70000" lnSpcReduction="20000"/>
          </a:bodyPr>
          <a:lstStyle/>
          <a:p>
            <a:pPr marL="72000" indent="-72000">
              <a:spcBef>
                <a:spcPts val="0"/>
              </a:spcBef>
            </a:pPr>
            <a:r>
              <a:rPr lang="ru-RU" dirty="0"/>
              <a:t>  Во второй половине  </a:t>
            </a:r>
            <a:r>
              <a:rPr lang="ru-RU" b="1" dirty="0"/>
              <a:t>с 1960-х гг. значительное внимание  стало уделяться  оценке качества в здравоохранении и высшем специальном образовании</a:t>
            </a:r>
            <a:r>
              <a:rPr lang="ru-RU" dirty="0"/>
              <a:t>. </a:t>
            </a:r>
          </a:p>
          <a:p>
            <a:pPr marL="72000" indent="-72000">
              <a:spcBef>
                <a:spcPts val="0"/>
              </a:spcBef>
            </a:pPr>
            <a:r>
              <a:rPr lang="ru-RU" dirty="0"/>
              <a:t>  В сфере образования особое внимание уделялось формированию </a:t>
            </a:r>
            <a:r>
              <a:rPr lang="ru-RU" b="1" dirty="0"/>
              <a:t>системы показателей, при помощи которых можно было измерить динамику развития и качество работы вузов</a:t>
            </a:r>
            <a:r>
              <a:rPr lang="ru-RU" dirty="0"/>
              <a:t>. На практике эти показатели были апробированы в системе высших учебных заведений Минвуза России в конце 1960-х — начале 1970-х гг. </a:t>
            </a:r>
          </a:p>
          <a:p>
            <a:pPr marL="72000" indent="-72000">
              <a:spcBef>
                <a:spcPts val="0"/>
              </a:spcBef>
            </a:pPr>
            <a:r>
              <a:rPr lang="ru-RU" dirty="0"/>
              <a:t> Одновременно была подготовлена "</a:t>
            </a:r>
            <a:r>
              <a:rPr lang="ru-RU" b="1" dirty="0">
                <a:solidFill>
                  <a:srgbClr val="0070C0"/>
                </a:solidFill>
              </a:rPr>
              <a:t>Методика измерения качества работы высших учебных заведений РСФСР"</a:t>
            </a:r>
            <a:r>
              <a:rPr lang="ru-RU" dirty="0"/>
              <a:t> и практически в 1971-1975 гг. динамика развития высших учебных заведений за прошедший год измерялась на основании системы количественных показателей.</a:t>
            </a:r>
          </a:p>
          <a:p>
            <a:pPr marL="72000" indent="-72000" algn="just">
              <a:spcBef>
                <a:spcPts val="0"/>
              </a:spcBef>
            </a:pPr>
            <a:r>
              <a:rPr lang="ru-RU" dirty="0"/>
              <a:t>В период разработки и применения комплексных планов социального развития предприятий и научно-производственных объединений </a:t>
            </a:r>
            <a:r>
              <a:rPr lang="ru-RU" b="1" dirty="0"/>
              <a:t>в 1970-1980 гг. постоянно возникали вопросы об измерении результативности запланированных социальных мероприятий.</a:t>
            </a:r>
          </a:p>
          <a:p>
            <a:pPr marL="72000" indent="-72000">
              <a:spcBef>
                <a:spcPts val="0"/>
              </a:spcBef>
            </a:pPr>
            <a:r>
              <a:rPr lang="ru-RU" dirty="0"/>
              <a:t> В </a:t>
            </a:r>
            <a:r>
              <a:rPr lang="ru-RU" b="1" dirty="0"/>
              <a:t>"Советском энциклопедическом словаре" (1990 г.) </a:t>
            </a:r>
            <a:r>
              <a:rPr lang="ru-RU" dirty="0"/>
              <a:t>отмечалось, что "</a:t>
            </a:r>
            <a:r>
              <a:rPr lang="ru-RU" b="1" dirty="0">
                <a:solidFill>
                  <a:srgbClr val="C00000"/>
                </a:solidFill>
              </a:rPr>
              <a:t>квалиметрия... — это отрасль науки, изучающая и реализующая методы количественной оценки качества продукции</a:t>
            </a:r>
            <a:r>
              <a:rPr lang="ru-RU" b="1" dirty="0"/>
              <a:t>". </a:t>
            </a:r>
            <a:r>
              <a:rPr lang="ru-RU" dirty="0"/>
              <a:t>С того времени прошло много лет, но мало что изменилось в трактовке общей квалиметрии, хотя, безусловно, произошло определенное приращение знаний в этой области.  </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428604"/>
            <a:ext cx="8715436" cy="6143668"/>
          </a:xfrm>
        </p:spPr>
        <p:txBody>
          <a:bodyPr>
            <a:normAutofit fontScale="70000" lnSpcReduction="20000"/>
          </a:bodyPr>
          <a:lstStyle/>
          <a:p>
            <a:pPr marL="0" indent="0" algn="just">
              <a:spcBef>
                <a:spcPts val="0"/>
              </a:spcBef>
              <a:buNone/>
            </a:pPr>
            <a:r>
              <a:rPr lang="ru-RU" b="1" dirty="0"/>
              <a:t> Квалиметрия, являясь комплексной наукой, состоит из общей теории качества и оценивания качества (</a:t>
            </a:r>
            <a:r>
              <a:rPr lang="ru-RU" b="1" dirty="0" err="1">
                <a:solidFill>
                  <a:srgbClr val="C00000"/>
                </a:solidFill>
              </a:rPr>
              <a:t>квалитологии</a:t>
            </a:r>
            <a:r>
              <a:rPr lang="ru-RU" b="1" dirty="0"/>
              <a:t>), </a:t>
            </a:r>
          </a:p>
          <a:p>
            <a:pPr marL="0" indent="0" algn="just">
              <a:spcBef>
                <a:spcPts val="0"/>
              </a:spcBef>
              <a:buNone/>
            </a:pPr>
            <a:r>
              <a:rPr lang="ru-RU" b="1" dirty="0"/>
              <a:t>учения об управлении качеством (</a:t>
            </a:r>
            <a:r>
              <a:rPr lang="ru-RU" b="1" dirty="0">
                <a:solidFill>
                  <a:srgbClr val="C00000"/>
                </a:solidFill>
              </a:rPr>
              <a:t>квалиметрия</a:t>
            </a:r>
            <a:r>
              <a:rPr lang="ru-RU" b="1" dirty="0"/>
              <a:t>), в котором рассматриваются организационно-экономические и иные методы, факторы, средства, модели воздействия на качество объектов и процессов, повышение их способности удовлетворять существующие и потенциальные потребности населения.</a:t>
            </a:r>
          </a:p>
          <a:p>
            <a:pPr marL="0" indent="0" algn="just">
              <a:spcBef>
                <a:spcPts val="0"/>
              </a:spcBef>
              <a:buNone/>
            </a:pPr>
            <a:endParaRPr lang="ru-RU" dirty="0"/>
          </a:p>
          <a:p>
            <a:pPr marL="0" indent="0" algn="just">
              <a:spcBef>
                <a:spcPts val="0"/>
              </a:spcBef>
              <a:buNone/>
            </a:pPr>
            <a:r>
              <a:rPr lang="ru-RU" dirty="0"/>
              <a:t> </a:t>
            </a:r>
            <a:r>
              <a:rPr lang="ru-RU" b="1" dirty="0">
                <a:solidFill>
                  <a:srgbClr val="C00000"/>
                </a:solidFill>
              </a:rPr>
              <a:t>Объектом квалиметрии </a:t>
            </a:r>
            <a:r>
              <a:rPr lang="ru-RU" dirty="0"/>
              <a:t>как науки может быть все, что представляет собой систему, нечто цельное, что может быть выделено для познания, исследования и достижения практического результата.</a:t>
            </a:r>
          </a:p>
          <a:p>
            <a:pPr marL="0" indent="0" algn="just">
              <a:spcBef>
                <a:spcPts val="0"/>
              </a:spcBef>
              <a:buNone/>
            </a:pPr>
            <a:endParaRPr lang="ru-RU" dirty="0"/>
          </a:p>
          <a:p>
            <a:pPr marL="0" indent="0" algn="just">
              <a:spcBef>
                <a:spcPts val="0"/>
              </a:spcBef>
              <a:buNone/>
            </a:pPr>
            <a:r>
              <a:rPr lang="ru-RU" b="1" dirty="0">
                <a:solidFill>
                  <a:srgbClr val="C00000"/>
                </a:solidFill>
              </a:rPr>
              <a:t>Предметом квалиметрии </a:t>
            </a:r>
            <a:r>
              <a:rPr lang="ru-RU" dirty="0"/>
              <a:t>является </a:t>
            </a:r>
            <a:r>
              <a:rPr lang="ru-RU" b="1" dirty="0"/>
              <a:t>оценка качества в количественном и качественном выражении.</a:t>
            </a:r>
          </a:p>
          <a:p>
            <a:pPr marL="0" indent="0" algn="just">
              <a:spcBef>
                <a:spcPts val="0"/>
              </a:spcBef>
              <a:buNone/>
            </a:pPr>
            <a:endParaRPr lang="ru-RU" dirty="0"/>
          </a:p>
          <a:p>
            <a:pPr marL="0" indent="0" algn="just">
              <a:spcBef>
                <a:spcPts val="0"/>
              </a:spcBef>
              <a:buNone/>
            </a:pPr>
            <a:r>
              <a:rPr lang="ru-RU" dirty="0"/>
              <a:t>Квалиметрия  как понятие по своему содержанию близко к социологическому понятию «</a:t>
            </a:r>
            <a:r>
              <a:rPr lang="ru-RU" b="1" dirty="0"/>
              <a:t>квантификация</a:t>
            </a:r>
            <a:r>
              <a:rPr lang="ru-RU" dirty="0"/>
              <a:t>»  -   </a:t>
            </a:r>
            <a:r>
              <a:rPr lang="ru-RU" b="1" dirty="0"/>
              <a:t>процедуры измерения и количественной оценки  свойств и отношений социальных объектов.</a:t>
            </a:r>
          </a:p>
          <a:p>
            <a:pPr marL="72000" indent="-72000">
              <a:spcBef>
                <a:spcPts val="0"/>
              </a:spcBef>
            </a:pPr>
            <a:endParaRPr lang="ru-RU" dirty="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715436" cy="6143668"/>
          </a:xfrm>
        </p:spPr>
        <p:txBody>
          <a:bodyPr>
            <a:normAutofit fontScale="77500" lnSpcReduction="20000"/>
          </a:bodyPr>
          <a:lstStyle/>
          <a:p>
            <a:pPr marL="72000" indent="-72000" algn="ctr">
              <a:spcBef>
                <a:spcPts val="0"/>
              </a:spcBef>
              <a:buNone/>
            </a:pPr>
            <a:r>
              <a:rPr lang="ru-RU" b="1" dirty="0">
                <a:solidFill>
                  <a:srgbClr val="C00000"/>
                </a:solidFill>
              </a:rPr>
              <a:t>2. СОЦИАЛЬНАЯ КВАЛИМЕТРИЯ КАК НАУКА  </a:t>
            </a:r>
            <a:endParaRPr lang="ru-RU" dirty="0">
              <a:solidFill>
                <a:srgbClr val="C00000"/>
              </a:solidFill>
            </a:endParaRPr>
          </a:p>
          <a:p>
            <a:pPr marL="72000" indent="-72000" algn="ctr">
              <a:spcBef>
                <a:spcPts val="0"/>
              </a:spcBef>
              <a:buNone/>
            </a:pPr>
            <a:endParaRPr lang="ru-RU" dirty="0">
              <a:solidFill>
                <a:srgbClr val="C00000"/>
              </a:solidFill>
            </a:endParaRPr>
          </a:p>
          <a:p>
            <a:pPr marL="72000" indent="-72000" algn="just">
              <a:spcBef>
                <a:spcPts val="0"/>
              </a:spcBef>
            </a:pPr>
            <a:r>
              <a:rPr lang="ru-RU" b="1" dirty="0"/>
              <a:t>    Социальная квалиметрия опирается на положения общей квалиметрии.   </a:t>
            </a:r>
          </a:p>
          <a:p>
            <a:pPr marL="72000" indent="-72000" algn="just">
              <a:spcBef>
                <a:spcPts val="0"/>
              </a:spcBef>
            </a:pPr>
            <a:r>
              <a:rPr lang="ru-RU" b="1" dirty="0">
                <a:solidFill>
                  <a:srgbClr val="0070C0"/>
                </a:solidFill>
              </a:rPr>
              <a:t>Предметом социальной квалиметрии становятся научные знания и наработки, отражающие качество деятельности специалистов социальной сферы, социальных учреждений и органов управления в различных секторах социальной сферы общества.</a:t>
            </a:r>
          </a:p>
          <a:p>
            <a:pPr marL="72000" indent="-72000" algn="just">
              <a:spcBef>
                <a:spcPts val="0"/>
              </a:spcBef>
            </a:pPr>
            <a:endParaRPr lang="ru-RU" dirty="0">
              <a:solidFill>
                <a:srgbClr val="0070C0"/>
              </a:solidFill>
            </a:endParaRPr>
          </a:p>
          <a:p>
            <a:pPr marL="72000" indent="-72000" algn="just">
              <a:spcBef>
                <a:spcPts val="0"/>
              </a:spcBef>
            </a:pPr>
            <a:r>
              <a:rPr lang="ru-RU" dirty="0"/>
              <a:t>Для практической социальной работы чрезвычайно </a:t>
            </a:r>
            <a:r>
              <a:rPr lang="ru-RU" b="1" dirty="0">
                <a:solidFill>
                  <a:srgbClr val="C00000"/>
                </a:solidFill>
              </a:rPr>
              <a:t>актуальна проблема разработки методологии социальной квалиметрии и методик оценки качества услуг </a:t>
            </a:r>
            <a:r>
              <a:rPr lang="ru-RU" dirty="0"/>
              <a:t>системы социального обслуживания, пенсионного обеспечения, социального страхования, социального образования, различных мер социальной поддержки социально незащищенных слоев населения, в целом — </a:t>
            </a:r>
            <a:r>
              <a:rPr lang="ru-RU" b="1" dirty="0"/>
              <a:t>системы социальной защиты как современного механизма реализации социальной политики.</a:t>
            </a:r>
          </a:p>
          <a:p>
            <a:pPr marL="72000" indent="-72000">
              <a:spcBef>
                <a:spcPts val="0"/>
              </a:spcBef>
              <a:buNone/>
            </a:pPr>
            <a:endParaRPr lang="ru-RU" b="1" dirty="0"/>
          </a:p>
          <a:p>
            <a:pPr marL="72000" indent="-72000">
              <a:spcBef>
                <a:spcPts val="0"/>
              </a:spcBef>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786478"/>
          </a:xfrm>
        </p:spPr>
        <p:txBody>
          <a:bodyPr>
            <a:normAutofit fontScale="70000" lnSpcReduction="20000"/>
          </a:bodyPr>
          <a:lstStyle/>
          <a:p>
            <a:pPr algn="just">
              <a:spcBef>
                <a:spcPts val="0"/>
              </a:spcBef>
            </a:pPr>
            <a:r>
              <a:rPr lang="ru-RU" dirty="0"/>
              <a:t>        В социологии задолго до появления социальной квалиметрии были введены понятия:</a:t>
            </a:r>
          </a:p>
          <a:p>
            <a:pPr algn="just">
              <a:spcBef>
                <a:spcPts val="0"/>
              </a:spcBef>
            </a:pPr>
            <a:r>
              <a:rPr lang="ru-RU" dirty="0"/>
              <a:t> </a:t>
            </a:r>
            <a:r>
              <a:rPr lang="ru-RU" b="1" dirty="0"/>
              <a:t>"</a:t>
            </a:r>
            <a:r>
              <a:rPr lang="ru-RU" b="1" dirty="0" err="1"/>
              <a:t>квалитология</a:t>
            </a:r>
            <a:r>
              <a:rPr lang="ru-RU" b="1" dirty="0"/>
              <a:t>" — наука о качестве и </a:t>
            </a:r>
          </a:p>
          <a:p>
            <a:pPr algn="just">
              <a:spcBef>
                <a:spcPts val="0"/>
              </a:spcBef>
            </a:pPr>
            <a:r>
              <a:rPr lang="ru-RU" b="1" dirty="0"/>
              <a:t>"квантификация" — количественное выражение качественных признаков. </a:t>
            </a:r>
          </a:p>
          <a:p>
            <a:pPr algn="just">
              <a:spcBef>
                <a:spcPts val="0"/>
              </a:spcBef>
            </a:pPr>
            <a:r>
              <a:rPr lang="ru-RU" dirty="0"/>
              <a:t> С этого, по сути дела, началось формирование научной основы для </a:t>
            </a:r>
            <a:r>
              <a:rPr lang="ru-RU" b="1" dirty="0">
                <a:solidFill>
                  <a:srgbClr val="0070C0"/>
                </a:solidFill>
              </a:rPr>
              <a:t>социального измерения </a:t>
            </a:r>
            <a:r>
              <a:rPr lang="ru-RU" dirty="0"/>
              <a:t>при помощи системы показателей в виде эмпирических индикаторов и математических символов.</a:t>
            </a:r>
          </a:p>
          <a:p>
            <a:pPr marL="72000" indent="-72000" algn="just">
              <a:spcBef>
                <a:spcPts val="0"/>
              </a:spcBef>
            </a:pPr>
            <a:r>
              <a:rPr lang="ru-RU" dirty="0"/>
              <a:t>На этой методологической базе в отечественной науке постепенно сформировалось представление, согласно которому  </a:t>
            </a:r>
            <a:r>
              <a:rPr lang="ru-RU" b="1" dirty="0"/>
              <a:t> </a:t>
            </a:r>
          </a:p>
          <a:p>
            <a:pPr marL="0" indent="0" algn="just">
              <a:spcBef>
                <a:spcPts val="0"/>
              </a:spcBef>
              <a:buNone/>
            </a:pPr>
            <a:endParaRPr lang="ru-RU" b="1" dirty="0">
              <a:solidFill>
                <a:srgbClr val="C00000"/>
              </a:solidFill>
            </a:endParaRPr>
          </a:p>
          <a:p>
            <a:pPr marL="0" indent="0" algn="just">
              <a:spcBef>
                <a:spcPts val="0"/>
              </a:spcBef>
              <a:buNone/>
            </a:pPr>
            <a:r>
              <a:rPr lang="ru-RU" b="1" dirty="0">
                <a:solidFill>
                  <a:srgbClr val="C00000"/>
                </a:solidFill>
              </a:rPr>
              <a:t>квалиметрия  в  социальной  работе </a:t>
            </a:r>
            <a:r>
              <a:rPr lang="ru-RU" b="1" dirty="0"/>
              <a:t>— это  область  социальных  наук  об измерении  и  количественной  оценке  качества различных социальных объектов и субъектов, процессов и состояний, о методологии и методике оценки эффективности  теоретических  разработок, социального  образования  и  практики социальной  работы  во  всех  ее  проявлениях и во всех сферах социальной жизни, в т.ч. в силовых структурах.</a:t>
            </a:r>
            <a:r>
              <a:rPr lang="ru-RU" dirty="0"/>
              <a:t> </a:t>
            </a:r>
            <a:endParaRPr lang="ru-RU"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8"/>
            <a:ext cx="8401080" cy="6286544"/>
          </a:xfrm>
        </p:spPr>
        <p:txBody>
          <a:bodyPr>
            <a:normAutofit fontScale="55000" lnSpcReduction="20000"/>
          </a:bodyPr>
          <a:lstStyle/>
          <a:p>
            <a:pPr marL="72000" indent="-72000" algn="ctr">
              <a:spcBef>
                <a:spcPts val="0"/>
              </a:spcBef>
              <a:buNone/>
            </a:pPr>
            <a:r>
              <a:rPr lang="ru-RU" sz="5100" b="1" dirty="0">
                <a:solidFill>
                  <a:srgbClr val="C00000"/>
                </a:solidFill>
              </a:rPr>
              <a:t>3. Основные понятия социальной квалиметрии</a:t>
            </a:r>
            <a:endParaRPr lang="ru-RU" sz="5100" dirty="0">
              <a:solidFill>
                <a:srgbClr val="C00000"/>
              </a:solidFill>
            </a:endParaRPr>
          </a:p>
          <a:p>
            <a:pPr marL="72000" indent="-72000">
              <a:spcBef>
                <a:spcPts val="0"/>
              </a:spcBef>
            </a:pPr>
            <a:endParaRPr lang="ru-RU" sz="3600" dirty="0"/>
          </a:p>
          <a:p>
            <a:pPr marL="72000" indent="-72000">
              <a:spcBef>
                <a:spcPts val="0"/>
              </a:spcBef>
              <a:buNone/>
            </a:pPr>
            <a:r>
              <a:rPr lang="ru-RU" sz="3600" dirty="0"/>
              <a:t>   Любая научная дисциплина всегда оперирует категориями и понятиями. </a:t>
            </a:r>
          </a:p>
          <a:p>
            <a:pPr marL="72000" indent="-72000">
              <a:spcBef>
                <a:spcPts val="0"/>
              </a:spcBef>
              <a:buNone/>
            </a:pPr>
            <a:endParaRPr lang="ru-RU" sz="3600" dirty="0"/>
          </a:p>
          <a:p>
            <a:pPr marL="72000" indent="-72000">
              <a:spcBef>
                <a:spcPts val="0"/>
              </a:spcBef>
              <a:buNone/>
            </a:pPr>
            <a:r>
              <a:rPr lang="ru-RU" sz="3600" b="1" dirty="0"/>
              <a:t>  Ключевые понятия в социальной квалиметрии: </a:t>
            </a:r>
          </a:p>
          <a:p>
            <a:pPr marL="72000" indent="-72000">
              <a:spcBef>
                <a:spcPts val="0"/>
              </a:spcBef>
              <a:buNone/>
            </a:pPr>
            <a:r>
              <a:rPr lang="ru-RU" sz="3600" b="1" dirty="0"/>
              <a:t>-"качество общества", </a:t>
            </a:r>
          </a:p>
          <a:p>
            <a:pPr marL="72000" indent="-72000">
              <a:spcBef>
                <a:spcPts val="0"/>
              </a:spcBef>
              <a:buNone/>
            </a:pPr>
            <a:r>
              <a:rPr lang="ru-RU" sz="3600" b="1" dirty="0"/>
              <a:t>-"качество жизни людей", </a:t>
            </a:r>
          </a:p>
          <a:p>
            <a:pPr marL="72000" indent="-72000">
              <a:spcBef>
                <a:spcPts val="0"/>
              </a:spcBef>
              <a:buNone/>
            </a:pPr>
            <a:r>
              <a:rPr lang="ru-RU" sz="3600" b="1" dirty="0"/>
              <a:t>-"качество социальной политики", </a:t>
            </a:r>
          </a:p>
          <a:p>
            <a:pPr marL="72000" indent="-72000">
              <a:spcBef>
                <a:spcPts val="0"/>
              </a:spcBef>
              <a:buNone/>
            </a:pPr>
            <a:r>
              <a:rPr lang="ru-RU" sz="3600" b="1" dirty="0"/>
              <a:t>-"качество социальной защиты", </a:t>
            </a:r>
          </a:p>
          <a:p>
            <a:pPr marL="72000" indent="-72000">
              <a:spcBef>
                <a:spcPts val="0"/>
              </a:spcBef>
              <a:buNone/>
            </a:pPr>
            <a:r>
              <a:rPr lang="ru-RU" sz="3600" b="1" dirty="0"/>
              <a:t>-"качество социального обеспечения и качество социального обслуживания",</a:t>
            </a:r>
          </a:p>
          <a:p>
            <a:pPr marL="72000" indent="-72000">
              <a:spcBef>
                <a:spcPts val="0"/>
              </a:spcBef>
              <a:buNone/>
            </a:pPr>
            <a:r>
              <a:rPr lang="ru-RU" sz="3600" b="1" dirty="0"/>
              <a:t>- "качество социальных служб", </a:t>
            </a:r>
          </a:p>
          <a:p>
            <a:pPr marL="72000" indent="-72000">
              <a:spcBef>
                <a:spcPts val="0"/>
              </a:spcBef>
              <a:buNone/>
            </a:pPr>
            <a:r>
              <a:rPr lang="ru-RU" sz="3600" b="1" dirty="0"/>
              <a:t>-"качество деятельности социального работника"</a:t>
            </a:r>
            <a:r>
              <a:rPr lang="ru-RU" sz="3600" dirty="0"/>
              <a:t> и др.</a:t>
            </a:r>
          </a:p>
          <a:p>
            <a:pPr marL="72000" indent="-72000">
              <a:spcBef>
                <a:spcPts val="0"/>
              </a:spcBef>
              <a:buNone/>
            </a:pPr>
            <a:r>
              <a:rPr lang="ru-RU" sz="3600" dirty="0"/>
              <a:t> </a:t>
            </a:r>
          </a:p>
          <a:p>
            <a:pPr marL="72000" indent="-72000" algn="just">
              <a:spcBef>
                <a:spcPts val="0"/>
              </a:spcBef>
            </a:pPr>
            <a:r>
              <a:rPr lang="ru-RU" sz="3600" dirty="0"/>
              <a:t>Практический профессиональный специалист по социальной работе задумывается над   вопросами квалиметрии в социальной работе. </a:t>
            </a:r>
          </a:p>
          <a:p>
            <a:pPr marL="72000" indent="-72000" algn="just">
              <a:spcBef>
                <a:spcPts val="0"/>
              </a:spcBef>
            </a:pPr>
            <a:r>
              <a:rPr lang="ru-RU" sz="3600" dirty="0"/>
              <a:t> </a:t>
            </a:r>
            <a:r>
              <a:rPr lang="ru-RU" sz="3600" b="1" dirty="0"/>
              <a:t>Качество как характеристика сущности социальных объектов и их свойств, всегда имело, имеет и будет иметь практическое значение.</a:t>
            </a:r>
            <a:r>
              <a:rPr lang="ru-RU" sz="3600" dirty="0"/>
              <a:t> Поэтому вопросы оценки качества различных видов, форм и методов социальной работы, мера качества и показатели оценивания качества были и остаются среди важнейших.</a:t>
            </a:r>
          </a:p>
          <a:p>
            <a:pPr marL="72000" indent="-72000">
              <a:spcBef>
                <a:spcPts val="0"/>
              </a:spcBef>
              <a:buNone/>
            </a:pPr>
            <a:r>
              <a:rPr lang="ru-RU" sz="3600" b="1" dirty="0"/>
              <a:t>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472518" cy="6357982"/>
          </a:xfrm>
        </p:spPr>
        <p:txBody>
          <a:bodyPr>
            <a:normAutofit/>
          </a:bodyPr>
          <a:lstStyle/>
          <a:p>
            <a:pPr algn="just"/>
            <a:r>
              <a:rPr lang="ru-RU" sz="2400" b="1" dirty="0">
                <a:solidFill>
                  <a:srgbClr val="0070C0"/>
                </a:solidFill>
              </a:rPr>
              <a:t>Понятия социальной квалиметрии полезно сравнить с основными понятиями общей квалиметрии </a:t>
            </a:r>
          </a:p>
          <a:p>
            <a:pPr algn="just"/>
            <a:endParaRPr lang="ru-RU" sz="2400" b="1" dirty="0">
              <a:solidFill>
                <a:srgbClr val="0070C0"/>
              </a:solidFill>
            </a:endParaRPr>
          </a:p>
          <a:p>
            <a:pPr algn="just"/>
            <a:r>
              <a:rPr lang="ru-RU" sz="2200" dirty="0"/>
              <a:t>В науке "квалиметрия" центральное место занимают понятия и термины, относящиеся к оценке качества: </a:t>
            </a:r>
          </a:p>
          <a:p>
            <a:pPr algn="just"/>
            <a:r>
              <a:rPr lang="ru-RU" sz="2200" dirty="0"/>
              <a:t>"качество", "эталоны качества", "свойство качества", "признаки качества", "уровень качества", "контроль", "объективное свидетельство", "квалификация", "верификация", "</a:t>
            </a:r>
            <a:r>
              <a:rPr lang="ru-RU" sz="2200" dirty="0" err="1"/>
              <a:t>валидизация</a:t>
            </a:r>
            <a:r>
              <a:rPr lang="ru-RU" sz="2200" dirty="0"/>
              <a:t>", "величина", "размер", "требования", "измерение", "метрологическое измерение", "ценности", "оценивание", "алгоритм оценивания", "количественное оценивание", "единицы измерения", "физическая величина", "нефизическая величина", "измеряемые величины", "параметры", "требования", "система показателей", "методики количественного измерения качества", "структура квалиметрии", "общая квалиметрия", "предметная квалиметрия", «специальная квалиметрия».  </a:t>
            </a:r>
          </a:p>
          <a:p>
            <a:pPr algn="just"/>
            <a:endParaRPr lang="ru-RU" sz="2200" dirty="0"/>
          </a:p>
          <a:p>
            <a:pPr algn="just"/>
            <a:endParaRPr lang="ru-RU" sz="2900" b="1" dirty="0">
              <a:solidFill>
                <a:srgbClr val="00B050"/>
              </a:solidFill>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1827</Words>
  <Application>Microsoft Office PowerPoint</Application>
  <PresentationFormat>Экран (4:3)</PresentationFormat>
  <Paragraphs>117</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XTreme.ws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XTreme.ws</dc:creator>
  <cp:lastModifiedBy>User</cp:lastModifiedBy>
  <cp:revision>73</cp:revision>
  <dcterms:created xsi:type="dcterms:W3CDTF">2013-08-20T11:59:05Z</dcterms:created>
  <dcterms:modified xsi:type="dcterms:W3CDTF">2024-09-10T09:27:42Z</dcterms:modified>
</cp:coreProperties>
</file>