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78" r:id="rId2"/>
    <p:sldId id="324" r:id="rId3"/>
    <p:sldId id="325" r:id="rId4"/>
    <p:sldId id="326" r:id="rId5"/>
    <p:sldId id="327" r:id="rId6"/>
    <p:sldId id="328" r:id="rId7"/>
    <p:sldId id="329" r:id="rId8"/>
    <p:sldId id="344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5" r:id="rId18"/>
    <p:sldId id="339" r:id="rId19"/>
    <p:sldId id="346" r:id="rId20"/>
    <p:sldId id="322" r:id="rId21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6"/>
    <a:srgbClr val="078877"/>
    <a:srgbClr val="E5C78C"/>
    <a:srgbClr val="947848"/>
    <a:srgbClr val="8C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2" autoAdjust="0"/>
    <p:restoredTop sz="94660" autoAdjust="0"/>
  </p:normalViewPr>
  <p:slideViewPr>
    <p:cSldViewPr snapToGrid="0">
      <p:cViewPr>
        <p:scale>
          <a:sx n="98" d="100"/>
          <a:sy n="98" d="100"/>
        </p:scale>
        <p:origin x="-90" y="-204"/>
      </p:cViewPr>
      <p:guideLst>
        <p:guide orient="horz" pos="2381"/>
        <p:guide pos="4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20BB-062C-4319-B023-1C704593EF9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0DDB-EFAA-4F2F-8C6A-6FC9EDE3A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94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E3571-5AAF-487A-AD94-AD4F04468F93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A366B-F94A-4C2C-A0E6-B711C3D9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A84-63B0-4E69-BD65-B3F6CDC17BF7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7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588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9580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9309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5841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77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8572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807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9804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9061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5206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4833-148D-4380-A6ED-DCE840405678}" type="datetime1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8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43519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2189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onsultant.ru/document/cons_doc_LAW_470723/83b1f349c19966e2d5698b6d96e7a54329fd7dc4/" TargetMode="External"/><Relationship Id="rId4" Type="http://schemas.openxmlformats.org/officeDocument/2006/relationships/hyperlink" Target="https://www.consultant.ru/document/cons_doc_LAW_121895/1fff5edb8554edf5149be5e82cbb6340f23a7474/?ysclid=m365iyolzl12237435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341754/3d0cac60971a511280cbba229d9b6329c07731f7/" TargetMode="External"/><Relationship Id="rId2" Type="http://schemas.openxmlformats.org/officeDocument/2006/relationships/hyperlink" Target="https://www.consultant.ru/document/cons_doc_LAW_10591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onsultant.ru/document/cons_doc_LAW_477698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consultant.ru/document/cons_doc_LAW_47786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5452" y="1859359"/>
            <a:ext cx="10000342" cy="24384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Организационно-правовые аспекты оказания первой помощи</a:t>
            </a:r>
            <a:endParaRPr lang="ru-RU" sz="3600" dirty="0">
              <a:solidFill>
                <a:srgbClr val="007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3535" y="5056101"/>
            <a:ext cx="5257852" cy="2084481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Заведующий кафедрой медицины катастроф к.м.н., д.с.н., профессор </a:t>
            </a:r>
            <a:r>
              <a:rPr lang="ru-RU" dirty="0" err="1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Доника</a:t>
            </a:r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 А.Д.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1" y="523819"/>
            <a:ext cx="4553936" cy="1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754" y="1280327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ПЕРЕЧЕНЬ МЕРОПРИЯТИЙ ПО ОКАЗАНИЮ ПЕРВОЙ ПОМОЩИ И ПОСЛЕДОВАТЕЛЬНОСТЬ ИХ ПРОВЕДЕНИЯ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68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3776" y="7102554"/>
            <a:ext cx="848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Приказ Минздрава РФ от 03.05.2024 N 220Н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39531" y="1318438"/>
            <a:ext cx="85804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>
                <a:solidFill>
                  <a:srgbClr val="FF0000"/>
                </a:solidFill>
              </a:rPr>
              <a:t>Проведение оценки обстановки и обеспечение безопасных условий для оказания первой помощи:</a:t>
            </a:r>
          </a:p>
          <a:p>
            <a:pPr algn="just" fontAlgn="base"/>
            <a:r>
              <a:rPr lang="ru-RU" dirty="0"/>
              <a:t>определение факторов, представляющих </a:t>
            </a:r>
            <a:r>
              <a:rPr lang="ru-RU" b="1" dirty="0"/>
              <a:t>непосредственную угрозу для собственной жизни и здоровья,</a:t>
            </a:r>
            <a:r>
              <a:rPr lang="ru-RU" dirty="0"/>
              <a:t> жизни и здоровья пострадавшего (пострадавших) и окружающих лиц;</a:t>
            </a:r>
          </a:p>
          <a:p>
            <a:pPr algn="just" fontAlgn="base"/>
            <a:r>
              <a:rPr lang="ru-RU" b="1" dirty="0"/>
              <a:t>устранение факторов</a:t>
            </a:r>
            <a:r>
              <a:rPr lang="ru-RU" dirty="0"/>
              <a:t>, представляющих непосредственную угрозу для жизни и здоровья пострадавшего (пострадавших), а также </a:t>
            </a:r>
            <a:r>
              <a:rPr lang="ru-RU" b="1" dirty="0"/>
              <a:t>участников оказания первой помощи и окружающих лиц, </a:t>
            </a:r>
            <a:r>
              <a:rPr lang="ru-RU" dirty="0"/>
              <a:t>в том числе предотвращение дополнительного </a:t>
            </a:r>
            <a:r>
              <a:rPr lang="ru-RU" dirty="0" err="1"/>
              <a:t>травмирования</a:t>
            </a:r>
            <a:r>
              <a:rPr lang="ru-RU" dirty="0"/>
              <a:t> пострадавшего (пострадавших);</a:t>
            </a:r>
          </a:p>
          <a:p>
            <a:pPr algn="just" fontAlgn="base"/>
            <a:r>
              <a:rPr lang="ru-RU" dirty="0"/>
              <a:t>обеспечение </a:t>
            </a:r>
            <a:r>
              <a:rPr lang="ru-RU" b="1" dirty="0"/>
              <a:t>собственной безопасности</a:t>
            </a:r>
            <a:r>
              <a:rPr lang="ru-RU" dirty="0"/>
              <a:t>, в том числе с использованием средств </a:t>
            </a:r>
            <a:r>
              <a:rPr lang="ru-RU" b="1" dirty="0"/>
              <a:t>индивидуальной защиты </a:t>
            </a:r>
            <a:r>
              <a:rPr lang="ru-RU" dirty="0"/>
              <a:t>(перчатки медицинские, маска медицинская);</a:t>
            </a:r>
          </a:p>
          <a:p>
            <a:pPr algn="just" fontAlgn="base"/>
            <a:r>
              <a:rPr lang="ru-RU" dirty="0"/>
              <a:t>оценка </a:t>
            </a:r>
            <a:r>
              <a:rPr lang="ru-RU" b="1" dirty="0"/>
              <a:t>количества </a:t>
            </a:r>
            <a:r>
              <a:rPr lang="ru-RU" dirty="0"/>
              <a:t>пострадавших;</a:t>
            </a:r>
          </a:p>
          <a:p>
            <a:pPr algn="just" fontAlgn="base"/>
            <a:r>
              <a:rPr lang="ru-RU" b="1" dirty="0"/>
              <a:t>устное информирование </a:t>
            </a:r>
            <a:r>
              <a:rPr lang="ru-RU" dirty="0"/>
              <a:t>пострадавшего и окружающих лиц о готовности оказывать первую помощь, а также о </a:t>
            </a:r>
            <a:r>
              <a:rPr lang="ru-RU" b="1" dirty="0"/>
              <a:t>начале проведения </a:t>
            </a:r>
            <a:r>
              <a:rPr lang="ru-RU" dirty="0"/>
              <a:t>мероприятий по оказанию первой помощи;</a:t>
            </a:r>
          </a:p>
          <a:p>
            <a:pPr algn="just" fontAlgn="base"/>
            <a:r>
              <a:rPr lang="ru-RU" b="1" dirty="0"/>
              <a:t>устранение </a:t>
            </a:r>
            <a:r>
              <a:rPr lang="ru-RU" dirty="0"/>
              <a:t>воздействия повреждающих факторов на </a:t>
            </a:r>
            <a:r>
              <a:rPr lang="ru-RU" b="1" dirty="0"/>
              <a:t>пострадавшего;</a:t>
            </a:r>
          </a:p>
          <a:p>
            <a:pPr algn="just" fontAlgn="base"/>
            <a:r>
              <a:rPr lang="ru-RU" b="1" dirty="0"/>
              <a:t>извлечение</a:t>
            </a:r>
            <a:r>
              <a:rPr lang="ru-RU" dirty="0"/>
              <a:t> пострадавшего из транспортного средства или других труднодоступных мест;</a:t>
            </a:r>
          </a:p>
          <a:p>
            <a:pPr algn="just" fontAlgn="base"/>
            <a:r>
              <a:rPr lang="ru-RU" b="1" dirty="0"/>
              <a:t>обеспечение п</a:t>
            </a:r>
            <a:r>
              <a:rPr lang="ru-RU" dirty="0"/>
              <a:t>роходимости </a:t>
            </a:r>
            <a:r>
              <a:rPr lang="ru-RU" b="1" dirty="0"/>
              <a:t>дыхательных путей </a:t>
            </a:r>
            <a:r>
              <a:rPr lang="ru-RU" dirty="0"/>
              <a:t>при их закупорке инородным телом;</a:t>
            </a:r>
          </a:p>
          <a:p>
            <a:pPr algn="just" fontAlgn="base"/>
            <a:r>
              <a:rPr lang="ru-RU" b="1" dirty="0"/>
              <a:t>перемещение</a:t>
            </a:r>
            <a:r>
              <a:rPr lang="ru-RU" dirty="0"/>
              <a:t> пострадавшего в </a:t>
            </a:r>
            <a:r>
              <a:rPr lang="ru-RU" b="1" dirty="0"/>
              <a:t>безопасное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00" y="1376021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обзорного осмотра пострадавшего (пострадавших) для выявления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продолжающегося наружного кровотечения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Arial Black" pitchFamily="34" charset="0"/>
              </a:rPr>
              <a:t/>
            </a:r>
            <a:br>
              <a:rPr lang="ru-RU" sz="4800" dirty="0">
                <a:latin typeface="Arial Black" pitchFamily="34" charset="0"/>
              </a:rPr>
            </a:br>
            <a:endParaRPr lang="ru-RU" sz="4800" dirty="0">
              <a:solidFill>
                <a:srgbClr val="078877"/>
              </a:solidFill>
              <a:latin typeface="Arial Black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68" y="252958"/>
            <a:ext cx="1405131" cy="1368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615" y="2083983"/>
            <a:ext cx="96649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необходимости осуществление мероприятий по временной остановке наружного кровотечения одним или несколькими способами: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прямым давлением на рану;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прямое давление на рану невозможно, опасно или неэффективно (инородное тело в ране, открытый перелом с выступающими в рану костными отломками), наложение давящей повязки (в том числе с фиксацией инородного тела) и (или) кровоостанавливающего жгута;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кровотечение остановлено прямым давлением на рану - наложение давящей повязки;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обширном повреждении конечности, отрыве конечности, если кровотечение не останавливается при прямом давлении на рану и (или) давящая повязка неэффективна - наложение кровоостанавливающего жгута.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320" y="557314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наличия признаков жизни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пострадавшего</a:t>
            </a:r>
            <a:endParaRPr lang="ru-RU" sz="2800" b="1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9015" y="1605516"/>
            <a:ext cx="81658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48" indent="-457148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наличия сознания;</a:t>
            </a:r>
          </a:p>
          <a:p>
            <a:pPr marL="457148" indent="-457148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наличии сознания - проведение подробного осмотра и опроса пострадавшего;</a:t>
            </a:r>
          </a:p>
          <a:p>
            <a:pPr marL="457148" indent="-457148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отсутствии сознания - восстановление проходимости дыхательных путей посредством запрокидывания головы с подъемом подбородка;</a:t>
            </a:r>
          </a:p>
          <a:p>
            <a:pPr marL="457148" indent="-457148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наличия дыхания с помощью слуха, зрения и осязания.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5225" y="1318437"/>
            <a:ext cx="87399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сердечно-легочной реанимации и поддержание проходимости дыхательных путей: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4.1.При отсутствии у пострадавшего признаков жизни (дыхания, кровообращения):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призыв окружающих лиц (при их наличии) для содействия оказанию первой помощи, вызов скорой медицинской помощи;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сердечно-легочной реанимации на твердой ровной поверхности;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автоматического наружного дефибриллятора (при наличии);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появлении у пострадавшего признаков жизни - выполнение мероприятий по поддержанию проходимости дыхательных путей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609" y="1520458"/>
            <a:ext cx="89951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наличии у пострадавшего признаков жизни (дыхания, кровообращения) и отсутствии сознания:</a:t>
            </a:r>
          </a:p>
          <a:p>
            <a:pPr fontAlgn="base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выполнение мероприятий по поддержанию проходимости дыхательных путей посредством придания пострадавшему устойчивого бокового положения;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 невозможности придания устойчивого бокового положения в результате травмы или других причин - запрокидывание и удержание запрокинутой головы пострадавшего с подъемом подбородка;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вызов скорой медицинской помощи (если вызов скорой медицинской помощи не был осуществлен ранее).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5734" y="372147"/>
            <a:ext cx="850604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подробного осмотра и опроса пострадавшего 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наличии сознания) для выявления признаков травм, ранений, отравлений, укусов 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ужаливаний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ядовитых животных, поражений, вызванных механическими, химическими, электрическими, термическими поражающими факторами, воздействием излучения, и других состояний, угрожающих его жизни и здоровью:</a:t>
            </a:r>
          </a:p>
          <a:p>
            <a:pPr algn="just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опрос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пострадавшего;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головы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шеи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груди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спины;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живота и таза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осмотра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конечностей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493" y="499731"/>
            <a:ext cx="89738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При эффектах воздействия низких температур - проведение термоизоляции и согревания;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6.5.При травмах различных областей тела - наложение повязок;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6.6.При травмах различных частей тела - проведение иммобилизации (обездвиживания) с использованием медицинских изделий или подручных средств;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аутоиммобилизация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обездвиживание руками травмированных частей тела, для обезболивания и предотвращения осложнений;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6.7.При судорожном приступе, сопровождающимся потерей сознания, - не препятствуя судорожным движениям, предотвращение дополнительного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головы, после окончания судорожного приступа - поддерживание проходимости дыхательных путей, в том числе посредством придания пострадавшему устойчивого бокового положения.</a:t>
            </a:r>
          </a:p>
          <a:p>
            <a:pPr algn="just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7.Оказание помощи пострадавшему в принятии лекарственных препаратов для медицинского применения, назначенных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ему ранее лечащим врачом.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8.Придание и поддержание оптимального положения тела пострадавшего.</a:t>
            </a:r>
          </a:p>
          <a:p>
            <a:pPr algn="just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9.Вызов скорой медицинской помощи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(если вызов скорой медицинской помощи не был осуществлен ранее), осуществление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состояния пострадавшего (наличия сознания, дыхания, кровообращения и отсутствия наружного кровотечения), оказание пострадавшему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психологической поддержки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перемещение,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транспортировка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пострадавшего,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пострадавшего выездной бригаде скорой медицинской помощи, медицинской организации, специальным службам, сотрудники которых обязаны оказывать первую помощь в соответствии с федеральными законами или иными нормативными правовыми актами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499" t="19071" r="37384" b="11317"/>
          <a:stretch>
            <a:fillRect/>
          </a:stretch>
        </p:blipFill>
        <p:spPr bwMode="auto">
          <a:xfrm>
            <a:off x="2788118" y="361398"/>
            <a:ext cx="7156849" cy="69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8790" y="186002"/>
            <a:ext cx="87931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представителей «героических» профессий (сотрудников полиции, ГИБДД, медицинских специалистов, пожарных, спасателей, военнослужащих и сотрудников ряда других ведомств оказание первой помощи является служебной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Водители транспортных средств, причастные к ДТП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принять меры по оказанию первой помощи пострадавшим.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535" y="3859619"/>
            <a:ext cx="9813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приемов оказания первой помощи пострадавшим, а также непосредственное оказание первую помощь пострадавшему (пострадавшим) при введении режима повышенной готовности или чрезвычайной ситуации на территории, на которой существует угроза возникновения чрезвычайной ситуации, или в зоне чрезвычайной ситуации, является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граждан Российской Федерации.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8593" y="3981213"/>
            <a:ext cx="9104695" cy="3376518"/>
          </a:xfrm>
        </p:spPr>
        <p:txBody>
          <a:bodyPr>
            <a:normAutofit fontScale="40000" lnSpcReduction="20000"/>
          </a:bodyPr>
          <a:lstStyle/>
          <a:p>
            <a:pPr algn="just" fontAlgn="base"/>
            <a:r>
              <a:rPr lang="ru-RU" sz="61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изучать</a:t>
            </a:r>
            <a:r>
              <a:rPr lang="ru-RU" sz="6199" dirty="0">
                <a:latin typeface="Times New Roman" pitchFamily="18" charset="0"/>
                <a:cs typeface="Times New Roman" pitchFamily="18" charset="0"/>
              </a:rPr>
              <a:t> основные способы защиты населения и территорий от чрезвычайных ситуаций, </a:t>
            </a:r>
            <a:r>
              <a:rPr lang="ru-RU" sz="61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 оказания первой помощи пострадавшим</a:t>
            </a:r>
            <a:r>
              <a:rPr lang="ru-RU" sz="6199" dirty="0">
                <a:latin typeface="Times New Roman" pitchFamily="18" charset="0"/>
                <a:cs typeface="Times New Roman" pitchFamily="18" charset="0"/>
              </a:rPr>
              <a:t>, правила охраны жизни людей на водных объектах, правила пользования коллективными и индивидуальными средствами защиты, </a:t>
            </a:r>
            <a:r>
              <a:rPr lang="ru-RU" sz="61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постоянно совершенствовать свои знания и практические навыки в указанной области</a:t>
            </a:r>
            <a:r>
              <a:rPr lang="ru-RU" sz="6199" dirty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algn="just" fontAlgn="base"/>
            <a:r>
              <a:rPr lang="ru-RU" sz="6199" dirty="0">
                <a:latin typeface="Times New Roman" pitchFamily="18" charset="0"/>
                <a:cs typeface="Times New Roman" pitchFamily="18" charset="0"/>
              </a:rPr>
              <a:t>выполнять установленные в соответствии с настоящим Федеральным законом </a:t>
            </a:r>
            <a:r>
              <a:rPr lang="ru-RU" sz="61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при введении режима повышенной готовности или чрезвычайной ситуации;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82060" y="223289"/>
            <a:ext cx="83890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№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N 68-ФЗ 1994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"О внесении изменений в Федеральный закон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"О защите населения и территорий от чрезвычайных ситуаций природного и техногенного характера»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изм.30.01.2024 ФЗ № 5-ФЗ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Глава IV. Права и обязанности граждан Российской Федерации, иностранных граждан и лиц без гражданства в области защиты населения и территорий от чрезвычайных ситуаций и социальная защита пострадавших (в ред. Федерального закона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/>
              </a:rPr>
              <a:t>от 04.11.2022 N 423-ФЗ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19. Обязанности граждан Российской Федерации, иностранных граждан и лиц без гражданства в области защиты населения и территорий от чрезвычайных ситуаций (в ред. Федерального закона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/>
              </a:rPr>
              <a:t>от 04.11.2022 N 423-ФЗ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b="1" dirty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005" y="419090"/>
            <a:ext cx="9701810" cy="75984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оказания первой помощи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1546" y="1392865"/>
            <a:ext cx="8399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Нормативно-правовое обеспечение (федеральные законы и прочие нормативные акты и документы, определяющие обязанности и права участников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оказания первой помощи, их оснащение, объем первой помощи и т.д.).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Обучение участников оказания первой помощи правилам и навыкам ее оказания.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Оснащение участников оказания первой помощи средствами для ее оказания (аптечками и укладками).</a:t>
            </a: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55811" y="2904626"/>
            <a:ext cx="9313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solidFill>
                  <a:srgbClr val="078877"/>
                </a:solidFill>
                <a:latin typeface="Austin Cyr Bold" panose="02020803070702030403"/>
                <a:ea typeface="Times New Roman" panose="02020603050405020304" pitchFamily="18" charset="0"/>
              </a:rPr>
              <a:t>Благодарим за внимание!</a:t>
            </a:r>
            <a:endParaRPr lang="ru-RU" sz="4800" dirty="0">
              <a:solidFill>
                <a:srgbClr val="078877"/>
              </a:solidFill>
              <a:latin typeface="Austin Cyr Bold" panose="02020803070702030403"/>
            </a:endParaRP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897" y="248969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база, определяющая права, </a:t>
            </a:r>
            <a:br>
              <a:rPr lang="ru-RU" sz="24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обязанности и ответственность при оказании  первой помощи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445" y="625098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0555" y="1499192"/>
            <a:ext cx="91865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Федеральный закон от 21.11.2011 N 323-ФЗ (ред. от 08.08.2024, 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  <a:hlinkClick r:id="rId3"/>
              </a:rPr>
              <a:t>изм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. от 26.09.2024) "Об основах охраны здоровья граждан в Российской Федерации" (с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  <a:hlinkClick r:id="rId3"/>
              </a:rPr>
              <a:t>изм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. и доп., вступ. в силу с 01.09.2024)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31. Первая помощь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Первая помощь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комплекс мероприятий, направленных на сохранение и поддержание жизни и здоровья пострадавших и проводимых при несчастных случаях, травмах, ранениях, поражениях, отравлениях, других состояниях и заболеваниях, угрожающих жизни и здоровью пострадавших, до оказания медицинской помощи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Первая помощь оказывается лицами,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оказывать первую помощь в соответствии с федеральными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законами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или иными нормативными правовыми актами, в том числе сотрудниками органов внутренних дел Российской Федерации, сотрудниками, военнослужащими и работниками Государственной противопожарной службы, спасателями аварийно-спасательных формирований и аварийно-спасательных служб, 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 самими пострадавшими (самопомощь) или находящимися вблизи лицами (взаимопомощь)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случаях, предусмотренных федеральными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5"/>
              </a:rPr>
              <a:t>законами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948" y="1969378"/>
            <a:ext cx="9701810" cy="75984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  <a:hlinkClick r:id="rId2"/>
              </a:rPr>
              <a:t>Федеральный закон от 31.05.1996 N 61-ФЗ (ред. от 26.02.2024) "Об обороне"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Статья 17.1. Медицинское обеспечение Вооруженных Сил Российской Федерации, других войск, воинских формирований и органов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(введена Федеральным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законом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от 27.12.2019 N 518-ФЗ)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3782" y="3115049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8. </a:t>
            </a:r>
            <a:r>
              <a:rPr lang="ru-RU" sz="20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Первая помощь военнослужащим Вооруженных Сил Российской Федерации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других войск, воинских формирований и органов в условиях военного времени, ведения военных (боевых) действий, выполнения боевых (учебно-боевых), служебно-боевых (оперативно-служебных) задач в области обороны </a:t>
            </a:r>
            <a:r>
              <a:rPr lang="ru-RU" sz="20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до оказания им медицинской помощи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оказывается </a:t>
            </a:r>
            <a:r>
              <a:rPr lang="ru-RU" sz="20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медицинскими специалистами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медицинских (военно-медицинских) организаций, частей и медицинских (военно-медицинских) подразделений, а </a:t>
            </a:r>
            <a:r>
              <a:rPr lang="ru-RU" sz="2000" b="1" dirty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также самим пострадавшим (самопомощь) или находящимися вблизи лицами (взаимопомощь)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0010" y="6560288"/>
            <a:ext cx="799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ТССС (</a:t>
            </a:r>
            <a:r>
              <a:rPr lang="ru-RU" dirty="0" err="1"/>
              <a:t>Tactical</a:t>
            </a:r>
            <a:r>
              <a:rPr lang="ru-RU" dirty="0"/>
              <a:t> </a:t>
            </a:r>
            <a:r>
              <a:rPr lang="ru-RU" dirty="0" err="1"/>
              <a:t>Combat</a:t>
            </a:r>
            <a:r>
              <a:rPr lang="ru-RU" dirty="0"/>
              <a:t> </a:t>
            </a:r>
            <a:r>
              <a:rPr lang="ru-RU" dirty="0" err="1"/>
              <a:t>Casualty</a:t>
            </a:r>
            <a:r>
              <a:rPr lang="ru-RU" dirty="0"/>
              <a:t> </a:t>
            </a:r>
            <a:r>
              <a:rPr lang="ru-RU" dirty="0" err="1"/>
              <a:t>Care</a:t>
            </a:r>
            <a:r>
              <a:rPr lang="ru-RU" dirty="0"/>
              <a:t>), 1996 г</a:t>
            </a: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981" y="1652468"/>
            <a:ext cx="9701810" cy="759841"/>
          </a:xfrm>
        </p:spPr>
        <p:txBody>
          <a:bodyPr>
            <a:noAutofit/>
          </a:bodyPr>
          <a:lstStyle/>
          <a:p>
            <a:r>
              <a:rPr lang="ru-RU" sz="2000" b="1" dirty="0">
                <a:hlinkClick r:id="rId2"/>
              </a:rPr>
              <a:t>Приказ Минздрава России от 03.05.2024 N 220н "Об утверждении Порядка оказания первой помощи" (Зарегистрировано в Минюсте России 31.05.2024 N 78363)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200" b="1" dirty="0"/>
              <a:t>Утвержден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приказом Министерства здравоохранения</a:t>
            </a:r>
            <a:br>
              <a:rPr lang="ru-RU" sz="1200" dirty="0"/>
            </a:br>
            <a:r>
              <a:rPr lang="ru-RU" sz="1200" dirty="0"/>
              <a:t>Российской Федерации</a:t>
            </a:r>
            <a:br>
              <a:rPr lang="ru-RU" sz="1200" dirty="0"/>
            </a:br>
            <a:r>
              <a:rPr lang="ru-RU" sz="1200" dirty="0"/>
              <a:t>от 3 мая 2024 г. N 220н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68" y="30966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3085" y="1520456"/>
            <a:ext cx="1000523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ОКАЗАНИЯ ПЕРВОЙ ПОМОЩИ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Первая помощь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оказываться непосредственно на месте происшествия,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безопасном месте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перемещения пострадавшего с места происшествия, а также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транспортировки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пострадавшего в медицинскую организацию.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Первая помощь оказывается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условии отсутствия угрожающих факторов жизни и здоровью оказывающего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ее лица.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Оказание первой помощи допускается, если отсутствует выраженный до начала оказания первой помощи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гражданина или его законного представителя от оказания первой помощи.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Первоочередность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оказания первой помощи двум и более пострадавшим определяется исходя из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тяжести их состояния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этом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должен отдаваться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(несовершеннолетним).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При оказании первой помощи могут использоваться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подручные средства.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981" y="482886"/>
            <a:ext cx="9701810" cy="7598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СОСТОЯНИЙ, ПРИ КОТОРЫХ ОКАЗЫВАЕТСЯ ПЕРВАЯ ПОМОЩЬ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4978" y="1584258"/>
            <a:ext cx="9494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Отсутствие сознания.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Остановка дыхания и (или) остановка кровообращения.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Нарушение проходимости дыхательных путей инородным телом и иные угрожающие жизни и здоровью нарушения дыхания.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Наружные кровотечения.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Травмы, ранения и поражения, вызванные механическими, химическими, электрическими, термическими поражающими факторами, воздействием излучения.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Отравления.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Укусы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ужаливания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ядовитых животных.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Судорожный приступ, сопровождающийся потерей сознания.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Острые психологические реакции на стресс.</a:t>
            </a:r>
          </a:p>
          <a:p>
            <a:r>
              <a:rPr lang="ru-RU" sz="2400" dirty="0">
                <a:latin typeface="Alegreya Sans"/>
              </a:rPr>
              <a:t/>
            </a:r>
            <a:br>
              <a:rPr lang="ru-RU" sz="2400" dirty="0">
                <a:latin typeface="Alegreya Sans"/>
              </a:rPr>
            </a:br>
            <a:endParaRPr lang="ru-RU" sz="2400" dirty="0">
              <a:latin typeface="Alegreya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428" y="461621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48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915" y="157265"/>
            <a:ext cx="1405131" cy="1368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4855" y="1446030"/>
            <a:ext cx="9218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неправильное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оказание первой помощи,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гибель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пострадавшего или возникновение у него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осложнений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оказания первой помощи регулируется действующим законодательством, где закреплено понятие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Крайняя необходимость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(ст. 39 «Крайняя необходимость» Уголовного кодекса РФ; ст. 2.7 «Крайняя необходимость» Кодекса РФ об административных правонарушениях).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814" y="3763927"/>
            <a:ext cx="91333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Неумышленное причинение вреда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ходе оказания первой помощи пострадавшим при травмах и неотложных состояниях подпадает под признаки деяния, совершенного в состоянии крайней необходимости, и, следовательно, не является правонарушением и не влечет привлечения к юридической ответственности.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данном случае оказание первой помощи направлено на спасение охраняемых законом интересов – жизни или здоровья человека, которые согласно ст.2 Конституции Российской Федерации признаются высшей ценностью.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этом угроза жизни или здоровью пострадавшего не может быть устранена другими средствами.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001" y="5"/>
            <a:ext cx="9701810" cy="759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Аптечка первой помощи </a:t>
            </a:r>
            <a:r>
              <a:rPr lang="ru-RU" sz="2400" b="1" dirty="0"/>
              <a:t>у работодателя </a:t>
            </a:r>
            <a:r>
              <a:rPr lang="ru-RU" sz="1400" b="1" dirty="0"/>
              <a:t>с 1 сентября 2024 года</a:t>
            </a:r>
            <a:endParaRPr lang="ru-RU" sz="14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7815" y="5"/>
            <a:ext cx="1405131" cy="136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943" y="935082"/>
            <a:ext cx="90908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Маска медицинская нестерильная одноразовая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шт.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Перчатки медицинские нестерильные, размером не менее M — 2 пары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Устройство для проведения искусственного дыхания "Рот-Устройство-Рот"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шт.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Жгут кровоостанавливающий для остановки артериального кровотечения — 1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Бинт марлевый медицинский размером не менее 5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 см 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бинт фиксирующий эластичный нестерильный размером не менее 2 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10 см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4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Бинт марлевый медицинский размером не менее 7 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14 см 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бинт фиксирующий эластичный нестерильный размером не менее 2 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14 см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4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Салфетки медицинские стерильные размером не менее 16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13 см N 10 —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Лейкопластырь фиксирующий рулонный размером не менее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500 см — 1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Лейкопластырь бактерицидный размером не менее 1,9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7,2 см — 10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Лейкопластырь бактерицидный размером не менее 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 см — 2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Покрывало спасательное изотермическое размером не менее 160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210 см — 2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Ножницы для разрезания перевязочного материала и ткани — 1 шт.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инструкция по оказанию первой помощи с помощью аптечки;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блокнот формата не менее А7;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маркер (черный или синий) либо карандаш;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футляр или сумка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6831" t="29303" r="13401" b="32402"/>
          <a:stretch>
            <a:fillRect/>
          </a:stretch>
        </p:blipFill>
        <p:spPr bwMode="auto">
          <a:xfrm>
            <a:off x="6473805" y="5874423"/>
            <a:ext cx="5458311" cy="16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982" y="-202018"/>
            <a:ext cx="9790443" cy="155106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000" b="1" dirty="0"/>
              <a:t>Состав новой автомобильной аптечки с 1 сентября 2024 года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0559" y="7014681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68" y="284265"/>
            <a:ext cx="1405131" cy="13685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419" t="15349" r="28139" b="15968"/>
          <a:stretch>
            <a:fillRect/>
          </a:stretch>
        </p:blipFill>
        <p:spPr bwMode="auto">
          <a:xfrm>
            <a:off x="2352176" y="507754"/>
            <a:ext cx="7889358" cy="642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61060" y="7081289"/>
            <a:ext cx="955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4"/>
              </a:rPr>
              <a:t>Приказ</a:t>
            </a:r>
            <a:r>
              <a:rPr lang="ru-RU" dirty="0"/>
              <a:t> Минздрава России от 24.05.2024 N 260н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9593" t="37521" r="37209" b="23254"/>
          <a:stretch>
            <a:fillRect/>
          </a:stretch>
        </p:blipFill>
        <p:spPr bwMode="auto">
          <a:xfrm>
            <a:off x="9237539" y="4869645"/>
            <a:ext cx="2828261" cy="26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1771</Words>
  <Application>Microsoft Office PowerPoint</Application>
  <PresentationFormat>Произвольный</PresentationFormat>
  <Paragraphs>140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Организационно-правовые аспекты оказания первой помощи</vt:lpstr>
      <vt:lpstr>Организация оказания первой помощи  в Российской Федерации</vt:lpstr>
      <vt:lpstr>Нормативно-правовая база, определяющая права,  обязанности и ответственность при оказании  первой помощи</vt:lpstr>
      <vt:lpstr>Федеральный закон от 31.05.1996 N 61-ФЗ (ред. от 26.02.2024) "Об обороне" Статья 17.1. Медицинское обеспечение Вооруженных Сил Российской Федерации, других войск, воинских формирований и органов (введена Федеральным законом от 27.12.2019 N 518-ФЗ) </vt:lpstr>
      <vt:lpstr>Приказ Минздрава России от 03.05.2024 N 220н "Об утверждении Порядка оказания первой помощи" (Зарегистрировано в Минюсте России 31.05.2024 N 78363) Утвержден приказом Министерства здравоохранения Российской Федерации от 3 мая 2024 г. N 220н </vt:lpstr>
      <vt:lpstr>      ПЕРЕЧЕНЬ СОСТОЯНИЙ, ПРИ КОТОРЫХ ОКАЗЫВАЕТСЯ ПЕРВАЯ ПОМОЩЬ</vt:lpstr>
      <vt:lpstr>Ответственность</vt:lpstr>
      <vt:lpstr>Аптечка первой помощи у работодателя с 1 сентября 2024 года</vt:lpstr>
      <vt:lpstr>      Состав новой автомобильной аптечки с 1 сентября 2024 года </vt:lpstr>
      <vt:lpstr>ПЕРЕЧЕНЬ МЕРОПРИЯТИЙ ПО ОКАЗАНИЮ ПЕРВОЙ ПОМОЩИ И ПОСЛЕДОВАТЕЛЬНОСТЬ ИХ ПРОВЕДЕНИЯ </vt:lpstr>
      <vt:lpstr>Проведение обзорного осмотра пострадавшего (пострадавших) для выявления продолжающегося наружного кровотечения  </vt:lpstr>
      <vt:lpstr>Определение наличия признаков жизни  у пострадавшего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Юра</cp:lastModifiedBy>
  <cp:revision>117</cp:revision>
  <dcterms:created xsi:type="dcterms:W3CDTF">2020-07-13T07:57:52Z</dcterms:created>
  <dcterms:modified xsi:type="dcterms:W3CDTF">2025-09-09T19:29:03Z</dcterms:modified>
</cp:coreProperties>
</file>