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77" r:id="rId1"/>
  </p:sldMasterIdLst>
  <p:notesMasterIdLst>
    <p:notesMasterId r:id="rId16"/>
  </p:notesMasterIdLst>
  <p:sldIdLst>
    <p:sldId id="327" r:id="rId2"/>
    <p:sldId id="337" r:id="rId3"/>
    <p:sldId id="347" r:id="rId4"/>
    <p:sldId id="348" r:id="rId5"/>
    <p:sldId id="349" r:id="rId6"/>
    <p:sldId id="350" r:id="rId7"/>
    <p:sldId id="354" r:id="rId8"/>
    <p:sldId id="352" r:id="rId9"/>
    <p:sldId id="351" r:id="rId10"/>
    <p:sldId id="355" r:id="rId11"/>
    <p:sldId id="356" r:id="rId12"/>
    <p:sldId id="357" r:id="rId13"/>
    <p:sldId id="358" r:id="rId14"/>
    <p:sldId id="359" r:id="rId15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8777"/>
    <a:srgbClr val="DFFEF9"/>
    <a:srgbClr val="BEE7E1"/>
    <a:srgbClr val="28645A"/>
    <a:srgbClr val="BAE4E0"/>
    <a:srgbClr val="CFF2EE"/>
    <a:srgbClr val="DAF9F4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115" d="100"/>
          <a:sy n="115" d="100"/>
        </p:scale>
        <p:origin x="153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96FA49-2D09-4957-86EA-654C0EA79CE1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8B489-FE24-460F-8963-8D15D3366B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367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143001" y="1422124"/>
            <a:ext cx="6858000" cy="2387600"/>
          </a:xfrm>
        </p:spPr>
        <p:txBody>
          <a:bodyPr lIns="0" tIns="0" rIns="0" bIns="0" anchor="ctr" anchorCtr="0">
            <a:noAutofit/>
          </a:bodyPr>
          <a:lstStyle>
            <a:lvl1pPr algn="ctr">
              <a:defRPr sz="36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6217" y="4436879"/>
            <a:ext cx="6858000" cy="50393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ctr" defTabSz="685663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lang="ru-RU" sz="2400" b="1" u="sng" dirty="0">
                <a:solidFill>
                  <a:srgbClr val="078777"/>
                </a:solidFill>
                <a:latin typeface="Arial Narrow" panose="020B0606020202030204" pitchFamily="34" charset="0"/>
              </a:defRPr>
            </a:lvl1pPr>
          </a:lstStyle>
          <a:p>
            <a:pPr marL="0" marR="0" lvl="0" indent="0" algn="r" defTabSz="685663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D36607-4973-49D4-A1EE-5A40CBF5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82F74-05A0-458D-94C5-07B4A0F2EE08}" type="datetimeFigureOut">
              <a:rPr lang="ru-RU" smtClean="0"/>
              <a:pPr>
                <a:defRPr/>
              </a:pPr>
              <a:t>15.12.2023</a:t>
            </a:fld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113D74F-B470-49B0-B338-F59BC2151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146" y="227659"/>
            <a:ext cx="7128000" cy="607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3429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6858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0287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1371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18288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2860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27432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2004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ИНСТИТУТ ОБЩЕСТВЕННОГО ЗДОРОВЬЯ 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ВЫСШАЯ ШКОЛА МЕДИЦИНСКОЙ ГУМАНИТАРИСТИКИ</a:t>
            </a:r>
          </a:p>
        </p:txBody>
      </p:sp>
      <p:pic>
        <p:nvPicPr>
          <p:cNvPr id="6" name="Рисунок 2">
            <a:extLst>
              <a:ext uri="{FF2B5EF4-FFF2-40B4-BE49-F238E27FC236}">
                <a16:creationId xmlns:a16="http://schemas.microsoft.com/office/drawing/2014/main" id="{B2A05617-2DED-4768-8EEE-99D7DFD710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3" y="106993"/>
            <a:ext cx="1224000" cy="1156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77C9901-D682-48EA-BAB5-F35E1B51B92E}"/>
              </a:ext>
            </a:extLst>
          </p:cNvPr>
          <p:cNvSpPr/>
          <p:nvPr/>
        </p:nvSpPr>
        <p:spPr>
          <a:xfrm>
            <a:off x="1673146" y="854573"/>
            <a:ext cx="7128000" cy="25880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>
              <a:lnSpc>
                <a:spcPct val="115000"/>
              </a:lnSpc>
              <a:tabLst>
                <a:tab pos="2628374" algn="l"/>
              </a:tabLst>
            </a:pPr>
            <a:r>
              <a:rPr lang="ru-RU" sz="1600" b="1" dirty="0">
                <a:solidFill>
                  <a:srgbClr val="078777"/>
                </a:solidFill>
                <a:latin typeface="+mj-lt"/>
                <a:cs typeface="Times New Roman" panose="02020603050405020304" pitchFamily="18" charset="0"/>
              </a:rPr>
              <a:t>КАФЕДРА ФИЛОСОФИИ, БИОЭТИКИ И ПРАВА С КУРСОМ СОЦИОЛОГИИ МЕДИЦИНЫ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DB3EB5C4-8132-43E6-8092-C42537889A31}"/>
              </a:ext>
            </a:extLst>
          </p:cNvPr>
          <p:cNvSpPr/>
          <p:nvPr/>
        </p:nvSpPr>
        <p:spPr>
          <a:xfrm flipV="1">
            <a:off x="1673146" y="766317"/>
            <a:ext cx="7128000" cy="36001"/>
          </a:xfrm>
          <a:prstGeom prst="ellipse">
            <a:avLst/>
          </a:prstGeom>
          <a:solidFill>
            <a:srgbClr val="0C84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xfrm>
            <a:off x="1116216" y="5444757"/>
            <a:ext cx="6912362" cy="503121"/>
          </a:xfrm>
        </p:spPr>
        <p:txBody>
          <a:bodyPr/>
          <a:lstStyle>
            <a:lvl1pPr algn="ctr">
              <a:buNone/>
              <a:defRPr sz="2800" b="1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35654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7A60B6F-55BB-4C97-B77D-14648040C3B1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123730" y="370115"/>
            <a:ext cx="4896543" cy="62683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ru-RU" sz="2800"/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4201407" y="1698090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5993" lvl="0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9140" y="1784478"/>
            <a:ext cx="2949178" cy="2088232"/>
          </a:xfrm>
          <a:prstGeom prst="homePlate">
            <a:avLst>
              <a:gd name="adj" fmla="val 19418"/>
            </a:avLst>
          </a:prstGeom>
          <a:solidFill>
            <a:schemeClr val="bg1"/>
          </a:solidFill>
          <a:ln w="53975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ctr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</a:lstStyle>
          <a:p>
            <a:pPr lvl="0" algn="ctr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2C9201EA-8BC6-4E4B-A2B0-C1B8D6BFBA81}"/>
              </a:ext>
            </a:extLst>
          </p:cNvPr>
          <p:cNvSpPr>
            <a:spLocks noGrp="1"/>
          </p:cNvSpPr>
          <p:nvPr>
            <p:ph idx="11"/>
          </p:nvPr>
        </p:nvSpPr>
        <p:spPr>
          <a:xfrm flipH="1">
            <a:off x="4155745" y="2904645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5993" lvl="0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82C782AB-8C54-4686-8A11-EEFF3E96E9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9288" y="4652965"/>
            <a:ext cx="8135937" cy="116998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1914F6B0-5F54-48E9-9CB1-99B676848E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pic>
        <p:nvPicPr>
          <p:cNvPr id="12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8812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90BB7-B522-475A-AC17-BE7450D09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1680" y="505619"/>
            <a:ext cx="6300192" cy="7794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dirty="0">
                <a:solidFill>
                  <a:srgbClr val="078777"/>
                </a:solidFill>
              </a:defRPr>
            </a:lvl1pPr>
          </a:lstStyle>
          <a:p>
            <a:pPr lvl="0" eaLnBrk="1" hangingPunct="1"/>
            <a:r>
              <a:rPr lang="ru-RU" dirty="0"/>
              <a:t>ОБРАЗЕЦ ЗАГОЛОВКА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208758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A6FE3494-B954-4E2D-BC86-4DAAB4E8F1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893208758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9878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54B713D-FE7A-456D-923A-8C1741BF9A2F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49464DA-E199-45F6-BEE2-6014BCC2E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55925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4CE36C-5F7F-4FE7-9FBE-02FD9C7E5E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495" y="2721702"/>
            <a:ext cx="3852862" cy="3095922"/>
          </a:xfrm>
          <a:prstGeom prst="flowChartOffpageConnector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b="1" smtClean="0">
                <a:latin typeface="+mj-lt"/>
              </a:defRPr>
            </a:lvl1pPr>
            <a:lvl2pPr marL="514247" indent="-171416">
              <a:buClr>
                <a:srgbClr val="078777"/>
              </a:buClr>
              <a:buFont typeface="Arial Narrow" panose="020B0606020202030204" pitchFamily="34" charset="0"/>
              <a:buChar char="●"/>
              <a:defRPr lang="ru-RU" sz="2400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7815869-68BF-4601-A075-D3FAEB0B25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5651" y="1196976"/>
            <a:ext cx="7667625" cy="935881"/>
          </a:xfrm>
          <a:solidFill>
            <a:schemeClr val="bg1">
              <a:alpha val="27000"/>
            </a:schemeClr>
          </a:solidFill>
          <a:ln w="3810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 marL="0">
              <a:spcBef>
                <a:spcPts val="0"/>
              </a:spcBef>
              <a:spcAft>
                <a:spcPts val="0"/>
              </a:spcAft>
              <a:defRPr lang="ru-RU" sz="26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lang="ru-RU" sz="2400" i="1" smtClean="0">
                <a:solidFill>
                  <a:srgbClr val="078777"/>
                </a:solidFill>
              </a:defRPr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BE7DFC45-416A-49B8-81F5-21BD00A1AB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50ABB4AC-A7B3-4F54-A0D0-B0ED119DB6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56213" y="2720976"/>
            <a:ext cx="3167062" cy="33004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  <p:pic>
        <p:nvPicPr>
          <p:cNvPr id="11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3043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143000" y="1422124"/>
            <a:ext cx="6858000" cy="2387600"/>
          </a:xfrm>
        </p:spPr>
        <p:txBody>
          <a:bodyPr lIns="0" tIns="0" rIns="0" bIns="0">
            <a:noAutofit/>
          </a:bodyPr>
          <a:lstStyle>
            <a:lvl1pPr algn="ctr">
              <a:defRPr sz="3600">
                <a:solidFill>
                  <a:srgbClr val="28645A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933477"/>
            <a:ext cx="6858000" cy="165576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ru-RU" sz="2800" b="1" u="none" dirty="0">
                <a:solidFill>
                  <a:srgbClr val="28645A"/>
                </a:solidFill>
                <a:latin typeface="Arial Narrow" panose="020B0606020202030204" pitchFamily="34" charset="0"/>
              </a:defRPr>
            </a:lvl1pPr>
          </a:lstStyle>
          <a:p>
            <a:pPr lvl="0" algn="r"/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D36607-4973-49D4-A1EE-5A40CBF5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7A838-ABB6-4318-8611-DD68A6A119F6}" type="datetimeFigureOut">
              <a:rPr lang="ru-RU"/>
              <a:pPr>
                <a:defRPr/>
              </a:pPr>
              <a:t>15.12.2023</a:t>
            </a:fld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113D74F-B470-49B0-B338-F59BC2151F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673146" y="227658"/>
            <a:ext cx="7128000" cy="607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3429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6858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0287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1371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18288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2860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27432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2004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ИНСТИТУТ ОБЩЕСТВЕННОГО ЗДОРОВЬЯ 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ВЫСШАЯ ШКОЛА МЕДИЦИНСКОЙ ГУМАНИТАРИСТИКИ</a:t>
            </a:r>
          </a:p>
        </p:txBody>
      </p:sp>
      <p:pic>
        <p:nvPicPr>
          <p:cNvPr id="6" name="Рисунок 2">
            <a:extLst>
              <a:ext uri="{FF2B5EF4-FFF2-40B4-BE49-F238E27FC236}">
                <a16:creationId xmlns:a16="http://schemas.microsoft.com/office/drawing/2014/main" id="{B2A05617-2DED-4768-8EEE-99D7DFD7107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106992"/>
            <a:ext cx="1224000" cy="1156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77C9901-D682-48EA-BAB5-F35E1B51B92E}"/>
              </a:ext>
            </a:extLst>
          </p:cNvPr>
          <p:cNvSpPr/>
          <p:nvPr userDrawn="1"/>
        </p:nvSpPr>
        <p:spPr>
          <a:xfrm>
            <a:off x="1673146" y="854571"/>
            <a:ext cx="7128000" cy="25880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>
              <a:lnSpc>
                <a:spcPct val="115000"/>
              </a:lnSpc>
              <a:tabLst>
                <a:tab pos="2628900" algn="l"/>
              </a:tabLst>
            </a:pPr>
            <a:r>
              <a:rPr lang="ru-RU" sz="1600" b="1" dirty="0">
                <a:solidFill>
                  <a:srgbClr val="078777"/>
                </a:solidFill>
                <a:cs typeface="Times New Roman" panose="02020603050405020304" pitchFamily="18" charset="0"/>
              </a:rPr>
              <a:t>КАФЕДРА ФИЛОСОФИИ, БИОЭТИКИ И ПРАВА С КУРСОМ СОЦИОЛОГИИ МЕДИЦИНЫ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DB3EB5C4-8132-43E6-8092-C42537889A31}"/>
              </a:ext>
            </a:extLst>
          </p:cNvPr>
          <p:cNvSpPr/>
          <p:nvPr userDrawn="1"/>
        </p:nvSpPr>
        <p:spPr>
          <a:xfrm flipV="1">
            <a:off x="1673146" y="766317"/>
            <a:ext cx="7128000" cy="36000"/>
          </a:xfrm>
          <a:prstGeom prst="ellipse">
            <a:avLst/>
          </a:prstGeom>
          <a:solidFill>
            <a:srgbClr val="0C84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6542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95E7B21-4AE3-4741-B4A7-15B285E3A3F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57403"/>
            <a:ext cx="7886700" cy="55879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3000929"/>
            <a:ext cx="7886700" cy="2592288"/>
          </a:xfrm>
          <a:prstGeom prst="snip2Same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80000" tIns="180000" rIns="180000" bIns="180000" numCol="1" anchor="t" anchorCtr="0" compatLnSpc="1">
            <a:prstTxWarp prst="textNoShape">
              <a:avLst/>
            </a:prstTxWarp>
            <a:noAutofit/>
          </a:bodyPr>
          <a:lstStyle>
            <a:lvl1pPr marL="514350" indent="-514350">
              <a:buClr>
                <a:srgbClr val="078777"/>
              </a:buClr>
              <a:buFont typeface="+mj-lt"/>
              <a:buAutoNum type="arabicPeriod"/>
              <a:defRPr lang="ru-RU" sz="2800" b="0" smtClean="0">
                <a:latin typeface="+mj-lt"/>
              </a:defRPr>
            </a:lvl1pPr>
            <a:lvl2pPr marL="857250" indent="-514350">
              <a:buClr>
                <a:srgbClr val="078777"/>
              </a:buClr>
              <a:buFont typeface="+mj-lt"/>
              <a:buAutoNum type="arabicPeriod"/>
              <a:defRPr lang="ru-RU" sz="2800" smtClean="0">
                <a:solidFill>
                  <a:schemeClr val="tx1">
                    <a:tint val="75000"/>
                  </a:schemeClr>
                </a:solidFill>
                <a:latin typeface="+mj-lt"/>
              </a:defRPr>
            </a:lvl2pPr>
          </a:lstStyle>
          <a:p>
            <a:pPr marL="432000" lvl="0" indent="-432000" defTabSz="25200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Образец текста</a:t>
            </a:r>
          </a:p>
          <a:p>
            <a:pPr marL="432000" lvl="1" indent="-432000" defTabSz="25200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Второй уровень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EA8D48-16A3-41BE-87A5-D852DEDFEE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35635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7DD747AA-74C1-4EB5-B90E-27D8D8CB1BB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09701AA-CC4F-4533-BA8F-6782560F67E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025525" y="1446135"/>
            <a:ext cx="7092950" cy="779463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08000" tIns="108000" rIns="108000" bIns="108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8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>
                <a:solidFill>
                  <a:srgbClr val="078777"/>
                </a:solidFill>
                <a:latin typeface="Arial Narrow" panose="020B0606020202030204" pitchFamily="34" charset="0"/>
              </a:defRPr>
            </a:lvl5pPr>
          </a:lstStyle>
          <a:p>
            <a:pPr marL="514350" lvl="0" indent="-514350" algn="ctr" fontAlgn="auto">
              <a:spcBef>
                <a:spcPct val="0"/>
              </a:spcBef>
              <a:spcAft>
                <a:spcPts val="0"/>
              </a:spcAft>
              <a:buClr>
                <a:srgbClr val="28645A"/>
              </a:buClr>
            </a:pPr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04699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A06CFC6-0963-48E5-9B2E-DB238FEF3143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6446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7706" y="2485231"/>
            <a:ext cx="3886200" cy="3656013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32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>
                <a:latin typeface="Arial Narrow" panose="020B0606020202030204" pitchFamily="34" charset="0"/>
              </a:defRPr>
            </a:lvl5pPr>
          </a:lstStyle>
          <a:p>
            <a:pPr marL="352425" lvl="0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425" lvl="1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425" lvl="2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425" lvl="3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425" lvl="4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943A1-30BE-41CE-B73A-3B9F8CEEE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376243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699EDAA8-80D5-4141-A984-7F764936300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4A8C440-75F9-453C-B261-D9C1B2443BE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Текст 7">
            <a:extLst>
              <a:ext uri="{FF2B5EF4-FFF2-40B4-BE49-F238E27FC236}">
                <a16:creationId xmlns:a16="http://schemas.microsoft.com/office/drawing/2014/main" id="{C815AA95-9F72-4606-8186-035F30D35B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7942" y="1268413"/>
            <a:ext cx="6607646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>
              <a:spcAft>
                <a:spcPts val="0"/>
              </a:spcAft>
              <a:buNone/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Aft>
                <a:spcPts val="0"/>
              </a:spcAft>
              <a:buNone/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lvl="0" algn="ctr" fontAlgn="auto">
              <a:spcBef>
                <a:spcPct val="0"/>
              </a:spcBef>
              <a:spcAft>
                <a:spcPts val="0"/>
              </a:spcAft>
            </a:pPr>
            <a:r>
              <a:rPr lang="ru-RU" dirty="0"/>
              <a:t>ОБРАЗЕЦ ТЕКСТА</a:t>
            </a:r>
          </a:p>
          <a:p>
            <a:pPr lvl="1" algn="ctr" eaLnBrk="0" hangingPunct="0">
              <a:spcBef>
                <a:spcPct val="0"/>
              </a:spcBef>
            </a:pPr>
            <a:r>
              <a:rPr lang="ru-RU" dirty="0"/>
              <a:t>Второй уровень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3BCB98E0-0F15-4A64-B7F3-30D6B8152A9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5536" y="2483644"/>
            <a:ext cx="3888000" cy="3657600"/>
          </a:xfrm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1700316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4050C60-556C-474B-AB83-F7FD922FC416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 flipH="1">
            <a:off x="826593" y="2852936"/>
            <a:ext cx="7490814" cy="3168352"/>
          </a:xfrm>
          <a:prstGeom prst="snip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80000" tIns="180000" rIns="180000" bIns="180000" numCol="1" anchor="t" anchorCtr="0" compatLnSpc="1">
            <a:prstTxWarp prst="textNoShape">
              <a:avLst/>
            </a:prstTxWarp>
            <a:noAutofit/>
          </a:bodyPr>
          <a:lstStyle>
            <a:lvl1pPr marL="633412" indent="-457200">
              <a:buFont typeface="Arial" panose="020B0604020202020204" pitchFamily="34" charset="0"/>
              <a:buChar char="•"/>
              <a:defRPr lang="ru-RU" sz="2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lvl="0" indent="-166688" algn="l" defTabSz="914400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ts val="600"/>
              </a:spcAft>
              <a:buClr>
                <a:srgbClr val="078877"/>
              </a:buClr>
              <a:buFontTx/>
              <a:buChar char="●"/>
            </a:pPr>
            <a:r>
              <a:rPr lang="ru-RU"/>
              <a:t>Образец текста</a:t>
            </a: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5B4490F2-07E4-4620-B7BC-FE05034B95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376243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94E4045-8FF9-457A-9AEC-8124C108F2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6446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B75F66C-C6B6-4D19-96E9-7D69B6165A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27088" y="1412875"/>
            <a:ext cx="7416800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Образец текста</a:t>
            </a:r>
          </a:p>
          <a:p>
            <a:pPr marL="0" lvl="1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Второй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42874551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017E6-2E41-48C4-A27C-8772D0B5E0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7568" y="246899"/>
            <a:ext cx="4538836" cy="603307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ACDE9D6-C4F1-4E8B-AE93-71D4E4637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flipH="1">
            <a:off x="1007268" y="1844824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Текст 6">
            <a:extLst>
              <a:ext uri="{FF2B5EF4-FFF2-40B4-BE49-F238E27FC236}">
                <a16:creationId xmlns:a16="http://schemas.microsoft.com/office/drawing/2014/main" id="{FB773C55-A7CB-4EBB-ADFC-1CE1A63331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flipH="1">
            <a:off x="1007268" y="346893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id="{9A1EB068-BA74-4570-A6B3-CE4CF8985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1017973" y="4913048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678967211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Номер слайда 5">
            <a:extLst>
              <a:ext uri="{FF2B5EF4-FFF2-40B4-BE49-F238E27FC236}">
                <a16:creationId xmlns:a16="http://schemas.microsoft.com/office/drawing/2014/main" id="{D0E06AE1-8FE9-4743-AE38-4BF6619E73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47778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294DB03-48CB-45B6-A18A-065BAF91DBE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 hasCustomPrompt="1"/>
          </p:nvPr>
        </p:nvSpPr>
        <p:spPr bwMode="auto">
          <a:xfrm>
            <a:off x="968145" y="1124090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575" indent="-342900" algn="l" defTabSz="2520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575" indent="-342900" algn="l" defTabSz="2520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9259DD58-FC13-4BFC-B5FB-1238ACA304E6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auto">
          <a:xfrm flipH="1">
            <a:off x="5227613" y="1124089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575" indent="-342900" algn="l" defTabSz="25200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575" indent="-342900" algn="l" defTabSz="25200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8E7B58A-37B8-40B2-B910-CB397BC66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02582" y="451234"/>
            <a:ext cx="4538836" cy="603307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E43B5F83-8542-4D82-B4C5-8AF8510376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989874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0873B5F0-731F-4FE5-AB59-DED3D8048617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8399" y="388030"/>
            <a:ext cx="2949178" cy="1600200"/>
          </a:xfrm>
        </p:spPr>
        <p:txBody>
          <a:bodyPr lIns="0" tIns="0" rIns="0" bIns="0"/>
          <a:lstStyle>
            <a:lvl1pPr>
              <a:defRPr sz="24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FE9280C2-CEEC-48BE-A873-96FAB31018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27538" y="549275"/>
            <a:ext cx="4464942" cy="5319714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dirty="0" smtClean="0">
                <a:latin typeface="Arial Narrow" panose="020B0606020202030204" pitchFamily="34" charset="0"/>
              </a:defRPr>
            </a:lvl1pPr>
            <a:lvl2pPr>
              <a:defRPr lang="ru-RU" dirty="0" smtClean="0"/>
            </a:lvl2pPr>
            <a:lvl3pPr>
              <a:defRPr lang="ru-RU" dirty="0" smtClean="0"/>
            </a:lvl3pPr>
            <a:lvl4pPr>
              <a:defRPr lang="ru-RU" dirty="0" smtClean="0"/>
            </a:lvl4pPr>
            <a:lvl5pPr>
              <a:defRPr lang="ru-RU" dirty="0"/>
            </a:lvl5pPr>
          </a:lstStyle>
          <a:p>
            <a:pPr marL="352425" lvl="0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425" lvl="1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425" lvl="2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425" lvl="3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425" lvl="4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F5E67615-75DA-44AB-A367-2E8B6F23654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0238" y="2349500"/>
            <a:ext cx="3365500" cy="351948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5136621-DFE3-48C1-9262-5A67AE2FA7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2768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350A71D-5C1E-40DC-AF81-4D80599D85BA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5148716C-648C-49E2-BF08-FC036A6FC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602414"/>
          </a:xfrm>
        </p:spPr>
        <p:txBody>
          <a:bodyPr lIns="0" tIns="0" rIns="0" bIns="0">
            <a:noAutofit/>
          </a:bodyPr>
          <a:lstStyle>
            <a:lvl1pPr algn="ctr">
              <a:defRPr sz="2800" b="1" cap="all" baseline="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628650" y="1536890"/>
            <a:ext cx="7886700" cy="3763885"/>
          </a:xfrm>
          <a:prstGeom prst="snipRound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5993" bIns="0" numCol="1" rtlCol="0" anchor="ctr" anchorCtr="0" compatLnSpc="1">
            <a:prstTxWarp prst="textNoShape">
              <a:avLst/>
            </a:prstTxWarp>
            <a:noAutofit/>
          </a:bodyPr>
          <a:lstStyle>
            <a:lvl1pPr marL="633285" indent="-457109">
              <a:buClr>
                <a:srgbClr val="078777"/>
              </a:buClr>
              <a:buFontTx/>
              <a:buChar char="●"/>
              <a:defRPr lang="ru-RU" sz="2600" smtClean="0"/>
            </a:lvl1pPr>
            <a:lvl2pPr marL="514247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2pPr>
            <a:lvl3pPr marL="857079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3pPr>
            <a:lvl4pPr marL="1199910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4pPr>
            <a:lvl5pPr marL="1542741" indent="-171416">
              <a:buClr>
                <a:srgbClr val="078777"/>
              </a:buClr>
              <a:buFontTx/>
              <a:buChar char="●"/>
              <a:defRPr lang="ru-RU" dirty="0">
                <a:latin typeface="Arial Narrow" panose="020B0606020202030204" pitchFamily="34" charset="0"/>
              </a:defRPr>
            </a:lvl5pPr>
          </a:lstStyle>
          <a:p>
            <a:pPr marL="342831" lvl="0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Образец текста</a:t>
            </a:r>
          </a:p>
          <a:p>
            <a:pPr marL="342831" lvl="1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Второй уровень</a:t>
            </a:r>
          </a:p>
          <a:p>
            <a:pPr marL="342831" lvl="2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Третий уровень</a:t>
            </a:r>
          </a:p>
          <a:p>
            <a:pPr marL="342831" lvl="3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Четвертый уровень</a:t>
            </a:r>
          </a:p>
          <a:p>
            <a:pPr marL="342831" lvl="4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8CC05590-56D0-4ADE-91CE-F653CE7BB4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148716C-648C-49E2-BF08-FC036A6FCCF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51083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7A60B6F-55BB-4C97-B77D-14648040C3B1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123729" y="370114"/>
            <a:ext cx="4896543" cy="62683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ru-RU" sz="2800"/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4201407" y="1698089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6000" lvl="0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9140" y="1784478"/>
            <a:ext cx="2949178" cy="2088232"/>
          </a:xfrm>
          <a:prstGeom prst="homePlate">
            <a:avLst>
              <a:gd name="adj" fmla="val 19418"/>
            </a:avLst>
          </a:prstGeom>
          <a:solidFill>
            <a:schemeClr val="bg1"/>
          </a:solidFill>
          <a:ln w="53975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ctr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</a:lstStyle>
          <a:p>
            <a:pPr lvl="0" algn="ctr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2C9201EA-8BC6-4E4B-A2B0-C1B8D6BFBA81}"/>
              </a:ext>
            </a:extLst>
          </p:cNvPr>
          <p:cNvSpPr>
            <a:spLocks noGrp="1"/>
          </p:cNvSpPr>
          <p:nvPr>
            <p:ph idx="11"/>
          </p:nvPr>
        </p:nvSpPr>
        <p:spPr>
          <a:xfrm flipH="1">
            <a:off x="4155745" y="2904645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6000" lvl="0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82C782AB-8C54-4686-8A11-EEFF3E96E9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9288" y="4652963"/>
            <a:ext cx="8135937" cy="116998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1914F6B0-5F54-48E9-9CB1-99B676848E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88127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90BB7-B522-475A-AC17-BE7450D09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1680" y="505619"/>
            <a:ext cx="6300192" cy="7794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dirty="0">
                <a:solidFill>
                  <a:srgbClr val="078777"/>
                </a:solidFill>
              </a:defRPr>
            </a:lvl1pPr>
          </a:lstStyle>
          <a:p>
            <a:pPr lvl="0" eaLnBrk="1" hangingPunct="1"/>
            <a:r>
              <a:rPr lang="ru-RU" dirty="0"/>
              <a:t>ОБРАЗЕЦ ЗАГОЛОВКА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893208758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A6FE3494-B954-4E2D-BC86-4DAAB4E8F1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98785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54B713D-FE7A-456D-923A-8C1741BF9A2F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49464DA-E199-45F6-BEE2-6014BCC2E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55925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4CE36C-5F7F-4FE7-9FBE-02FD9C7E5E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494" y="2721702"/>
            <a:ext cx="3852862" cy="3095922"/>
          </a:xfrm>
          <a:prstGeom prst="flowChartOffpageConnector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b="1" smtClean="0">
                <a:latin typeface="+mj-lt"/>
              </a:defRPr>
            </a:lvl1pPr>
            <a:lvl2pPr marL="514350" indent="-171450">
              <a:buClr>
                <a:srgbClr val="078777"/>
              </a:buClr>
              <a:buFont typeface="Arial Narrow" panose="020B0606020202030204" pitchFamily="34" charset="0"/>
              <a:buChar char="●"/>
              <a:defRPr lang="ru-RU" sz="2400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7815869-68BF-4601-A075-D3FAEB0B25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5650" y="1196975"/>
            <a:ext cx="7667625" cy="935881"/>
          </a:xfrm>
          <a:solidFill>
            <a:schemeClr val="bg1">
              <a:alpha val="27000"/>
            </a:schemeClr>
          </a:solidFill>
          <a:ln w="3810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 marL="0">
              <a:spcBef>
                <a:spcPts val="0"/>
              </a:spcBef>
              <a:spcAft>
                <a:spcPts val="0"/>
              </a:spcAft>
              <a:defRPr lang="ru-RU" sz="26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lang="ru-RU" sz="2400" i="1" smtClean="0">
                <a:solidFill>
                  <a:srgbClr val="078777"/>
                </a:solidFill>
              </a:defRPr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BE7DFC45-416A-49B8-81F5-21BD00A1AB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50ABB4AC-A7B3-4F54-A0D0-B0ED119DB6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56213" y="2720975"/>
            <a:ext cx="3167062" cy="33004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1533043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4050C60-556C-474B-AB83-F7FD922FC416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 flipH="1">
            <a:off x="826594" y="2852937"/>
            <a:ext cx="7490814" cy="3168351"/>
          </a:xfrm>
          <a:prstGeom prst="snip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79964" tIns="179964" rIns="179964" bIns="179964" numCol="1" anchor="t" anchorCtr="0" compatLnSpc="1">
            <a:prstTxWarp prst="textNoShape">
              <a:avLst/>
            </a:prstTxWarp>
            <a:noAutofit/>
          </a:bodyPr>
          <a:lstStyle>
            <a:lvl1pPr marL="633285" indent="-457109">
              <a:buFont typeface="Arial" panose="020B0604020202020204" pitchFamily="34" charset="0"/>
              <a:buChar char="•"/>
              <a:defRPr lang="ru-RU" sz="2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831" lvl="0" indent="-166655" algn="l" defTabSz="914217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ts val="600"/>
              </a:spcAft>
              <a:buClr>
                <a:srgbClr val="078877"/>
              </a:buClr>
              <a:buFontTx/>
              <a:buChar char="●"/>
            </a:pPr>
            <a:r>
              <a:rPr lang="ru-RU"/>
              <a:t>Образец текста</a:t>
            </a: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5B4490F2-07E4-4620-B7BC-FE05034B95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94E4045-8FF9-457A-9AEC-8124C108F2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9"/>
            <a:ext cx="6607646" cy="644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B75F66C-C6B6-4D19-96E9-7D69B6165A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27088" y="1412875"/>
            <a:ext cx="7416800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Образец текста</a:t>
            </a:r>
          </a:p>
          <a:p>
            <a:pPr marL="0" lvl="1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Второй уровень</a:t>
            </a:r>
          </a:p>
        </p:txBody>
      </p:sp>
      <p:pic>
        <p:nvPicPr>
          <p:cNvPr id="8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287455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95E7B21-4AE3-4741-B4A7-15B285E3A3F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57404"/>
            <a:ext cx="7886700" cy="55879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3000929"/>
            <a:ext cx="7886700" cy="2592288"/>
          </a:xfrm>
          <a:prstGeom prst="snip2Same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79964" tIns="179964" rIns="179964" bIns="179964" numCol="1" anchor="t" anchorCtr="0" compatLnSpc="1">
            <a:prstTxWarp prst="textNoShape">
              <a:avLst/>
            </a:prstTxWarp>
            <a:noAutofit/>
          </a:bodyPr>
          <a:lstStyle>
            <a:lvl1pPr marL="514247" indent="-514247">
              <a:buClr>
                <a:srgbClr val="078777"/>
              </a:buClr>
              <a:buFont typeface="+mj-lt"/>
              <a:buAutoNum type="arabicPeriod"/>
              <a:defRPr lang="ru-RU" sz="2800" b="0" smtClean="0">
                <a:latin typeface="+mj-lt"/>
              </a:defRPr>
            </a:lvl1pPr>
            <a:lvl2pPr marL="857079" indent="-514247">
              <a:buClr>
                <a:srgbClr val="078777"/>
              </a:buClr>
              <a:buFont typeface="+mj-lt"/>
              <a:buAutoNum type="arabicPeriod"/>
              <a:defRPr lang="ru-RU" sz="2800" smtClean="0">
                <a:solidFill>
                  <a:schemeClr val="tx1">
                    <a:tint val="75000"/>
                  </a:schemeClr>
                </a:solidFill>
                <a:latin typeface="+mj-lt"/>
              </a:defRPr>
            </a:lvl2pPr>
          </a:lstStyle>
          <a:p>
            <a:pPr marL="431914" lvl="0" indent="-431914" defTabSz="25195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Образец текста</a:t>
            </a:r>
          </a:p>
          <a:p>
            <a:pPr marL="431914" lvl="1" indent="-431914" defTabSz="25195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Второй уровень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EA8D48-16A3-41BE-87A5-D852DEDFEE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5635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7DD747AA-74C1-4EB5-B90E-27D8D8CB1BB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09701AA-CC4F-4533-BA8F-6782560F67E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025525" y="1446135"/>
            <a:ext cx="7092950" cy="779463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07978" tIns="107978" rIns="107978" bIns="107978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8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>
                <a:solidFill>
                  <a:srgbClr val="078777"/>
                </a:solidFill>
                <a:latin typeface="Arial Narrow" panose="020B0606020202030204" pitchFamily="34" charset="0"/>
              </a:defRPr>
            </a:lvl5pPr>
          </a:lstStyle>
          <a:p>
            <a:pPr marL="514247" lvl="0" indent="-514247" algn="ctr" fontAlgn="auto">
              <a:spcBef>
                <a:spcPct val="0"/>
              </a:spcBef>
              <a:spcAft>
                <a:spcPts val="0"/>
              </a:spcAft>
              <a:buClr>
                <a:srgbClr val="28645A"/>
              </a:buClr>
            </a:pPr>
            <a:r>
              <a:rPr lang="ru-RU"/>
              <a:t>Образец текста</a:t>
            </a:r>
          </a:p>
        </p:txBody>
      </p:sp>
      <p:pic>
        <p:nvPicPr>
          <p:cNvPr id="9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469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A06CFC6-0963-48E5-9B2E-DB238FEF3143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68177" y="336099"/>
            <a:ext cx="6607646" cy="644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7706" y="2485232"/>
            <a:ext cx="3886200" cy="3656013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5993" tIns="35993" rIns="35993" bIns="35993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32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>
                <a:latin typeface="Arial Narrow" panose="020B0606020202030204" pitchFamily="34" charset="0"/>
              </a:defRPr>
            </a:lvl5pPr>
          </a:lstStyle>
          <a:p>
            <a:pPr marL="352355" lvl="0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355" lvl="1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355" lvl="2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355" lvl="3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355" lvl="4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943A1-30BE-41CE-B73A-3B9F8CEEE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699EDAA8-80D5-4141-A984-7F764936300C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4A8C440-75F9-453C-B261-D9C1B2443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Текст 7">
            <a:extLst>
              <a:ext uri="{FF2B5EF4-FFF2-40B4-BE49-F238E27FC236}">
                <a16:creationId xmlns:a16="http://schemas.microsoft.com/office/drawing/2014/main" id="{C815AA95-9F72-4606-8186-035F30D35B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7942" y="1268413"/>
            <a:ext cx="6607646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>
              <a:spcAft>
                <a:spcPts val="0"/>
              </a:spcAft>
              <a:buNone/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Aft>
                <a:spcPts val="0"/>
              </a:spcAft>
              <a:buNone/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lvl="0" algn="ctr" fontAlgn="auto">
              <a:spcBef>
                <a:spcPct val="0"/>
              </a:spcBef>
              <a:spcAft>
                <a:spcPts val="0"/>
              </a:spcAft>
            </a:pPr>
            <a:r>
              <a:rPr lang="ru-RU" dirty="0"/>
              <a:t>ОБРАЗЕЦ ТЕКСТА</a:t>
            </a:r>
          </a:p>
          <a:p>
            <a:pPr lvl="1" algn="ctr" eaLnBrk="0" hangingPunct="0">
              <a:spcBef>
                <a:spcPct val="0"/>
              </a:spcBef>
            </a:pPr>
            <a:r>
              <a:rPr lang="ru-RU" dirty="0"/>
              <a:t>Второй уровень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3BCB98E0-0F15-4A64-B7F3-30D6B8152A9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5537" y="2483645"/>
            <a:ext cx="3888000" cy="3657600"/>
          </a:xfrm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4A8C440-75F9-453C-B261-D9C1B2443BE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0316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017E6-2E41-48C4-A27C-8772D0B5E0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7569" y="246900"/>
            <a:ext cx="4538836" cy="603306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ACDE9D6-C4F1-4E8B-AE93-71D4E4637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flipH="1">
            <a:off x="1007269" y="184482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Текст 6">
            <a:extLst>
              <a:ext uri="{FF2B5EF4-FFF2-40B4-BE49-F238E27FC236}">
                <a16:creationId xmlns:a16="http://schemas.microsoft.com/office/drawing/2014/main" id="{FB773C55-A7CB-4EBB-ADFC-1CE1A63331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flipH="1">
            <a:off x="1007269" y="346893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id="{9A1EB068-BA74-4570-A6B3-CE4CF8985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1017974" y="4913049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967211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Номер слайда 5">
            <a:extLst>
              <a:ext uri="{FF2B5EF4-FFF2-40B4-BE49-F238E27FC236}">
                <a16:creationId xmlns:a16="http://schemas.microsoft.com/office/drawing/2014/main" id="{D0E06AE1-8FE9-4743-AE38-4BF6619E73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pic>
        <p:nvPicPr>
          <p:cNvPr id="9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678967211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4777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294DB03-48CB-45B6-A18A-065BAF91DBE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 hasCustomPrompt="1"/>
          </p:nvPr>
        </p:nvSpPr>
        <p:spPr bwMode="auto">
          <a:xfrm>
            <a:off x="968146" y="1124090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468" indent="-342831" algn="l" defTabSz="25195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468" indent="-342831" algn="l" defTabSz="25195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9259DD58-FC13-4BFC-B5FB-1238ACA304E6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auto">
          <a:xfrm flipH="1">
            <a:off x="5227613" y="1124089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468" indent="-342831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468" indent="-342831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8E7B58A-37B8-40B2-B910-CB397BC66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02582" y="451236"/>
            <a:ext cx="4538836" cy="603306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E43B5F83-8542-4D82-B4C5-8AF8510376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pic>
        <p:nvPicPr>
          <p:cNvPr id="9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8987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F66E5F51-54D8-4DF1-8AFD-26312EE6F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143915"/>
            <a:ext cx="7886700" cy="775921"/>
          </a:xfrm>
        </p:spPr>
        <p:txBody>
          <a:bodyPr lIns="0" tIns="0" rIns="0" bIns="0">
            <a:noAutofit/>
          </a:bodyPr>
          <a:lstStyle>
            <a:lvl1pPr algn="ctr">
              <a:defRPr sz="2800" b="1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"/>
          </p:nvPr>
        </p:nvSpPr>
        <p:spPr>
          <a:xfrm flipH="1">
            <a:off x="5052611" y="1153063"/>
            <a:ext cx="3462740" cy="502417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5993" tIns="35993" rIns="35993" bIns="35993" anchor="ctr">
            <a:noAutofit/>
          </a:bodyPr>
          <a:lstStyle>
            <a:lvl1pPr marL="352355" indent="-250775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8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1A6F02D5-3AF1-4FA1-9DF3-6052530A9ED0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911593" y="1179523"/>
            <a:ext cx="3462740" cy="502417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5993" tIns="35993" rIns="35993" bIns="35993" anchor="ctr">
            <a:noAutofit/>
          </a:bodyPr>
          <a:lstStyle>
            <a:lvl1pPr marL="387273" indent="-285693">
              <a:defRPr lang="ru-RU" sz="28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marL="352355" lvl="0" indent="-250775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E4F8D766-FAE1-4CB1-94BC-FE6E2DDEC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319552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208CC98D-1960-47D7-BB6A-A8FBFC6319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pic>
        <p:nvPicPr>
          <p:cNvPr id="10" name="Рисунок 7">
            <a:extLst>
              <a:ext uri="{FF2B5EF4-FFF2-40B4-BE49-F238E27FC236}">
                <a16:creationId xmlns:a16="http://schemas.microsoft.com/office/drawing/2014/main" id="{F66E5F51-54D8-4DF1-8AFD-26312EE6FE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E4F8D766-FAE1-4CB1-94BC-FE6E2DDEC0A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988319552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7829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0873B5F0-731F-4FE5-AB59-DED3D8048617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8399" y="388031"/>
            <a:ext cx="2949178" cy="1600200"/>
          </a:xfrm>
        </p:spPr>
        <p:txBody>
          <a:bodyPr lIns="0" tIns="0" rIns="0" bIns="0"/>
          <a:lstStyle>
            <a:lvl1pPr>
              <a:defRPr sz="24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FE9280C2-CEEC-48BE-A873-96FAB31018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27538" y="549276"/>
            <a:ext cx="4464943" cy="5319714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5993" tIns="35993" rIns="35993" bIns="35993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dirty="0" smtClean="0">
                <a:latin typeface="Arial Narrow" panose="020B0606020202030204" pitchFamily="34" charset="0"/>
              </a:defRPr>
            </a:lvl1pPr>
            <a:lvl2pPr>
              <a:defRPr lang="ru-RU" dirty="0" smtClean="0"/>
            </a:lvl2pPr>
            <a:lvl3pPr>
              <a:defRPr lang="ru-RU" dirty="0" smtClean="0"/>
            </a:lvl3pPr>
            <a:lvl4pPr>
              <a:defRPr lang="ru-RU" dirty="0" smtClean="0"/>
            </a:lvl4pPr>
            <a:lvl5pPr>
              <a:defRPr lang="ru-RU" dirty="0"/>
            </a:lvl5pPr>
          </a:lstStyle>
          <a:p>
            <a:pPr marL="352355" lvl="0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355" lvl="1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355" lvl="2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355" lvl="3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355" lvl="4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F5E67615-75DA-44AB-A367-2E8B6F23654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0239" y="2349500"/>
            <a:ext cx="3365501" cy="351948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5136621-DFE3-48C1-9262-5A67AE2FA7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pic>
        <p:nvPicPr>
          <p:cNvPr id="8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276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6F57BCFB-A202-45F5-838B-27AFF28CE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7"/>
            <a:ext cx="7886700" cy="1335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3D11CE8F-131A-4695-BA47-6007EF952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55577" y="1988841"/>
            <a:ext cx="7886700" cy="4104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текста</a:t>
            </a:r>
          </a:p>
          <a:p>
            <a:pPr lvl="1"/>
            <a:r>
              <a:rPr lang="ru-RU" altLang="ru-RU" dirty="0"/>
              <a:t>Второй уровень</a:t>
            </a:r>
          </a:p>
          <a:p>
            <a:pPr lvl="2"/>
            <a:r>
              <a:rPr lang="ru-RU" altLang="ru-RU" dirty="0"/>
              <a:t>Третий уровень</a:t>
            </a:r>
          </a:p>
          <a:p>
            <a:pPr lvl="3"/>
            <a:r>
              <a:rPr lang="ru-RU" altLang="ru-RU" dirty="0"/>
              <a:t>Четвертый уровень</a:t>
            </a:r>
          </a:p>
          <a:p>
            <a:pPr lvl="4"/>
            <a:r>
              <a:rPr lang="ru-RU" alt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6A732F-67F3-433D-B851-61B147F1ED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1" y="6356352"/>
            <a:ext cx="20574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F082F74-05A0-458D-94C5-07B4A0F2EE08}" type="datetimeFigureOut">
              <a:rPr lang="ru-RU" smtClean="0"/>
              <a:pPr>
                <a:defRPr/>
              </a:pPr>
              <a:t>15.12.2023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7E54B0-D65D-406D-8022-BA6BA008B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BB139C-B2BD-4371-8B25-9DF8F13A25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1" y="6356352"/>
            <a:ext cx="20574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1AFF8F-637D-415A-8A39-6BDE319D9E2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8" r:id="rId1"/>
    <p:sldLayoutId id="2147483979" r:id="rId2"/>
    <p:sldLayoutId id="2147483980" r:id="rId3"/>
    <p:sldLayoutId id="2147483981" r:id="rId4"/>
    <p:sldLayoutId id="2147483982" r:id="rId5"/>
    <p:sldLayoutId id="2147483983" r:id="rId6"/>
    <p:sldLayoutId id="2147483984" r:id="rId7"/>
    <p:sldLayoutId id="2147483985" r:id="rId8"/>
    <p:sldLayoutId id="2147483986" r:id="rId9"/>
    <p:sldLayoutId id="2147483987" r:id="rId10"/>
    <p:sldLayoutId id="2147483988" r:id="rId11"/>
    <p:sldLayoutId id="2147483989" r:id="rId12"/>
    <p:sldLayoutId id="2147483990" r:id="rId13"/>
    <p:sldLayoutId id="2147483967" r:id="rId14"/>
    <p:sldLayoutId id="2147483968" r:id="rId15"/>
    <p:sldLayoutId id="2147483969" r:id="rId16"/>
    <p:sldLayoutId id="2147483976" r:id="rId17"/>
    <p:sldLayoutId id="2147483970" r:id="rId18"/>
    <p:sldLayoutId id="2147483973" r:id="rId19"/>
    <p:sldLayoutId id="2147483972" r:id="rId20"/>
    <p:sldLayoutId id="2147483975" r:id="rId21"/>
    <p:sldLayoutId id="2147483974" r:id="rId22"/>
  </p:sldLayoutIdLst>
  <p:txStyles>
    <p:titleStyle>
      <a:lvl1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 kern="1200">
          <a:solidFill>
            <a:srgbClr val="388E84"/>
          </a:solidFill>
          <a:latin typeface="Arial Narrow" panose="020B0606020202030204" pitchFamily="34" charset="0"/>
          <a:ea typeface="+mj-ea"/>
          <a:cs typeface="Arial" panose="020B0604020202020204" pitchFamily="34" charset="0"/>
        </a:defRPr>
      </a:lvl1pPr>
      <a:lvl2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2pPr>
      <a:lvl3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3pPr>
      <a:lvl4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4pPr>
      <a:lvl5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5pPr>
      <a:lvl6pPr marL="457109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6pPr>
      <a:lvl7pPr marL="914217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7pPr>
      <a:lvl8pPr marL="1371326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8pPr>
      <a:lvl9pPr marL="1828434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9pPr>
    </p:titleStyle>
    <p:bodyStyle>
      <a:lvl1pPr marL="171416" indent="-171416" algn="l" defTabSz="685663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47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079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910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741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573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404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236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067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31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85663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494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326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157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989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820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651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одзаголовок 2">
            <a:extLst>
              <a:ext uri="{FF2B5EF4-FFF2-40B4-BE49-F238E27FC236}">
                <a16:creationId xmlns:a16="http://schemas.microsoft.com/office/drawing/2014/main" id="{76588ED5-42AA-4FAD-8BBA-554F4783694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12000" y="1844824"/>
            <a:ext cx="7920000" cy="1944216"/>
          </a:xfrm>
        </p:spPr>
        <p:txBody>
          <a:bodyPr/>
          <a:lstStyle/>
          <a:p>
            <a:r>
              <a:rPr lang="ru-RU" altLang="ru-RU" b="0"/>
              <a:t>ЛЕКЦИИ по дисциплине</a:t>
            </a:r>
            <a:br>
              <a:rPr lang="ru-RU" altLang="ru-RU" b="0"/>
            </a:br>
            <a:r>
              <a:rPr lang="ru-RU" altLang="ru-RU" b="0"/>
              <a:t>«Правовое обеспечение профессиональной деятельности» </a:t>
            </a:r>
            <a:br>
              <a:rPr lang="ru-RU" altLang="ru-RU" b="0"/>
            </a:br>
            <a:r>
              <a:rPr lang="ru-RU" altLang="ru-RU" b="0"/>
              <a:t>для специальности Фармация</a:t>
            </a:r>
            <a:endParaRPr lang="ru-RU" altLang="ru-RU" b="0" dirty="0">
              <a:solidFill>
                <a:srgbClr val="078777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FA72B6F-4062-4D0D-B170-DFBEBA10F7E0}"/>
              </a:ext>
            </a:extLst>
          </p:cNvPr>
          <p:cNvSpPr/>
          <p:nvPr/>
        </p:nvSpPr>
        <p:spPr>
          <a:xfrm>
            <a:off x="467544" y="4581128"/>
            <a:ext cx="8352928" cy="1358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r" defTabSz="685800" eaLnBrk="1" hangingPunct="1">
              <a:lnSpc>
                <a:spcPct val="90000"/>
              </a:lnSpc>
              <a:spcBef>
                <a:spcPts val="750"/>
              </a:spcBef>
            </a:pPr>
            <a:r>
              <a:rPr lang="ru-RU" altLang="ru-RU" sz="2800" b="1" u="sng" dirty="0">
                <a:solidFill>
                  <a:srgbClr val="078777"/>
                </a:solidFill>
              </a:rPr>
              <a:t>Лекция </a:t>
            </a:r>
            <a:r>
              <a:rPr lang="ru-RU" altLang="ru-RU" sz="2800" b="1" u="sng" dirty="0" smtClean="0">
                <a:solidFill>
                  <a:srgbClr val="078777"/>
                </a:solidFill>
              </a:rPr>
              <a:t>12</a:t>
            </a:r>
            <a:endParaRPr lang="ru-RU" altLang="ru-RU" sz="2800" b="1" u="sng" dirty="0">
              <a:solidFill>
                <a:srgbClr val="078777"/>
              </a:solidFill>
            </a:endParaRPr>
          </a:p>
          <a:p>
            <a:pPr algn="ctr" defTabSz="685800" eaLnBrk="1" hangingPunct="1">
              <a:lnSpc>
                <a:spcPct val="90000"/>
              </a:lnSpc>
              <a:spcBef>
                <a:spcPts val="750"/>
              </a:spcBef>
            </a:pPr>
            <a:r>
              <a:rPr lang="ru-RU" altLang="ru-RU" sz="3600" b="1" dirty="0" smtClean="0">
                <a:solidFill>
                  <a:srgbClr val="078777"/>
                </a:solidFill>
              </a:rPr>
              <a:t>Административная ответственность фармацевтических работников и организаций. </a:t>
            </a:r>
            <a:endParaRPr lang="ru-RU" altLang="ru-RU" sz="3600" b="1" dirty="0">
              <a:solidFill>
                <a:srgbClr val="078777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4D72E208-4440-4D79-8DCD-7DFBB3DA7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288000"/>
            <a:ext cx="7128791" cy="1052768"/>
          </a:xfrm>
        </p:spPr>
        <p:txBody>
          <a:bodyPr/>
          <a:lstStyle/>
          <a:p>
            <a:r>
              <a:rPr lang="ru-RU" dirty="0"/>
              <a:t>Административные правонарушения, </a:t>
            </a:r>
            <a:br>
              <a:rPr lang="ru-RU" dirty="0"/>
            </a:br>
            <a:r>
              <a:rPr lang="ru-RU" dirty="0"/>
              <a:t>посягающие на права граждан </a:t>
            </a:r>
            <a:br>
              <a:rPr lang="ru-RU" dirty="0"/>
            </a:br>
            <a:r>
              <a:rPr lang="ru-RU" dirty="0"/>
              <a:t>(Гл. 5 </a:t>
            </a:r>
            <a:r>
              <a:rPr lang="ru-RU" dirty="0" smtClean="0"/>
              <a:t>КОАП </a:t>
            </a:r>
            <a:r>
              <a:rPr lang="ru-RU" dirty="0"/>
              <a:t>РФ)</a:t>
            </a:r>
          </a:p>
        </p:txBody>
      </p:sp>
      <p:sp>
        <p:nvSpPr>
          <p:cNvPr id="21" name="Объект 20">
            <a:extLst>
              <a:ext uri="{FF2B5EF4-FFF2-40B4-BE49-F238E27FC236}">
                <a16:creationId xmlns:a16="http://schemas.microsoft.com/office/drawing/2014/main" id="{79624D46-ABFB-48EA-8BCD-BF3D6EFFBC4F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702000" y="1628800"/>
            <a:ext cx="7740000" cy="4608512"/>
          </a:xfrm>
          <a:prstGeom prst="snipRoundRect">
            <a:avLst>
              <a:gd name="adj1" fmla="val 16667"/>
              <a:gd name="adj2" fmla="val 12748"/>
            </a:avLst>
          </a:prstGeom>
          <a:ln>
            <a:gradFill flip="none" rotWithShape="1">
              <a:lin ang="0" scaled="1"/>
              <a:tileRect/>
            </a:gradFill>
          </a:ln>
        </p:spPr>
        <p:txBody>
          <a:bodyPr anchor="ctr"/>
          <a:lstStyle/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/>
              <a:t>Статья 5.27. Нарушение трудового </a:t>
            </a:r>
            <a:r>
              <a:rPr lang="ru-RU" sz="2000" dirty="0" smtClean="0"/>
              <a:t>законодательства и </a:t>
            </a:r>
            <a:r>
              <a:rPr lang="ru-RU" sz="2000" dirty="0"/>
              <a:t>иных нормативных правовых актов, </a:t>
            </a:r>
            <a:r>
              <a:rPr lang="ru-RU" sz="2000" dirty="0" smtClean="0"/>
              <a:t>содержащих нормы </a:t>
            </a:r>
            <a:r>
              <a:rPr lang="ru-RU" sz="2000" dirty="0"/>
              <a:t>трудового права.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 smtClean="0"/>
              <a:t>Статья </a:t>
            </a:r>
            <a:r>
              <a:rPr lang="ru-RU" sz="2000" dirty="0"/>
              <a:t>5.27.1. Нарушение </a:t>
            </a:r>
            <a:r>
              <a:rPr lang="ru-RU" sz="2000" dirty="0" smtClean="0"/>
              <a:t>государственных нормативных </a:t>
            </a:r>
            <a:r>
              <a:rPr lang="ru-RU" sz="2000" dirty="0"/>
              <a:t>требований охраны </a:t>
            </a:r>
            <a:r>
              <a:rPr lang="ru-RU" sz="2000" dirty="0" smtClean="0"/>
              <a:t>труда, содержащихся </a:t>
            </a:r>
            <a:r>
              <a:rPr lang="ru-RU" sz="2000" dirty="0"/>
              <a:t>в федеральных законах и </a:t>
            </a:r>
            <a:r>
              <a:rPr lang="ru-RU" sz="2000" dirty="0" smtClean="0"/>
              <a:t>иных нормативных </a:t>
            </a:r>
            <a:r>
              <a:rPr lang="ru-RU" sz="2000" dirty="0"/>
              <a:t>правовых актах РФ.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 smtClean="0"/>
              <a:t>Статьи </a:t>
            </a:r>
            <a:r>
              <a:rPr lang="ru-RU" sz="2000" dirty="0"/>
              <a:t>5.28-5.34 связаны с нарушениями со </a:t>
            </a:r>
            <a:r>
              <a:rPr lang="ru-RU" sz="2000" dirty="0" smtClean="0"/>
              <a:t>стороны работодателя </a:t>
            </a:r>
            <a:r>
              <a:rPr lang="ru-RU" sz="2000" dirty="0"/>
              <a:t>коллективных трудовых </a:t>
            </a:r>
            <a:r>
              <a:rPr lang="ru-RU" sz="2000" dirty="0" smtClean="0"/>
              <a:t>прав работников</a:t>
            </a:r>
            <a:r>
              <a:rPr lang="ru-RU" sz="2000" dirty="0"/>
              <a:t>.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endParaRPr lang="ru-RU" sz="2200" dirty="0"/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62247C88-A670-4A0B-AEE3-5857470D78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013176"/>
            <a:ext cx="885710" cy="900135"/>
          </a:xfrm>
          <a:prstGeom prst="rect">
            <a:avLst/>
          </a:prstGeom>
        </p:spPr>
      </p:pic>
      <p:pic>
        <p:nvPicPr>
          <p:cNvPr id="5" name="Рисунок 4" descr="Угловые стрелки">
            <a:extLst>
              <a:ext uri="{FF2B5EF4-FFF2-40B4-BE49-F238E27FC236}">
                <a16:creationId xmlns:a16="http://schemas.microsoft.com/office/drawing/2014/main" id="{7CDB433B-50A6-4516-8B89-B4001C98CB1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5400000">
            <a:off x="8460432" y="5674271"/>
            <a:ext cx="540000" cy="540000"/>
          </a:xfrm>
          <a:prstGeom prst="rect">
            <a:avLst/>
          </a:prstGeom>
        </p:spPr>
      </p:pic>
      <p:pic>
        <p:nvPicPr>
          <p:cNvPr id="7" name="Рисунок 6" descr="Угловые стрелки">
            <a:extLst>
              <a:ext uri="{FF2B5EF4-FFF2-40B4-BE49-F238E27FC236}">
                <a16:creationId xmlns:a16="http://schemas.microsoft.com/office/drawing/2014/main" id="{973339E9-5A8D-4282-8279-D4A8A17D09F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5400000">
            <a:off x="8460432" y="156906"/>
            <a:ext cx="540000" cy="540000"/>
          </a:xfrm>
          <a:prstGeom prst="rect">
            <a:avLst/>
          </a:prstGeom>
        </p:spPr>
      </p:pic>
      <p:sp>
        <p:nvSpPr>
          <p:cNvPr id="8" name="Номер слайда 2">
            <a:extLst>
              <a:ext uri="{FF2B5EF4-FFF2-40B4-BE49-F238E27FC236}">
                <a16:creationId xmlns:a16="http://schemas.microsoft.com/office/drawing/2014/main" id="{960B378B-0BB6-4FE9-BB9E-21966DA6EF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</p:spPr>
        <p:txBody>
          <a:bodyPr/>
          <a:lstStyle/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3389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4D72E208-4440-4D79-8DCD-7DFBB3DA7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288000"/>
            <a:ext cx="7128791" cy="1556824"/>
          </a:xfrm>
        </p:spPr>
        <p:txBody>
          <a:bodyPr/>
          <a:lstStyle/>
          <a:p>
            <a:r>
              <a:rPr lang="ru-RU" sz="2400" dirty="0"/>
              <a:t>Административные правонарушения, </a:t>
            </a:r>
            <a:br>
              <a:rPr lang="ru-RU" sz="2400" dirty="0"/>
            </a:br>
            <a:r>
              <a:rPr lang="ru-RU" sz="2400" dirty="0"/>
              <a:t>посягающие на здоровье,</a:t>
            </a:r>
            <a:br>
              <a:rPr lang="ru-RU" sz="2400" dirty="0"/>
            </a:br>
            <a:r>
              <a:rPr lang="ru-RU" sz="2400" dirty="0"/>
              <a:t>санитарно-эпидемиологическое </a:t>
            </a:r>
            <a:br>
              <a:rPr lang="ru-RU" sz="2400" dirty="0"/>
            </a:br>
            <a:r>
              <a:rPr lang="ru-RU" sz="2400" dirty="0"/>
              <a:t>благополучие населения и общественную</a:t>
            </a:r>
            <a:br>
              <a:rPr lang="ru-RU" sz="2400" dirty="0"/>
            </a:br>
            <a:r>
              <a:rPr lang="ru-RU" sz="2400" dirty="0"/>
              <a:t>нравственность (Гл. 6 КоАП РФ)</a:t>
            </a:r>
          </a:p>
        </p:txBody>
      </p:sp>
      <p:sp>
        <p:nvSpPr>
          <p:cNvPr id="21" name="Объект 20">
            <a:extLst>
              <a:ext uri="{FF2B5EF4-FFF2-40B4-BE49-F238E27FC236}">
                <a16:creationId xmlns:a16="http://schemas.microsoft.com/office/drawing/2014/main" id="{79624D46-ABFB-48EA-8BCD-BF3D6EFFBC4F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702000" y="2276872"/>
            <a:ext cx="7740000" cy="3960440"/>
          </a:xfrm>
          <a:prstGeom prst="snipRoundRect">
            <a:avLst>
              <a:gd name="adj1" fmla="val 16667"/>
              <a:gd name="adj2" fmla="val 12748"/>
            </a:avLst>
          </a:prstGeom>
          <a:ln>
            <a:gradFill flip="none" rotWithShape="1">
              <a:lin ang="0" scaled="1"/>
              <a:tileRect/>
            </a:gradFill>
          </a:ln>
        </p:spPr>
        <p:txBody>
          <a:bodyPr anchor="ctr"/>
          <a:lstStyle/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/>
              <a:t>Статья 6.3. Нарушение законодательства в </a:t>
            </a:r>
            <a:r>
              <a:rPr lang="ru-RU" sz="2000" dirty="0" smtClean="0"/>
              <a:t>области обеспечения санитарно-эпидемиологического благополучия </a:t>
            </a:r>
            <a:r>
              <a:rPr lang="ru-RU" sz="2000" dirty="0"/>
              <a:t>населения.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 smtClean="0"/>
              <a:t>Статья </a:t>
            </a:r>
            <a:r>
              <a:rPr lang="ru-RU" sz="2000" dirty="0"/>
              <a:t>6.16. Нарушение правил оборота </a:t>
            </a:r>
            <a:r>
              <a:rPr lang="ru-RU" sz="2000" dirty="0" smtClean="0"/>
              <a:t>наркотических средств</a:t>
            </a:r>
            <a:r>
              <a:rPr lang="ru-RU" sz="2000" dirty="0"/>
              <a:t>, психотропных веществ и их </a:t>
            </a:r>
            <a:r>
              <a:rPr lang="ru-RU" sz="2000" dirty="0" err="1"/>
              <a:t>прекурсоров</a:t>
            </a:r>
            <a:r>
              <a:rPr lang="ru-RU" sz="2000" dirty="0"/>
              <a:t> </a:t>
            </a:r>
            <a:r>
              <a:rPr lang="ru-RU" sz="2000" dirty="0" smtClean="0"/>
              <a:t>либо хранения</a:t>
            </a:r>
            <a:r>
              <a:rPr lang="ru-RU" sz="2000" dirty="0"/>
              <a:t>, учета, реализации, перевозки, </a:t>
            </a:r>
            <a:r>
              <a:rPr lang="ru-RU" sz="2000" dirty="0" smtClean="0"/>
              <a:t>приобретения, использования</a:t>
            </a:r>
            <a:r>
              <a:rPr lang="ru-RU" sz="2000" dirty="0"/>
              <a:t>, ввоза, вывоза или уничтожения </a:t>
            </a:r>
            <a:r>
              <a:rPr lang="ru-RU" sz="2000" dirty="0" smtClean="0"/>
              <a:t>растений, содержащих </a:t>
            </a:r>
            <a:r>
              <a:rPr lang="ru-RU" sz="2000" dirty="0"/>
              <a:t>наркотические средства или </a:t>
            </a:r>
            <a:r>
              <a:rPr lang="ru-RU" sz="2000" dirty="0" smtClean="0"/>
              <a:t>психотропные вещества </a:t>
            </a:r>
            <a:r>
              <a:rPr lang="ru-RU" sz="2000" dirty="0"/>
              <a:t>либо их </a:t>
            </a:r>
            <a:r>
              <a:rPr lang="ru-RU" sz="2000" dirty="0" err="1"/>
              <a:t>прекурсоры</a:t>
            </a:r>
            <a:r>
              <a:rPr lang="ru-RU" sz="2000" dirty="0"/>
              <a:t>, и их частей, </a:t>
            </a:r>
            <a:r>
              <a:rPr lang="ru-RU" sz="2000" dirty="0" smtClean="0"/>
              <a:t>содержащих наркотические </a:t>
            </a:r>
            <a:r>
              <a:rPr lang="ru-RU" sz="2000" dirty="0"/>
              <a:t>средства или психотропные вещества либо </a:t>
            </a:r>
            <a:r>
              <a:rPr lang="ru-RU" sz="2000" dirty="0" smtClean="0"/>
              <a:t>их </a:t>
            </a:r>
            <a:r>
              <a:rPr lang="ru-RU" sz="2000" dirty="0" err="1" smtClean="0"/>
              <a:t>прекурсоры</a:t>
            </a:r>
            <a:r>
              <a:rPr lang="ru-RU" sz="2000" dirty="0"/>
              <a:t>.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endParaRPr lang="ru-RU" sz="2200" dirty="0"/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endParaRPr lang="ru-RU" sz="2200" dirty="0"/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62247C88-A670-4A0B-AEE3-5857470D78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013176"/>
            <a:ext cx="885710" cy="900135"/>
          </a:xfrm>
          <a:prstGeom prst="rect">
            <a:avLst/>
          </a:prstGeom>
        </p:spPr>
      </p:pic>
      <p:pic>
        <p:nvPicPr>
          <p:cNvPr id="5" name="Рисунок 4" descr="Угловые стрелки">
            <a:extLst>
              <a:ext uri="{FF2B5EF4-FFF2-40B4-BE49-F238E27FC236}">
                <a16:creationId xmlns:a16="http://schemas.microsoft.com/office/drawing/2014/main" id="{7CDB433B-50A6-4516-8B89-B4001C98CB1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5400000">
            <a:off x="8460432" y="5674271"/>
            <a:ext cx="540000" cy="540000"/>
          </a:xfrm>
          <a:prstGeom prst="rect">
            <a:avLst/>
          </a:prstGeom>
        </p:spPr>
      </p:pic>
      <p:pic>
        <p:nvPicPr>
          <p:cNvPr id="7" name="Рисунок 6" descr="Угловые стрелки">
            <a:extLst>
              <a:ext uri="{FF2B5EF4-FFF2-40B4-BE49-F238E27FC236}">
                <a16:creationId xmlns:a16="http://schemas.microsoft.com/office/drawing/2014/main" id="{973339E9-5A8D-4282-8279-D4A8A17D09F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5400000">
            <a:off x="8460432" y="156906"/>
            <a:ext cx="540000" cy="540000"/>
          </a:xfrm>
          <a:prstGeom prst="rect">
            <a:avLst/>
          </a:prstGeom>
        </p:spPr>
      </p:pic>
      <p:sp>
        <p:nvSpPr>
          <p:cNvPr id="8" name="Номер слайда 2">
            <a:extLst>
              <a:ext uri="{FF2B5EF4-FFF2-40B4-BE49-F238E27FC236}">
                <a16:creationId xmlns:a16="http://schemas.microsoft.com/office/drawing/2014/main" id="{960B378B-0BB6-4FE9-BB9E-21966DA6EF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</p:spPr>
        <p:txBody>
          <a:bodyPr/>
          <a:lstStyle/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51384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4D72E208-4440-4D79-8DCD-7DFBB3DA7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288000"/>
            <a:ext cx="7128791" cy="1556824"/>
          </a:xfrm>
        </p:spPr>
        <p:txBody>
          <a:bodyPr/>
          <a:lstStyle/>
          <a:p>
            <a:r>
              <a:rPr lang="ru-RU" sz="2400" dirty="0"/>
              <a:t>Административные правонарушения, </a:t>
            </a:r>
            <a:br>
              <a:rPr lang="ru-RU" sz="2400" dirty="0"/>
            </a:br>
            <a:r>
              <a:rPr lang="ru-RU" sz="2400" dirty="0"/>
              <a:t>посягающие на здоровье,</a:t>
            </a:r>
            <a:br>
              <a:rPr lang="ru-RU" sz="2400" dirty="0"/>
            </a:br>
            <a:r>
              <a:rPr lang="ru-RU" sz="2400" dirty="0"/>
              <a:t>санитарно-эпидемиологическое </a:t>
            </a:r>
            <a:br>
              <a:rPr lang="ru-RU" sz="2400" dirty="0"/>
            </a:br>
            <a:r>
              <a:rPr lang="ru-RU" sz="2400" dirty="0"/>
              <a:t>благополучие населения и общественную</a:t>
            </a:r>
            <a:br>
              <a:rPr lang="ru-RU" sz="2400" dirty="0"/>
            </a:br>
            <a:r>
              <a:rPr lang="ru-RU" sz="2400" dirty="0"/>
              <a:t>нравственность (Гл. 6 КоАП РФ)</a:t>
            </a:r>
          </a:p>
        </p:txBody>
      </p:sp>
      <p:sp>
        <p:nvSpPr>
          <p:cNvPr id="21" name="Объект 20">
            <a:extLst>
              <a:ext uri="{FF2B5EF4-FFF2-40B4-BE49-F238E27FC236}">
                <a16:creationId xmlns:a16="http://schemas.microsoft.com/office/drawing/2014/main" id="{79624D46-ABFB-48EA-8BCD-BF3D6EFFBC4F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702000" y="2276872"/>
            <a:ext cx="7740000" cy="3960440"/>
          </a:xfrm>
          <a:prstGeom prst="snipRoundRect">
            <a:avLst>
              <a:gd name="adj1" fmla="val 16667"/>
              <a:gd name="adj2" fmla="val 12748"/>
            </a:avLst>
          </a:prstGeom>
          <a:ln>
            <a:gradFill flip="none" rotWithShape="1">
              <a:lin ang="0" scaled="1"/>
              <a:tileRect/>
            </a:gradFill>
          </a:ln>
        </p:spPr>
        <p:txBody>
          <a:bodyPr anchor="ctr"/>
          <a:lstStyle/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/>
              <a:t>Статья 6.28. Нарушение установленных правил </a:t>
            </a:r>
            <a:r>
              <a:rPr lang="ru-RU" sz="2000" dirty="0" smtClean="0"/>
              <a:t>в сфере </a:t>
            </a:r>
            <a:r>
              <a:rPr lang="ru-RU" sz="2000" dirty="0"/>
              <a:t>обращения медицинских изделий.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/>
              <a:t>Статья 6.29. Невыполнение обязанностей </a:t>
            </a:r>
            <a:r>
              <a:rPr lang="ru-RU" sz="2000" dirty="0" smtClean="0"/>
              <a:t>о представлении </a:t>
            </a:r>
            <a:r>
              <a:rPr lang="ru-RU" sz="2000" dirty="0"/>
              <a:t>информации о конфликте </a:t>
            </a:r>
            <a:r>
              <a:rPr lang="ru-RU" sz="2000" dirty="0" smtClean="0"/>
              <a:t>интересов при </a:t>
            </a:r>
            <a:r>
              <a:rPr lang="ru-RU" sz="2000" dirty="0"/>
              <a:t>осуществлении медицинской деятельности </a:t>
            </a:r>
            <a:r>
              <a:rPr lang="ru-RU" sz="2000" dirty="0" smtClean="0"/>
              <a:t>и фармацевтической </a:t>
            </a:r>
            <a:r>
              <a:rPr lang="ru-RU" sz="2000" dirty="0"/>
              <a:t>деятельности.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 smtClean="0"/>
              <a:t>Статья </a:t>
            </a:r>
            <a:r>
              <a:rPr lang="ru-RU" sz="2000" dirty="0"/>
              <a:t>6.33. Обращение </a:t>
            </a:r>
            <a:r>
              <a:rPr lang="ru-RU" sz="2000" dirty="0" smtClean="0"/>
              <a:t>фальсифицированных, контрафактных</a:t>
            </a:r>
            <a:r>
              <a:rPr lang="ru-RU" sz="2000" dirty="0"/>
              <a:t>, недоброкачественных </a:t>
            </a:r>
            <a:r>
              <a:rPr lang="ru-RU" sz="2000" dirty="0" smtClean="0"/>
              <a:t>и незарегистрированных </a:t>
            </a:r>
            <a:r>
              <a:rPr lang="ru-RU" sz="2000" dirty="0"/>
              <a:t>лекарственных </a:t>
            </a:r>
            <a:r>
              <a:rPr lang="ru-RU" sz="2000" dirty="0" smtClean="0"/>
              <a:t>средств, медицинских </a:t>
            </a:r>
            <a:r>
              <a:rPr lang="ru-RU" sz="2000" dirty="0"/>
              <a:t>изделий и </a:t>
            </a:r>
            <a:r>
              <a:rPr lang="ru-RU" sz="2000" dirty="0" smtClean="0"/>
              <a:t>оборот фальсифицированных </a:t>
            </a:r>
            <a:r>
              <a:rPr lang="ru-RU" sz="2000" dirty="0"/>
              <a:t>биологически </a:t>
            </a:r>
            <a:r>
              <a:rPr lang="ru-RU" sz="2000" dirty="0" smtClean="0"/>
              <a:t>активных добавок.</a:t>
            </a:r>
            <a:endParaRPr lang="ru-RU" sz="2000" dirty="0"/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endParaRPr lang="ru-RU" sz="2200" dirty="0"/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62247C88-A670-4A0B-AEE3-5857470D78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301208"/>
            <a:ext cx="885710" cy="900135"/>
          </a:xfrm>
          <a:prstGeom prst="rect">
            <a:avLst/>
          </a:prstGeom>
        </p:spPr>
      </p:pic>
      <p:pic>
        <p:nvPicPr>
          <p:cNvPr id="5" name="Рисунок 4" descr="Угловые стрелки">
            <a:extLst>
              <a:ext uri="{FF2B5EF4-FFF2-40B4-BE49-F238E27FC236}">
                <a16:creationId xmlns:a16="http://schemas.microsoft.com/office/drawing/2014/main" id="{7CDB433B-50A6-4516-8B89-B4001C98CB1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5400000">
            <a:off x="8460432" y="5674271"/>
            <a:ext cx="540000" cy="540000"/>
          </a:xfrm>
          <a:prstGeom prst="rect">
            <a:avLst/>
          </a:prstGeom>
        </p:spPr>
      </p:pic>
      <p:pic>
        <p:nvPicPr>
          <p:cNvPr id="7" name="Рисунок 6" descr="Угловые стрелки">
            <a:extLst>
              <a:ext uri="{FF2B5EF4-FFF2-40B4-BE49-F238E27FC236}">
                <a16:creationId xmlns:a16="http://schemas.microsoft.com/office/drawing/2014/main" id="{973339E9-5A8D-4282-8279-D4A8A17D09F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5400000">
            <a:off x="8460432" y="156906"/>
            <a:ext cx="540000" cy="540000"/>
          </a:xfrm>
          <a:prstGeom prst="rect">
            <a:avLst/>
          </a:prstGeom>
        </p:spPr>
      </p:pic>
      <p:sp>
        <p:nvSpPr>
          <p:cNvPr id="8" name="Номер слайда 2">
            <a:extLst>
              <a:ext uri="{FF2B5EF4-FFF2-40B4-BE49-F238E27FC236}">
                <a16:creationId xmlns:a16="http://schemas.microsoft.com/office/drawing/2014/main" id="{960B378B-0BB6-4FE9-BB9E-21966DA6EF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</p:spPr>
        <p:txBody>
          <a:bodyPr/>
          <a:lstStyle/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5815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4D72E208-4440-4D79-8DCD-7DFBB3DA7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288000"/>
            <a:ext cx="7200800" cy="1556824"/>
          </a:xfrm>
        </p:spPr>
        <p:txBody>
          <a:bodyPr/>
          <a:lstStyle/>
          <a:p>
            <a:r>
              <a:rPr lang="ru-RU" sz="2400" dirty="0"/>
              <a:t>Административные правонарушения в </a:t>
            </a:r>
            <a:br>
              <a:rPr lang="ru-RU" sz="2400" dirty="0"/>
            </a:br>
            <a:r>
              <a:rPr lang="ru-RU" sz="2400" dirty="0"/>
              <a:t>области предпринимательской </a:t>
            </a:r>
            <a:br>
              <a:rPr lang="ru-RU" sz="2400" dirty="0"/>
            </a:br>
            <a:r>
              <a:rPr lang="ru-RU" sz="2400" dirty="0"/>
              <a:t>деятельности и деятельности </a:t>
            </a:r>
            <a:br>
              <a:rPr lang="ru-RU" sz="2400" dirty="0"/>
            </a:br>
            <a:r>
              <a:rPr lang="ru-RU" sz="2400" dirty="0"/>
              <a:t>саморегулируемых организаций (Гл. 14 </a:t>
            </a:r>
            <a:br>
              <a:rPr lang="ru-RU" sz="2400" dirty="0"/>
            </a:br>
            <a:r>
              <a:rPr lang="ru-RU" sz="2400" dirty="0"/>
              <a:t>КоАП РФ)</a:t>
            </a:r>
          </a:p>
        </p:txBody>
      </p:sp>
      <p:sp>
        <p:nvSpPr>
          <p:cNvPr id="21" name="Объект 20">
            <a:extLst>
              <a:ext uri="{FF2B5EF4-FFF2-40B4-BE49-F238E27FC236}">
                <a16:creationId xmlns:a16="http://schemas.microsoft.com/office/drawing/2014/main" id="{79624D46-ABFB-48EA-8BCD-BF3D6EFFBC4F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702000" y="2276872"/>
            <a:ext cx="7740000" cy="3960440"/>
          </a:xfrm>
          <a:prstGeom prst="snipRoundRect">
            <a:avLst>
              <a:gd name="adj1" fmla="val 16667"/>
              <a:gd name="adj2" fmla="val 12748"/>
            </a:avLst>
          </a:prstGeom>
          <a:ln>
            <a:gradFill flip="none" rotWithShape="1">
              <a:lin ang="0" scaled="1"/>
              <a:tileRect/>
            </a:gradFill>
          </a:ln>
        </p:spPr>
        <p:txBody>
          <a:bodyPr anchor="ctr"/>
          <a:lstStyle/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/>
              <a:t> Статья 14.1. Осуществление </a:t>
            </a:r>
            <a:r>
              <a:rPr lang="ru-RU" sz="2000" dirty="0" smtClean="0"/>
              <a:t>предпринимательской деятельности </a:t>
            </a:r>
            <a:r>
              <a:rPr lang="ru-RU" sz="2000" dirty="0"/>
              <a:t>без государственной регистрации </a:t>
            </a:r>
            <a:r>
              <a:rPr lang="ru-RU" sz="2000" dirty="0" smtClean="0"/>
              <a:t>или без </a:t>
            </a:r>
            <a:r>
              <a:rPr lang="ru-RU" sz="2000" dirty="0"/>
              <a:t>специального разрешения (лицензии).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 smtClean="0"/>
              <a:t>Статья </a:t>
            </a:r>
            <a:r>
              <a:rPr lang="ru-RU" sz="2000" dirty="0"/>
              <a:t>14.2. Незаконная продажа товаров (</a:t>
            </a:r>
            <a:r>
              <a:rPr lang="ru-RU" sz="2000" dirty="0" smtClean="0"/>
              <a:t>иных вещей</a:t>
            </a:r>
            <a:r>
              <a:rPr lang="ru-RU" sz="2000" dirty="0"/>
              <a:t>), свободная реализация которых </a:t>
            </a:r>
            <a:r>
              <a:rPr lang="ru-RU" sz="2000" dirty="0" smtClean="0"/>
              <a:t>запрещена или </a:t>
            </a:r>
            <a:r>
              <a:rPr lang="ru-RU" sz="2000" dirty="0"/>
              <a:t>ограничена.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 smtClean="0"/>
              <a:t>Статья </a:t>
            </a:r>
            <a:r>
              <a:rPr lang="ru-RU" sz="2000" dirty="0"/>
              <a:t>14.3. Нарушение законодательства </a:t>
            </a:r>
            <a:r>
              <a:rPr lang="ru-RU" sz="2000" dirty="0" smtClean="0"/>
              <a:t>о рекламе.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 smtClean="0"/>
              <a:t>Статья </a:t>
            </a:r>
            <a:r>
              <a:rPr lang="ru-RU" sz="2000" dirty="0"/>
              <a:t>14.4.2. Нарушение законодательства </a:t>
            </a:r>
            <a:r>
              <a:rPr lang="ru-RU" sz="2000" dirty="0" smtClean="0"/>
              <a:t>об обращении </a:t>
            </a:r>
            <a:r>
              <a:rPr lang="ru-RU" sz="2000" dirty="0"/>
              <a:t>лекарственных средств</a:t>
            </a:r>
            <a:r>
              <a:rPr lang="ru-RU" sz="2000" dirty="0" smtClean="0"/>
              <a:t>.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/>
              <a:t> </a:t>
            </a: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62247C88-A670-4A0B-AEE3-5857470D78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301208"/>
            <a:ext cx="885710" cy="900135"/>
          </a:xfrm>
          <a:prstGeom prst="rect">
            <a:avLst/>
          </a:prstGeom>
        </p:spPr>
      </p:pic>
      <p:pic>
        <p:nvPicPr>
          <p:cNvPr id="5" name="Рисунок 4" descr="Угловые стрелки">
            <a:extLst>
              <a:ext uri="{FF2B5EF4-FFF2-40B4-BE49-F238E27FC236}">
                <a16:creationId xmlns:a16="http://schemas.microsoft.com/office/drawing/2014/main" id="{7CDB433B-50A6-4516-8B89-B4001C98CB1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5400000">
            <a:off x="8460432" y="5674271"/>
            <a:ext cx="540000" cy="540000"/>
          </a:xfrm>
          <a:prstGeom prst="rect">
            <a:avLst/>
          </a:prstGeom>
        </p:spPr>
      </p:pic>
      <p:pic>
        <p:nvPicPr>
          <p:cNvPr id="7" name="Рисунок 6" descr="Угловые стрелки">
            <a:extLst>
              <a:ext uri="{FF2B5EF4-FFF2-40B4-BE49-F238E27FC236}">
                <a16:creationId xmlns:a16="http://schemas.microsoft.com/office/drawing/2014/main" id="{973339E9-5A8D-4282-8279-D4A8A17D09F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5400000">
            <a:off x="8460432" y="156906"/>
            <a:ext cx="540000" cy="540000"/>
          </a:xfrm>
          <a:prstGeom prst="rect">
            <a:avLst/>
          </a:prstGeom>
        </p:spPr>
      </p:pic>
      <p:sp>
        <p:nvSpPr>
          <p:cNvPr id="8" name="Номер слайда 2">
            <a:extLst>
              <a:ext uri="{FF2B5EF4-FFF2-40B4-BE49-F238E27FC236}">
                <a16:creationId xmlns:a16="http://schemas.microsoft.com/office/drawing/2014/main" id="{960B378B-0BB6-4FE9-BB9E-21966DA6EF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</p:spPr>
        <p:txBody>
          <a:bodyPr/>
          <a:lstStyle/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13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7882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4D72E208-4440-4D79-8DCD-7DFBB3DA7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288000"/>
            <a:ext cx="7200800" cy="1556824"/>
          </a:xfrm>
        </p:spPr>
        <p:txBody>
          <a:bodyPr/>
          <a:lstStyle/>
          <a:p>
            <a:r>
              <a:rPr lang="ru-RU" sz="2400" dirty="0"/>
              <a:t>Административные правонарушения в </a:t>
            </a:r>
            <a:br>
              <a:rPr lang="ru-RU" sz="2400" dirty="0"/>
            </a:br>
            <a:r>
              <a:rPr lang="ru-RU" sz="2400" dirty="0"/>
              <a:t>области предпринимательской </a:t>
            </a:r>
            <a:br>
              <a:rPr lang="ru-RU" sz="2400" dirty="0"/>
            </a:br>
            <a:r>
              <a:rPr lang="ru-RU" sz="2400" dirty="0"/>
              <a:t>деятельности и деятельности </a:t>
            </a:r>
            <a:br>
              <a:rPr lang="ru-RU" sz="2400" dirty="0"/>
            </a:br>
            <a:r>
              <a:rPr lang="ru-RU" sz="2400" dirty="0"/>
              <a:t>саморегулируемых организаций (Гл. 14 </a:t>
            </a:r>
            <a:br>
              <a:rPr lang="ru-RU" sz="2400" dirty="0"/>
            </a:br>
            <a:r>
              <a:rPr lang="ru-RU" sz="2400" dirty="0"/>
              <a:t>КоАП РФ)</a:t>
            </a:r>
          </a:p>
        </p:txBody>
      </p:sp>
      <p:sp>
        <p:nvSpPr>
          <p:cNvPr id="21" name="Объект 20">
            <a:extLst>
              <a:ext uri="{FF2B5EF4-FFF2-40B4-BE49-F238E27FC236}">
                <a16:creationId xmlns:a16="http://schemas.microsoft.com/office/drawing/2014/main" id="{79624D46-ABFB-48EA-8BCD-BF3D6EFFBC4F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702000" y="2276872"/>
            <a:ext cx="7740000" cy="3960440"/>
          </a:xfrm>
          <a:prstGeom prst="snipRoundRect">
            <a:avLst>
              <a:gd name="adj1" fmla="val 16667"/>
              <a:gd name="adj2" fmla="val 12748"/>
            </a:avLst>
          </a:prstGeom>
          <a:ln>
            <a:gradFill flip="none" rotWithShape="1">
              <a:lin ang="0" scaled="1"/>
              <a:tileRect/>
            </a:gradFill>
          </a:ln>
        </p:spPr>
        <p:txBody>
          <a:bodyPr anchor="ctr"/>
          <a:lstStyle/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/>
              <a:t>Статья 14.5. Продажа товаров, выполнение работ либо оказание услуг при отсутствии установленной информации либо неприменение в установленных федеральными законами случаях </a:t>
            </a:r>
            <a:r>
              <a:rPr lang="ru-RU" sz="2000" dirty="0" smtClean="0"/>
              <a:t>контрольно-кассовой </a:t>
            </a:r>
            <a:r>
              <a:rPr lang="ru-RU" sz="2000" dirty="0"/>
              <a:t>техники.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/>
              <a:t>Статья 14.6. Нарушение порядка ценообразования. 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 smtClean="0"/>
              <a:t>Статья </a:t>
            </a:r>
            <a:r>
              <a:rPr lang="ru-RU" sz="2000" dirty="0"/>
              <a:t>14.7. Обман потребителей. 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 smtClean="0"/>
              <a:t>Статья </a:t>
            </a:r>
            <a:r>
              <a:rPr lang="ru-RU" sz="2000" dirty="0"/>
              <a:t>14.8. Нарушение иных прав потребителей. 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 smtClean="0"/>
              <a:t>Статья </a:t>
            </a:r>
            <a:r>
              <a:rPr lang="ru-RU" sz="2000" dirty="0"/>
              <a:t>14.15. Нарушение правил продажи отдельных видов товаров. </a:t>
            </a:r>
            <a:endParaRPr lang="ru-RU" sz="2000" dirty="0" smtClean="0"/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 smtClean="0"/>
              <a:t>Статья </a:t>
            </a:r>
            <a:r>
              <a:rPr lang="ru-RU" sz="2000" dirty="0"/>
              <a:t>14.16. Нарушение правил продажи этилового спирта, алкогольной и спиртосодержащей продукции</a:t>
            </a:r>
            <a:r>
              <a:rPr lang="ru-RU" sz="2000" dirty="0" smtClean="0"/>
              <a:t>.</a:t>
            </a:r>
          </a:p>
          <a:p>
            <a:pPr marL="0" indent="0" algn="just">
              <a:spcBef>
                <a:spcPts val="0"/>
              </a:spcBef>
              <a:spcAft>
                <a:spcPts val="300"/>
              </a:spcAft>
              <a:buSzPct val="100000"/>
              <a:buNone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endParaRPr lang="ru-RU" sz="2000" dirty="0"/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62247C88-A670-4A0B-AEE3-5857470D78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301208"/>
            <a:ext cx="885710" cy="900135"/>
          </a:xfrm>
          <a:prstGeom prst="rect">
            <a:avLst/>
          </a:prstGeom>
        </p:spPr>
      </p:pic>
      <p:pic>
        <p:nvPicPr>
          <p:cNvPr id="5" name="Рисунок 4" descr="Угловые стрелки">
            <a:extLst>
              <a:ext uri="{FF2B5EF4-FFF2-40B4-BE49-F238E27FC236}">
                <a16:creationId xmlns:a16="http://schemas.microsoft.com/office/drawing/2014/main" id="{7CDB433B-50A6-4516-8B89-B4001C98CB1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5400000">
            <a:off x="8460432" y="5674271"/>
            <a:ext cx="540000" cy="540000"/>
          </a:xfrm>
          <a:prstGeom prst="rect">
            <a:avLst/>
          </a:prstGeom>
        </p:spPr>
      </p:pic>
      <p:pic>
        <p:nvPicPr>
          <p:cNvPr id="7" name="Рисунок 6" descr="Угловые стрелки">
            <a:extLst>
              <a:ext uri="{FF2B5EF4-FFF2-40B4-BE49-F238E27FC236}">
                <a16:creationId xmlns:a16="http://schemas.microsoft.com/office/drawing/2014/main" id="{973339E9-5A8D-4282-8279-D4A8A17D09F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5400000">
            <a:off x="8460432" y="156906"/>
            <a:ext cx="540000" cy="540000"/>
          </a:xfrm>
          <a:prstGeom prst="rect">
            <a:avLst/>
          </a:prstGeom>
        </p:spPr>
      </p:pic>
      <p:sp>
        <p:nvSpPr>
          <p:cNvPr id="8" name="Номер слайда 2">
            <a:extLst>
              <a:ext uri="{FF2B5EF4-FFF2-40B4-BE49-F238E27FC236}">
                <a16:creationId xmlns:a16="http://schemas.microsoft.com/office/drawing/2014/main" id="{960B378B-0BB6-4FE9-BB9E-21966DA6EF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</p:spPr>
        <p:txBody>
          <a:bodyPr/>
          <a:lstStyle/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14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8644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DEE904A-AE78-4CB5-9B69-59B266F84571}"/>
              </a:ext>
            </a:extLst>
          </p:cNvPr>
          <p:cNvSpPr/>
          <p:nvPr/>
        </p:nvSpPr>
        <p:spPr>
          <a:xfrm>
            <a:off x="827584" y="1916832"/>
            <a:ext cx="7920880" cy="3600450"/>
          </a:xfrm>
          <a:prstGeom prst="rect">
            <a:avLst/>
          </a:prstGeom>
          <a:ln>
            <a:noFill/>
          </a:ln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2000" y="288000"/>
            <a:ext cx="3060000" cy="360000"/>
          </a:xfrm>
          <a:noFill/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ru-RU" altLang="ru-RU" dirty="0">
                <a:solidFill>
                  <a:srgbClr val="078777"/>
                </a:solidFill>
              </a:rPr>
              <a:t>План лекции</a:t>
            </a: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4DDEB115-CF55-449F-A315-E8DA73D21544}"/>
              </a:ext>
            </a:extLst>
          </p:cNvPr>
          <p:cNvGrpSpPr/>
          <p:nvPr/>
        </p:nvGrpSpPr>
        <p:grpSpPr>
          <a:xfrm>
            <a:off x="683568" y="980728"/>
            <a:ext cx="7920880" cy="1008948"/>
            <a:chOff x="683568" y="1412776"/>
            <a:chExt cx="7920880" cy="1008948"/>
          </a:xfrm>
        </p:grpSpPr>
        <p:sp>
          <p:nvSpPr>
            <p:cNvPr id="6" name="Прямоугольник: скругленные углы 5">
              <a:extLst>
                <a:ext uri="{FF2B5EF4-FFF2-40B4-BE49-F238E27FC236}">
                  <a16:creationId xmlns:a16="http://schemas.microsoft.com/office/drawing/2014/main" id="{793E8B91-F3E5-472D-9EA4-A19A60AEAF2E}"/>
                </a:ext>
              </a:extLst>
            </p:cNvPr>
            <p:cNvSpPr/>
            <p:nvPr/>
          </p:nvSpPr>
          <p:spPr>
            <a:xfrm>
              <a:off x="683568" y="1845724"/>
              <a:ext cx="7920880" cy="576000"/>
            </a:xfrm>
            <a:prstGeom prst="roundRect">
              <a:avLst/>
            </a:prstGeom>
            <a:noFill/>
            <a:ln w="38100" cap="sq">
              <a:solidFill>
                <a:srgbClr val="078777"/>
              </a:solidFill>
              <a:round/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Стрелка: пятиугольник 19">
              <a:extLst>
                <a:ext uri="{FF2B5EF4-FFF2-40B4-BE49-F238E27FC236}">
                  <a16:creationId xmlns:a16="http://schemas.microsoft.com/office/drawing/2014/main" id="{B2A5264D-7984-41E6-95BE-7DE1A9CA43D0}"/>
                </a:ext>
              </a:extLst>
            </p:cNvPr>
            <p:cNvSpPr/>
            <p:nvPr/>
          </p:nvSpPr>
          <p:spPr>
            <a:xfrm>
              <a:off x="683568" y="1862856"/>
              <a:ext cx="468000" cy="540000"/>
            </a:xfrm>
            <a:prstGeom prst="homePlate">
              <a:avLst>
                <a:gd name="adj" fmla="val 38150"/>
              </a:avLst>
            </a:prstGeom>
            <a:solidFill>
              <a:srgbClr val="078777"/>
            </a:solidFill>
            <a:ln>
              <a:noFill/>
            </a:ln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ru-RU" sz="2000" b="1" dirty="0">
                  <a:solidFill>
                    <a:schemeClr val="bg1"/>
                  </a:solidFill>
                  <a:sym typeface="Wingdings 2" panose="05020102010507070707" pitchFamily="18" charset="2"/>
                </a:rPr>
                <a:t>1</a:t>
              </a:r>
              <a:endParaRPr lang="ru-RU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Полилиния: фигура 6">
              <a:extLst>
                <a:ext uri="{FF2B5EF4-FFF2-40B4-BE49-F238E27FC236}">
                  <a16:creationId xmlns:a16="http://schemas.microsoft.com/office/drawing/2014/main" id="{2657015D-2D3C-46C2-AB5F-010C71DDBE15}"/>
                </a:ext>
              </a:extLst>
            </p:cNvPr>
            <p:cNvSpPr/>
            <p:nvPr/>
          </p:nvSpPr>
          <p:spPr>
            <a:xfrm>
              <a:off x="1259632" y="1412776"/>
              <a:ext cx="6480720" cy="800548"/>
            </a:xfrm>
            <a:custGeom>
              <a:avLst/>
              <a:gdLst>
                <a:gd name="connsiteX0" fmla="*/ 0 w 5524023"/>
                <a:gd name="connsiteY0" fmla="*/ 73801 h 442800"/>
                <a:gd name="connsiteX1" fmla="*/ 73801 w 5524023"/>
                <a:gd name="connsiteY1" fmla="*/ 0 h 442800"/>
                <a:gd name="connsiteX2" fmla="*/ 5450222 w 5524023"/>
                <a:gd name="connsiteY2" fmla="*/ 0 h 442800"/>
                <a:gd name="connsiteX3" fmla="*/ 5524023 w 5524023"/>
                <a:gd name="connsiteY3" fmla="*/ 73801 h 442800"/>
                <a:gd name="connsiteX4" fmla="*/ 5524023 w 5524023"/>
                <a:gd name="connsiteY4" fmla="*/ 368999 h 442800"/>
                <a:gd name="connsiteX5" fmla="*/ 5450222 w 5524023"/>
                <a:gd name="connsiteY5" fmla="*/ 442800 h 442800"/>
                <a:gd name="connsiteX6" fmla="*/ 73801 w 5524023"/>
                <a:gd name="connsiteY6" fmla="*/ 442800 h 442800"/>
                <a:gd name="connsiteX7" fmla="*/ 0 w 5524023"/>
                <a:gd name="connsiteY7" fmla="*/ 368999 h 442800"/>
                <a:gd name="connsiteX8" fmla="*/ 0 w 5524023"/>
                <a:gd name="connsiteY8" fmla="*/ 73801 h 44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24023" h="442800">
                  <a:moveTo>
                    <a:pt x="0" y="73801"/>
                  </a:moveTo>
                  <a:cubicBezTo>
                    <a:pt x="0" y="33042"/>
                    <a:pt x="33042" y="0"/>
                    <a:pt x="73801" y="0"/>
                  </a:cubicBezTo>
                  <a:lnTo>
                    <a:pt x="5450222" y="0"/>
                  </a:lnTo>
                  <a:cubicBezTo>
                    <a:pt x="5490981" y="0"/>
                    <a:pt x="5524023" y="33042"/>
                    <a:pt x="5524023" y="73801"/>
                  </a:cubicBezTo>
                  <a:lnTo>
                    <a:pt x="5524023" y="368999"/>
                  </a:lnTo>
                  <a:cubicBezTo>
                    <a:pt x="5524023" y="409758"/>
                    <a:pt x="5490981" y="442800"/>
                    <a:pt x="5450222" y="442800"/>
                  </a:cubicBezTo>
                  <a:lnTo>
                    <a:pt x="73801" y="442800"/>
                  </a:lnTo>
                  <a:cubicBezTo>
                    <a:pt x="33042" y="442800"/>
                    <a:pt x="0" y="409758"/>
                    <a:pt x="0" y="368999"/>
                  </a:cubicBezTo>
                  <a:lnTo>
                    <a:pt x="0" y="73801"/>
                  </a:lnTo>
                  <a:close/>
                </a:path>
              </a:pathLst>
            </a:custGeom>
            <a:solidFill>
              <a:srgbClr val="DFFEF9"/>
            </a:solidFill>
            <a:ln w="38100">
              <a:gradFill flip="none" rotWithShape="1">
                <a:gsLst>
                  <a:gs pos="51000">
                    <a:schemeClr val="accent1">
                      <a:lumMod val="5000"/>
                      <a:lumOff val="95000"/>
                    </a:schemeClr>
                  </a:gs>
                  <a:gs pos="57000">
                    <a:srgbClr val="388E84"/>
                  </a:gs>
                  <a:gs pos="100000">
                    <a:srgbClr val="388E84"/>
                  </a:gs>
                </a:gsLst>
                <a:lin ang="5400000" scaled="1"/>
                <a:tileRect/>
              </a:gra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defTabSz="914377" eaLnBrk="1" hangingPunct="1">
                <a:lnSpc>
                  <a:spcPct val="70000"/>
                </a:lnSpc>
                <a:spcBef>
                  <a:spcPts val="1000"/>
                </a:spcBef>
                <a:buClr>
                  <a:srgbClr val="0C8471"/>
                </a:buClr>
              </a:pPr>
              <a:r>
                <a:rPr lang="ru-RU" sz="2400" dirty="0"/>
                <a:t>Отличительные черты </a:t>
              </a:r>
              <a:r>
                <a:rPr lang="ru-RU" sz="2400" dirty="0" smtClean="0"/>
                <a:t>административной ответственности.</a:t>
              </a:r>
              <a:endParaRPr lang="ru-RU" sz="2400" dirty="0"/>
            </a:p>
          </p:txBody>
        </p:sp>
      </p:grp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770C106F-F2D3-4CC5-8F02-9F1E09E381C1}"/>
              </a:ext>
            </a:extLst>
          </p:cNvPr>
          <p:cNvGrpSpPr/>
          <p:nvPr/>
        </p:nvGrpSpPr>
        <p:grpSpPr>
          <a:xfrm>
            <a:off x="683568" y="2132856"/>
            <a:ext cx="7920880" cy="1021326"/>
            <a:chOff x="683568" y="2767714"/>
            <a:chExt cx="7920880" cy="1021326"/>
          </a:xfrm>
        </p:grpSpPr>
        <p:sp>
          <p:nvSpPr>
            <p:cNvPr id="8" name="Прямоугольник: скругленные углы 7">
              <a:extLst>
                <a:ext uri="{FF2B5EF4-FFF2-40B4-BE49-F238E27FC236}">
                  <a16:creationId xmlns:a16="http://schemas.microsoft.com/office/drawing/2014/main" id="{4319E330-765D-45D2-A805-D2A02BC0F5F8}"/>
                </a:ext>
              </a:extLst>
            </p:cNvPr>
            <p:cNvSpPr/>
            <p:nvPr/>
          </p:nvSpPr>
          <p:spPr>
            <a:xfrm>
              <a:off x="683568" y="3213040"/>
              <a:ext cx="7920880" cy="576000"/>
            </a:xfrm>
            <a:prstGeom prst="roundRect">
              <a:avLst/>
            </a:prstGeom>
            <a:noFill/>
            <a:ln w="38100" cap="sq">
              <a:solidFill>
                <a:srgbClr val="078777"/>
              </a:solidFill>
              <a:round/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Стрелка: пятиугольник 19">
              <a:extLst>
                <a:ext uri="{FF2B5EF4-FFF2-40B4-BE49-F238E27FC236}">
                  <a16:creationId xmlns:a16="http://schemas.microsoft.com/office/drawing/2014/main" id="{B2A5264D-7984-41E6-95BE-7DE1A9CA43D0}"/>
                </a:ext>
              </a:extLst>
            </p:cNvPr>
            <p:cNvSpPr/>
            <p:nvPr/>
          </p:nvSpPr>
          <p:spPr>
            <a:xfrm>
              <a:off x="683568" y="3230197"/>
              <a:ext cx="468000" cy="540000"/>
            </a:xfrm>
            <a:prstGeom prst="homePlate">
              <a:avLst>
                <a:gd name="adj" fmla="val 38150"/>
              </a:avLst>
            </a:prstGeom>
            <a:solidFill>
              <a:srgbClr val="078777"/>
            </a:solidFill>
            <a:ln>
              <a:noFill/>
            </a:ln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ru-RU" sz="2000" b="1" dirty="0">
                  <a:solidFill>
                    <a:schemeClr val="bg1"/>
                  </a:solidFill>
                  <a:sym typeface="Wingdings 2" panose="05020102010507070707" pitchFamily="18" charset="2"/>
                </a:rPr>
                <a:t>2</a:t>
              </a:r>
              <a:endParaRPr lang="ru-RU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Полилиния: фигура 8">
              <a:extLst>
                <a:ext uri="{FF2B5EF4-FFF2-40B4-BE49-F238E27FC236}">
                  <a16:creationId xmlns:a16="http://schemas.microsoft.com/office/drawing/2014/main" id="{C546548A-A57A-4AB0-8AE7-5B5741570734}"/>
                </a:ext>
              </a:extLst>
            </p:cNvPr>
            <p:cNvSpPr/>
            <p:nvPr/>
          </p:nvSpPr>
          <p:spPr>
            <a:xfrm>
              <a:off x="1259632" y="2767714"/>
              <a:ext cx="6480720" cy="810199"/>
            </a:xfrm>
            <a:custGeom>
              <a:avLst/>
              <a:gdLst>
                <a:gd name="connsiteX0" fmla="*/ 0 w 5524023"/>
                <a:gd name="connsiteY0" fmla="*/ 73801 h 442800"/>
                <a:gd name="connsiteX1" fmla="*/ 73801 w 5524023"/>
                <a:gd name="connsiteY1" fmla="*/ 0 h 442800"/>
                <a:gd name="connsiteX2" fmla="*/ 5450222 w 5524023"/>
                <a:gd name="connsiteY2" fmla="*/ 0 h 442800"/>
                <a:gd name="connsiteX3" fmla="*/ 5524023 w 5524023"/>
                <a:gd name="connsiteY3" fmla="*/ 73801 h 442800"/>
                <a:gd name="connsiteX4" fmla="*/ 5524023 w 5524023"/>
                <a:gd name="connsiteY4" fmla="*/ 368999 h 442800"/>
                <a:gd name="connsiteX5" fmla="*/ 5450222 w 5524023"/>
                <a:gd name="connsiteY5" fmla="*/ 442800 h 442800"/>
                <a:gd name="connsiteX6" fmla="*/ 73801 w 5524023"/>
                <a:gd name="connsiteY6" fmla="*/ 442800 h 442800"/>
                <a:gd name="connsiteX7" fmla="*/ 0 w 5524023"/>
                <a:gd name="connsiteY7" fmla="*/ 368999 h 442800"/>
                <a:gd name="connsiteX8" fmla="*/ 0 w 5524023"/>
                <a:gd name="connsiteY8" fmla="*/ 73801 h 44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24023" h="442800">
                  <a:moveTo>
                    <a:pt x="0" y="73801"/>
                  </a:moveTo>
                  <a:cubicBezTo>
                    <a:pt x="0" y="33042"/>
                    <a:pt x="33042" y="0"/>
                    <a:pt x="73801" y="0"/>
                  </a:cubicBezTo>
                  <a:lnTo>
                    <a:pt x="5450222" y="0"/>
                  </a:lnTo>
                  <a:cubicBezTo>
                    <a:pt x="5490981" y="0"/>
                    <a:pt x="5524023" y="33042"/>
                    <a:pt x="5524023" y="73801"/>
                  </a:cubicBezTo>
                  <a:lnTo>
                    <a:pt x="5524023" y="368999"/>
                  </a:lnTo>
                  <a:cubicBezTo>
                    <a:pt x="5524023" y="409758"/>
                    <a:pt x="5490981" y="442800"/>
                    <a:pt x="5450222" y="442800"/>
                  </a:cubicBezTo>
                  <a:lnTo>
                    <a:pt x="73801" y="442800"/>
                  </a:lnTo>
                  <a:cubicBezTo>
                    <a:pt x="33042" y="442800"/>
                    <a:pt x="0" y="409758"/>
                    <a:pt x="0" y="368999"/>
                  </a:cubicBezTo>
                  <a:lnTo>
                    <a:pt x="0" y="73801"/>
                  </a:lnTo>
                  <a:close/>
                </a:path>
              </a:pathLst>
            </a:custGeom>
            <a:solidFill>
              <a:srgbClr val="DFFEF9"/>
            </a:solidFill>
            <a:ln w="38100">
              <a:gradFill flip="none" rotWithShape="1">
                <a:gsLst>
                  <a:gs pos="51000">
                    <a:schemeClr val="accent1">
                      <a:lumMod val="5000"/>
                      <a:lumOff val="95000"/>
                    </a:schemeClr>
                  </a:gs>
                  <a:gs pos="57000">
                    <a:srgbClr val="388E84"/>
                  </a:gs>
                  <a:gs pos="100000">
                    <a:srgbClr val="388E84"/>
                  </a:gs>
                </a:gsLst>
                <a:lin ang="5400000" scaled="1"/>
                <a:tileRect/>
              </a:gra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defTabSz="914377" eaLnBrk="1" hangingPunct="1">
                <a:lnSpc>
                  <a:spcPct val="70000"/>
                </a:lnSpc>
                <a:spcBef>
                  <a:spcPts val="1000"/>
                </a:spcBef>
                <a:buClr>
                  <a:srgbClr val="0C8471"/>
                </a:buClr>
              </a:pPr>
              <a:r>
                <a:rPr lang="ru-RU" sz="2400" dirty="0" smtClean="0"/>
                <a:t>Виды административных наказаний и производство по делам об административных правонарушениях.</a:t>
              </a:r>
              <a:endParaRPr lang="ru-RU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5CB9B944-8A75-45EB-BA74-7FD7D3D56271}"/>
              </a:ext>
            </a:extLst>
          </p:cNvPr>
          <p:cNvSpPr>
            <a:spLocks noChangeAspect="1"/>
          </p:cNvSpPr>
          <p:nvPr/>
        </p:nvSpPr>
        <p:spPr>
          <a:xfrm>
            <a:off x="1547664" y="4437112"/>
            <a:ext cx="5832000" cy="1914597"/>
          </a:xfrm>
          <a:prstGeom prst="rect">
            <a:avLst/>
          </a:prstGeom>
          <a:blipFill dpi="0" rotWithShape="1">
            <a:blip r:embed="rId2" cstate="screen">
              <a:alphaModFix amt="59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253089F6-89D3-4A2E-9807-E7B310B83C52}"/>
              </a:ext>
            </a:extLst>
          </p:cNvPr>
          <p:cNvGrpSpPr/>
          <p:nvPr/>
        </p:nvGrpSpPr>
        <p:grpSpPr>
          <a:xfrm>
            <a:off x="683568" y="3356992"/>
            <a:ext cx="7920880" cy="828024"/>
            <a:chOff x="755576" y="1196752"/>
            <a:chExt cx="7920880" cy="828024"/>
          </a:xfrm>
        </p:grpSpPr>
        <p:sp>
          <p:nvSpPr>
            <p:cNvPr id="14" name="Прямоугольник: скругленные углы 10">
              <a:extLst>
                <a:ext uri="{FF2B5EF4-FFF2-40B4-BE49-F238E27FC236}">
                  <a16:creationId xmlns:a16="http://schemas.microsoft.com/office/drawing/2014/main" id="{0AAF1831-203E-489C-930C-6CE016207D8B}"/>
                </a:ext>
              </a:extLst>
            </p:cNvPr>
            <p:cNvSpPr/>
            <p:nvPr/>
          </p:nvSpPr>
          <p:spPr>
            <a:xfrm>
              <a:off x="755576" y="1412776"/>
              <a:ext cx="7920880" cy="612000"/>
            </a:xfrm>
            <a:prstGeom prst="roundRect">
              <a:avLst/>
            </a:prstGeom>
            <a:noFill/>
            <a:ln w="38100" cap="sq">
              <a:solidFill>
                <a:srgbClr val="078777"/>
              </a:solidFill>
              <a:round/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Стрелка: пятиугольник 11">
              <a:extLst>
                <a:ext uri="{FF2B5EF4-FFF2-40B4-BE49-F238E27FC236}">
                  <a16:creationId xmlns:a16="http://schemas.microsoft.com/office/drawing/2014/main" id="{E87E6691-88CF-4B7C-8F7B-83EA8B2FA1D2}"/>
                </a:ext>
              </a:extLst>
            </p:cNvPr>
            <p:cNvSpPr/>
            <p:nvPr/>
          </p:nvSpPr>
          <p:spPr>
            <a:xfrm>
              <a:off x="755576" y="1412776"/>
              <a:ext cx="360000" cy="576000"/>
            </a:xfrm>
            <a:prstGeom prst="homePlate">
              <a:avLst>
                <a:gd name="adj" fmla="val 38150"/>
              </a:avLst>
            </a:prstGeom>
            <a:solidFill>
              <a:srgbClr val="078777"/>
            </a:solidFill>
            <a:ln>
              <a:noFill/>
            </a:ln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ru-RU" sz="2000" b="1" dirty="0">
                  <a:solidFill>
                    <a:schemeClr val="bg1"/>
                  </a:solidFill>
                  <a:sym typeface="Wingdings 2" panose="05020102010507070707" pitchFamily="18" charset="2"/>
                </a:rPr>
                <a:t>3</a:t>
              </a:r>
              <a:endParaRPr lang="ru-RU" sz="2000" b="1" dirty="0">
                <a:solidFill>
                  <a:schemeClr val="bg1"/>
                </a:solidFill>
              </a:endParaRPr>
            </a:p>
          </p:txBody>
        </p:sp>
        <p:sp useBgFill="1">
          <p:nvSpPr>
            <p:cNvPr id="16" name="Полилиния: фигура 12">
              <a:extLst>
                <a:ext uri="{FF2B5EF4-FFF2-40B4-BE49-F238E27FC236}">
                  <a16:creationId xmlns:a16="http://schemas.microsoft.com/office/drawing/2014/main" id="{B5FA33FF-3448-4A36-B8A3-C7634F6F1A28}"/>
                </a:ext>
              </a:extLst>
            </p:cNvPr>
            <p:cNvSpPr>
              <a:spLocks/>
            </p:cNvSpPr>
            <p:nvPr/>
          </p:nvSpPr>
          <p:spPr>
            <a:xfrm>
              <a:off x="1187624" y="1196752"/>
              <a:ext cx="6624736" cy="612000"/>
            </a:xfrm>
            <a:custGeom>
              <a:avLst/>
              <a:gdLst>
                <a:gd name="connsiteX0" fmla="*/ 0 w 5524023"/>
                <a:gd name="connsiteY0" fmla="*/ 73801 h 442800"/>
                <a:gd name="connsiteX1" fmla="*/ 73801 w 5524023"/>
                <a:gd name="connsiteY1" fmla="*/ 0 h 442800"/>
                <a:gd name="connsiteX2" fmla="*/ 5450222 w 5524023"/>
                <a:gd name="connsiteY2" fmla="*/ 0 h 442800"/>
                <a:gd name="connsiteX3" fmla="*/ 5524023 w 5524023"/>
                <a:gd name="connsiteY3" fmla="*/ 73801 h 442800"/>
                <a:gd name="connsiteX4" fmla="*/ 5524023 w 5524023"/>
                <a:gd name="connsiteY4" fmla="*/ 368999 h 442800"/>
                <a:gd name="connsiteX5" fmla="*/ 5450222 w 5524023"/>
                <a:gd name="connsiteY5" fmla="*/ 442800 h 442800"/>
                <a:gd name="connsiteX6" fmla="*/ 73801 w 5524023"/>
                <a:gd name="connsiteY6" fmla="*/ 442800 h 442800"/>
                <a:gd name="connsiteX7" fmla="*/ 0 w 5524023"/>
                <a:gd name="connsiteY7" fmla="*/ 368999 h 442800"/>
                <a:gd name="connsiteX8" fmla="*/ 0 w 5524023"/>
                <a:gd name="connsiteY8" fmla="*/ 73801 h 44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24023" h="442800">
                  <a:moveTo>
                    <a:pt x="0" y="73801"/>
                  </a:moveTo>
                  <a:cubicBezTo>
                    <a:pt x="0" y="33042"/>
                    <a:pt x="33042" y="0"/>
                    <a:pt x="73801" y="0"/>
                  </a:cubicBezTo>
                  <a:lnTo>
                    <a:pt x="5450222" y="0"/>
                  </a:lnTo>
                  <a:cubicBezTo>
                    <a:pt x="5490981" y="0"/>
                    <a:pt x="5524023" y="33042"/>
                    <a:pt x="5524023" y="73801"/>
                  </a:cubicBezTo>
                  <a:lnTo>
                    <a:pt x="5524023" y="368999"/>
                  </a:lnTo>
                  <a:cubicBezTo>
                    <a:pt x="5524023" y="409758"/>
                    <a:pt x="5490981" y="442800"/>
                    <a:pt x="5450222" y="442800"/>
                  </a:cubicBezTo>
                  <a:lnTo>
                    <a:pt x="73801" y="442800"/>
                  </a:lnTo>
                  <a:cubicBezTo>
                    <a:pt x="33042" y="442800"/>
                    <a:pt x="0" y="409758"/>
                    <a:pt x="0" y="368999"/>
                  </a:cubicBezTo>
                  <a:lnTo>
                    <a:pt x="0" y="73801"/>
                  </a:lnTo>
                  <a:close/>
                </a:path>
              </a:pathLst>
            </a:custGeom>
            <a:ln w="38100">
              <a:gradFill flip="none" rotWithShape="1">
                <a:gsLst>
                  <a:gs pos="51000">
                    <a:schemeClr val="accent1">
                      <a:lumMod val="5000"/>
                      <a:lumOff val="95000"/>
                      <a:alpha val="0"/>
                    </a:schemeClr>
                  </a:gs>
                  <a:gs pos="57000">
                    <a:srgbClr val="388E84"/>
                  </a:gs>
                  <a:gs pos="100000">
                    <a:srgbClr val="388E84"/>
                  </a:gs>
                </a:gsLst>
                <a:lin ang="5400000" scaled="1"/>
                <a:tileRect/>
              </a:gra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36000" tIns="36000" rIns="36000" bIns="36000" numCol="1" rtlCol="0" anchor="b" anchorCtr="0" compatLnSpc="1">
              <a:prstTxWarp prst="textNoShape">
                <a:avLst/>
              </a:prstTxWarp>
              <a:noAutofit/>
            </a:bodyPr>
            <a:lstStyle/>
            <a:p>
              <a:pPr algn="ctr" defTabSz="914377" eaLnBrk="1" hangingPunct="1">
                <a:lnSpc>
                  <a:spcPct val="70000"/>
                </a:lnSpc>
                <a:spcBef>
                  <a:spcPts val="0"/>
                </a:spcBef>
                <a:buClr>
                  <a:srgbClr val="0C8471"/>
                </a:buClr>
              </a:pPr>
              <a:r>
                <a:rPr lang="ru-RU" sz="2400" dirty="0" smtClean="0"/>
                <a:t>Административная </a:t>
              </a:r>
              <a:r>
                <a:rPr lang="ru-RU" sz="2400" dirty="0"/>
                <a:t>ответственность в </a:t>
              </a:r>
            </a:p>
            <a:p>
              <a:pPr algn="ctr" defTabSz="914377" eaLnBrk="1" hangingPunct="1">
                <a:lnSpc>
                  <a:spcPct val="70000"/>
                </a:lnSpc>
                <a:spcBef>
                  <a:spcPts val="0"/>
                </a:spcBef>
                <a:buClr>
                  <a:srgbClr val="0C8471"/>
                </a:buClr>
              </a:pPr>
              <a:r>
                <a:rPr lang="ru-RU" sz="2400" dirty="0" smtClean="0"/>
                <a:t>аптечных организациях.</a:t>
              </a:r>
              <a:endParaRPr lang="ru-RU" sz="2400" dirty="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Мои рисунки\++Клипарт для презентаций\9593653.jp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0211451">
            <a:off x="593690" y="3210712"/>
            <a:ext cx="1685596" cy="2452798"/>
          </a:xfrm>
          <a:prstGeom prst="rect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 flipH="1">
            <a:off x="1906192" y="2843788"/>
            <a:ext cx="6337696" cy="3168351"/>
          </a:xfrm>
        </p:spPr>
        <p:txBody>
          <a:bodyPr anchor="ctr"/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Clr>
                <a:srgbClr val="078777"/>
              </a:buClr>
              <a:buSzPct val="100000"/>
              <a:buNone/>
              <a:tabLst>
                <a:tab pos="185738" algn="l"/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altLang="ru-RU" sz="2000" b="1" i="1" dirty="0"/>
              <a:t>Устанавливается  законами РФ</a:t>
            </a:r>
            <a:br>
              <a:rPr lang="ru-RU" altLang="ru-RU" sz="2000" b="1" i="1" dirty="0"/>
            </a:br>
            <a:r>
              <a:rPr lang="ru-RU" altLang="ru-RU" sz="2000" b="1" i="1" dirty="0"/>
              <a:t>и не противоречащими им законами субъектов РФ.</a:t>
            </a:r>
            <a:endParaRPr lang="en-US" altLang="ru-RU" sz="2000" b="1" i="1" dirty="0"/>
          </a:p>
          <a:p>
            <a:pPr marL="185738" indent="-185738">
              <a:spcBef>
                <a:spcPts val="0"/>
              </a:spcBef>
              <a:spcAft>
                <a:spcPts val="600"/>
              </a:spcAft>
              <a:buClr>
                <a:srgbClr val="078777"/>
              </a:buClr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altLang="ru-RU" sz="2000" dirty="0"/>
              <a:t>Основной акт – Кодекс об административных правонарушениях РФ (КОАП РФ).</a:t>
            </a:r>
          </a:p>
          <a:p>
            <a:pPr marL="185738" indent="-185738">
              <a:spcBef>
                <a:spcPts val="0"/>
              </a:spcBef>
              <a:spcAft>
                <a:spcPts val="600"/>
              </a:spcAft>
              <a:buClr>
                <a:srgbClr val="078777"/>
              </a:buClr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altLang="ru-RU" sz="2000" dirty="0"/>
              <a:t>Основанием является совершение противоправного, виновного деяния,</a:t>
            </a:r>
            <a:br>
              <a:rPr lang="ru-RU" altLang="ru-RU" sz="2000" dirty="0"/>
            </a:br>
            <a:r>
              <a:rPr lang="ru-RU" altLang="ru-RU" sz="2000" dirty="0"/>
              <a:t>за которое ответственность установлена </a:t>
            </a:r>
            <a:r>
              <a:rPr lang="ru-RU" altLang="ru-RU" sz="2000" dirty="0" err="1"/>
              <a:t>КоАП</a:t>
            </a:r>
            <a:r>
              <a:rPr lang="ru-RU" altLang="ru-RU" sz="2000" dirty="0"/>
              <a:t> РФ или законами субъектов РФ.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268177" y="288000"/>
            <a:ext cx="6607646" cy="500613"/>
          </a:xfrm>
        </p:spPr>
        <p:txBody>
          <a:bodyPr/>
          <a:lstStyle/>
          <a:p>
            <a:r>
              <a:rPr lang="ru-RU" altLang="ru-RU" dirty="0"/>
              <a:t>Административная ответственность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/>
          </p:nvPr>
        </p:nvSpPr>
        <p:spPr>
          <a:xfrm>
            <a:off x="827088" y="1052736"/>
            <a:ext cx="7416800" cy="1512167"/>
          </a:xfrm>
        </p:spPr>
        <p:txBody>
          <a:bodyPr lIns="36000"/>
          <a:lstStyle/>
          <a:p>
            <a:pPr marL="369888" indent="-276225" algn="ctr">
              <a:buSzPct val="45000"/>
              <a:buNone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altLang="ru-RU" sz="2400" i="1" dirty="0"/>
              <a:t>Это применение уполномоченным органом </a:t>
            </a:r>
            <a:br>
              <a:rPr lang="ru-RU" altLang="ru-RU" sz="2400" i="1" dirty="0"/>
            </a:br>
            <a:r>
              <a:rPr lang="ru-RU" altLang="ru-RU" sz="2400" i="1" dirty="0"/>
              <a:t>или должностным лицом административного взыскания к лицу, совершившему административное правонарушение.</a:t>
            </a:r>
          </a:p>
        </p:txBody>
      </p:sp>
      <p:sp>
        <p:nvSpPr>
          <p:cNvPr id="9" name="Номер слайда 2">
            <a:extLst>
              <a:ext uri="{FF2B5EF4-FFF2-40B4-BE49-F238E27FC236}">
                <a16:creationId xmlns:a16="http://schemas.microsoft.com/office/drawing/2014/main" id="{BD3C40FF-5667-41BF-98C8-E8E310DF15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</p:spPr>
        <p:txBody>
          <a:bodyPr/>
          <a:lstStyle/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  <p:pic>
        <p:nvPicPr>
          <p:cNvPr id="8" name="Рисунок 7" descr="Угловые стрелки">
            <a:extLst>
              <a:ext uri="{FF2B5EF4-FFF2-40B4-BE49-F238E27FC236}">
                <a16:creationId xmlns:a16="http://schemas.microsoft.com/office/drawing/2014/main" id="{7FC1FC9C-A417-460D-96B1-EB97C4F47B6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5400000">
            <a:off x="8514001" y="5674271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284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Мои рисунки\++Клипарт для презентаций\9593653.jp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0211451">
            <a:off x="593690" y="3301507"/>
            <a:ext cx="1685596" cy="2452798"/>
          </a:xfrm>
          <a:prstGeom prst="rect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 flipH="1">
            <a:off x="1979712" y="2060848"/>
            <a:ext cx="6228000" cy="4248471"/>
          </a:xfrm>
        </p:spPr>
        <p:txBody>
          <a:bodyPr rIns="36000" anchor="ctr"/>
          <a:lstStyle/>
          <a:p>
            <a:pPr marL="185738" indent="-185738" algn="just">
              <a:spcBef>
                <a:spcPts val="0"/>
              </a:spcBef>
              <a:spcAft>
                <a:spcPts val="600"/>
              </a:spcAft>
              <a:buClr>
                <a:srgbClr val="078777"/>
              </a:buClr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altLang="ru-RU" sz="2000" dirty="0"/>
              <a:t>Лицо, совершившее административное правонарушение, подлежит ответственности на основании закона, действовавшего </a:t>
            </a:r>
            <a:br>
              <a:rPr lang="ru-RU" altLang="ru-RU" sz="2000" dirty="0"/>
            </a:br>
            <a:r>
              <a:rPr lang="ru-RU" altLang="ru-RU" sz="2000" dirty="0"/>
              <a:t>во время совершения административного правонарушения.</a:t>
            </a:r>
          </a:p>
          <a:p>
            <a:pPr marL="185738" indent="-185738" algn="just">
              <a:spcBef>
                <a:spcPts val="0"/>
              </a:spcBef>
              <a:spcAft>
                <a:spcPts val="600"/>
              </a:spcAft>
              <a:buClr>
                <a:srgbClr val="078777"/>
              </a:buClr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altLang="ru-RU" sz="2000" dirty="0"/>
              <a:t>Лицо, в отношении которого ведется производство по делу об административном правонарушении, считается невиновным, пока его вина не будет доказана в порядке, предусмотренном </a:t>
            </a:r>
            <a:r>
              <a:rPr lang="ru-RU" altLang="ru-RU" sz="2000" dirty="0" err="1"/>
              <a:t>КоАП</a:t>
            </a:r>
            <a:r>
              <a:rPr lang="ru-RU" altLang="ru-RU" sz="2000" dirty="0"/>
              <a:t>, и установлена вступившим в законную силу постановлением судьи, органа, должностного лица, рассмотревших дело.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268177" y="116632"/>
            <a:ext cx="6607646" cy="644632"/>
          </a:xfrm>
        </p:spPr>
        <p:txBody>
          <a:bodyPr/>
          <a:lstStyle/>
          <a:p>
            <a:r>
              <a:rPr lang="ru-RU" altLang="ru-RU" dirty="0"/>
              <a:t>Административная ответственность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/>
          </p:nvPr>
        </p:nvSpPr>
        <p:spPr>
          <a:xfrm>
            <a:off x="1295896" y="908720"/>
            <a:ext cx="6552208" cy="936104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SzPct val="45000"/>
              <a:buNone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altLang="ru-RU" sz="2400" i="1" dirty="0"/>
              <a:t>Могут подвергаться как физические лица</a:t>
            </a:r>
            <a:r>
              <a:rPr lang="en-US" altLang="ru-RU" sz="2400" i="1" dirty="0"/>
              <a:t/>
            </a:r>
            <a:br>
              <a:rPr lang="en-US" altLang="ru-RU" sz="2400" i="1" dirty="0"/>
            </a:br>
            <a:r>
              <a:rPr lang="ru-RU" altLang="ru-RU" sz="2400" i="1" dirty="0"/>
              <a:t>(достигшие 16 лет), так и юридические лица.</a:t>
            </a:r>
          </a:p>
        </p:txBody>
      </p:sp>
      <p:sp>
        <p:nvSpPr>
          <p:cNvPr id="8" name="Номер слайда 2">
            <a:extLst>
              <a:ext uri="{FF2B5EF4-FFF2-40B4-BE49-F238E27FC236}">
                <a16:creationId xmlns:a16="http://schemas.microsoft.com/office/drawing/2014/main" id="{BD3C40FF-5667-41BF-98C8-E8E310DF15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</p:spPr>
        <p:txBody>
          <a:bodyPr/>
          <a:lstStyle/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4</a:t>
            </a:fld>
            <a:endParaRPr lang="ru-RU" altLang="ru-RU"/>
          </a:p>
        </p:txBody>
      </p:sp>
      <p:pic>
        <p:nvPicPr>
          <p:cNvPr id="9" name="Рисунок 8" descr="Угловые стрелки">
            <a:extLst>
              <a:ext uri="{FF2B5EF4-FFF2-40B4-BE49-F238E27FC236}">
                <a16:creationId xmlns:a16="http://schemas.microsoft.com/office/drawing/2014/main" id="{8FA0D3EB-B3C8-4C8D-A2CB-9053AA8A7196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5400000">
            <a:off x="8514001" y="5674271"/>
            <a:ext cx="540000" cy="540000"/>
          </a:xfrm>
          <a:prstGeom prst="rect">
            <a:avLst/>
          </a:prstGeom>
        </p:spPr>
      </p:pic>
      <p:pic>
        <p:nvPicPr>
          <p:cNvPr id="10" name="Рисунок 9" descr="Угловые стрелки">
            <a:extLst>
              <a:ext uri="{FF2B5EF4-FFF2-40B4-BE49-F238E27FC236}">
                <a16:creationId xmlns:a16="http://schemas.microsoft.com/office/drawing/2014/main" id="{9A9E5302-EFA6-40EE-8D99-135410950EB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5400000">
            <a:off x="8514001" y="366016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284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D:\Мои рисунки\++Клипарт для презентаций\9593653.jp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0211451">
            <a:off x="428400" y="2869461"/>
            <a:ext cx="1685596" cy="2452798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idx="1"/>
          </p:nvPr>
        </p:nvSpPr>
        <p:spPr>
          <a:xfrm flipH="1">
            <a:off x="1619672" y="1052736"/>
            <a:ext cx="6895678" cy="4932000"/>
          </a:xfrm>
        </p:spPr>
        <p:txBody>
          <a:bodyPr rIns="72000" anchor="ctr"/>
          <a:lstStyle/>
          <a:p>
            <a:pPr algn="just"/>
            <a:r>
              <a:rPr lang="ru-RU" altLang="ru-RU" sz="2000" b="1" i="1" dirty="0"/>
              <a:t>Не подлежит административной ответственности физическое лицо</a:t>
            </a:r>
            <a:r>
              <a:rPr lang="ru-RU" altLang="ru-RU" sz="2000" dirty="0"/>
              <a:t>, которое во время совершения противоправных действий (бездействия) находилось в состоянии невменяемости,</a:t>
            </a:r>
            <a:r>
              <a:rPr lang="en-US" altLang="ru-RU" sz="2000" dirty="0"/>
              <a:t/>
            </a:r>
            <a:br>
              <a:rPr lang="en-US" altLang="ru-RU" sz="2000" dirty="0"/>
            </a:br>
            <a:r>
              <a:rPr lang="ru-RU" altLang="ru-RU" sz="2000" dirty="0"/>
              <a:t>то есть не могло осознавать фактический характер и противоправность своих действий (бездействия) либо руководить ими вследствие хронического психического расстройства, временного психического расстройства, слабоумия или иного болезненного состояния психики.</a:t>
            </a:r>
          </a:p>
        </p:txBody>
      </p:sp>
      <p:sp>
        <p:nvSpPr>
          <p:cNvPr id="7" name="Заголовок 4"/>
          <p:cNvSpPr>
            <a:spLocks noGrp="1"/>
          </p:cNvSpPr>
          <p:nvPr>
            <p:ph type="title"/>
          </p:nvPr>
        </p:nvSpPr>
        <p:spPr>
          <a:xfrm>
            <a:off x="1268177" y="288000"/>
            <a:ext cx="6607646" cy="373227"/>
          </a:xfrm>
        </p:spPr>
        <p:txBody>
          <a:bodyPr/>
          <a:lstStyle/>
          <a:p>
            <a:r>
              <a:rPr lang="ru-RU" altLang="ru-RU" dirty="0"/>
              <a:t>Административная ответственность</a:t>
            </a:r>
            <a:endParaRPr lang="ru-RU" dirty="0"/>
          </a:p>
        </p:txBody>
      </p:sp>
      <p:sp>
        <p:nvSpPr>
          <p:cNvPr id="8" name="Номер слайда 2">
            <a:extLst>
              <a:ext uri="{FF2B5EF4-FFF2-40B4-BE49-F238E27FC236}">
                <a16:creationId xmlns:a16="http://schemas.microsoft.com/office/drawing/2014/main" id="{BD3C40FF-5667-41BF-98C8-E8E310DF15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</p:spPr>
        <p:txBody>
          <a:bodyPr/>
          <a:lstStyle/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5</a:t>
            </a:fld>
            <a:endParaRPr lang="ru-RU" altLang="ru-RU"/>
          </a:p>
        </p:txBody>
      </p:sp>
      <p:pic>
        <p:nvPicPr>
          <p:cNvPr id="9" name="Рисунок 8" descr="Угловые стрелки">
            <a:extLst>
              <a:ext uri="{FF2B5EF4-FFF2-40B4-BE49-F238E27FC236}">
                <a16:creationId xmlns:a16="http://schemas.microsoft.com/office/drawing/2014/main" id="{09845EB6-153B-4901-AB51-C4DB355F7E1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5400000">
            <a:off x="8497185" y="221264"/>
            <a:ext cx="540000" cy="54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 flipH="1">
            <a:off x="2123728" y="1340768"/>
            <a:ext cx="6264696" cy="4752528"/>
          </a:xfrm>
          <a:prstGeom prst="snip1Rect">
            <a:avLst>
              <a:gd name="adj" fmla="val 12804"/>
            </a:avLst>
          </a:prstGeom>
        </p:spPr>
        <p:txBody>
          <a:bodyPr lIns="108000" tIns="108000" rIns="360000" bIns="180000"/>
          <a:lstStyle/>
          <a:p>
            <a:pPr marL="185738" indent="-185738" algn="just">
              <a:spcBef>
                <a:spcPts val="0"/>
              </a:spcBef>
              <a:spcAft>
                <a:spcPts val="600"/>
              </a:spcAft>
              <a:buClr>
                <a:srgbClr val="078777"/>
              </a:buClr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altLang="ru-RU" sz="2000" dirty="0"/>
              <a:t>Административные наказания назначаются широким кругом уполномоченных органов исполнительной власти и местного самоуправления, должностных лиц,  </a:t>
            </a:r>
            <a:r>
              <a:rPr lang="ru-RU" altLang="ru-RU" sz="2000" dirty="0" smtClean="0"/>
              <a:t>а </a:t>
            </a:r>
            <a:r>
              <a:rPr lang="ru-RU" altLang="ru-RU" sz="2000" dirty="0"/>
              <a:t>также судами в соответствии с КоАП.</a:t>
            </a:r>
          </a:p>
          <a:p>
            <a:pPr marL="185738" indent="-185738" algn="just">
              <a:spcBef>
                <a:spcPts val="0"/>
              </a:spcBef>
              <a:spcAft>
                <a:spcPts val="600"/>
              </a:spcAft>
              <a:buClr>
                <a:srgbClr val="078777"/>
              </a:buClr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altLang="ru-RU" sz="2000" dirty="0"/>
              <a:t>Административное наказание может быть назначено не позднее двух месяцев со дня совершения правонарушения (по делу </a:t>
            </a:r>
            <a:r>
              <a:rPr lang="en-US" altLang="ru-RU" sz="2000" dirty="0"/>
              <a:t/>
            </a:r>
            <a:br>
              <a:rPr lang="en-US" altLang="ru-RU" sz="2000" dirty="0"/>
            </a:br>
            <a:r>
              <a:rPr lang="ru-RU" altLang="ru-RU" sz="2000" dirty="0"/>
              <a:t>об административном правонарушении, рассматриваемому судьей, - по истечении трех месяцев), а по отдельным видам правонарушений срок увеличен (максимум до 6 лет</a:t>
            </a:r>
            <a:r>
              <a:rPr lang="ru-RU" altLang="ru-RU" sz="2000" dirty="0" smtClean="0"/>
              <a:t>).</a:t>
            </a:r>
          </a:p>
          <a:p>
            <a:pPr marL="185738" indent="-185738" algn="just">
              <a:spcBef>
                <a:spcPts val="0"/>
              </a:spcBef>
              <a:spcAft>
                <a:spcPts val="600"/>
              </a:spcAft>
              <a:buClr>
                <a:srgbClr val="078777"/>
              </a:buClr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/>
              <a:t>Применение административной ответственности не влечет судимости. Лицо считается подвергнутым наказанию в течение года со дня окончания исполнения постановления о назначении наказания.</a:t>
            </a:r>
          </a:p>
          <a:p>
            <a:pPr marL="185738" indent="-185738" algn="just">
              <a:spcBef>
                <a:spcPts val="0"/>
              </a:spcBef>
              <a:spcAft>
                <a:spcPts val="600"/>
              </a:spcAft>
              <a:buClr>
                <a:srgbClr val="078777"/>
              </a:buClr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endParaRPr lang="ru-RU" altLang="ru-RU" sz="2000" dirty="0"/>
          </a:p>
          <a:p>
            <a:endParaRPr lang="ru-RU" sz="24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6</a:t>
            </a:fld>
            <a:endParaRPr lang="ru-RU" alt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68177" y="288000"/>
            <a:ext cx="6607646" cy="468000"/>
          </a:xfrm>
        </p:spPr>
        <p:txBody>
          <a:bodyPr/>
          <a:lstStyle/>
          <a:p>
            <a:r>
              <a:rPr lang="ru-RU" dirty="0"/>
              <a:t>Административная ответственность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2420888"/>
            <a:ext cx="2112656" cy="1584176"/>
          </a:xfrm>
          <a:prstGeom prst="rect">
            <a:avLst/>
          </a:prstGeom>
          <a:noFill/>
        </p:spPr>
      </p:pic>
      <p:pic>
        <p:nvPicPr>
          <p:cNvPr id="6" name="Рисунок 5" descr="Угловые стрелки">
            <a:extLst>
              <a:ext uri="{FF2B5EF4-FFF2-40B4-BE49-F238E27FC236}">
                <a16:creationId xmlns:a16="http://schemas.microsoft.com/office/drawing/2014/main" id="{A71F9B10-7640-475B-9F48-F103BFD0ED2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5400000">
            <a:off x="8514001" y="5674271"/>
            <a:ext cx="540000" cy="540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4D72E208-4440-4D79-8DCD-7DFBB3DA7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233" y="288000"/>
            <a:ext cx="5599534" cy="468000"/>
          </a:xfrm>
        </p:spPr>
        <p:txBody>
          <a:bodyPr/>
          <a:lstStyle/>
          <a:p>
            <a:r>
              <a:rPr lang="ru-RU" altLang="ru-RU" dirty="0"/>
              <a:t>АДМИНИСТРАТИВНЫЕ НАКАЗАНИЯ</a:t>
            </a:r>
            <a:endParaRPr lang="ru-RU" dirty="0"/>
          </a:p>
        </p:txBody>
      </p:sp>
      <p:sp>
        <p:nvSpPr>
          <p:cNvPr id="21" name="Объект 20">
            <a:extLst>
              <a:ext uri="{FF2B5EF4-FFF2-40B4-BE49-F238E27FC236}">
                <a16:creationId xmlns:a16="http://schemas.microsoft.com/office/drawing/2014/main" id="{79624D46-ABFB-48EA-8BCD-BF3D6EFFBC4F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702000" y="1052736"/>
            <a:ext cx="7740000" cy="5184576"/>
          </a:xfrm>
          <a:prstGeom prst="snipRoundRect">
            <a:avLst>
              <a:gd name="adj1" fmla="val 16667"/>
              <a:gd name="adj2" fmla="val 12748"/>
            </a:avLst>
          </a:prstGeom>
          <a:ln>
            <a:gradFill flip="none" rotWithShape="1">
              <a:lin ang="0" scaled="1"/>
              <a:tileRect/>
            </a:gradFill>
          </a:ln>
        </p:spPr>
        <p:txBody>
          <a:bodyPr anchor="ctr"/>
          <a:lstStyle/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200" dirty="0"/>
              <a:t>Предупреждение;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200" dirty="0"/>
              <a:t>Административный штраф;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200" dirty="0"/>
              <a:t>Конфискация орудия совершения или предмета правонарушения;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200" dirty="0"/>
              <a:t>Лишение специального права, предоставленного физическому лицу;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200" dirty="0"/>
              <a:t>Административный арест;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200" dirty="0"/>
              <a:t>Административное выдворение за пределы территории РФ иностранного гражданина или лица без гражданства;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200" dirty="0"/>
              <a:t>Дисквалификация;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200" dirty="0"/>
              <a:t>Административное приостановление деятельности;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200" dirty="0"/>
              <a:t>Обязательные работы;</a:t>
            </a:r>
          </a:p>
          <a:p>
            <a:pPr marL="185738" indent="-185738" algn="just">
              <a:spcBef>
                <a:spcPts val="0"/>
              </a:spcBef>
              <a:spcAft>
                <a:spcPts val="300"/>
              </a:spcAft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200" dirty="0"/>
              <a:t>Административный запрет на посещение мест проведения официальных спортивных соревнований в дни их проведения.</a:t>
            </a: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62247C88-A670-4A0B-AEE3-5857470D78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196752"/>
            <a:ext cx="885710" cy="900135"/>
          </a:xfrm>
          <a:prstGeom prst="rect">
            <a:avLst/>
          </a:prstGeom>
        </p:spPr>
      </p:pic>
      <p:pic>
        <p:nvPicPr>
          <p:cNvPr id="5" name="Рисунок 4" descr="Угловые стрелки">
            <a:extLst>
              <a:ext uri="{FF2B5EF4-FFF2-40B4-BE49-F238E27FC236}">
                <a16:creationId xmlns:a16="http://schemas.microsoft.com/office/drawing/2014/main" id="{7CDB433B-50A6-4516-8B89-B4001C98CB1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5400000">
            <a:off x="8460432" y="5674271"/>
            <a:ext cx="540000" cy="540000"/>
          </a:xfrm>
          <a:prstGeom prst="rect">
            <a:avLst/>
          </a:prstGeom>
        </p:spPr>
      </p:pic>
      <p:pic>
        <p:nvPicPr>
          <p:cNvPr id="7" name="Рисунок 6" descr="Угловые стрелки">
            <a:extLst>
              <a:ext uri="{FF2B5EF4-FFF2-40B4-BE49-F238E27FC236}">
                <a16:creationId xmlns:a16="http://schemas.microsoft.com/office/drawing/2014/main" id="{973339E9-5A8D-4282-8279-D4A8A17D09F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5400000">
            <a:off x="8460432" y="156906"/>
            <a:ext cx="540000" cy="540000"/>
          </a:xfrm>
          <a:prstGeom prst="rect">
            <a:avLst/>
          </a:prstGeom>
        </p:spPr>
      </p:pic>
      <p:sp>
        <p:nvSpPr>
          <p:cNvPr id="8" name="Номер слайда 2">
            <a:extLst>
              <a:ext uri="{FF2B5EF4-FFF2-40B4-BE49-F238E27FC236}">
                <a16:creationId xmlns:a16="http://schemas.microsoft.com/office/drawing/2014/main" id="{960B378B-0BB6-4FE9-BB9E-21966DA6EF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</p:spPr>
        <p:txBody>
          <a:bodyPr/>
          <a:lstStyle/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54201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 flipH="1">
            <a:off x="826593" y="1959874"/>
            <a:ext cx="7490814" cy="4133422"/>
          </a:xfrm>
        </p:spPr>
        <p:txBody>
          <a:bodyPr lIns="108000" tIns="36000" rIns="108000" bIns="36000"/>
          <a:lstStyle/>
          <a:p>
            <a:pPr marL="185738" indent="-185738" algn="just">
              <a:spcBef>
                <a:spcPts val="0"/>
              </a:spcBef>
              <a:spcAft>
                <a:spcPts val="600"/>
              </a:spcAft>
              <a:buClr>
                <a:srgbClr val="078777"/>
              </a:buClr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/>
              <a:t>Предупреждение, административный штраф, лишение специального права, предоставленного физическому лицу, за исключением права управления транспортным средством соответствующего вида, административный арест, дисквалификация, административное приостановление деятельности и обязательные работы могут устанавливаться и применяться только в качестве основных административных наказаний.</a:t>
            </a:r>
          </a:p>
          <a:p>
            <a:pPr marL="185738" indent="-185738" algn="just">
              <a:spcBef>
                <a:spcPts val="0"/>
              </a:spcBef>
              <a:spcAft>
                <a:spcPts val="600"/>
              </a:spcAft>
              <a:buClr>
                <a:srgbClr val="078777"/>
              </a:buClr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/>
              <a:t>За одно административное правонарушение может быть назначено основное либо основное</a:t>
            </a:r>
            <a:br>
              <a:rPr lang="ru-RU" sz="2000" dirty="0"/>
            </a:br>
            <a:r>
              <a:rPr lang="ru-RU" sz="2000" dirty="0"/>
              <a:t>и дополнительное административное наказание.</a:t>
            </a:r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8</a:t>
            </a:fld>
            <a:endParaRPr lang="ru-RU" alt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803964" y="288000"/>
            <a:ext cx="5536071" cy="468000"/>
          </a:xfrm>
        </p:spPr>
        <p:txBody>
          <a:bodyPr/>
          <a:lstStyle/>
          <a:p>
            <a:r>
              <a:rPr lang="ru-RU" altLang="ru-RU" dirty="0"/>
              <a:t>АДМИНИСТРАТИВНЫЕ НАКАЗАНИЯ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/>
          </p:nvPr>
        </p:nvSpPr>
        <p:spPr>
          <a:xfrm>
            <a:off x="826593" y="980728"/>
            <a:ext cx="7490814" cy="769871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i="1" dirty="0"/>
              <a:t>Различают основные и дополнительные административные наказания.</a:t>
            </a:r>
          </a:p>
        </p:txBody>
      </p:sp>
      <p:pic>
        <p:nvPicPr>
          <p:cNvPr id="6" name="Рисунок 5" descr="Угловые стрелки">
            <a:extLst>
              <a:ext uri="{FF2B5EF4-FFF2-40B4-BE49-F238E27FC236}">
                <a16:creationId xmlns:a16="http://schemas.microsoft.com/office/drawing/2014/main" id="{B4CF66D6-0126-4743-B30C-2CF8CC84E0F2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5400000">
            <a:off x="8460432" y="156906"/>
            <a:ext cx="540000" cy="540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 flipH="1">
            <a:off x="1048812" y="2011894"/>
            <a:ext cx="7046376" cy="4099471"/>
          </a:xfrm>
          <a:prstGeom prst="snip2SameRect">
            <a:avLst/>
          </a:prstGeom>
        </p:spPr>
        <p:txBody>
          <a:bodyPr tIns="36000" anchor="t"/>
          <a:lstStyle/>
          <a:p>
            <a:pPr marL="185738" indent="-185738" algn="just">
              <a:spcBef>
                <a:spcPts val="0"/>
              </a:spcBef>
              <a:spcAft>
                <a:spcPts val="600"/>
              </a:spcAft>
              <a:buClr>
                <a:srgbClr val="078777"/>
              </a:buClr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/>
              <a:t>С составлением протокола об административном правонарушении с последующим административным расследованием, рассмотрением дела </a:t>
            </a:r>
            <a:br>
              <a:rPr lang="ru-RU" sz="2000" dirty="0"/>
            </a:br>
            <a:r>
              <a:rPr lang="ru-RU" sz="2000" dirty="0"/>
              <a:t>об административном правонарушении и   вынесением постановления об административном правонарушении. Возможен также пересмотр дела </a:t>
            </a:r>
            <a:br>
              <a:rPr lang="ru-RU" sz="2000" dirty="0"/>
            </a:br>
            <a:r>
              <a:rPr lang="ru-RU" sz="2000" dirty="0"/>
              <a:t>об административном правонарушении.</a:t>
            </a:r>
          </a:p>
          <a:p>
            <a:pPr marL="185738" indent="-185738" algn="just">
              <a:spcBef>
                <a:spcPts val="0"/>
              </a:spcBef>
              <a:spcAft>
                <a:spcPts val="600"/>
              </a:spcAft>
              <a:buClr>
                <a:srgbClr val="078777"/>
              </a:buClr>
              <a:buSzPct val="100000"/>
              <a:buFont typeface="Arial Narrow" pitchFamily="34" charset="0"/>
              <a:buChar char="●"/>
              <a:tabLst>
                <a:tab pos="619125" algn="l"/>
                <a:tab pos="1239838" algn="l"/>
                <a:tab pos="1860550" algn="l"/>
                <a:tab pos="2481263" algn="l"/>
                <a:tab pos="3101975" algn="l"/>
                <a:tab pos="3722688" algn="l"/>
                <a:tab pos="4343400" algn="l"/>
                <a:tab pos="4964113" algn="l"/>
                <a:tab pos="5583238" algn="l"/>
                <a:tab pos="6203950" algn="l"/>
                <a:tab pos="6824663" algn="l"/>
              </a:tabLst>
            </a:pPr>
            <a:r>
              <a:rPr lang="ru-RU" sz="2000" dirty="0"/>
              <a:t>В упрощенном порядке без составления протокола</a:t>
            </a:r>
            <a:br>
              <a:rPr lang="ru-RU" sz="2000" dirty="0"/>
            </a:br>
            <a:r>
              <a:rPr lang="ru-RU" sz="2000" dirty="0"/>
              <a:t>и с вынесением постановления  по делу </a:t>
            </a:r>
            <a:br>
              <a:rPr lang="ru-RU" sz="2000" dirty="0"/>
            </a:br>
            <a:r>
              <a:rPr lang="ru-RU" sz="2000" dirty="0"/>
              <a:t>об административном правонарушении в случаях предусмотренных ст. 28.6 КОАП.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9</a:t>
            </a:fld>
            <a:endParaRPr lang="ru-RU" alt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87625" y="288000"/>
            <a:ext cx="6768751" cy="644632"/>
          </a:xfrm>
        </p:spPr>
        <p:txBody>
          <a:bodyPr/>
          <a:lstStyle/>
          <a:p>
            <a:r>
              <a:rPr lang="ru-RU" sz="2600" dirty="0"/>
              <a:t>Производство по делам</a:t>
            </a:r>
            <a:br>
              <a:rPr lang="ru-RU" sz="2600" dirty="0"/>
            </a:br>
            <a:r>
              <a:rPr lang="ru-RU" sz="2600" dirty="0"/>
              <a:t>об административных правонарушениях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/>
          </p:nvPr>
        </p:nvSpPr>
        <p:spPr>
          <a:xfrm>
            <a:off x="1268177" y="1196752"/>
            <a:ext cx="6607646" cy="644633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i="1" dirty="0"/>
              <a:t>Может осуществляться: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афедра">
  <a:themeElements>
    <a:clrScheme name="КФБП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78777"/>
      </a:accent1>
      <a:accent2>
        <a:srgbClr val="056256"/>
      </a:accent2>
      <a:accent3>
        <a:srgbClr val="9F844D"/>
      </a:accent3>
      <a:accent4>
        <a:srgbClr val="E5C78C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3" id="{51291F59-95A3-4C3D-B401-8133C8009EE4}" vid="{789C3A00-9192-4606-A86F-46B09590382B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Кафедра</Template>
  <TotalTime>1852</TotalTime>
  <Words>601</Words>
  <Application>Microsoft Office PowerPoint</Application>
  <PresentationFormat>Экран (4:3)</PresentationFormat>
  <Paragraphs>81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Arial Narrow</vt:lpstr>
      <vt:lpstr>Calibri</vt:lpstr>
      <vt:lpstr>Times New Roman</vt:lpstr>
      <vt:lpstr>Wingdings 2</vt:lpstr>
      <vt:lpstr>Кафедра</vt:lpstr>
      <vt:lpstr>Презентация PowerPoint</vt:lpstr>
      <vt:lpstr>План лекции</vt:lpstr>
      <vt:lpstr>Административная ответственность</vt:lpstr>
      <vt:lpstr>Административная ответственность</vt:lpstr>
      <vt:lpstr>Административная ответственность</vt:lpstr>
      <vt:lpstr>Административная ответственность</vt:lpstr>
      <vt:lpstr>АДМИНИСТРАТИВНЫЕ НАКАЗАНИЯ</vt:lpstr>
      <vt:lpstr>АДМИНИСТРАТИВНЫЕ НАКАЗАНИЯ</vt:lpstr>
      <vt:lpstr>Производство по делам об административных правонарушениях</vt:lpstr>
      <vt:lpstr>Административные правонарушения,  посягающие на права граждан  (Гл. 5 КОАП РФ)</vt:lpstr>
      <vt:lpstr>Административные правонарушения,  посягающие на здоровье, санитарно-эпидемиологическое  благополучие населения и общественную нравственность (Гл. 6 КоАП РФ)</vt:lpstr>
      <vt:lpstr>Административные правонарушения,  посягающие на здоровье, санитарно-эпидемиологическое  благополучие населения и общественную нравственность (Гл. 6 КоАП РФ)</vt:lpstr>
      <vt:lpstr>Административные правонарушения в  области предпринимательской  деятельности и деятельности  саморегулируемых организаций (Гл. 14  КоАП РФ)</vt:lpstr>
      <vt:lpstr>Административные правонарушения в  области предпринимательской  деятельности и деятельности  саморегулируемых организаций (Гл. 14  КоАП РФ)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П.</dc:creator>
  <cp:lastModifiedBy>Alexander Basov</cp:lastModifiedBy>
  <cp:revision>31</cp:revision>
  <dcterms:created xsi:type="dcterms:W3CDTF">2021-09-13T17:25:05Z</dcterms:created>
  <dcterms:modified xsi:type="dcterms:W3CDTF">2023-12-15T07:21:59Z</dcterms:modified>
</cp:coreProperties>
</file>