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6" r:id="rId7"/>
    <p:sldId id="305" r:id="rId8"/>
    <p:sldId id="307" r:id="rId9"/>
    <p:sldId id="309" r:id="rId10"/>
    <p:sldId id="308" r:id="rId11"/>
    <p:sldId id="310" r:id="rId12"/>
    <p:sldId id="314" r:id="rId13"/>
    <p:sldId id="313" r:id="rId14"/>
    <p:sldId id="312" r:id="rId15"/>
    <p:sldId id="311" r:id="rId16"/>
    <p:sldId id="315" r:id="rId17"/>
    <p:sldId id="318" r:id="rId18"/>
    <p:sldId id="317" r:id="rId19"/>
    <p:sldId id="316" r:id="rId20"/>
    <p:sldId id="321" r:id="rId21"/>
    <p:sldId id="320" r:id="rId22"/>
    <p:sldId id="319" r:id="rId23"/>
    <p:sldId id="325" r:id="rId24"/>
    <p:sldId id="324" r:id="rId25"/>
    <p:sldId id="323" r:id="rId26"/>
    <p:sldId id="322" r:id="rId27"/>
    <p:sldId id="326" r:id="rId28"/>
    <p:sldId id="329" r:id="rId29"/>
    <p:sldId id="328" r:id="rId30"/>
    <p:sldId id="327" r:id="rId31"/>
    <p:sldId id="331" r:id="rId32"/>
    <p:sldId id="330" r:id="rId33"/>
    <p:sldId id="334" r:id="rId34"/>
    <p:sldId id="335" r:id="rId35"/>
    <p:sldId id="333" r:id="rId36"/>
    <p:sldId id="332" r:id="rId37"/>
    <p:sldId id="338" r:id="rId38"/>
    <p:sldId id="337" r:id="rId39"/>
    <p:sldId id="339" r:id="rId40"/>
    <p:sldId id="343" r:id="rId41"/>
    <p:sldId id="342" r:id="rId42"/>
    <p:sldId id="341" r:id="rId43"/>
    <p:sldId id="340" r:id="rId44"/>
    <p:sldId id="344" r:id="rId45"/>
    <p:sldId id="346" r:id="rId46"/>
    <p:sldId id="345" r:id="rId47"/>
    <p:sldId id="347" r:id="rId48"/>
    <p:sldId id="349" r:id="rId49"/>
    <p:sldId id="348" r:id="rId50"/>
    <p:sldId id="350" r:id="rId51"/>
    <p:sldId id="26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65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atrina-vgsx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Медико-социальная работа с пожилыми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2. Формы и методы медико-социальной работы с пожилыми людьми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480" y="5192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err="1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>
              <a:lnSpc>
                <a:spcPct val="100000"/>
              </a:lnSpc>
            </a:pPr>
            <a:r>
              <a:rPr lang="ru-RU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Патрина Елена Николаевна</a:t>
            </a: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patrina-vgsxa@mail.ru</a:t>
            </a:r>
            <a:endParaRPr lang="en-US" b="1" dirty="0">
              <a:solidFill>
                <a:srgbClr val="007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89061736222</a:t>
            </a: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385355</a:t>
            </a:r>
            <a:r>
              <a:rPr lang="ru-RU" dirty="0">
                <a:solidFill>
                  <a:srgbClr val="007366"/>
                </a:solidFill>
                <a:latin typeface="Alegreya Sans Medium" panose="00000600000000000000" pitchFamily="2" charset="0"/>
              </a:rPr>
              <a:t> </a:t>
            </a:r>
          </a:p>
        </p:txBody>
      </p:sp>
      <p:pic>
        <p:nvPicPr>
          <p:cNvPr id="7" name="Picture 6" descr="https://duts3.ru/uploads/posts/2019-11/1574969439_7f5d2bee74b1e618dc5ba2bd16f64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640503"/>
            <a:ext cx="3312368" cy="108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7/836637/slides/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7/836637/slides/slid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34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5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7/836637/slides/slid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17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7/836637/slides/sl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2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7/836637/slides/slide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8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7/836637/slides/slide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9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7/836637/slides/slide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84" y="75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7/836637/slides/slide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3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7/836637/slides/slid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0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1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7/836637/slides/slide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7/836637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467" y="116632"/>
            <a:ext cx="2863759" cy="10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9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7/836637/slides/slide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39" y="-43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7/836637/slides/slide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3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7/836637/slides/slide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7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0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7/836637/slides/slide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7/836637/slides/slide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0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7/836637/slides/slide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2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7/836637/slides/slide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55" y="321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3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Феномен старения населения&#10; Социальный феномен старения населения возник во второй полови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Социальная геронтология&#10; Геронтология – это наука, изучающая процессы старения с позици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16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Старение населения&#10; С точки зрения на трудоспособный период жизни в ми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33" y="41116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88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7/836637/slides/slid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лассификации по степени старения населения:&#10; ООН (по удельному весу лиц старш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7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Основные факторы старения населения&#10; Увеличение средней продолжительности предстоящей жизни (СППЖ).&#10; Увелич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009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оказатели характеризующие здоровье лиц пожилого, старческого возраста (ЛПСВ):&#10; Смертность&#10; Заболеваемость&#10; Инвалидность&#10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749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мертность ЛПСВ&#10; Смертность ЛПСВ – это количество умерших за год женщ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62782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труктура смертности ЛПСВ&#10; Разница интенсивности показателей для различных возрастных групп обуславлива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1"/>
            <a:ext cx="68987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07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Причины смертности ЛПСВ&#10; Ведущие причины смерти людей пожилого возраста отображают общую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975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Заболеваемость ЛПСВ&#10; Заболеваемость населения пожилого возраста характеризуется хроническим комплексным взаимоотягчающим характер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0206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Заболеваемость ЛПСВ&#10; Наиболее распространенная среди пожилых людей патология: болезни системы кровообращ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262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Специальные показатели здоровья ЛПСВ&#10; При старении комплексная хроническая патология, прогрессирующая 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980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Специальные показатели здоровья ЛПСВ&#10; Различают четыре степени подвижности:&#10;   -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486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Структура обращений за медицинской помощью&#10; Структура обращений городского и сельского насе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93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7/836637/slides/slid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5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Медицинская помощь в домашних условиях&#10; Этот вид помощи предусматривает расширение объ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845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Медицинская помощь в домашних условиях&#10; ЛПСВ в 3 раза чаще вызываю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190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Направления развития системы организации надомного медицинского обслуживания:&#10; активное наблюдение участковыми терапевта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005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Стационарная медицинская помощь&#10; Стационарное лечение ЛПСВ проводится сетью многопрофильных и специализирова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16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670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Стационарная медицинская помощь&#10; Общий уровень госпитализации ЛПСВ в сельской местности ниже,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596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Стационарная медицинская помощь&#10; На длительность пребывания в стационаре влияет ряд факторов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817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Реабилитационная и психиатрическая помощь&#10; Эффективность функционирования гериатрических служб зависит от и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73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Высококвалифицированная консультативная помощь и социальное обслуживание&#10; Высококвалифицированная консультативная помощь оказывается 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96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Потребность в медико-санитарной помощи&#10; В госпитализации в гериатрические больницы (отделения), отде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390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Положение о гарантированном уровне и объеме гериатрической помощи населению&#10; 1 клас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47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7/836637/slides/slid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8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Положение о гарантированном уровне и объеме гериатрической помощи населению&#10; 2 клас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082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643182"/>
            <a:ext cx="8215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" y="2148"/>
            <a:ext cx="10691513" cy="7555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04248" y="476672"/>
            <a:ext cx="2863759" cy="10887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7" y="3244334"/>
            <a:ext cx="9879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Arno Pro Smbd SmText" pitchFamily="18" charset="0"/>
              </a:rPr>
              <a:t>Тайна старости до сих пор </a:t>
            </a:r>
            <a:r>
              <a:rPr lang="ru-RU" sz="3600" b="1" i="1" dirty="0" err="1" smtClean="0">
                <a:latin typeface="Arno Pro Smbd SmText" pitchFamily="18" charset="0"/>
              </a:rPr>
              <a:t>неразгаданна</a:t>
            </a:r>
            <a:r>
              <a:rPr lang="ru-RU" sz="3600" b="1" i="1" dirty="0" smtClean="0">
                <a:latin typeface="Arno Pro Smbd SmText" pitchFamily="18" charset="0"/>
              </a:rPr>
              <a:t>…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7/836637/slides/slid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7/836637/slides/slid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8" y="188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3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7/836637/slides/slid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2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3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7/836637/slides/slid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5" y="309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6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19</Words>
  <Application>Microsoft Office PowerPoint</Application>
  <PresentationFormat>Экран (4:3)</PresentationFormat>
  <Paragraphs>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   Медико-социальная работа с пожилыми Лекция 2. Формы и методы медико-социальной работы с пожилыми людьми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Старость</dc:title>
  <dc:creator>Патрина Е.Н.</dc:creator>
  <cp:lastModifiedBy>user</cp:lastModifiedBy>
  <cp:revision>46</cp:revision>
  <dcterms:modified xsi:type="dcterms:W3CDTF">2023-10-04T11:31:34Z</dcterms:modified>
</cp:coreProperties>
</file>