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ОФИЦИАЛЬНО-ДЕЛОВОЙ СТИЛЬ </a:t>
            </a:r>
            <a:r>
              <a:rPr lang="ru-RU" sz="4000" b="1" smtClean="0">
                <a:solidFill>
                  <a:schemeClr val="tx1"/>
                </a:solidFill>
              </a:rPr>
              <a:t>РЕЧИ </a:t>
            </a:r>
            <a:endParaRPr lang="ru-RU" sz="4000" b="1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Преобладание форм глагола в настоящем времени – «настоящее долженствование»: </a:t>
            </a:r>
            <a:r>
              <a:rPr lang="ru-RU" dirty="0" smtClean="0">
                <a:solidFill>
                  <a:srgbClr val="FF0000"/>
                </a:solidFill>
              </a:rPr>
              <a:t>экспертиза назначается, руководитель несёт личную ответственность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 4. Использование сложных (отыменных) предлогов: </a:t>
            </a:r>
            <a:r>
              <a:rPr lang="ru-RU" dirty="0" smtClean="0">
                <a:solidFill>
                  <a:srgbClr val="FF0000"/>
                </a:solidFill>
              </a:rPr>
              <a:t>ввиду, благодаря, согласно, вследствие.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Синтаксический уровень</a:t>
            </a:r>
          </a:p>
          <a:p>
            <a:pPr>
              <a:buNone/>
            </a:pPr>
            <a:r>
              <a:rPr lang="ru-RU" dirty="0" smtClean="0"/>
              <a:t>1. Преобладание пассивных конструкций над активными: комиссией </a:t>
            </a:r>
            <a:r>
              <a:rPr lang="ru-RU" dirty="0" smtClean="0">
                <a:solidFill>
                  <a:srgbClr val="FF0000"/>
                </a:solidFill>
              </a:rPr>
              <a:t>установлено</a:t>
            </a:r>
            <a:r>
              <a:rPr lang="ru-RU" dirty="0" smtClean="0"/>
              <a:t>, акт </a:t>
            </a:r>
            <a:r>
              <a:rPr lang="ru-RU" dirty="0" smtClean="0">
                <a:solidFill>
                  <a:srgbClr val="FF0000"/>
                </a:solidFill>
              </a:rPr>
              <a:t>составлен.</a:t>
            </a:r>
          </a:p>
          <a:p>
            <a:pPr>
              <a:buNone/>
            </a:pPr>
            <a:r>
              <a:rPr lang="ru-RU" dirty="0" smtClean="0"/>
              <a:t>2. Из простых предложений преобладает тип простого распространённого (где распространение происходит за счёт вводных конструкций; причастных и деепричастных оборотов).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3. Из сложных предложений преобладает сложноподчинённое с придаточными:</a:t>
            </a:r>
          </a:p>
          <a:p>
            <a:pPr>
              <a:buNone/>
            </a:pPr>
            <a:r>
              <a:rPr lang="ru-RU" dirty="0" smtClean="0"/>
              <a:t>а) причинно-следственными;</a:t>
            </a:r>
          </a:p>
          <a:p>
            <a:pPr>
              <a:buNone/>
            </a:pPr>
            <a:r>
              <a:rPr lang="ru-RU" dirty="0" smtClean="0"/>
              <a:t>б) цели.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dirty="0" smtClean="0"/>
              <a:t>Понятия “документ”, “реквизит документа”, виды документов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Официально-деловой стиль </a:t>
            </a:r>
            <a:r>
              <a:rPr lang="ru-RU" dirty="0" smtClean="0"/>
              <a:t>– это, прежде всего, язык  документов.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Документ</a:t>
            </a:r>
            <a:r>
              <a:rPr lang="ru-RU" i="1" dirty="0" smtClean="0"/>
              <a:t> </a:t>
            </a:r>
            <a:r>
              <a:rPr lang="ru-RU" dirty="0" smtClean="0"/>
              <a:t>– от лат. </a:t>
            </a:r>
            <a:r>
              <a:rPr lang="en-US" dirty="0" err="1" smtClean="0"/>
              <a:t>documentum</a:t>
            </a:r>
            <a:r>
              <a:rPr lang="ru-RU" dirty="0" smtClean="0"/>
              <a:t> (способ доказательства). Слово вошло в русский язык в Петровскую эпоху: документами стали называть деловые бумаги, имеющие юридическую значимость.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дальнейшем у термина «документ» появились дополнительные значения, и сегодня в современных словарях данный термин определяется следующим образом: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    1. </a:t>
            </a:r>
            <a:r>
              <a:rPr lang="ru-RU" dirty="0" smtClean="0">
                <a:solidFill>
                  <a:srgbClr val="FF0000"/>
                </a:solidFill>
              </a:rPr>
              <a:t>Деловая бумага, </a:t>
            </a:r>
            <a:r>
              <a:rPr lang="ru-RU" dirty="0" smtClean="0"/>
              <a:t>подтверждающая какой-нибудь факт или право на что-нибудь (</a:t>
            </a:r>
            <a:r>
              <a:rPr lang="ru-RU" dirty="0" err="1" smtClean="0"/>
              <a:t>н-р</a:t>
            </a:r>
            <a:r>
              <a:rPr lang="ru-RU" dirty="0" smtClean="0"/>
              <a:t>: «расходные документы», «проездной документ» и т.д.);</a:t>
            </a:r>
          </a:p>
          <a:p>
            <a:pPr lvl="0">
              <a:buNone/>
            </a:pPr>
            <a:r>
              <a:rPr lang="ru-RU" dirty="0" smtClean="0"/>
              <a:t>   2. </a:t>
            </a:r>
            <a:r>
              <a:rPr lang="ru-RU" dirty="0" smtClean="0">
                <a:solidFill>
                  <a:srgbClr val="FF0000"/>
                </a:solidFill>
              </a:rPr>
              <a:t>То, что официально удостоверяет личность предъявителя</a:t>
            </a:r>
            <a:r>
              <a:rPr lang="ru-RU" dirty="0" smtClean="0"/>
              <a:t> (</a:t>
            </a:r>
            <a:r>
              <a:rPr lang="ru-RU" dirty="0" err="1" smtClean="0"/>
              <a:t>н-р</a:t>
            </a:r>
            <a:r>
              <a:rPr lang="ru-RU" dirty="0" smtClean="0"/>
              <a:t>, «паспорт», «удостоверение личности»);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3. </a:t>
            </a:r>
            <a:r>
              <a:rPr lang="ru-RU" dirty="0" smtClean="0">
                <a:solidFill>
                  <a:srgbClr val="FF0000"/>
                </a:solidFill>
              </a:rPr>
              <a:t>Письменное свидетельство о чём-либо </a:t>
            </a:r>
            <a:r>
              <a:rPr lang="ru-RU" dirty="0" smtClean="0"/>
              <a:t>(</a:t>
            </a:r>
            <a:r>
              <a:rPr lang="ru-RU" dirty="0" err="1" smtClean="0"/>
              <a:t>н-р</a:t>
            </a:r>
            <a:r>
              <a:rPr lang="ru-RU" dirty="0" smtClean="0"/>
              <a:t>: «древнерусская грамота», «летопись» и 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Каждый документ состоит из отдельных составляющих его элементов или </a:t>
            </a:r>
            <a:r>
              <a:rPr lang="ru-RU" dirty="0" smtClean="0">
                <a:solidFill>
                  <a:srgbClr val="FF0000"/>
                </a:solidFill>
              </a:rPr>
              <a:t>реквизитов</a:t>
            </a:r>
            <a:r>
              <a:rPr lang="ru-RU" i="1" dirty="0" smtClean="0"/>
              <a:t> (</a:t>
            </a:r>
            <a:r>
              <a:rPr lang="ru-RU" dirty="0" err="1" smtClean="0"/>
              <a:t>н-р</a:t>
            </a:r>
            <a:r>
              <a:rPr lang="ru-RU" dirty="0" smtClean="0"/>
              <a:t>, адресат, подпись, печать, дата и т.д.). Различные виды документов имеют разный набор реквизитов, который определяется видом конкретного документа.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Определение официально-делового стиля, сфера функционирования, основные </a:t>
            </a:r>
            <a:r>
              <a:rPr lang="ru-RU" dirty="0" err="1" smtClean="0"/>
              <a:t>подстили</a:t>
            </a:r>
            <a:r>
              <a:rPr lang="ru-RU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Перечислите особенности официально-делового стиля стиля на лексическом, морфологическом, синтаксическом уровнях.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dirty="0" smtClean="0"/>
              <a:t>Определение официально-делового стиля, сфера функционирования, основные   </a:t>
            </a:r>
            <a:br>
              <a:rPr lang="ru-RU" sz="3600" dirty="0" smtClean="0"/>
            </a:br>
            <a:r>
              <a:rPr lang="ru-RU" sz="3600" dirty="0" err="1" smtClean="0"/>
              <a:t>подстили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Официально-деловой стиль </a:t>
            </a:r>
            <a:r>
              <a:rPr lang="ru-RU" dirty="0" smtClean="0"/>
              <a:t>– это та разновидность русского литературного языка, которая обслуживает сферу общественно-деловых отношений.</a:t>
            </a:r>
          </a:p>
          <a:p>
            <a:pPr>
              <a:buNone/>
            </a:pPr>
            <a:r>
              <a:rPr lang="ru-RU" dirty="0" smtClean="0"/>
              <a:t>	Внутри официально-делового стиля традиционно выделяют следующие </a:t>
            </a:r>
            <a:r>
              <a:rPr lang="ru-RU" dirty="0" err="1" smtClean="0"/>
              <a:t>подстили</a:t>
            </a:r>
            <a:r>
              <a:rPr lang="ru-RU" dirty="0" smtClean="0"/>
              <a:t>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dirty="0" smtClean="0"/>
              <a:t>     - дипломатический (это язык межгосударственных соглашений и коммюнике);</a:t>
            </a:r>
          </a:p>
          <a:p>
            <a:pPr lvl="0">
              <a:buNone/>
            </a:pPr>
            <a:r>
              <a:rPr lang="ru-RU" dirty="0" smtClean="0"/>
              <a:t>     -  юридический (это язык законов и указов);</a:t>
            </a:r>
          </a:p>
          <a:p>
            <a:pPr lvl="0">
              <a:buNone/>
            </a:pPr>
            <a:r>
              <a:rPr lang="ru-RU" dirty="0" smtClean="0"/>
              <a:t>     -  канцелярский (это язык документов, отражающих деятельность учреждений и организаций; деловую переписку между ними).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i="1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Основными чертами официально-делового стиля являются:</a:t>
            </a:r>
          </a:p>
          <a:p>
            <a:pPr lvl="0">
              <a:buNone/>
            </a:pPr>
            <a:r>
              <a:rPr lang="ru-RU" dirty="0" smtClean="0"/>
              <a:t>     1. </a:t>
            </a:r>
            <a:r>
              <a:rPr lang="ru-RU" dirty="0" smtClean="0">
                <a:solidFill>
                  <a:srgbClr val="FF0000"/>
                </a:solidFill>
              </a:rPr>
              <a:t>Нейтральный тон изложения </a:t>
            </a:r>
            <a:r>
              <a:rPr lang="ru-RU" dirty="0" smtClean="0"/>
              <a:t>(достигается за счёт: а) исключения слов с эмоционально-экспрессивной окраской; б) личный, субъективный момент изложения сведён к минимуму).</a:t>
            </a:r>
          </a:p>
          <a:p>
            <a:pPr lvl="0">
              <a:buNone/>
            </a:pPr>
            <a:r>
              <a:rPr lang="ru-RU" dirty="0" smtClean="0"/>
              <a:t>     2. </a:t>
            </a:r>
            <a:r>
              <a:rPr lang="ru-RU" dirty="0" smtClean="0">
                <a:solidFill>
                  <a:srgbClr val="FF0000"/>
                </a:solidFill>
              </a:rPr>
              <a:t>Точность изложения  </a:t>
            </a:r>
            <a:r>
              <a:rPr lang="ru-RU" dirty="0" smtClean="0"/>
              <a:t>(за счёт: а) употребления терминологической лексики; б) устойчивых оборотов – клише  данной сферы деятельности; в) ограниченной сочетаемости слов).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 smtClean="0"/>
              <a:t>    3. </a:t>
            </a:r>
            <a:r>
              <a:rPr lang="ru-RU" dirty="0" smtClean="0">
                <a:solidFill>
                  <a:srgbClr val="FF0000"/>
                </a:solidFill>
              </a:rPr>
              <a:t>Ясность изложения </a:t>
            </a:r>
            <a:r>
              <a:rPr lang="ru-RU" dirty="0" smtClean="0"/>
              <a:t>(за счёт:  а) соответствия композиционной структуры текста  общепринятым стандартам; б) отсутствия логических ошибок;  в) чёткости формулировок);</a:t>
            </a:r>
          </a:p>
          <a:p>
            <a:pPr lvl="0">
              <a:buNone/>
            </a:pPr>
            <a:r>
              <a:rPr lang="ru-RU" dirty="0" smtClean="0"/>
              <a:t>    4. </a:t>
            </a:r>
            <a:r>
              <a:rPr lang="ru-RU" dirty="0" smtClean="0">
                <a:solidFill>
                  <a:srgbClr val="FF0000"/>
                </a:solidFill>
              </a:rPr>
              <a:t>Лаконичность изложения </a:t>
            </a:r>
            <a:r>
              <a:rPr lang="ru-RU" dirty="0" smtClean="0"/>
              <a:t>достигается использованием: а) аббревиатур (СНГ, СПИД);  б) унифицированных графических сокращений (</a:t>
            </a:r>
            <a:r>
              <a:rPr lang="ru-RU" dirty="0" err="1" smtClean="0"/>
              <a:t>н-р</a:t>
            </a:r>
            <a:r>
              <a:rPr lang="ru-RU" dirty="0" smtClean="0"/>
              <a:t>, ж, м).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Особенности официально-делового стиля на лексическом, морфологическом и синтаксическом уровнях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Перечисленные выше черты предопределяют специфику языковых средств, обслуживающих данный стиль на: </a:t>
            </a:r>
            <a:r>
              <a:rPr lang="ru-RU" dirty="0" smtClean="0">
                <a:solidFill>
                  <a:srgbClr val="FF0000"/>
                </a:solidFill>
              </a:rPr>
              <a:t>лексическом, морфологическом и синтаксическом уровнях.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0"/>
            <a:ext cx="8258204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Лексический уровень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/>
              <a:t>1.Слова употребляются только в прямом значении. </a:t>
            </a:r>
          </a:p>
          <a:p>
            <a:pPr>
              <a:buNone/>
            </a:pPr>
            <a:r>
              <a:rPr lang="ru-RU" dirty="0" smtClean="0"/>
              <a:t> 2.Слова-термины, характерные для коренной сферы деловых отношений:</a:t>
            </a:r>
          </a:p>
          <a:p>
            <a:pPr>
              <a:buNone/>
            </a:pPr>
            <a:r>
              <a:rPr lang="ru-RU" dirty="0" smtClean="0"/>
              <a:t>«ответчик», «иск», «претензия».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3. Слова-канцеляризмы:</a:t>
            </a:r>
          </a:p>
          <a:p>
            <a:pPr>
              <a:buNone/>
            </a:pPr>
            <a:r>
              <a:rPr lang="ru-RU" dirty="0" smtClean="0"/>
              <a:t>    «завизировать», «исходящий номер», «обжаловать».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0">
              <a:buNone/>
            </a:pPr>
            <a:r>
              <a:rPr lang="ru-RU" dirty="0" smtClean="0"/>
              <a:t>4. Устойчивые  обороты или языковые клише официально-делового стиля: «оплату гарантируем», «предъявите иск».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Морфологический уровень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/>
              <a:t>1. Употребление существительных мужского рода для наименования лиц женского пола по профессии, учёному и воинскому званию: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профессор Иванова, эксперт Сидорова, лётчик-испытатель М. Попович.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/>
              <a:t>2. Переход причастий в существительные: </a:t>
            </a:r>
            <a:r>
              <a:rPr lang="ru-RU" dirty="0" smtClean="0">
                <a:solidFill>
                  <a:srgbClr val="FF0000"/>
                </a:solidFill>
              </a:rPr>
              <a:t>потерпевший, обвиняемый.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448</Words>
  <Application>Microsoft Office PowerPoint</Application>
  <PresentationFormat>Экран (4:3)</PresentationFormat>
  <Paragraphs>68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Тема Office</vt:lpstr>
      <vt:lpstr>Презентация PowerPoint</vt:lpstr>
      <vt:lpstr>  Определение официально-делового стиля, сфера функционирования, основные    подстили </vt:lpstr>
      <vt:lpstr>Презентация PowerPoint</vt:lpstr>
      <vt:lpstr>Презентация PowerPoint</vt:lpstr>
      <vt:lpstr>Презентация PowerPoint</vt:lpstr>
      <vt:lpstr>Особенности официально-делового стиля на лексическом, морфологическом и синтаксическом уровнях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Понятия “документ”, “реквизит документа”, виды документов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29</cp:revision>
  <dcterms:created xsi:type="dcterms:W3CDTF">2019-01-19T05:12:09Z</dcterms:created>
  <dcterms:modified xsi:type="dcterms:W3CDTF">2019-04-03T08:42:54Z</dcterms:modified>
</cp:coreProperties>
</file>