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316" r:id="rId5"/>
    <p:sldId id="259"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282" r:id="rId31"/>
    <p:sldId id="283"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 id="307" r:id="rId55"/>
    <p:sldId id="309" r:id="rId56"/>
    <p:sldId id="310" r:id="rId57"/>
    <p:sldId id="311" r:id="rId58"/>
    <p:sldId id="312" r:id="rId59"/>
    <p:sldId id="313" r:id="rId60"/>
    <p:sldId id="314" r:id="rId61"/>
    <p:sldId id="31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59" d="100"/>
          <a:sy n="59"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12/30/2020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12/30/2020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12/30/2020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12/30/2020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12/30/2020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rasotaimedicina.ru/symptom/dyspnea" TargetMode="External"/><Relationship Id="rId2" Type="http://schemas.openxmlformats.org/officeDocument/2006/relationships/hyperlink" Target="https://www.krasotaimedicina.ru/symptom/cough/deep" TargetMode="External"/><Relationship Id="rId1" Type="http://schemas.openxmlformats.org/officeDocument/2006/relationships/slideLayout" Target="../slideLayouts/slideLayout2.xml"/><Relationship Id="rId4" Type="http://schemas.openxmlformats.org/officeDocument/2006/relationships/hyperlink" Target="https://www.krasotaimedicina.ru/diseases/zabolevanija_gastroenterologia/hepatomegal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krasotaimedicina.ru/diseases/hematologic/acute-leukemia" TargetMode="External"/><Relationship Id="rId3" Type="http://schemas.openxmlformats.org/officeDocument/2006/relationships/hyperlink" Target="https://www.krasotaimedicina.ru/diseases/zabolevanija_gastroenterologia/dysphagia" TargetMode="External"/><Relationship Id="rId7" Type="http://schemas.openxmlformats.org/officeDocument/2006/relationships/hyperlink" Target="https://www.krasotaimedicina.ru/diseases/hematologic/thrombocytopenia" TargetMode="External"/><Relationship Id="rId2" Type="http://schemas.openxmlformats.org/officeDocument/2006/relationships/hyperlink" Target="https://www.krasotaimedicina.ru/diseases/zabolevanija_neurology/compressive-myelopathy" TargetMode="External"/><Relationship Id="rId1" Type="http://schemas.openxmlformats.org/officeDocument/2006/relationships/slideLayout" Target="../slideLayouts/slideLayout2.xml"/><Relationship Id="rId6" Type="http://schemas.openxmlformats.org/officeDocument/2006/relationships/hyperlink" Target="https://www.krasotaimedicina.ru/diseases/ophthalmology/upper-eyelid-ptosis" TargetMode="External"/><Relationship Id="rId5" Type="http://schemas.openxmlformats.org/officeDocument/2006/relationships/hyperlink" Target="https://www.krasotaimedicina.ru/diseases/ophthalmology/Horner" TargetMode="External"/><Relationship Id="rId4" Type="http://schemas.openxmlformats.org/officeDocument/2006/relationships/hyperlink" Target="https://www.krasotaimedicina.ru/diseases/traumatology/chest-deflection" TargetMode="External"/><Relationship Id="rId9" Type="http://schemas.openxmlformats.org/officeDocument/2006/relationships/hyperlink" Target="https://www.krasotaimedicina.ru/diseases/zabolevanija_cosmetology/hyperhidrosi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krasotaimedicina.ru/diseases/hematologic/acute-leukemia" TargetMode="External"/><Relationship Id="rId2" Type="http://schemas.openxmlformats.org/officeDocument/2006/relationships/hyperlink" Target="https://www.krasotaimedicina.ru/diseases/hematologic/thrombocytopenia" TargetMode="External"/><Relationship Id="rId1" Type="http://schemas.openxmlformats.org/officeDocument/2006/relationships/slideLayout" Target="../slideLayouts/slideLayout2.xml"/><Relationship Id="rId4" Type="http://schemas.openxmlformats.org/officeDocument/2006/relationships/hyperlink" Target="https://www.krasotaimedicina.ru/diseases/zabolevanija_cosmetology/hyperhidrosi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ciencedirect.com/topics/medicine-and-dentistry/thorax-wall-tumo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krasotaimedicina.ru/diseases/zabolevanija_neurology/chronic-fatigue-syndrome" TargetMode="External"/><Relationship Id="rId2" Type="http://schemas.openxmlformats.org/officeDocument/2006/relationships/hyperlink" Target="https://www.krasotaimedicina.ru/diseases/zabolevanija_pulmonology/pneumonia" TargetMode="External"/><Relationship Id="rId1" Type="http://schemas.openxmlformats.org/officeDocument/2006/relationships/slideLayout" Target="../slideLayouts/slideLayout2.xml"/><Relationship Id="rId6" Type="http://schemas.openxmlformats.org/officeDocument/2006/relationships/hyperlink" Target="https://www.krasotaimedicina.ru/diseases/zabolevanija_pulmonology/pneumorrhagia" TargetMode="External"/><Relationship Id="rId5" Type="http://schemas.openxmlformats.org/officeDocument/2006/relationships/hyperlink" Target="https://www.krasotaimedicina.ru/diseases/infectious/respiratory-viral-infections" TargetMode="External"/><Relationship Id="rId4" Type="http://schemas.openxmlformats.org/officeDocument/2006/relationships/hyperlink" Target="https://www.krasotaimedicina.ru/diseases/zabolevanija_pulmonology/bronchiti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krasotaimedicina.ru/symptom/respiratory/hemoptysis" TargetMode="External"/><Relationship Id="rId2" Type="http://schemas.openxmlformats.org/officeDocument/2006/relationships/hyperlink" Target="https://www.krasotaimedicina.ru/diseases/zabolevanija_pulmonology/chronic-bronchitis" TargetMode="External"/><Relationship Id="rId1" Type="http://schemas.openxmlformats.org/officeDocument/2006/relationships/slideLayout" Target="../slideLayouts/slideLayout2.xml"/><Relationship Id="rId6" Type="http://schemas.openxmlformats.org/officeDocument/2006/relationships/hyperlink" Target="https://www.krasotaimedicina.ru/diseases/zabolevanija_cardiology/arterial-hypotension" TargetMode="External"/><Relationship Id="rId5" Type="http://schemas.openxmlformats.org/officeDocument/2006/relationships/hyperlink" Target="https://www.krasotaimedicina.ru/diseases/zabolevanija_cardiology/tachycardia" TargetMode="External"/><Relationship Id="rId4" Type="http://schemas.openxmlformats.org/officeDocument/2006/relationships/hyperlink" Target="https://www.krasotaimedicina.ru/diseases/oncologic/paraneoplastic-syndrom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blackpantera.ru/venerologija/1745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topics/medicine-and-dentistry/primary-tumor" TargetMode="External"/><Relationship Id="rId2" Type="http://schemas.openxmlformats.org/officeDocument/2006/relationships/hyperlink" Target="https://www.sciencedirect.com/topics/medicine-and-dentistry/physical-examination" TargetMode="External"/><Relationship Id="rId1" Type="http://schemas.openxmlformats.org/officeDocument/2006/relationships/slideLayout" Target="../slideLayouts/slideLayout2.xml"/><Relationship Id="rId4" Type="http://schemas.openxmlformats.org/officeDocument/2006/relationships/hyperlink" Target="https://www.sciencedirect.com/topics/medicine-and-dentistry/needle-biopsy"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1214" y="1807105"/>
            <a:ext cx="9448800" cy="1825096"/>
          </a:xfrm>
        </p:spPr>
        <p:txBody>
          <a:bodyPr/>
          <a:lstStyle/>
          <a:p>
            <a:r>
              <a:rPr lang="ru-RU" dirty="0"/>
              <a:t>Опухоли грудной полости у детей</a:t>
            </a: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363307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2800" dirty="0">
                <a:solidFill>
                  <a:srgbClr val="FFFFFF"/>
                </a:solidFill>
              </a:rPr>
              <a:t>В большинстве случаев передняя масса средостения обусловлена ​​инфильтрацией тимуса, хотя часто присутствуют увеличенные средостенные узлы. Тимус и узлы часто очень </a:t>
            </a:r>
            <a:r>
              <a:rPr lang="ru-RU" altLang="ru-RU" sz="2800" dirty="0" err="1">
                <a:solidFill>
                  <a:srgbClr val="FFFFFF"/>
                </a:solidFill>
              </a:rPr>
              <a:t>некротичны</a:t>
            </a:r>
            <a:r>
              <a:rPr lang="ru-RU" altLang="ru-RU" sz="2800" dirty="0">
                <a:solidFill>
                  <a:srgbClr val="FFFFFF"/>
                </a:solidFill>
              </a:rPr>
              <a:t> Прямая инвазия в перикард может привести к выпоту в перикард, хорошо известному явлению при </a:t>
            </a:r>
            <a:r>
              <a:rPr lang="ru-RU" altLang="ru-RU" sz="2800" dirty="0" err="1">
                <a:solidFill>
                  <a:srgbClr val="FFFFFF"/>
                </a:solidFill>
              </a:rPr>
              <a:t>лимфоме</a:t>
            </a:r>
            <a:r>
              <a:rPr lang="ru-RU" altLang="ru-RU" sz="2800" dirty="0">
                <a:solidFill>
                  <a:srgbClr val="FFFFFF"/>
                </a:solidFill>
              </a:rPr>
              <a:t> </a:t>
            </a:r>
            <a:r>
              <a:rPr lang="ru-RU" altLang="ru-RU" sz="2800" dirty="0" err="1">
                <a:solidFill>
                  <a:srgbClr val="FFFFFF"/>
                </a:solidFill>
              </a:rPr>
              <a:t>Ходжкина</a:t>
            </a:r>
            <a:r>
              <a:rPr lang="ru-RU" altLang="ru-RU" sz="2800" dirty="0">
                <a:solidFill>
                  <a:srgbClr val="FFFFFF"/>
                </a:solidFill>
              </a:rPr>
              <a:t>. Может также произойти прорастание опухоли в грудную стенку</a:t>
            </a:r>
            <a:r>
              <a:rPr lang="ru-RU" altLang="ru-RU" sz="2800" dirty="0" smtClean="0">
                <a:solidFill>
                  <a:srgbClr val="FFFFFF"/>
                </a:solidFill>
              </a:rPr>
              <a:t>.</a:t>
            </a:r>
            <a:endParaRPr lang="ru-RU" altLang="ru-RU" sz="2800" dirty="0"/>
          </a:p>
        </p:txBody>
      </p:sp>
    </p:spTree>
    <p:extLst>
      <p:ext uri="{BB962C8B-B14F-4D97-AF65-F5344CB8AC3E}">
        <p14:creationId xmlns:p14="http://schemas.microsoft.com/office/powerpoint/2010/main" val="39283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solidFill>
                  <a:srgbClr val="FFFFFF"/>
                </a:solidFill>
              </a:rPr>
              <a:t>Размер средостенной массы и соотношение средостения и грудной клетки, измеренные на задней и передней рентгенограмме, имеют значение для прогноза и стратификации риска у детей с болезнью </a:t>
            </a:r>
            <a:r>
              <a:rPr lang="ru-RU" altLang="ru-RU" sz="3200" dirty="0" err="1">
                <a:solidFill>
                  <a:srgbClr val="FFFFFF"/>
                </a:solidFill>
              </a:rPr>
              <a:t>Ходжкина</a:t>
            </a:r>
            <a:r>
              <a:rPr lang="ru-RU" altLang="ru-RU" sz="3200" dirty="0">
                <a:solidFill>
                  <a:srgbClr val="FFFFFF"/>
                </a:solidFill>
              </a:rPr>
              <a:t>. Средостенная опухолевая масса может сдавить трахею и верхнюю полую вену. </a:t>
            </a:r>
            <a:endParaRPr lang="ru-RU" altLang="ru-RU" sz="3200" dirty="0"/>
          </a:p>
        </p:txBody>
      </p:sp>
    </p:spTree>
    <p:extLst>
      <p:ext uri="{BB962C8B-B14F-4D97-AF65-F5344CB8AC3E}">
        <p14:creationId xmlns:p14="http://schemas.microsoft.com/office/powerpoint/2010/main" val="2237939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buClr>
                <a:srgbClr val="3366FF"/>
              </a:buClr>
            </a:pPr>
            <a:r>
              <a:rPr lang="ru-RU" altLang="ru-RU" sz="3200" dirty="0">
                <a:solidFill>
                  <a:srgbClr val="FFFFFF"/>
                </a:solidFill>
              </a:rPr>
              <a:t>Когда трахея сдавливается до 50% от ее нормального диаметра, развивается  риск обструкции дыхательных путей. </a:t>
            </a:r>
          </a:p>
          <a:p>
            <a:pPr>
              <a:buClr>
                <a:srgbClr val="3366FF"/>
              </a:buClr>
            </a:pPr>
            <a:r>
              <a:rPr lang="ru-RU" altLang="ru-RU" sz="3200" dirty="0">
                <a:solidFill>
                  <a:srgbClr val="FFFFFF"/>
                </a:solidFill>
              </a:rPr>
              <a:t>Выпот в плевральную полость встречается только у 5% пациентов с </a:t>
            </a:r>
            <a:r>
              <a:rPr lang="ru-RU" altLang="ru-RU" sz="3200" dirty="0" err="1">
                <a:solidFill>
                  <a:srgbClr val="FFFFFF"/>
                </a:solidFill>
              </a:rPr>
              <a:t>лимфомой</a:t>
            </a:r>
            <a:r>
              <a:rPr lang="ru-RU" altLang="ru-RU" sz="3200" dirty="0">
                <a:solidFill>
                  <a:srgbClr val="FFFFFF"/>
                </a:solidFill>
              </a:rPr>
              <a:t> </a:t>
            </a:r>
            <a:r>
              <a:rPr lang="ru-RU" altLang="ru-RU" sz="3200" dirty="0" err="1">
                <a:solidFill>
                  <a:srgbClr val="FFFFFF"/>
                </a:solidFill>
              </a:rPr>
              <a:t>Ходжкина</a:t>
            </a:r>
            <a:r>
              <a:rPr lang="ru-RU" altLang="ru-RU" sz="3200" dirty="0">
                <a:solidFill>
                  <a:srgbClr val="FFFFFF"/>
                </a:solidFill>
              </a:rPr>
              <a:t>. Напротив, у 50–75% пациентов с </a:t>
            </a:r>
            <a:r>
              <a:rPr lang="ru-RU" altLang="ru-RU" sz="3200" dirty="0" err="1">
                <a:solidFill>
                  <a:srgbClr val="FFFFFF"/>
                </a:solidFill>
              </a:rPr>
              <a:t>лимфобластной</a:t>
            </a:r>
            <a:r>
              <a:rPr lang="ru-RU" altLang="ru-RU" sz="3200" dirty="0">
                <a:solidFill>
                  <a:srgbClr val="FFFFFF"/>
                </a:solidFill>
              </a:rPr>
              <a:t> </a:t>
            </a:r>
            <a:r>
              <a:rPr lang="ru-RU" altLang="ru-RU" sz="3200" dirty="0" err="1">
                <a:solidFill>
                  <a:srgbClr val="FFFFFF"/>
                </a:solidFill>
              </a:rPr>
              <a:t>лимфомой</a:t>
            </a:r>
            <a:r>
              <a:rPr lang="ru-RU" altLang="ru-RU" sz="3200" dirty="0">
                <a:solidFill>
                  <a:srgbClr val="FFFFFF"/>
                </a:solidFill>
              </a:rPr>
              <a:t> отмечается выпот в плевральную полость. </a:t>
            </a:r>
            <a:endParaRPr lang="ru-RU" altLang="ru-RU" sz="3200" dirty="0"/>
          </a:p>
        </p:txBody>
      </p:sp>
    </p:spTree>
    <p:extLst>
      <p:ext uri="{BB962C8B-B14F-4D97-AF65-F5344CB8AC3E}">
        <p14:creationId xmlns:p14="http://schemas.microsoft.com/office/powerpoint/2010/main" val="210321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solidFill>
                  <a:srgbClr val="FFFFFF"/>
                </a:solidFill>
              </a:rPr>
              <a:t>Т-клеточный лейкоз и </a:t>
            </a:r>
            <a:r>
              <a:rPr lang="ru-RU" altLang="ru-RU" sz="3200" dirty="0" err="1">
                <a:solidFill>
                  <a:srgbClr val="FFFFFF"/>
                </a:solidFill>
              </a:rPr>
              <a:t>лимфобластная</a:t>
            </a:r>
            <a:r>
              <a:rPr lang="ru-RU" altLang="ru-RU" sz="3200" dirty="0">
                <a:solidFill>
                  <a:srgbClr val="FFFFFF"/>
                </a:solidFill>
              </a:rPr>
              <a:t> </a:t>
            </a:r>
            <a:r>
              <a:rPr lang="ru-RU" altLang="ru-RU" sz="3200" dirty="0" err="1">
                <a:solidFill>
                  <a:srgbClr val="FFFFFF"/>
                </a:solidFill>
              </a:rPr>
              <a:t>лимфома</a:t>
            </a:r>
            <a:r>
              <a:rPr lang="ru-RU" altLang="ru-RU" sz="3200" dirty="0">
                <a:solidFill>
                  <a:srgbClr val="FFFFFF"/>
                </a:solidFill>
              </a:rPr>
              <a:t> тесно связаны, и у пациентов с Т-клеточным лейкозом могут быть опухолевые массы в переднем  средостения и плевральные выпоты. Различие между ними произвольно основано на степени вовлечения костного мозга, пациенты с ≥25% </a:t>
            </a:r>
            <a:r>
              <a:rPr lang="ru-RU" altLang="ru-RU" sz="3200" dirty="0" err="1">
                <a:solidFill>
                  <a:srgbClr val="FFFFFF"/>
                </a:solidFill>
              </a:rPr>
              <a:t>бластов</a:t>
            </a:r>
            <a:r>
              <a:rPr lang="ru-RU" altLang="ru-RU" sz="3200" dirty="0">
                <a:solidFill>
                  <a:srgbClr val="FFFFFF"/>
                </a:solidFill>
              </a:rPr>
              <a:t> костного мозга обозначаются как имеющие лейкоз  </a:t>
            </a:r>
          </a:p>
        </p:txBody>
      </p:sp>
    </p:spTree>
    <p:extLst>
      <p:ext uri="{BB962C8B-B14F-4D97-AF65-F5344CB8AC3E}">
        <p14:creationId xmlns:p14="http://schemas.microsoft.com/office/powerpoint/2010/main" val="3802520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599" y="212271"/>
            <a:ext cx="11527971" cy="6400799"/>
          </a:xfrm>
        </p:spPr>
        <p:txBody>
          <a:bodyPr>
            <a:normAutofit fontScale="92500" lnSpcReduction="10000"/>
          </a:bodyPr>
          <a:lstStyle/>
          <a:p>
            <a:pPr fontAlgn="base"/>
            <a:r>
              <a:rPr lang="ru-RU" dirty="0">
                <a:effectLst>
                  <a:outerShdw blurRad="38100" dist="38100" dir="2700000" algn="tl">
                    <a:srgbClr val="000000">
                      <a:alpha val="43137"/>
                    </a:srgbClr>
                  </a:outerShdw>
                </a:effectLst>
              </a:rPr>
              <a:t>В клинической картине заболевания выделяют 3 признака, которые типичны для </a:t>
            </a:r>
            <a:r>
              <a:rPr lang="ru-RU" dirty="0" err="1">
                <a:effectLst>
                  <a:outerShdw blurRad="38100" dist="38100" dir="2700000" algn="tl">
                    <a:srgbClr val="000000">
                      <a:alpha val="43137"/>
                    </a:srgbClr>
                  </a:outerShdw>
                </a:effectLst>
              </a:rPr>
              <a:t>лимфом</a:t>
            </a:r>
            <a:r>
              <a:rPr lang="ru-RU" dirty="0">
                <a:effectLst>
                  <a:outerShdw blurRad="38100" dist="38100" dir="2700000" algn="tl">
                    <a:srgbClr val="000000">
                      <a:alpha val="43137"/>
                    </a:srgbClr>
                  </a:outerShdw>
                </a:effectLst>
              </a:rPr>
              <a:t>, и наличие хотя бы одного из них в сочетании с дополнительными проявлениями — повод для детального обследования у профильного специалиста. Ключевые симптомы включают стойкое повышение температуры тела более 38°С без видимой причины, усиленное потоотделение по ночам, похудение более чем на 10% от исходной массы тела при адекватной калорийности рациона.</a:t>
            </a:r>
          </a:p>
          <a:p>
            <a:pPr fontAlgn="base"/>
            <a:r>
              <a:rPr lang="ru-RU" dirty="0">
                <a:effectLst>
                  <a:outerShdw blurRad="38100" dist="38100" dir="2700000" algn="tl">
                    <a:srgbClr val="000000">
                      <a:alpha val="43137"/>
                    </a:srgbClr>
                  </a:outerShdw>
                </a:effectLst>
              </a:rPr>
              <a:t>Среди неспецифических признаков у детей на первый план выходит апатия и повышенная утомляемость. Ребенок становится вялым, перестает интересоваться хобби, избегает активных игр со сверстниками и быстро устает в школе на уроках. Возможно патологически подавленное настроение, которое возникает без причины и сохраняется длительное время.</a:t>
            </a:r>
          </a:p>
          <a:p>
            <a:pPr fontAlgn="base"/>
            <a:r>
              <a:rPr lang="ru-RU" dirty="0">
                <a:effectLst>
                  <a:outerShdw blurRad="38100" dist="38100" dir="2700000" algn="tl">
                    <a:srgbClr val="000000">
                      <a:alpha val="43137"/>
                    </a:srgbClr>
                  </a:outerShdw>
                </a:effectLst>
              </a:rPr>
              <a:t>Специфические симптомы </a:t>
            </a:r>
            <a:r>
              <a:rPr lang="ru-RU" dirty="0" err="1">
                <a:effectLst>
                  <a:outerShdw blurRad="38100" dist="38100" dir="2700000" algn="tl">
                    <a:srgbClr val="000000">
                      <a:alpha val="43137"/>
                    </a:srgbClr>
                  </a:outerShdw>
                </a:effectLst>
              </a:rPr>
              <a:t>лимфом</a:t>
            </a:r>
            <a:r>
              <a:rPr lang="ru-RU" dirty="0">
                <a:effectLst>
                  <a:outerShdw blurRad="38100" dist="38100" dir="2700000" algn="tl">
                    <a:srgbClr val="000000">
                      <a:alpha val="43137"/>
                    </a:srgbClr>
                  </a:outerShdw>
                </a:effectLst>
              </a:rPr>
              <a:t> определяются локализацией неопластического процесса. При типичном варианте (поражении лимфоузлов) родители замечают их увеличение в виде безболезненных подкожных </a:t>
            </a:r>
            <a:r>
              <a:rPr lang="ru-RU" dirty="0" err="1">
                <a:effectLst>
                  <a:outerShdw blurRad="38100" dist="38100" dir="2700000" algn="tl">
                    <a:srgbClr val="000000">
                      <a:alpha val="43137"/>
                    </a:srgbClr>
                  </a:outerShdw>
                </a:effectLst>
              </a:rPr>
              <a:t>выпячиваний</a:t>
            </a:r>
            <a:r>
              <a:rPr lang="ru-RU" dirty="0">
                <a:effectLst>
                  <a:outerShdw blurRad="38100" dist="38100" dir="2700000" algn="tl">
                    <a:srgbClr val="000000">
                      <a:alpha val="43137"/>
                    </a:srgbClr>
                  </a:outerShdw>
                </a:effectLst>
              </a:rPr>
              <a:t> диаметром несколько сантиметров. Наиболее часто разрастания лимфоидной ткани видны на шее, в подмышках, в паховой зоне. Новообразования покрыты неизмененной кожей, они не болят и не доставляют ребенку неудобств, помимо эстетического дискомфорта.</a:t>
            </a:r>
          </a:p>
          <a:p>
            <a:pPr fontAlgn="base"/>
            <a:r>
              <a:rPr lang="ru-RU" dirty="0">
                <a:effectLst>
                  <a:outerShdw blurRad="38100" dist="38100" dir="2700000" algn="tl">
                    <a:srgbClr val="000000">
                      <a:alpha val="43137"/>
                    </a:srgbClr>
                  </a:outerShdw>
                </a:effectLst>
              </a:rPr>
              <a:t>При злокачественном перерождении лимфоузлов грудной полости детей беспокоит продолжительный </a:t>
            </a:r>
            <a:r>
              <a:rPr lang="ru-RU" dirty="0">
                <a:effectLst>
                  <a:outerShdw blurRad="38100" dist="38100" dir="2700000" algn="tl">
                    <a:srgbClr val="000000">
                      <a:alpha val="43137"/>
                    </a:srgbClr>
                  </a:outerShdw>
                </a:effectLst>
                <a:hlinkClick r:id="rId2"/>
              </a:rPr>
              <a:t>сухой кашель</a:t>
            </a:r>
            <a:r>
              <a:rPr lang="ru-RU" dirty="0">
                <a:effectLst>
                  <a:outerShdw blurRad="38100" dist="38100" dir="2700000" algn="tl">
                    <a:srgbClr val="000000">
                      <a:alpha val="43137"/>
                    </a:srgbClr>
                  </a:outerShdw>
                </a:effectLst>
              </a:rPr>
              <a:t>, при физической нагрузке быстро нарастает </a:t>
            </a:r>
            <a:r>
              <a:rPr lang="ru-RU" dirty="0">
                <a:effectLst>
                  <a:outerShdw blurRad="38100" dist="38100" dir="2700000" algn="tl">
                    <a:srgbClr val="000000">
                      <a:alpha val="43137"/>
                    </a:srgbClr>
                  </a:outerShdw>
                </a:effectLst>
                <a:hlinkClick r:id="rId3"/>
              </a:rPr>
              <a:t>одышка</a:t>
            </a:r>
            <a:r>
              <a:rPr lang="ru-RU" dirty="0">
                <a:effectLst>
                  <a:outerShdw blurRad="38100" dist="38100" dir="2700000" algn="tl">
                    <a:srgbClr val="000000">
                      <a:alpha val="43137"/>
                    </a:srgbClr>
                  </a:outerShdw>
                </a:effectLst>
              </a:rPr>
              <a:t>. Патология лимфоидной ткани </a:t>
            </a:r>
            <a:r>
              <a:rPr lang="ru-RU" dirty="0" err="1">
                <a:effectLst>
                  <a:outerShdw blurRad="38100" dist="38100" dir="2700000" algn="tl">
                    <a:srgbClr val="000000">
                      <a:alpha val="43137"/>
                    </a:srgbClr>
                  </a:outerShdw>
                </a:effectLst>
              </a:rPr>
              <a:t>перитонеальной</a:t>
            </a:r>
            <a:r>
              <a:rPr lang="ru-RU" dirty="0">
                <a:effectLst>
                  <a:outerShdw blurRad="38100" dist="38100" dir="2700000" algn="tl">
                    <a:srgbClr val="000000">
                      <a:alpha val="43137"/>
                    </a:srgbClr>
                  </a:outerShdw>
                </a:effectLst>
              </a:rPr>
              <a:t> полости провоцирует поносы или запоры, рвоту, тяжесть в желудке после еды. Иногда становится видимой асимметрия живота, что указывает на </a:t>
            </a:r>
            <a:r>
              <a:rPr lang="ru-RU" dirty="0">
                <a:effectLst>
                  <a:outerShdw blurRad="38100" dist="38100" dir="2700000" algn="tl">
                    <a:srgbClr val="000000">
                      <a:alpha val="43137"/>
                    </a:srgbClr>
                  </a:outerShdw>
                </a:effectLst>
                <a:hlinkClick r:id="rId4"/>
              </a:rPr>
              <a:t>увеличение печени</a:t>
            </a:r>
            <a:r>
              <a:rPr lang="ru-RU" dirty="0">
                <a:effectLst>
                  <a:outerShdw blurRad="38100" dist="38100" dir="2700000" algn="tl">
                    <a:srgbClr val="000000">
                      <a:alpha val="43137"/>
                    </a:srgbClr>
                  </a:outerShdw>
                </a:effectLst>
              </a:rPr>
              <a:t> или селезенки. Дополнительные симптомы </a:t>
            </a:r>
            <a:r>
              <a:rPr lang="ru-RU" dirty="0" err="1">
                <a:effectLst>
                  <a:outerShdw blurRad="38100" dist="38100" dir="2700000" algn="tl">
                    <a:srgbClr val="000000">
                      <a:alpha val="43137"/>
                    </a:srgbClr>
                  </a:outerShdw>
                </a:effectLst>
              </a:rPr>
              <a:t>лимфом</a:t>
            </a:r>
            <a:r>
              <a:rPr lang="ru-RU" dirty="0">
                <a:effectLst>
                  <a:outerShdw blurRad="38100" dist="38100" dir="2700000" algn="tl">
                    <a:srgbClr val="000000">
                      <a:alpha val="43137"/>
                    </a:srgbClr>
                  </a:outerShdw>
                </a:effectLst>
              </a:rPr>
              <a:t>: болезненность в костях и суставах, мучительные головные боли, частые инфекции</a:t>
            </a:r>
            <a:r>
              <a:rPr lang="ru-RU"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283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503116"/>
            <a:ext cx="8610600" cy="1293028"/>
          </a:xfrm>
        </p:spPr>
        <p:txBody>
          <a:bodyPr/>
          <a:lstStyle/>
          <a:p>
            <a:r>
              <a:rPr lang="ru-RU" dirty="0"/>
              <a:t>ЗЛОКАЧЕСТВЕННЫЕ ОПУХОЛИ ИЗ ЗАРОДЫШЕВЫХ КЛЕТОК</a:t>
            </a:r>
          </a:p>
        </p:txBody>
      </p:sp>
      <p:sp>
        <p:nvSpPr>
          <p:cNvPr id="3" name="Объект 2"/>
          <p:cNvSpPr>
            <a:spLocks noGrp="1"/>
          </p:cNvSpPr>
          <p:nvPr>
            <p:ph idx="1"/>
          </p:nvPr>
        </p:nvSpPr>
        <p:spPr/>
        <p:txBody>
          <a:bodyPr>
            <a:normAutofit/>
          </a:bodyPr>
          <a:lstStyle/>
          <a:p>
            <a:r>
              <a:rPr lang="ru-RU" altLang="ru-RU" sz="2400" dirty="0"/>
              <a:t>Злокачественные опухоли из зародышевых (половых) клеток, </a:t>
            </a:r>
            <a:r>
              <a:rPr lang="en-US" altLang="ru-RU" sz="2400" dirty="0"/>
              <a:t>Germ cell tumors (GCT)</a:t>
            </a:r>
            <a:r>
              <a:rPr lang="ru-RU" altLang="ru-RU" sz="2400" dirty="0"/>
              <a:t>, составляют 6–18% опухолевых масс средостения, а первичные GCT средостения - 1-3% всех GCT. Около 20% медиастинальных GCT являются злокачественными и включают в себя </a:t>
            </a:r>
            <a:r>
              <a:rPr lang="ru-RU" altLang="ru-RU" sz="2400" dirty="0" err="1"/>
              <a:t>семиномы</a:t>
            </a:r>
            <a:r>
              <a:rPr lang="ru-RU" altLang="ru-RU" sz="2400" dirty="0"/>
              <a:t> и </a:t>
            </a:r>
            <a:r>
              <a:rPr lang="ru-RU" altLang="ru-RU" sz="2400" dirty="0" err="1"/>
              <a:t>несеминоматозные</a:t>
            </a:r>
            <a:r>
              <a:rPr lang="ru-RU" altLang="ru-RU" sz="2400" dirty="0"/>
              <a:t> опухоли, такие как </a:t>
            </a:r>
            <a:r>
              <a:rPr lang="ru-RU" altLang="ru-RU" sz="2400" dirty="0" err="1"/>
              <a:t>тератокарцинома</a:t>
            </a:r>
            <a:r>
              <a:rPr lang="ru-RU" altLang="ru-RU" sz="2400" dirty="0"/>
              <a:t>, опухоль желточного мешка, эмбриональная карцинома, </a:t>
            </a:r>
            <a:r>
              <a:rPr lang="ru-RU" altLang="ru-RU" sz="2400" dirty="0" err="1"/>
              <a:t>хориокарцинома</a:t>
            </a:r>
            <a:r>
              <a:rPr lang="ru-RU" altLang="ru-RU" sz="2400" dirty="0"/>
              <a:t> и смешанные типы. Злокачественная GCT, как правило, представляет собой сложную опухоль, часто содержащую также доброкачественные компоненты. </a:t>
            </a:r>
          </a:p>
        </p:txBody>
      </p:sp>
    </p:spTree>
    <p:extLst>
      <p:ext uri="{BB962C8B-B14F-4D97-AF65-F5344CB8AC3E}">
        <p14:creationId xmlns:p14="http://schemas.microsoft.com/office/powerpoint/2010/main" val="211316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t>Существует два пика возраста для GCT в средостении: в возрасте около 2 лет и в подростковом возрасте. Большинство злокачественных GCT встречаются у мальчиков-подростков. Медиастинальные GCT часто бывают большими и вызывают респираторное расстройство в результате сдавления трахеобронхиального дерева. </a:t>
            </a:r>
          </a:p>
        </p:txBody>
      </p:sp>
    </p:spTree>
    <p:extLst>
      <p:ext uri="{BB962C8B-B14F-4D97-AF65-F5344CB8AC3E}">
        <p14:creationId xmlns:p14="http://schemas.microsoft.com/office/powerpoint/2010/main" val="605298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altLang="ru-RU" sz="3600" dirty="0"/>
              <a:t>У детей с медиастинальными </a:t>
            </a:r>
            <a:r>
              <a:rPr lang="en-US" altLang="ru-RU" sz="3600" dirty="0"/>
              <a:t>GCT </a:t>
            </a:r>
            <a:r>
              <a:rPr lang="ru-RU" altLang="ru-RU" sz="3600" dirty="0"/>
              <a:t>часто отмечаются  ослабление дыхания,  боли и кашель.</a:t>
            </a:r>
          </a:p>
          <a:p>
            <a:r>
              <a:rPr lang="ru-RU" altLang="ru-RU" sz="3600" dirty="0"/>
              <a:t>Медиастинальные GCT чаще всего возникают внутри или около вилочковой железы, но также могут возникать в сердце или перикарде и реже в заднем средостении. </a:t>
            </a:r>
          </a:p>
        </p:txBody>
      </p:sp>
    </p:spTree>
    <p:extLst>
      <p:ext uri="{BB962C8B-B14F-4D97-AF65-F5344CB8AC3E}">
        <p14:creationId xmlns:p14="http://schemas.microsoft.com/office/powerpoint/2010/main" val="468837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t>Как доброкачественные, так и  злокачественные GCT содержат </a:t>
            </a:r>
            <a:r>
              <a:rPr lang="ru-RU" altLang="ru-RU" sz="3200" dirty="0" err="1"/>
              <a:t>кальцификаты</a:t>
            </a:r>
            <a:r>
              <a:rPr lang="ru-RU" altLang="ru-RU" sz="3200" dirty="0"/>
              <a:t> (33–50%), жировую, кистозную или некротическую </a:t>
            </a:r>
            <a:r>
              <a:rPr lang="ru-RU" altLang="ru-RU" sz="3200" dirty="0" smtClean="0"/>
              <a:t>массы.</a:t>
            </a:r>
          </a:p>
          <a:p>
            <a:r>
              <a:rPr lang="ru-RU" altLang="ru-RU" sz="3600" b="1" dirty="0"/>
              <a:t>Злокачественные GCT, </a:t>
            </a:r>
            <a:r>
              <a:rPr lang="ru-RU" altLang="ru-RU" sz="3600" b="1" dirty="0" smtClean="0"/>
              <a:t>имеют </a:t>
            </a:r>
            <a:r>
              <a:rPr lang="ru-RU" altLang="ru-RU" sz="3600" b="1" dirty="0"/>
              <a:t>тенденцию быть большими и вызывать респираторное расстройство в результате сдавления трахеи и бронхов</a:t>
            </a:r>
            <a:r>
              <a:rPr lang="ru-RU" altLang="ru-RU" sz="3600" b="1" dirty="0" smtClean="0"/>
              <a:t>.</a:t>
            </a:r>
            <a:endParaRPr lang="ru-RU" altLang="ru-RU" sz="3600" b="1" dirty="0"/>
          </a:p>
        </p:txBody>
      </p:sp>
    </p:spTree>
    <p:extLst>
      <p:ext uri="{BB962C8B-B14F-4D97-AF65-F5344CB8AC3E}">
        <p14:creationId xmlns:p14="http://schemas.microsoft.com/office/powerpoint/2010/main" val="3769915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600" dirty="0"/>
              <a:t>Злокачественные опухоли имеют тенденцию быть большими, вызывать выраженный массовый эффект и проникать в соседние структуры. </a:t>
            </a:r>
            <a:r>
              <a:rPr lang="ru-RU" altLang="ru-RU" sz="3600" dirty="0" err="1"/>
              <a:t>Семиномы</a:t>
            </a:r>
            <a:r>
              <a:rPr lang="ru-RU" altLang="ru-RU" sz="3600" dirty="0"/>
              <a:t> редко </a:t>
            </a:r>
            <a:r>
              <a:rPr lang="ru-RU" altLang="ru-RU" sz="3600" dirty="0" err="1"/>
              <a:t>кальцифицируются</a:t>
            </a:r>
            <a:r>
              <a:rPr lang="ru-RU" altLang="ru-RU" sz="3600" dirty="0"/>
              <a:t> и обычно представляют собой однородные опухоли. </a:t>
            </a:r>
          </a:p>
        </p:txBody>
      </p:sp>
    </p:spTree>
    <p:extLst>
      <p:ext uri="{BB962C8B-B14F-4D97-AF65-F5344CB8AC3E}">
        <p14:creationId xmlns:p14="http://schemas.microsoft.com/office/powerpoint/2010/main" val="2192040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smtClean="0"/>
              <a:t>Новообразования </a:t>
            </a:r>
            <a:r>
              <a:rPr lang="ru-RU" dirty="0"/>
              <a:t>этой локализации представляют собой очень разнородную группу. Морфологическое разнообразие этих опухолей обусловлено особенностями анатомического строения грудной стенки, в которой представлены практически все производные мезенхимы, а также других тканевых зачатков. Искусственное объединение новообразований, развивающихся в мягких тканях и костях грудной стенки в одну группу допустимо лишь в анатомо-топографическом смысле. Это объясняется общей локализацией новообразований, сходством клинических проявлений, методов диагностики и лечения. </a:t>
            </a:r>
          </a:p>
        </p:txBody>
      </p:sp>
    </p:spTree>
    <p:extLst>
      <p:ext uri="{BB962C8B-B14F-4D97-AF65-F5344CB8AC3E}">
        <p14:creationId xmlns:p14="http://schemas.microsoft.com/office/powerpoint/2010/main" val="4154105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altLang="ru-RU" dirty="0" err="1"/>
              <a:t>Несеминоматозные</a:t>
            </a:r>
            <a:r>
              <a:rPr lang="ru-RU" altLang="ru-RU" dirty="0"/>
              <a:t> GCT представляют собой инвазивные опухоли, которые являются неоднородными и содержат участки некроза и кровоизлияния. </a:t>
            </a:r>
          </a:p>
          <a:p>
            <a:r>
              <a:rPr lang="ru-RU" altLang="ru-RU" sz="2400" b="1" dirty="0"/>
              <a:t>В </a:t>
            </a:r>
            <a:r>
              <a:rPr lang="ru-RU" altLang="ru-RU" sz="2400" b="1" dirty="0" err="1"/>
              <a:t>семиномах</a:t>
            </a:r>
            <a:r>
              <a:rPr lang="ru-RU" altLang="ru-RU" sz="2400" b="1" dirty="0"/>
              <a:t> отсутствуют серологические маркеры, в то время как </a:t>
            </a:r>
            <a:r>
              <a:rPr lang="ru-RU" altLang="ru-RU" sz="2400" b="1" dirty="0" err="1"/>
              <a:t>несеминоматозные</a:t>
            </a:r>
            <a:r>
              <a:rPr lang="ru-RU" altLang="ru-RU" sz="2400" b="1" dirty="0"/>
              <a:t> опухоли часто связаны с повышенным уровнем альфа-</a:t>
            </a:r>
            <a:r>
              <a:rPr lang="ru-RU" altLang="ru-RU" sz="2400" b="1" dirty="0" err="1"/>
              <a:t>фетопротеина</a:t>
            </a:r>
            <a:r>
              <a:rPr lang="ru-RU" altLang="ru-RU" sz="2400" b="1" dirty="0"/>
              <a:t> человека и/или сывороточного хорионического гонадотропина, который может вызывать преждевременное половое созревание и может быть связан с синдромом </a:t>
            </a:r>
            <a:r>
              <a:rPr lang="ru-RU" altLang="ru-RU" sz="2400" b="1" dirty="0" err="1"/>
              <a:t>Клайнфелтера</a:t>
            </a:r>
            <a:r>
              <a:rPr lang="ru-RU" altLang="ru-RU" sz="2400" b="1" dirty="0"/>
              <a:t>.</a:t>
            </a:r>
            <a:r>
              <a:rPr lang="ru-RU" altLang="ru-RU" sz="2400" dirty="0"/>
              <a:t> </a:t>
            </a:r>
          </a:p>
        </p:txBody>
      </p:sp>
    </p:spTree>
    <p:extLst>
      <p:ext uri="{BB962C8B-B14F-4D97-AF65-F5344CB8AC3E}">
        <p14:creationId xmlns:p14="http://schemas.microsoft.com/office/powerpoint/2010/main" val="4104178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600" dirty="0" err="1"/>
              <a:t>Семиномы</a:t>
            </a:r>
            <a:r>
              <a:rPr lang="ru-RU" altLang="ru-RU" sz="3600" dirty="0"/>
              <a:t> требуют гистологического диагноза, тогда как </a:t>
            </a:r>
            <a:r>
              <a:rPr lang="ru-RU" altLang="ru-RU" sz="3600" dirty="0" err="1"/>
              <a:t>несеминоматозные</a:t>
            </a:r>
            <a:r>
              <a:rPr lang="ru-RU" altLang="ru-RU" sz="3600" dirty="0"/>
              <a:t> опухоли могут быть диагностированы с помощью сывороточных маркеров и клинической и радиологической корреляции</a:t>
            </a:r>
            <a:r>
              <a:rPr lang="ru-RU" altLang="ru-RU" sz="3600" dirty="0" smtClean="0"/>
              <a:t>.</a:t>
            </a:r>
            <a:endParaRPr lang="ru-RU" altLang="ru-RU" sz="3600" dirty="0"/>
          </a:p>
        </p:txBody>
      </p:sp>
    </p:spTree>
    <p:extLst>
      <p:ext uri="{BB962C8B-B14F-4D97-AF65-F5344CB8AC3E}">
        <p14:creationId xmlns:p14="http://schemas.microsoft.com/office/powerpoint/2010/main" val="3934476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НЕЙРОГЕННЫЕ ОПУХОЛИ</a:t>
            </a:r>
          </a:p>
        </p:txBody>
      </p:sp>
      <p:sp>
        <p:nvSpPr>
          <p:cNvPr id="3" name="Объект 2"/>
          <p:cNvSpPr>
            <a:spLocks noGrp="1"/>
          </p:cNvSpPr>
          <p:nvPr>
            <p:ph idx="1"/>
          </p:nvPr>
        </p:nvSpPr>
        <p:spPr/>
        <p:txBody>
          <a:bodyPr/>
          <a:lstStyle/>
          <a:p>
            <a:r>
              <a:rPr lang="ru-RU" altLang="ru-RU" dirty="0"/>
              <a:t>Приблизительно 90% задних средостенных масс у детей имеют нейрогенное происхождение. К ним относятся ганглиозные опухоли, нервные оболочки и нервные опухоли, а также другие опухоли нервной ткани, такие как </a:t>
            </a:r>
            <a:r>
              <a:rPr lang="ru-RU" altLang="ru-RU" dirty="0" err="1"/>
              <a:t>параганглиомы</a:t>
            </a:r>
            <a:r>
              <a:rPr lang="ru-RU" altLang="ru-RU" dirty="0"/>
              <a:t> </a:t>
            </a:r>
            <a:r>
              <a:rPr lang="ru-RU" altLang="ru-RU" dirty="0" smtClean="0"/>
              <a:t>.</a:t>
            </a:r>
          </a:p>
          <a:p>
            <a:r>
              <a:rPr lang="ru-RU" altLang="ru-RU" dirty="0"/>
              <a:t>Большинство задних опухолей средостения у детей представляют собой ганглиозные опухоли. Эти опухоли возникают из ганглиев симпатической цепочки и образуют спектр заболеваний, начиная от наиболее агрессивной </a:t>
            </a:r>
            <a:r>
              <a:rPr lang="ru-RU" altLang="ru-RU" dirty="0" err="1"/>
              <a:t>нейробластомы</a:t>
            </a:r>
            <a:r>
              <a:rPr lang="ru-RU" altLang="ru-RU" dirty="0"/>
              <a:t> и заканчивая менее агрессивной </a:t>
            </a:r>
            <a:r>
              <a:rPr lang="ru-RU" altLang="ru-RU" dirty="0" err="1"/>
              <a:t>ганглионевробластомой</a:t>
            </a:r>
            <a:r>
              <a:rPr lang="ru-RU" altLang="ru-RU" dirty="0"/>
              <a:t> и доброкачественной </a:t>
            </a:r>
            <a:r>
              <a:rPr lang="ru-RU" altLang="ru-RU" dirty="0" err="1"/>
              <a:t>ганглионевромой</a:t>
            </a:r>
            <a:r>
              <a:rPr lang="ru-RU" altLang="ru-RU" dirty="0"/>
              <a:t>. </a:t>
            </a:r>
          </a:p>
        </p:txBody>
      </p:sp>
    </p:spTree>
    <p:extLst>
      <p:ext uri="{BB962C8B-B14F-4D97-AF65-F5344CB8AC3E}">
        <p14:creationId xmlns:p14="http://schemas.microsoft.com/office/powerpoint/2010/main" val="4237587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600" dirty="0" err="1"/>
              <a:t>Нейробластома</a:t>
            </a:r>
            <a:r>
              <a:rPr lang="ru-RU" altLang="ru-RU" sz="3600" dirty="0"/>
              <a:t> возникает в среднем возрасте 2 года, </a:t>
            </a:r>
            <a:r>
              <a:rPr lang="ru-RU" altLang="ru-RU" sz="3600" dirty="0" err="1"/>
              <a:t>ганглионейробластома</a:t>
            </a:r>
            <a:r>
              <a:rPr lang="ru-RU" altLang="ru-RU" sz="3600" dirty="0"/>
              <a:t> в среднем возрасте 5,5 лет, а </a:t>
            </a:r>
            <a:r>
              <a:rPr lang="ru-RU" altLang="ru-RU" sz="3600" dirty="0" err="1"/>
              <a:t>ганглионеврома</a:t>
            </a:r>
            <a:r>
              <a:rPr lang="ru-RU" altLang="ru-RU" sz="3600" dirty="0"/>
              <a:t> обычно возникает после 10 лет. Все три имеют схожие рентгенологические характеристики. </a:t>
            </a:r>
          </a:p>
        </p:txBody>
      </p:sp>
    </p:spTree>
    <p:extLst>
      <p:ext uri="{BB962C8B-B14F-4D97-AF65-F5344CB8AC3E}">
        <p14:creationId xmlns:p14="http://schemas.microsoft.com/office/powerpoint/2010/main" val="2490224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4786" y="947058"/>
            <a:ext cx="10771414" cy="5271628"/>
          </a:xfrm>
        </p:spPr>
        <p:txBody>
          <a:bodyPr>
            <a:normAutofit/>
          </a:bodyPr>
          <a:lstStyle/>
          <a:p>
            <a:r>
              <a:rPr lang="ru-RU" altLang="ru-RU" sz="3200" dirty="0"/>
              <a:t>При обычной рентгенографии эти опухоли выглядят как вертикально вытянутая масса с конусообразным верхним и нижним </a:t>
            </a:r>
            <a:r>
              <a:rPr lang="ru-RU" altLang="ru-RU" sz="3200" dirty="0" err="1"/>
              <a:t>краями.Боковой</a:t>
            </a:r>
            <a:r>
              <a:rPr lang="ru-RU" altLang="ru-RU" sz="3200" dirty="0"/>
              <a:t> край обычно гладкий и выпуклый. Около 30% содержат </a:t>
            </a:r>
            <a:r>
              <a:rPr lang="ru-RU" altLang="ru-RU" sz="3200" dirty="0" err="1"/>
              <a:t>кальцификацию</a:t>
            </a:r>
            <a:r>
              <a:rPr lang="ru-RU" altLang="ru-RU" sz="3200" dirty="0"/>
              <a:t>. Костные изменения включают распространение и эрозию ребер и расширение нервных </a:t>
            </a:r>
            <a:r>
              <a:rPr lang="ru-RU" altLang="ru-RU" sz="3200" dirty="0" smtClean="0"/>
              <a:t>отверстий.</a:t>
            </a:r>
            <a:endParaRPr lang="ru-RU" altLang="ru-RU" sz="3200" dirty="0"/>
          </a:p>
        </p:txBody>
      </p:sp>
    </p:spTree>
    <p:extLst>
      <p:ext uri="{BB962C8B-B14F-4D97-AF65-F5344CB8AC3E}">
        <p14:creationId xmlns:p14="http://schemas.microsoft.com/office/powerpoint/2010/main" val="4062822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altLang="ru-RU" dirty="0"/>
              <a:t>Клиническая картина </a:t>
            </a:r>
            <a:r>
              <a:rPr lang="ru-RU" altLang="ru-RU" dirty="0" err="1"/>
              <a:t>нейробластомы</a:t>
            </a:r>
            <a:r>
              <a:rPr lang="ru-RU" altLang="ru-RU" dirty="0"/>
              <a:t> заднего средостения варьируется от клинически бессимптомного до симптомов, связанных с распространенным заболеванием, таких как раздражительность, диарея, потеря веса, лихорадка и боль в костях. </a:t>
            </a:r>
            <a:endParaRPr lang="ru-RU" altLang="ru-RU" dirty="0" smtClean="0"/>
          </a:p>
          <a:p>
            <a:r>
              <a:rPr lang="ru-RU" altLang="ru-RU" dirty="0"/>
              <a:t>Локальное увеличение объема опухоли или расширение опухоли внутри позвоночника может вызвать респираторный </a:t>
            </a:r>
            <a:r>
              <a:rPr lang="ru-RU" altLang="ru-RU" dirty="0" err="1"/>
              <a:t>дистресс</a:t>
            </a:r>
            <a:r>
              <a:rPr lang="ru-RU" altLang="ru-RU" dirty="0"/>
              <a:t> или сдавление спинного мозга. Когда </a:t>
            </a:r>
            <a:r>
              <a:rPr lang="ru-RU" altLang="ru-RU" dirty="0" err="1"/>
              <a:t>нейробластома</a:t>
            </a:r>
            <a:r>
              <a:rPr lang="ru-RU" altLang="ru-RU" dirty="0"/>
              <a:t> возникает вблизи верхушки легкого или основания шеи, это может вызвать синдром Горнера (птоз, </a:t>
            </a:r>
            <a:r>
              <a:rPr lang="ru-RU" altLang="ru-RU" dirty="0" err="1"/>
              <a:t>миоз</a:t>
            </a:r>
            <a:r>
              <a:rPr lang="ru-RU" altLang="ru-RU" dirty="0"/>
              <a:t>, энофтальм, </a:t>
            </a:r>
            <a:r>
              <a:rPr lang="ru-RU" altLang="ru-RU" dirty="0" err="1"/>
              <a:t>ангидроз</a:t>
            </a:r>
            <a:r>
              <a:rPr lang="ru-RU" altLang="ru-RU" dirty="0"/>
              <a:t>). </a:t>
            </a:r>
          </a:p>
          <a:p>
            <a:endParaRPr lang="ru-RU" altLang="ru-RU" dirty="0"/>
          </a:p>
        </p:txBody>
      </p:sp>
    </p:spTree>
    <p:extLst>
      <p:ext uri="{BB962C8B-B14F-4D97-AF65-F5344CB8AC3E}">
        <p14:creationId xmlns:p14="http://schemas.microsoft.com/office/powerpoint/2010/main" val="2073666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altLang="ru-RU" dirty="0" err="1"/>
              <a:t>Opsoclonus-myoclonus</a:t>
            </a:r>
            <a:r>
              <a:rPr lang="ru-RU" altLang="ru-RU" dirty="0"/>
              <a:t>, синдром, характеризующийся быстрыми движениями глаз, встречается редко. Пациенты с </a:t>
            </a:r>
            <a:r>
              <a:rPr lang="ru-RU" altLang="ru-RU" dirty="0" err="1"/>
              <a:t>опсоклонус-миоклонусом</a:t>
            </a:r>
            <a:r>
              <a:rPr lang="ru-RU" altLang="ru-RU" dirty="0"/>
              <a:t> обычно имеют опухоли с благоприятным биологическим поведением, но страдают от длительных неврологических последствий.</a:t>
            </a:r>
          </a:p>
          <a:p>
            <a:r>
              <a:rPr lang="ru-RU" altLang="ru-RU" sz="2400" dirty="0"/>
              <a:t>Опухоли оболочки нерва состоят из </a:t>
            </a:r>
            <a:r>
              <a:rPr lang="ru-RU" altLang="ru-RU" sz="2400" dirty="0" err="1"/>
              <a:t>шванном</a:t>
            </a:r>
            <a:r>
              <a:rPr lang="ru-RU" altLang="ru-RU" sz="2400" dirty="0"/>
              <a:t>, инкапсулированных опухолей, лишенных нервных волокон, и </a:t>
            </a:r>
            <a:r>
              <a:rPr lang="ru-RU" altLang="ru-RU" sz="2400" dirty="0" err="1"/>
              <a:t>нейрофибром</a:t>
            </a:r>
            <a:r>
              <a:rPr lang="ru-RU" altLang="ru-RU" sz="2400" dirty="0"/>
              <a:t>, </a:t>
            </a:r>
            <a:r>
              <a:rPr lang="ru-RU" altLang="ru-RU" sz="2400" dirty="0" err="1"/>
              <a:t>неинкапсулированных</a:t>
            </a:r>
            <a:r>
              <a:rPr lang="ru-RU" altLang="ru-RU" sz="2400" dirty="0"/>
              <a:t> опухолей с нервными волокнами. Эти опухоли могут возникать из межреберных или симпатических нервов. Рентгенологически опухоли неразличимы и, как правило, имеют вид резко маргинальных, сферических и лопастных </a:t>
            </a:r>
            <a:r>
              <a:rPr lang="ru-RU" altLang="ru-RU" sz="2400" dirty="0" err="1"/>
              <a:t>параспинальных</a:t>
            </a:r>
            <a:r>
              <a:rPr lang="ru-RU" altLang="ru-RU" sz="2400" dirty="0"/>
              <a:t> масс</a:t>
            </a:r>
            <a:r>
              <a:rPr lang="ru-RU" altLang="ru-RU" dirty="0"/>
              <a:t>. </a:t>
            </a:r>
          </a:p>
        </p:txBody>
      </p:sp>
    </p:spTree>
    <p:extLst>
      <p:ext uri="{BB962C8B-B14F-4D97-AF65-F5344CB8AC3E}">
        <p14:creationId xmlns:p14="http://schemas.microsoft.com/office/powerpoint/2010/main" val="362599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altLang="ru-RU" sz="3600" dirty="0"/>
              <a:t>Эрозия ребер и растяжение ребер чаще наблюдаются при опухолях нервной оболочки, чем при ганглиозных опухолях. Около 10% будут иметь </a:t>
            </a:r>
            <a:r>
              <a:rPr lang="ru-RU" altLang="ru-RU" sz="3600" dirty="0" err="1"/>
              <a:t>внутриспинальное</a:t>
            </a:r>
            <a:r>
              <a:rPr lang="ru-RU" altLang="ru-RU" sz="3600" dirty="0"/>
              <a:t> расширение. </a:t>
            </a:r>
          </a:p>
        </p:txBody>
      </p:sp>
    </p:spTree>
    <p:extLst>
      <p:ext uri="{BB962C8B-B14F-4D97-AF65-F5344CB8AC3E}">
        <p14:creationId xmlns:p14="http://schemas.microsoft.com/office/powerpoint/2010/main" val="322376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544" y="512816"/>
            <a:ext cx="11261272" cy="6018613"/>
          </a:xfrm>
        </p:spPr>
        <p:txBody>
          <a:bodyPr>
            <a:normAutofit fontScale="70000" lnSpcReduction="20000"/>
          </a:bodyPr>
          <a:lstStyle/>
          <a:p>
            <a:pPr fontAlgn="base"/>
            <a:r>
              <a:rPr lang="ru-RU" dirty="0">
                <a:effectLst>
                  <a:outerShdw blurRad="38100" dist="38100" dir="2700000" algn="tl">
                    <a:srgbClr val="000000">
                      <a:alpha val="43137"/>
                    </a:srgbClr>
                  </a:outerShdw>
                </a:effectLst>
              </a:rPr>
              <a:t>Для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характерно значительное разнообразие проявлений, что объясняется разными локализациями опухоли, вовлечением тех или иных близлежащих органов и нарушением функций отдаленных органов, пораженных метастазами. На начальных стадиях клиническая картина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неспецифична. У 30-35% пациентов возникают локальные боли, у 25-30% наблюдается повышение температуры тела. 20% больных теряют в весе либо отстают от возрастной нормы при прибавке массы тела.</a:t>
            </a:r>
          </a:p>
          <a:p>
            <a:pPr fontAlgn="base"/>
            <a:r>
              <a:rPr lang="ru-RU" dirty="0">
                <a:effectLst>
                  <a:outerShdw blurRad="38100" dist="38100" dir="2700000" algn="tl">
                    <a:srgbClr val="000000">
                      <a:alpha val="43137"/>
                    </a:srgbClr>
                  </a:outerShdw>
                </a:effectLst>
              </a:rPr>
              <a:t>При расположении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в забрюшинном пространстве первым симптомом заболевания могут стать узлы, определяемые при пальпации брюшной полости. В последующем </a:t>
            </a:r>
            <a:r>
              <a:rPr lang="ru-RU" dirty="0" err="1">
                <a:effectLst>
                  <a:outerShdw blurRad="38100" dist="38100" dir="2700000" algn="tl">
                    <a:srgbClr val="000000">
                      <a:alpha val="43137"/>
                    </a:srgbClr>
                  </a:outerShdw>
                </a:effectLst>
              </a:rPr>
              <a:t>нейробластома</a:t>
            </a:r>
            <a:r>
              <a:rPr lang="ru-RU" dirty="0">
                <a:effectLst>
                  <a:outerShdw blurRad="38100" dist="38100" dir="2700000" algn="tl">
                    <a:srgbClr val="000000">
                      <a:alpha val="43137"/>
                    </a:srgbClr>
                  </a:outerShdw>
                </a:effectLst>
              </a:rPr>
              <a:t> может распространяться через </a:t>
            </a:r>
            <a:r>
              <a:rPr lang="ru-RU" dirty="0" err="1">
                <a:effectLst>
                  <a:outerShdw blurRad="38100" dist="38100" dir="2700000" algn="tl">
                    <a:srgbClr val="000000">
                      <a:alpha val="43137"/>
                    </a:srgbClr>
                  </a:outerShdw>
                </a:effectLst>
              </a:rPr>
              <a:t>межвертебральные</a:t>
            </a:r>
            <a:r>
              <a:rPr lang="ru-RU" dirty="0">
                <a:effectLst>
                  <a:outerShdw blurRad="38100" dist="38100" dir="2700000" algn="tl">
                    <a:srgbClr val="000000">
                      <a:alpha val="43137"/>
                    </a:srgbClr>
                  </a:outerShdw>
                </a:effectLst>
              </a:rPr>
              <a:t> отверстия и вызывать компрессию спинного мозга с развитием </a:t>
            </a:r>
            <a:r>
              <a:rPr lang="ru-RU" dirty="0">
                <a:effectLst>
                  <a:outerShdw blurRad="38100" dist="38100" dir="2700000" algn="tl">
                    <a:srgbClr val="000000">
                      <a:alpha val="43137"/>
                    </a:srgbClr>
                  </a:outerShdw>
                </a:effectLst>
                <a:hlinkClick r:id="rId2"/>
              </a:rPr>
              <a:t>компрессионной </a:t>
            </a:r>
            <a:r>
              <a:rPr lang="ru-RU" dirty="0" err="1">
                <a:effectLst>
                  <a:outerShdw blurRad="38100" dist="38100" dir="2700000" algn="tl">
                    <a:srgbClr val="000000">
                      <a:alpha val="43137"/>
                    </a:srgbClr>
                  </a:outerShdw>
                </a:effectLst>
                <a:hlinkClick r:id="rId2"/>
              </a:rPr>
              <a:t>миелопатии</a:t>
            </a:r>
            <a:r>
              <a:rPr lang="ru-RU" dirty="0">
                <a:effectLst>
                  <a:outerShdw blurRad="38100" dist="38100" dir="2700000" algn="tl">
                    <a:srgbClr val="000000">
                      <a:alpha val="43137"/>
                    </a:srgbClr>
                  </a:outerShdw>
                </a:effectLst>
              </a:rPr>
              <a:t>, проявляющейся вялой нижней параплегии и расстройством функций тазовых органов. При локализации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в зоне средостения наблюдаются затруднения дыхания, кашель, </a:t>
            </a:r>
            <a:r>
              <a:rPr lang="ru-RU" dirty="0">
                <a:effectLst>
                  <a:outerShdw blurRad="38100" dist="38100" dir="2700000" algn="tl">
                    <a:srgbClr val="000000">
                      <a:alpha val="43137"/>
                    </a:srgbClr>
                  </a:outerShdw>
                </a:effectLst>
                <a:hlinkClick r:id="rId3"/>
              </a:rPr>
              <a:t>дисфагия</a:t>
            </a:r>
            <a:r>
              <a:rPr lang="ru-RU" dirty="0">
                <a:effectLst>
                  <a:outerShdw blurRad="38100" dist="38100" dir="2700000" algn="tl">
                    <a:srgbClr val="000000">
                      <a:alpha val="43137"/>
                    </a:srgbClr>
                  </a:outerShdw>
                </a:effectLst>
              </a:rPr>
              <a:t> и частые срыгивания. В процессе роста неоплазия вызывает </a:t>
            </a:r>
            <a:r>
              <a:rPr lang="ru-RU" dirty="0">
                <a:effectLst>
                  <a:outerShdw blurRad="38100" dist="38100" dir="2700000" algn="tl">
                    <a:srgbClr val="000000">
                      <a:alpha val="43137"/>
                    </a:srgbClr>
                  </a:outerShdw>
                </a:effectLst>
                <a:hlinkClick r:id="rId4"/>
              </a:rPr>
              <a:t>деформацию грудной клетки</a:t>
            </a:r>
            <a:r>
              <a:rPr lang="ru-RU" dirty="0">
                <a:effectLst>
                  <a:outerShdw blurRad="38100" dist="38100" dir="2700000" algn="tl">
                    <a:srgbClr val="000000">
                      <a:alpha val="43137"/>
                    </a:srgbClr>
                  </a:outerShdw>
                </a:effectLst>
              </a:rPr>
              <a:t>.</a:t>
            </a:r>
          </a:p>
          <a:p>
            <a:pPr fontAlgn="base"/>
            <a:r>
              <a:rPr lang="ru-RU" dirty="0">
                <a:effectLst>
                  <a:outerShdw blurRad="38100" dist="38100" dir="2700000" algn="tl">
                    <a:srgbClr val="000000">
                      <a:alpha val="43137"/>
                    </a:srgbClr>
                  </a:outerShdw>
                </a:effectLst>
              </a:rPr>
              <a:t>При расположении новообразования в области таза возникают расстройства дефекации и мочеиспускания. При локализации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в области шеи первым признаком болезни обычно становится пальпируемая опухоль. Может выявляться </a:t>
            </a:r>
            <a:r>
              <a:rPr lang="ru-RU" dirty="0">
                <a:effectLst>
                  <a:outerShdw blurRad="38100" dist="38100" dir="2700000" algn="tl">
                    <a:srgbClr val="000000">
                      <a:alpha val="43137"/>
                    </a:srgbClr>
                  </a:outerShdw>
                </a:effectLst>
                <a:hlinkClick r:id="rId5"/>
              </a:rPr>
              <a:t>синдром Горнера</a:t>
            </a:r>
            <a:r>
              <a:rPr lang="ru-RU" dirty="0">
                <a:effectLst>
                  <a:outerShdw blurRad="38100" dist="38100" dir="2700000" algn="tl">
                    <a:srgbClr val="000000">
                      <a:alpha val="43137"/>
                    </a:srgbClr>
                  </a:outerShdw>
                </a:effectLst>
              </a:rPr>
              <a:t>, включающий в себя </a:t>
            </a:r>
            <a:r>
              <a:rPr lang="ru-RU" dirty="0">
                <a:effectLst>
                  <a:outerShdw blurRad="38100" dist="38100" dir="2700000" algn="tl">
                    <a:srgbClr val="000000">
                      <a:alpha val="43137"/>
                    </a:srgbClr>
                  </a:outerShdw>
                </a:effectLst>
                <a:hlinkClick r:id="rId6"/>
              </a:rPr>
              <a:t>птоз</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миоз</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эндофтальм</a:t>
            </a:r>
            <a:r>
              <a:rPr lang="ru-RU" dirty="0">
                <a:effectLst>
                  <a:outerShdw blurRad="38100" dist="38100" dir="2700000" algn="tl">
                    <a:srgbClr val="000000">
                      <a:alpha val="43137"/>
                    </a:srgbClr>
                  </a:outerShdw>
                </a:effectLst>
              </a:rPr>
              <a:t>, ослабление реакции зрачка на свет, нарушения потоотделения, гиперемию кожи лица и конъюнктивы на стороне поражения.</a:t>
            </a:r>
          </a:p>
          <a:p>
            <a:pPr fontAlgn="base"/>
            <a:r>
              <a:rPr lang="ru-RU" dirty="0">
                <a:effectLst>
                  <a:outerShdw blurRad="38100" dist="38100" dir="2700000" algn="tl">
                    <a:srgbClr val="000000">
                      <a:alpha val="43137"/>
                    </a:srgbClr>
                  </a:outerShdw>
                </a:effectLst>
              </a:rPr>
              <a:t>Клинические проявления отдаленных метастазов при </a:t>
            </a:r>
            <a:r>
              <a:rPr lang="ru-RU" dirty="0" err="1">
                <a:effectLst>
                  <a:outerShdw blurRad="38100" dist="38100" dir="2700000" algn="tl">
                    <a:srgbClr val="000000">
                      <a:alpha val="43137"/>
                    </a:srgbClr>
                  </a:outerShdw>
                </a:effectLst>
              </a:rPr>
              <a:t>нейробластоме</a:t>
            </a:r>
            <a:r>
              <a:rPr lang="ru-RU" dirty="0">
                <a:effectLst>
                  <a:outerShdw blurRad="38100" dist="38100" dir="2700000" algn="tl">
                    <a:srgbClr val="000000">
                      <a:alpha val="43137"/>
                    </a:srgbClr>
                  </a:outerShdw>
                </a:effectLst>
              </a:rPr>
              <a:t> также отличаются большим разнообразием. При </a:t>
            </a:r>
            <a:r>
              <a:rPr lang="ru-RU" dirty="0" err="1">
                <a:effectLst>
                  <a:outerShdw blurRad="38100" dist="38100" dir="2700000" algn="tl">
                    <a:srgbClr val="000000">
                      <a:alpha val="43137"/>
                    </a:srgbClr>
                  </a:outerShdw>
                </a:effectLst>
              </a:rPr>
              <a:t>лимфогенном</a:t>
            </a:r>
            <a:r>
              <a:rPr lang="ru-RU" dirty="0">
                <a:effectLst>
                  <a:outerShdw blurRad="38100" dist="38100" dir="2700000" algn="tl">
                    <a:srgbClr val="000000">
                      <a:alpha val="43137"/>
                    </a:srgbClr>
                  </a:outerShdw>
                </a:effectLst>
              </a:rPr>
              <a:t> распространении выявляется увеличение лимфоузлов. При поражении скелета возникают боли в костях. При метастазировании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в печень наблюдается быстрое увеличение органа, возможно – с развитием желтухи. При вовлечении костного мозга отмечаются анемия, </a:t>
            </a:r>
            <a:r>
              <a:rPr lang="ru-RU" dirty="0">
                <a:effectLst>
                  <a:outerShdw blurRad="38100" dist="38100" dir="2700000" algn="tl">
                    <a:srgbClr val="000000">
                      <a:alpha val="43137"/>
                    </a:srgbClr>
                  </a:outerShdw>
                </a:effectLst>
                <a:hlinkClick r:id="rId7"/>
              </a:rPr>
              <a:t>тромбоцитопения</a:t>
            </a:r>
            <a:r>
              <a:rPr lang="ru-RU" dirty="0">
                <a:effectLst>
                  <a:outerShdw blurRad="38100" dist="38100" dir="2700000" algn="tl">
                    <a:srgbClr val="000000">
                      <a:alpha val="43137"/>
                    </a:srgbClr>
                  </a:outerShdw>
                </a:effectLst>
              </a:rPr>
              <a:t> и лейкопения, проявляющиеся вялостью, слабостью, повышенной кровоточивостью, склонностью к инфекциям и другими симптомами, напоминающими </a:t>
            </a:r>
            <a:r>
              <a:rPr lang="ru-RU" dirty="0">
                <a:effectLst>
                  <a:outerShdw blurRad="38100" dist="38100" dir="2700000" algn="tl">
                    <a:srgbClr val="000000">
                      <a:alpha val="43137"/>
                    </a:srgbClr>
                  </a:outerShdw>
                </a:effectLst>
                <a:hlinkClick r:id="rId8"/>
              </a:rPr>
              <a:t>острый лейкоз</a:t>
            </a:r>
            <a:r>
              <a:rPr lang="ru-RU" dirty="0">
                <a:effectLst>
                  <a:outerShdw blurRad="38100" dist="38100" dir="2700000" algn="tl">
                    <a:srgbClr val="000000">
                      <a:alpha val="43137"/>
                    </a:srgbClr>
                  </a:outerShdw>
                </a:effectLst>
              </a:rPr>
              <a:t>. При поражении кожных покровов на коже больных </a:t>
            </a:r>
            <a:r>
              <a:rPr lang="ru-RU" dirty="0" err="1">
                <a:effectLst>
                  <a:outerShdw blurRad="38100" dist="38100" dir="2700000" algn="tl">
                    <a:srgbClr val="000000">
                      <a:alpha val="43137"/>
                    </a:srgbClr>
                  </a:outerShdw>
                </a:effectLst>
              </a:rPr>
              <a:t>нейробластомой</a:t>
            </a:r>
            <a:r>
              <a:rPr lang="ru-RU" dirty="0">
                <a:effectLst>
                  <a:outerShdw blurRad="38100" dist="38100" dir="2700000" algn="tl">
                    <a:srgbClr val="000000">
                      <a:alpha val="43137"/>
                    </a:srgbClr>
                  </a:outerShdw>
                </a:effectLst>
              </a:rPr>
              <a:t> образуются голубоватые, синеватые или красноватые плотные узлы.</a:t>
            </a:r>
          </a:p>
          <a:p>
            <a:pPr fontAlgn="base"/>
            <a:r>
              <a:rPr lang="ru-RU" dirty="0">
                <a:effectLst>
                  <a:outerShdw blurRad="38100" dist="38100" dir="2700000" algn="tl">
                    <a:srgbClr val="000000">
                      <a:alpha val="43137"/>
                    </a:srgbClr>
                  </a:outerShdw>
                </a:effectLst>
              </a:rPr>
              <a:t>Для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также характерны метаболические расстройства в виде повышения уровня катехоламинов и (реже) вазоактивных </a:t>
            </a:r>
            <a:r>
              <a:rPr lang="ru-RU" dirty="0" err="1">
                <a:effectLst>
                  <a:outerShdw blurRad="38100" dist="38100" dir="2700000" algn="tl">
                    <a:srgbClr val="000000">
                      <a:alpha val="43137"/>
                    </a:srgbClr>
                  </a:outerShdw>
                </a:effectLst>
              </a:rPr>
              <a:t>интестинальных</a:t>
            </a:r>
            <a:r>
              <a:rPr lang="ru-RU" dirty="0">
                <a:effectLst>
                  <a:outerShdw blurRad="38100" dist="38100" dir="2700000" algn="tl">
                    <a:srgbClr val="000000">
                      <a:alpha val="43137"/>
                    </a:srgbClr>
                  </a:outerShdw>
                </a:effectLst>
              </a:rPr>
              <a:t> пептидов. У пациентов с такими расстройствами наблюдаются приступы, включающие в себя побледнение кожи, </a:t>
            </a:r>
            <a:r>
              <a:rPr lang="ru-RU" dirty="0" err="1">
                <a:effectLst>
                  <a:outerShdw blurRad="38100" dist="38100" dir="2700000" algn="tl">
                    <a:srgbClr val="000000">
                      <a:alpha val="43137"/>
                    </a:srgbClr>
                  </a:outerShdw>
                </a:effectLst>
                <a:hlinkClick r:id="rId9"/>
              </a:rPr>
              <a:t>гипергидроз</a:t>
            </a:r>
            <a:r>
              <a:rPr lang="ru-RU" dirty="0">
                <a:effectLst>
                  <a:outerShdw blurRad="38100" dist="38100" dir="2700000" algn="tl">
                    <a:srgbClr val="000000">
                      <a:alpha val="43137"/>
                    </a:srgbClr>
                  </a:outerShdw>
                </a:effectLst>
              </a:rPr>
              <a:t>, диарею и повышение внутричерепного давления. После успешной терапии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приступы становятся менее выраженными и постепенно исчезают</a:t>
            </a:r>
            <a:r>
              <a:rPr lang="ru-RU"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733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6814" y="751114"/>
            <a:ext cx="10869386" cy="5467571"/>
          </a:xfrm>
        </p:spPr>
        <p:txBody>
          <a:bodyPr>
            <a:normAutofit lnSpcReduction="10000"/>
          </a:bodyPr>
          <a:lstStyle/>
          <a:p>
            <a:pPr fontAlgn="base"/>
            <a:r>
              <a:rPr lang="ru-RU" dirty="0">
                <a:effectLst>
                  <a:outerShdw blurRad="38100" dist="38100" dir="2700000" algn="tl">
                    <a:srgbClr val="000000">
                      <a:alpha val="43137"/>
                    </a:srgbClr>
                  </a:outerShdw>
                </a:effectLst>
              </a:rPr>
              <a:t>Клинические проявления отдаленных метастазов при </a:t>
            </a:r>
            <a:r>
              <a:rPr lang="ru-RU" dirty="0" err="1">
                <a:effectLst>
                  <a:outerShdw blurRad="38100" dist="38100" dir="2700000" algn="tl">
                    <a:srgbClr val="000000">
                      <a:alpha val="43137"/>
                    </a:srgbClr>
                  </a:outerShdw>
                </a:effectLst>
              </a:rPr>
              <a:t>нейробластоме</a:t>
            </a:r>
            <a:r>
              <a:rPr lang="ru-RU" dirty="0">
                <a:effectLst>
                  <a:outerShdw blurRad="38100" dist="38100" dir="2700000" algn="tl">
                    <a:srgbClr val="000000">
                      <a:alpha val="43137"/>
                    </a:srgbClr>
                  </a:outerShdw>
                </a:effectLst>
              </a:rPr>
              <a:t> также отличаются большим разнообразием. При </a:t>
            </a:r>
            <a:r>
              <a:rPr lang="ru-RU" dirty="0" err="1">
                <a:effectLst>
                  <a:outerShdw blurRad="38100" dist="38100" dir="2700000" algn="tl">
                    <a:srgbClr val="000000">
                      <a:alpha val="43137"/>
                    </a:srgbClr>
                  </a:outerShdw>
                </a:effectLst>
              </a:rPr>
              <a:t>лимфогенном</a:t>
            </a:r>
            <a:r>
              <a:rPr lang="ru-RU" dirty="0">
                <a:effectLst>
                  <a:outerShdw blurRad="38100" dist="38100" dir="2700000" algn="tl">
                    <a:srgbClr val="000000">
                      <a:alpha val="43137"/>
                    </a:srgbClr>
                  </a:outerShdw>
                </a:effectLst>
              </a:rPr>
              <a:t> распространении выявляется увеличение лимфоузлов. При поражении скелета возникают боли в костях. При метастазировании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в печень наблюдается быстрое увеличение органа, возможно – с развитием желтухи. При вовлечении костного мозга отмечаются анемия, </a:t>
            </a:r>
            <a:r>
              <a:rPr lang="ru-RU" dirty="0">
                <a:effectLst>
                  <a:outerShdw blurRad="38100" dist="38100" dir="2700000" algn="tl">
                    <a:srgbClr val="000000">
                      <a:alpha val="43137"/>
                    </a:srgbClr>
                  </a:outerShdw>
                </a:effectLst>
                <a:hlinkClick r:id="rId2"/>
              </a:rPr>
              <a:t>тромбоцитопения</a:t>
            </a:r>
            <a:r>
              <a:rPr lang="ru-RU" dirty="0">
                <a:effectLst>
                  <a:outerShdw blurRad="38100" dist="38100" dir="2700000" algn="tl">
                    <a:srgbClr val="000000">
                      <a:alpha val="43137"/>
                    </a:srgbClr>
                  </a:outerShdw>
                </a:effectLst>
              </a:rPr>
              <a:t> и лейкопения, проявляющиеся вялостью, слабостью, повышенной кровоточивостью, склонностью к инфекциям и другими симптомами, напоминающими </a:t>
            </a:r>
            <a:r>
              <a:rPr lang="ru-RU" dirty="0">
                <a:effectLst>
                  <a:outerShdw blurRad="38100" dist="38100" dir="2700000" algn="tl">
                    <a:srgbClr val="000000">
                      <a:alpha val="43137"/>
                    </a:srgbClr>
                  </a:outerShdw>
                </a:effectLst>
                <a:hlinkClick r:id="rId3"/>
              </a:rPr>
              <a:t>острый лейкоз</a:t>
            </a:r>
            <a:r>
              <a:rPr lang="ru-RU" dirty="0">
                <a:effectLst>
                  <a:outerShdw blurRad="38100" dist="38100" dir="2700000" algn="tl">
                    <a:srgbClr val="000000">
                      <a:alpha val="43137"/>
                    </a:srgbClr>
                  </a:outerShdw>
                </a:effectLst>
              </a:rPr>
              <a:t>. При поражении кожных покровов на коже больных </a:t>
            </a:r>
            <a:r>
              <a:rPr lang="ru-RU" dirty="0" err="1">
                <a:effectLst>
                  <a:outerShdw blurRad="38100" dist="38100" dir="2700000" algn="tl">
                    <a:srgbClr val="000000">
                      <a:alpha val="43137"/>
                    </a:srgbClr>
                  </a:outerShdw>
                </a:effectLst>
              </a:rPr>
              <a:t>нейробластомой</a:t>
            </a:r>
            <a:r>
              <a:rPr lang="ru-RU" dirty="0">
                <a:effectLst>
                  <a:outerShdw blurRad="38100" dist="38100" dir="2700000" algn="tl">
                    <a:srgbClr val="000000">
                      <a:alpha val="43137"/>
                    </a:srgbClr>
                  </a:outerShdw>
                </a:effectLst>
              </a:rPr>
              <a:t> образуются голубоватые, синеватые или красноватые плотные узлы.</a:t>
            </a:r>
          </a:p>
          <a:p>
            <a:pPr fontAlgn="base"/>
            <a:r>
              <a:rPr lang="ru-RU" dirty="0">
                <a:effectLst>
                  <a:outerShdw blurRad="38100" dist="38100" dir="2700000" algn="tl">
                    <a:srgbClr val="000000">
                      <a:alpha val="43137"/>
                    </a:srgbClr>
                  </a:outerShdw>
                </a:effectLst>
              </a:rPr>
              <a:t>Для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также характерны метаболические расстройства в виде повышения уровня катехоламинов и (реже) вазоактивных </a:t>
            </a:r>
            <a:r>
              <a:rPr lang="ru-RU" dirty="0" err="1">
                <a:effectLst>
                  <a:outerShdw blurRad="38100" dist="38100" dir="2700000" algn="tl">
                    <a:srgbClr val="000000">
                      <a:alpha val="43137"/>
                    </a:srgbClr>
                  </a:outerShdw>
                </a:effectLst>
              </a:rPr>
              <a:t>интестинальных</a:t>
            </a:r>
            <a:r>
              <a:rPr lang="ru-RU" dirty="0">
                <a:effectLst>
                  <a:outerShdw blurRad="38100" dist="38100" dir="2700000" algn="tl">
                    <a:srgbClr val="000000">
                      <a:alpha val="43137"/>
                    </a:srgbClr>
                  </a:outerShdw>
                </a:effectLst>
              </a:rPr>
              <a:t> пептидов. У пациентов с такими расстройствами наблюдаются приступы, включающие в себя побледнение кожи, </a:t>
            </a:r>
            <a:r>
              <a:rPr lang="ru-RU" dirty="0" err="1">
                <a:effectLst>
                  <a:outerShdw blurRad="38100" dist="38100" dir="2700000" algn="tl">
                    <a:srgbClr val="000000">
                      <a:alpha val="43137"/>
                    </a:srgbClr>
                  </a:outerShdw>
                </a:effectLst>
                <a:hlinkClick r:id="rId4"/>
              </a:rPr>
              <a:t>гипергидроз</a:t>
            </a:r>
            <a:r>
              <a:rPr lang="ru-RU" dirty="0">
                <a:effectLst>
                  <a:outerShdw blurRad="38100" dist="38100" dir="2700000" algn="tl">
                    <a:srgbClr val="000000">
                      <a:alpha val="43137"/>
                    </a:srgbClr>
                  </a:outerShdw>
                </a:effectLst>
              </a:rPr>
              <a:t>, диарею и повышение внутричерепного давления. После успешной терапии </a:t>
            </a:r>
            <a:r>
              <a:rPr lang="ru-RU" dirty="0" err="1">
                <a:effectLst>
                  <a:outerShdw blurRad="38100" dist="38100" dir="2700000" algn="tl">
                    <a:srgbClr val="000000">
                      <a:alpha val="43137"/>
                    </a:srgbClr>
                  </a:outerShdw>
                </a:effectLst>
              </a:rPr>
              <a:t>нейробластомы</a:t>
            </a:r>
            <a:r>
              <a:rPr lang="ru-RU" dirty="0">
                <a:effectLst>
                  <a:outerShdw blurRad="38100" dist="38100" dir="2700000" algn="tl">
                    <a:srgbClr val="000000">
                      <a:alpha val="43137"/>
                    </a:srgbClr>
                  </a:outerShdw>
                </a:effectLst>
              </a:rPr>
              <a:t> приступы становятся менее выраженными и постепенно исчезают.</a:t>
            </a:r>
          </a:p>
          <a:p>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1219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u="sng" dirty="0">
                <a:hlinkClick r:id="rId2" tooltip="Подробнее о опухоли стенки грудной клетки"/>
              </a:rPr>
              <a:t>Опухоли грудной стенки </a:t>
            </a:r>
            <a:r>
              <a:rPr lang="ru-RU" altLang="ru-RU" dirty="0"/>
              <a:t>в детском и подростковом возрасте могут быть очень гетерогенными и могут появляться в любом возрасте от младенческого до позднего подросткового возраста. Они могут быть доброкачественными или злокачественными и вторичными или первичными. </a:t>
            </a:r>
            <a:endParaRPr lang="ru-RU" altLang="ru-RU" dirty="0" smtClean="0"/>
          </a:p>
          <a:p>
            <a:r>
              <a:rPr lang="ru-RU" dirty="0"/>
              <a:t>Опухоли органов грудной и брюшной полостей у детей встречаются значительно реже, чем у взрослых. Согласно данным </a:t>
            </a:r>
            <a:r>
              <a:rPr lang="ru-RU" dirty="0" err="1"/>
              <a:t>Roschlau</a:t>
            </a:r>
            <a:r>
              <a:rPr lang="ru-RU" dirty="0"/>
              <a:t> и </a:t>
            </a:r>
            <a:r>
              <a:rPr lang="ru-RU" dirty="0" err="1"/>
              <a:t>Wildner</a:t>
            </a:r>
            <a:r>
              <a:rPr lang="ru-RU" dirty="0"/>
              <a:t> (цит. по М. В. Волкову и К. А. </a:t>
            </a:r>
            <a:r>
              <a:rPr lang="ru-RU" dirty="0" err="1"/>
              <a:t>Москачевой</a:t>
            </a:r>
            <a:r>
              <a:rPr lang="ru-RU" dirty="0"/>
              <a:t>), среди всех опухолей у детей в грудной полости локализовалось 2,3% вместо 8% У взрослых, а в брюшной полости — 3,5%, вместо 32,7% у взрослых. </a:t>
            </a:r>
            <a:endParaRPr lang="ru-RU" altLang="ru-RU" dirty="0"/>
          </a:p>
        </p:txBody>
      </p:sp>
    </p:spTree>
    <p:extLst>
      <p:ext uri="{BB962C8B-B14F-4D97-AF65-F5344CB8AC3E}">
        <p14:creationId xmlns:p14="http://schemas.microsoft.com/office/powerpoint/2010/main" val="2074462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0185" y="666401"/>
            <a:ext cx="8610600" cy="1293028"/>
          </a:xfrm>
        </p:spPr>
        <p:txBody>
          <a:bodyPr>
            <a:normAutofit fontScale="90000"/>
          </a:bodyPr>
          <a:lstStyle/>
          <a:p>
            <a:r>
              <a:rPr lang="ru-RU" dirty="0">
                <a:effectLst>
                  <a:outerShdw blurRad="38100" dist="38100" dir="2700000" algn="tl">
                    <a:srgbClr val="000000">
                      <a:alpha val="43137"/>
                    </a:srgbClr>
                  </a:outerShdw>
                </a:effectLst>
              </a:rPr>
              <a:t>Злокачественные новообразования легких и грудной стенки</a:t>
            </a:r>
            <a:br>
              <a:rPr lang="ru-RU" dirty="0">
                <a:effectLst>
                  <a:outerShdw blurRad="38100" dist="38100" dir="2700000" algn="tl">
                    <a:srgbClr val="000000">
                      <a:alpha val="43137"/>
                    </a:srgbClr>
                  </a:outerShdw>
                </a:effectLst>
              </a:rPr>
            </a:b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734786" y="2684417"/>
            <a:ext cx="10820400" cy="4024125"/>
          </a:xfrm>
        </p:spPr>
        <p:txBody>
          <a:bodyPr>
            <a:normAutofit/>
          </a:bodyPr>
          <a:lstStyle/>
          <a:p>
            <a:r>
              <a:rPr lang="ru-RU" altLang="ru-RU" sz="3200" dirty="0"/>
              <a:t>У детей большинство легочных злокачественных новообразований имеют метастатический характер. </a:t>
            </a:r>
            <a:r>
              <a:rPr lang="ru-RU" altLang="ru-RU" sz="3200" b="1" dirty="0">
                <a:solidFill>
                  <a:srgbClr val="FF0000"/>
                </a:solidFill>
              </a:rPr>
              <a:t>Трудно отличить доброкачественные и злокачественные легочные узелки у детей, основываясь на особенностях компьютерной томографии </a:t>
            </a:r>
            <a:r>
              <a:rPr lang="ru-RU" altLang="ru-RU" sz="3200" dirty="0"/>
              <a:t>. Хотя легочные метастазы часто проявляются в виде округлых, резко краевых узелков, они могут быть нечеткими. </a:t>
            </a:r>
          </a:p>
        </p:txBody>
      </p:sp>
    </p:spTree>
    <p:extLst>
      <p:ext uri="{BB962C8B-B14F-4D97-AF65-F5344CB8AC3E}">
        <p14:creationId xmlns:p14="http://schemas.microsoft.com/office/powerpoint/2010/main" val="4000512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2800" dirty="0"/>
              <a:t>В отличие от взрослых, размер узелков не является полезным показателем злокачественного потенциала у детей, и узелки &lt;0,5 см, по-видимому, с такой же вероятностью являются злокачественными, чем у&gt; 0,5 см. </a:t>
            </a:r>
            <a:endParaRPr lang="ru-RU" altLang="ru-RU" sz="2800" dirty="0" smtClean="0"/>
          </a:p>
          <a:p>
            <a:r>
              <a:rPr lang="ru-RU" altLang="ru-RU" sz="2800" dirty="0"/>
              <a:t>Наиболее распространенными злокачественными новообразованиями легких у детей являются </a:t>
            </a:r>
            <a:r>
              <a:rPr lang="ru-RU" altLang="ru-RU" sz="2800" dirty="0" err="1"/>
              <a:t>карциноидная</a:t>
            </a:r>
            <a:r>
              <a:rPr lang="ru-RU" altLang="ru-RU" sz="2800" dirty="0"/>
              <a:t> опухоль и плевропульмональная бластома . </a:t>
            </a:r>
            <a:endParaRPr lang="ru-RU" altLang="ru-RU" sz="2800" dirty="0">
              <a:solidFill>
                <a:srgbClr val="00B050"/>
              </a:solidFill>
            </a:endParaRPr>
          </a:p>
          <a:p>
            <a:endParaRPr lang="ru-RU" altLang="ru-RU" sz="2800" dirty="0"/>
          </a:p>
        </p:txBody>
      </p:sp>
    </p:spTree>
    <p:extLst>
      <p:ext uri="{BB962C8B-B14F-4D97-AF65-F5344CB8AC3E}">
        <p14:creationId xmlns:p14="http://schemas.microsoft.com/office/powerpoint/2010/main" val="846451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0630"/>
            <a:ext cx="11049000" cy="6088056"/>
          </a:xfrm>
        </p:spPr>
        <p:txBody>
          <a:bodyPr>
            <a:normAutofit lnSpcReduction="10000"/>
          </a:bodyPr>
          <a:lstStyle/>
          <a:p>
            <a:pPr fontAlgn="base"/>
            <a:r>
              <a:rPr lang="ru-RU" dirty="0">
                <a:effectLst>
                  <a:outerShdw blurRad="38100" dist="38100" dir="2700000" algn="tl">
                    <a:srgbClr val="000000">
                      <a:alpha val="43137"/>
                    </a:srgbClr>
                  </a:outerShdw>
                </a:effectLst>
              </a:rPr>
              <a:t>Проявления злокачественных опухолей легких определяются локализацией, размерами опухоли, ее отношением к просвету бронха, осложнениями (ателектазом, </a:t>
            </a:r>
            <a:r>
              <a:rPr lang="ru-RU" dirty="0">
                <a:effectLst>
                  <a:outerShdw blurRad="38100" dist="38100" dir="2700000" algn="tl">
                    <a:srgbClr val="000000">
                      <a:alpha val="43137"/>
                    </a:srgbClr>
                  </a:outerShdw>
                </a:effectLst>
                <a:hlinkClick r:id="rId2"/>
              </a:rPr>
              <a:t>пневмонией</a:t>
            </a:r>
            <a:r>
              <a:rPr lang="ru-RU" dirty="0">
                <a:effectLst>
                  <a:outerShdw blurRad="38100" dist="38100" dir="2700000" algn="tl">
                    <a:srgbClr val="000000">
                      <a:alpha val="43137"/>
                    </a:srgbClr>
                  </a:outerShdw>
                </a:effectLst>
              </a:rPr>
              <a:t>), распространенностью метастазов. Ранние симптомы злокачественных опухолей легких </a:t>
            </a:r>
            <a:r>
              <a:rPr lang="ru-RU" dirty="0" err="1">
                <a:effectLst>
                  <a:outerShdw blurRad="38100" dist="38100" dir="2700000" algn="tl">
                    <a:srgbClr val="000000">
                      <a:alpha val="43137"/>
                    </a:srgbClr>
                  </a:outerShdw>
                </a:effectLst>
              </a:rPr>
              <a:t>малоспецифичны</a:t>
            </a:r>
            <a:r>
              <a:rPr lang="ru-RU" dirty="0">
                <a:effectLst>
                  <a:outerShdw blurRad="38100" dist="38100" dir="2700000" algn="tl">
                    <a:srgbClr val="000000">
                      <a:alpha val="43137"/>
                    </a:srgbClr>
                  </a:outerShdw>
                </a:effectLst>
              </a:rPr>
              <a:t>. Пациентов беспокоят нарастающая слабость, </a:t>
            </a:r>
            <a:r>
              <a:rPr lang="ru-RU" dirty="0">
                <a:effectLst>
                  <a:outerShdw blurRad="38100" dist="38100" dir="2700000" algn="tl">
                    <a:srgbClr val="000000">
                      <a:alpha val="43137"/>
                    </a:srgbClr>
                  </a:outerShdw>
                </a:effectLst>
                <a:hlinkClick r:id="rId3"/>
              </a:rPr>
              <a:t>повышенная утомляемость</a:t>
            </a:r>
            <a:r>
              <a:rPr lang="ru-RU" dirty="0">
                <a:effectLst>
                  <a:outerShdw blurRad="38100" dist="38100" dir="2700000" algn="tl">
                    <a:srgbClr val="000000">
                      <a:alpha val="43137"/>
                    </a:srgbClr>
                  </a:outerShdw>
                </a:effectLst>
              </a:rPr>
              <a:t>, периодическое повышение температуры тела, недомогание. Начало развития опухоли часто маскируется под клинику </a:t>
            </a:r>
            <a:r>
              <a:rPr lang="ru-RU" dirty="0">
                <a:effectLst>
                  <a:outerShdw blurRad="38100" dist="38100" dir="2700000" algn="tl">
                    <a:srgbClr val="000000">
                      <a:alpha val="43137"/>
                    </a:srgbClr>
                  </a:outerShdw>
                </a:effectLst>
                <a:hlinkClick r:id="rId4"/>
              </a:rPr>
              <a:t>бронхита</a:t>
            </a:r>
            <a:r>
              <a:rPr lang="ru-RU" dirty="0">
                <a:effectLst>
                  <a:outerShdw blurRad="38100" dist="38100" dir="2700000" algn="tl">
                    <a:srgbClr val="000000">
                      <a:alpha val="43137"/>
                    </a:srgbClr>
                  </a:outerShdw>
                </a:effectLst>
              </a:rPr>
              <a:t>, пневмонии, частых </a:t>
            </a:r>
            <a:r>
              <a:rPr lang="ru-RU" dirty="0">
                <a:effectLst>
                  <a:outerShdw blurRad="38100" dist="38100" dir="2700000" algn="tl">
                    <a:srgbClr val="000000">
                      <a:alpha val="43137"/>
                    </a:srgbClr>
                  </a:outerShdw>
                </a:effectLst>
                <a:hlinkClick r:id="rId5"/>
              </a:rPr>
              <a:t>ОРВИ</a:t>
            </a:r>
            <a:r>
              <a:rPr lang="ru-RU" dirty="0">
                <a:effectLst>
                  <a:outerShdw blurRad="38100" dist="38100" dir="2700000" algn="tl">
                    <a:srgbClr val="000000">
                      <a:alpha val="43137"/>
                    </a:srgbClr>
                  </a:outerShdw>
                </a:effectLst>
              </a:rPr>
              <a:t>. Нарастание и рецидивы этих проявлений заставляют пациента обратиться к врачу.</a:t>
            </a:r>
          </a:p>
          <a:p>
            <a:pPr fontAlgn="base"/>
            <a:r>
              <a:rPr lang="ru-RU" dirty="0">
                <a:effectLst>
                  <a:outerShdw blurRad="38100" dist="38100" dir="2700000" algn="tl">
                    <a:srgbClr val="000000">
                      <a:alpha val="43137"/>
                    </a:srgbClr>
                  </a:outerShdw>
                </a:effectLst>
              </a:rPr>
              <a:t>Дальнейшее развитие злокачественных опухолей легких эндобронхиальной локализации характеризуется упорным кашлем со </a:t>
            </a:r>
            <a:r>
              <a:rPr lang="ru-RU" dirty="0" err="1">
                <a:effectLst>
                  <a:outerShdw blurRad="38100" dist="38100" dir="2700000" algn="tl">
                    <a:srgbClr val="000000">
                      <a:alpha val="43137"/>
                    </a:srgbClr>
                  </a:outerShdw>
                </a:effectLst>
              </a:rPr>
              <a:t>слизисто</a:t>
            </a:r>
            <a:r>
              <a:rPr lang="ru-RU" dirty="0">
                <a:effectLst>
                  <a:outerShdw blurRad="38100" dist="38100" dir="2700000" algn="tl">
                    <a:srgbClr val="000000">
                      <a:alpha val="43137"/>
                    </a:srgbClr>
                  </a:outerShdw>
                </a:effectLst>
              </a:rPr>
              <a:t>-гнойной мокротой и нередко кровохарканьем. </a:t>
            </a:r>
            <a:r>
              <a:rPr lang="ru-RU" dirty="0">
                <a:effectLst>
                  <a:outerShdw blurRad="38100" dist="38100" dir="2700000" algn="tl">
                    <a:srgbClr val="000000">
                      <a:alpha val="43137"/>
                    </a:srgbClr>
                  </a:outerShdw>
                </a:effectLst>
                <a:hlinkClick r:id="rId6"/>
              </a:rPr>
              <a:t>Легочное кровотечение</a:t>
            </a:r>
            <a:r>
              <a:rPr lang="ru-RU" dirty="0">
                <a:effectLst>
                  <a:outerShdw blurRad="38100" dist="38100" dir="2700000" algn="tl">
                    <a:srgbClr val="000000">
                      <a:alpha val="43137"/>
                    </a:srgbClr>
                  </a:outerShdw>
                </a:effectLst>
              </a:rPr>
              <a:t> говорит о прорастании опухоли в крупные сосуды. С увеличением размеров злокачественной опухоли легких нарастают явления нарушения бронхиальной проходимости - появляется одышка.</a:t>
            </a:r>
          </a:p>
          <a:p>
            <a:pPr fontAlgn="base"/>
            <a:r>
              <a:rPr lang="ru-RU" dirty="0">
                <a:effectLst>
                  <a:outerShdw blurRad="38100" dist="38100" dir="2700000" algn="tl">
                    <a:srgbClr val="000000">
                      <a:alpha val="43137"/>
                    </a:srgbClr>
                  </a:outerShdw>
                </a:effectLst>
              </a:rPr>
              <a:t>Периферические опухоли легких протекают бессимптомно до момента прорастания в грудную стенку или плевру, когда возникают сильные боли в груди. Поздние проявления злокачественных опухолей легких – слабость, похудание, кахексия. В поздних стадиях рак легкого сопровождается массивным, рецидивирующим геморрагическим плевритом</a:t>
            </a:r>
            <a:r>
              <a:rPr lang="ru-RU"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2777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5357" y="633745"/>
            <a:ext cx="8610600" cy="1293028"/>
          </a:xfrm>
        </p:spPr>
        <p:txBody>
          <a:bodyPr/>
          <a:lstStyle/>
          <a:p>
            <a:r>
              <a:rPr lang="ru-RU" dirty="0"/>
              <a:t>КАРЦИНОИДНАЯ ОПУХОЛЬ</a:t>
            </a:r>
          </a:p>
        </p:txBody>
      </p:sp>
      <p:sp>
        <p:nvSpPr>
          <p:cNvPr id="3" name="Объект 2"/>
          <p:cNvSpPr>
            <a:spLocks noGrp="1"/>
          </p:cNvSpPr>
          <p:nvPr>
            <p:ph idx="1"/>
          </p:nvPr>
        </p:nvSpPr>
        <p:spPr/>
        <p:txBody>
          <a:bodyPr>
            <a:noAutofit/>
          </a:bodyPr>
          <a:lstStyle/>
          <a:p>
            <a:r>
              <a:rPr lang="ru-RU" altLang="ru-RU" sz="3200" dirty="0" err="1"/>
              <a:t>Карциноидная</a:t>
            </a:r>
            <a:r>
              <a:rPr lang="ru-RU" altLang="ru-RU" sz="3200" dirty="0"/>
              <a:t> опухоль встречается у детей старшего возраста и подростков, и, как сообщается, составляет от 80% до 85% первичных злокачественных опухолей легких у детей. Эти опухоли возникают в долевых бронхах (75%), главных стволовых бронхах (10%) или в паренхиме легких (15%). Клинические проявления: одышка, кашель, кровохарканье или рецидивирующая пневмония. </a:t>
            </a:r>
          </a:p>
        </p:txBody>
      </p:sp>
    </p:spTree>
    <p:extLst>
      <p:ext uri="{BB962C8B-B14F-4D97-AF65-F5344CB8AC3E}">
        <p14:creationId xmlns:p14="http://schemas.microsoft.com/office/powerpoint/2010/main" val="252089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t>Рентгенограмма грудной клетки часто показывает грудную или </a:t>
            </a:r>
            <a:r>
              <a:rPr lang="ru-RU" altLang="ru-RU" sz="3200" dirty="0" err="1"/>
              <a:t>перигилярную</a:t>
            </a:r>
            <a:r>
              <a:rPr lang="ru-RU" altLang="ru-RU" sz="3200" dirty="0"/>
              <a:t> массу в изоляции или в сочетании с периферическим уплотнением вследствие ателектаза или </a:t>
            </a:r>
            <a:r>
              <a:rPr lang="ru-RU" altLang="ru-RU" sz="3200" dirty="0" err="1"/>
              <a:t>обструктивной</a:t>
            </a:r>
            <a:r>
              <a:rPr lang="ru-RU" altLang="ru-RU" sz="3200" dirty="0"/>
              <a:t> пневмонии. На компьютерной томографии (КТ) </a:t>
            </a:r>
            <a:r>
              <a:rPr lang="ru-RU" altLang="ru-RU" sz="3200" dirty="0" err="1"/>
              <a:t>карциноид</a:t>
            </a:r>
            <a:r>
              <a:rPr lang="ru-RU" altLang="ru-RU" sz="3200" dirty="0"/>
              <a:t> обычно выглядит как округлая или яйцевидная твердая, четко очерченная масса со слегка дольчатыми </a:t>
            </a:r>
            <a:r>
              <a:rPr lang="ru-RU" altLang="ru-RU" sz="3200" dirty="0" smtClean="0"/>
              <a:t>краями.</a:t>
            </a:r>
            <a:endParaRPr lang="ru-RU" altLang="ru-RU" sz="3200" dirty="0"/>
          </a:p>
        </p:txBody>
      </p:sp>
    </p:spTree>
    <p:extLst>
      <p:ext uri="{BB962C8B-B14F-4D97-AF65-F5344CB8AC3E}">
        <p14:creationId xmlns:p14="http://schemas.microsoft.com/office/powerpoint/2010/main" val="336692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altLang="ru-RU" sz="2800" dirty="0"/>
              <a:t>Если </a:t>
            </a:r>
            <a:r>
              <a:rPr lang="ru-RU" altLang="ru-RU" sz="2800" dirty="0" err="1"/>
              <a:t>карциноиды</a:t>
            </a:r>
            <a:r>
              <a:rPr lang="ru-RU" altLang="ru-RU" sz="2800" dirty="0"/>
              <a:t> несферические, они могут выглядеть вытянутыми с длинной осью, параллельной бронхам или легочным сосудам. Как правило, они встречаются близко к центральным бронхам, около бифуркации. На КТ </a:t>
            </a:r>
            <a:r>
              <a:rPr lang="ru-RU" altLang="ru-RU" sz="2800" dirty="0" err="1"/>
              <a:t>кальцификация</a:t>
            </a:r>
            <a:r>
              <a:rPr lang="ru-RU" altLang="ru-RU" sz="2800" dirty="0"/>
              <a:t> присутствует в до 30% опухолей и может быть точечной или диффузной. </a:t>
            </a:r>
            <a:r>
              <a:rPr lang="ru-RU" altLang="ru-RU" sz="2800" dirty="0" err="1"/>
              <a:t>Кальцификация</a:t>
            </a:r>
            <a:r>
              <a:rPr lang="ru-RU" altLang="ru-RU" sz="2800" dirty="0"/>
              <a:t> чаще встречается у центрального </a:t>
            </a:r>
            <a:r>
              <a:rPr lang="ru-RU" altLang="ru-RU" sz="2800" dirty="0" err="1"/>
              <a:t>карциноида</a:t>
            </a:r>
            <a:r>
              <a:rPr lang="ru-RU" altLang="ru-RU" sz="2800" dirty="0"/>
              <a:t>, чем у периферического </a:t>
            </a:r>
            <a:r>
              <a:rPr lang="ru-RU" altLang="ru-RU" sz="2800" dirty="0" err="1"/>
              <a:t>карциноида</a:t>
            </a:r>
            <a:r>
              <a:rPr lang="ru-RU" altLang="ru-RU" sz="2800" dirty="0"/>
              <a:t>. </a:t>
            </a:r>
          </a:p>
        </p:txBody>
      </p:sp>
    </p:spTree>
    <p:extLst>
      <p:ext uri="{BB962C8B-B14F-4D97-AF65-F5344CB8AC3E}">
        <p14:creationId xmlns:p14="http://schemas.microsoft.com/office/powerpoint/2010/main" val="153440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600" dirty="0" err="1"/>
              <a:t>Карциноиды</a:t>
            </a:r>
            <a:r>
              <a:rPr lang="ru-RU" altLang="ru-RU" sz="3600" dirty="0"/>
              <a:t> могут проявляться в виде небольшого узелка, полностью расположенного в просвете бронха или с эндобронхиальным и </a:t>
            </a:r>
            <a:r>
              <a:rPr lang="ru-RU" altLang="ru-RU" sz="3600" dirty="0" err="1"/>
              <a:t>экстрабронхиальным</a:t>
            </a:r>
            <a:r>
              <a:rPr lang="ru-RU" altLang="ru-RU" sz="3600" dirty="0"/>
              <a:t> компонентами. Тонкостенная КТ полезна при выявлении эндобронхиального компонента</a:t>
            </a:r>
            <a:r>
              <a:rPr lang="ru-RU" altLang="ru-RU" sz="3600" dirty="0" smtClean="0"/>
              <a:t>.</a:t>
            </a:r>
            <a:endParaRPr lang="ru-RU" altLang="ru-RU" sz="3600" dirty="0">
              <a:solidFill>
                <a:srgbClr val="00B050"/>
              </a:solidFill>
            </a:endParaRPr>
          </a:p>
        </p:txBody>
      </p:sp>
    </p:spTree>
    <p:extLst>
      <p:ext uri="{BB962C8B-B14F-4D97-AF65-F5344CB8AC3E}">
        <p14:creationId xmlns:p14="http://schemas.microsoft.com/office/powerpoint/2010/main" val="1022315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6186" y="0"/>
            <a:ext cx="11430000" cy="6335486"/>
          </a:xfrm>
        </p:spPr>
        <p:txBody>
          <a:bodyPr>
            <a:noAutofit/>
          </a:bodyPr>
          <a:lstStyle/>
          <a:p>
            <a:pPr fontAlgn="base"/>
            <a:r>
              <a:rPr lang="ru-RU" sz="2000" dirty="0">
                <a:effectLst>
                  <a:outerShdw blurRad="38100" dist="38100" dir="2700000" algn="tl">
                    <a:srgbClr val="000000">
                      <a:alpha val="43137"/>
                    </a:srgbClr>
                  </a:outerShdw>
                </a:effectLst>
              </a:rPr>
              <a:t>У 30% пациентов </a:t>
            </a:r>
            <a:r>
              <a:rPr lang="ru-RU" sz="2000" dirty="0" err="1">
                <a:effectLst>
                  <a:outerShdw blurRad="38100" dist="38100" dir="2700000" algn="tl">
                    <a:srgbClr val="000000">
                      <a:alpha val="43137"/>
                    </a:srgbClr>
                  </a:outerShdw>
                </a:effectLst>
              </a:rPr>
              <a:t>карциноид</a:t>
            </a:r>
            <a:r>
              <a:rPr lang="ru-RU" sz="2000" dirty="0">
                <a:effectLst>
                  <a:outerShdw blurRad="38100" dist="38100" dir="2700000" algn="tl">
                    <a:srgbClr val="000000">
                      <a:alpha val="43137"/>
                    </a:srgbClr>
                  </a:outerShdw>
                </a:effectLst>
              </a:rPr>
              <a:t> бронха протекает бессимптомно и выявляется при проведении очередного медицинского осмотра или обследования в связи с подозрением на другую патологию. В остальных случаях проявления зависят от степени злокачественности и локализации новообразования. При высокодифференцированных центрально расположенных </a:t>
            </a:r>
            <a:r>
              <a:rPr lang="ru-RU" sz="2000" dirty="0" err="1">
                <a:effectLst>
                  <a:outerShdw blurRad="38100" dist="38100" dir="2700000" algn="tl">
                    <a:srgbClr val="000000">
                      <a:alpha val="43137"/>
                    </a:srgbClr>
                  </a:outerShdw>
                </a:effectLst>
              </a:rPr>
              <a:t>карциноидах</a:t>
            </a:r>
            <a:r>
              <a:rPr lang="ru-RU" sz="2000" dirty="0">
                <a:effectLst>
                  <a:outerShdw blurRad="38100" dist="38100" dir="2700000" algn="tl">
                    <a:srgbClr val="000000">
                      <a:alpha val="43137"/>
                    </a:srgbClr>
                  </a:outerShdw>
                </a:effectLst>
              </a:rPr>
              <a:t> бронха симптомы могут появляться за много лет до момента постановки диагноза. Как правило, ведущую роль в клинической картине занимает сначала сухой, а затем – влажный кашель, из-за которого некоторым пациентам выставляют диагноз </a:t>
            </a:r>
            <a:r>
              <a:rPr lang="ru-RU" sz="2000" dirty="0">
                <a:effectLst>
                  <a:outerShdw blurRad="38100" dist="38100" dir="2700000" algn="tl">
                    <a:srgbClr val="000000">
                      <a:alpha val="43137"/>
                    </a:srgbClr>
                  </a:outerShdw>
                </a:effectLst>
                <a:hlinkClick r:id="rId2"/>
              </a:rPr>
              <a:t>хронический бронхит</a:t>
            </a:r>
            <a:r>
              <a:rPr lang="ru-RU" sz="2000" dirty="0">
                <a:effectLst>
                  <a:outerShdw blurRad="38100" dist="38100" dir="2700000" algn="tl">
                    <a:srgbClr val="000000">
                      <a:alpha val="43137"/>
                    </a:srgbClr>
                  </a:outerShdw>
                </a:effectLst>
              </a:rPr>
              <a:t>.</a:t>
            </a:r>
          </a:p>
          <a:p>
            <a:pPr fontAlgn="base"/>
            <a:r>
              <a:rPr lang="ru-RU" sz="2000" dirty="0">
                <a:effectLst>
                  <a:outerShdw blurRad="38100" dist="38100" dir="2700000" algn="tl">
                    <a:srgbClr val="000000">
                      <a:alpha val="43137"/>
                    </a:srgbClr>
                  </a:outerShdw>
                </a:effectLst>
              </a:rPr>
              <a:t>По мере роста </a:t>
            </a:r>
            <a:r>
              <a:rPr lang="ru-RU" sz="2000" dirty="0" err="1">
                <a:effectLst>
                  <a:outerShdw blurRad="38100" dist="38100" dir="2700000" algn="tl">
                    <a:srgbClr val="000000">
                      <a:alpha val="43137"/>
                    </a:srgbClr>
                  </a:outerShdw>
                </a:effectLst>
              </a:rPr>
              <a:t>карциноида</a:t>
            </a:r>
            <a:r>
              <a:rPr lang="ru-RU" sz="2000" dirty="0">
                <a:effectLst>
                  <a:outerShdw blurRad="38100" dist="38100" dir="2700000" algn="tl">
                    <a:srgbClr val="000000">
                      <a:alpha val="43137"/>
                    </a:srgbClr>
                  </a:outerShdw>
                </a:effectLst>
              </a:rPr>
              <a:t> все более выраженной становится </a:t>
            </a:r>
            <a:r>
              <a:rPr lang="ru-RU" sz="2000" dirty="0" err="1">
                <a:effectLst>
                  <a:outerShdw blurRad="38100" dist="38100" dir="2700000" algn="tl">
                    <a:srgbClr val="000000">
                      <a:alpha val="43137"/>
                    </a:srgbClr>
                  </a:outerShdw>
                </a:effectLst>
              </a:rPr>
              <a:t>бронхообструкция</a:t>
            </a:r>
            <a:r>
              <a:rPr lang="ru-RU" sz="2000" dirty="0">
                <a:effectLst>
                  <a:outerShdw blurRad="38100" dist="38100" dir="2700000" algn="tl">
                    <a:srgbClr val="000000">
                      <a:alpha val="43137"/>
                    </a:srgbClr>
                  </a:outerShdw>
                </a:effectLst>
              </a:rPr>
              <a:t>. При крупных опухолях развиваются рецидивирующие пневмонии. Возможен ателектаз доли легкого или всего легкого. Иногда наблюдается </a:t>
            </a:r>
            <a:r>
              <a:rPr lang="ru-RU" sz="2000" dirty="0">
                <a:effectLst>
                  <a:outerShdw blurRad="38100" dist="38100" dir="2700000" algn="tl">
                    <a:srgbClr val="000000">
                      <a:alpha val="43137"/>
                    </a:srgbClr>
                  </a:outerShdw>
                </a:effectLst>
                <a:hlinkClick r:id="rId3"/>
              </a:rPr>
              <a:t>кровохарканье</a:t>
            </a:r>
            <a:r>
              <a:rPr lang="ru-RU" sz="2000" dirty="0">
                <a:effectLst>
                  <a:outerShdw blurRad="38100" dist="38100" dir="2700000" algn="tl">
                    <a:srgbClr val="000000">
                      <a:alpha val="43137"/>
                    </a:srgbClr>
                  </a:outerShdw>
                </a:effectLst>
              </a:rPr>
              <a:t>. Периферические злокачественные </a:t>
            </a:r>
            <a:r>
              <a:rPr lang="ru-RU" sz="2000" dirty="0" err="1">
                <a:effectLst>
                  <a:outerShdw blurRad="38100" dist="38100" dir="2700000" algn="tl">
                    <a:srgbClr val="000000">
                      <a:alpha val="43137"/>
                    </a:srgbClr>
                  </a:outerShdw>
                </a:effectLst>
              </a:rPr>
              <a:t>карциноиды</a:t>
            </a:r>
            <a:r>
              <a:rPr lang="ru-RU" sz="2000" dirty="0">
                <a:effectLst>
                  <a:outerShdw blurRad="38100" dist="38100" dir="2700000" algn="tl">
                    <a:srgbClr val="000000">
                      <a:alpha val="43137"/>
                    </a:srgbClr>
                  </a:outerShdw>
                </a:effectLst>
              </a:rPr>
              <a:t> бронха на ранних стадиях никак не проявляются, однако прогрессируют гораздо быстрее центральных доброкачественных. </a:t>
            </a:r>
            <a:r>
              <a:rPr lang="ru-RU" sz="2000" dirty="0" err="1">
                <a:effectLst>
                  <a:outerShdw blurRad="38100" dist="38100" dir="2700000" algn="tl">
                    <a:srgbClr val="000000">
                      <a:alpha val="43137"/>
                    </a:srgbClr>
                  </a:outerShdw>
                </a:effectLst>
                <a:hlinkClick r:id="rId4"/>
              </a:rPr>
              <a:t>Паранеопластический</a:t>
            </a:r>
            <a:r>
              <a:rPr lang="ru-RU" sz="2000" dirty="0">
                <a:effectLst>
                  <a:outerShdw blurRad="38100" dist="38100" dir="2700000" algn="tl">
                    <a:srgbClr val="000000">
                      <a:alpha val="43137"/>
                    </a:srgbClr>
                  </a:outerShdw>
                </a:effectLst>
                <a:hlinkClick r:id="rId4"/>
              </a:rPr>
              <a:t> синдром</a:t>
            </a:r>
            <a:r>
              <a:rPr lang="ru-RU" sz="2000" dirty="0">
                <a:effectLst>
                  <a:outerShdw blurRad="38100" dist="38100" dir="2700000" algn="tl">
                    <a:srgbClr val="000000">
                      <a:alpha val="43137"/>
                    </a:srgbClr>
                  </a:outerShdw>
                </a:effectLst>
              </a:rPr>
              <a:t> при данной патологии выявляется редко. </a:t>
            </a:r>
            <a:r>
              <a:rPr lang="ru-RU" sz="2000" dirty="0" err="1">
                <a:effectLst>
                  <a:outerShdw blurRad="38100" dist="38100" dir="2700000" algn="tl">
                    <a:srgbClr val="000000">
                      <a:alpha val="43137"/>
                    </a:srgbClr>
                  </a:outerShdw>
                </a:effectLst>
              </a:rPr>
              <a:t>Карциноидный</a:t>
            </a:r>
            <a:r>
              <a:rPr lang="ru-RU" sz="2000" dirty="0">
                <a:effectLst>
                  <a:outerShdw blurRad="38100" dist="38100" dir="2700000" algn="tl">
                    <a:srgbClr val="000000">
                      <a:alpha val="43137"/>
                    </a:srgbClr>
                  </a:outerShdw>
                </a:effectLst>
              </a:rPr>
              <a:t> синдром, сопровождающийся приливами, гиперемией верхней части тела, </a:t>
            </a:r>
            <a:r>
              <a:rPr lang="ru-RU" sz="2000" dirty="0" err="1">
                <a:effectLst>
                  <a:outerShdw blurRad="38100" dist="38100" dir="2700000" algn="tl">
                    <a:srgbClr val="000000">
                      <a:alpha val="43137"/>
                    </a:srgbClr>
                  </a:outerShdw>
                </a:effectLst>
              </a:rPr>
              <a:t>бронхоспазмом</a:t>
            </a:r>
            <a:r>
              <a:rPr lang="ru-RU" sz="2000" dirty="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hlinkClick r:id="rId5"/>
              </a:rPr>
              <a:t>тахикардией</a:t>
            </a:r>
            <a:r>
              <a:rPr lang="ru-RU" sz="2000" dirty="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hlinkClick r:id="rId6"/>
              </a:rPr>
              <a:t>артериальной гипотонией</a:t>
            </a:r>
            <a:r>
              <a:rPr lang="ru-RU" sz="2000" dirty="0">
                <a:effectLst>
                  <a:outerShdw blurRad="38100" dist="38100" dir="2700000" algn="tl">
                    <a:srgbClr val="000000">
                      <a:alpha val="43137"/>
                    </a:srgbClr>
                  </a:outerShdw>
                </a:effectLst>
              </a:rPr>
              <a:t>, диареей и поражением сердечных клапанов, обнаруживается у 2% больных с </a:t>
            </a:r>
            <a:r>
              <a:rPr lang="ru-RU" sz="2000" dirty="0" err="1">
                <a:effectLst>
                  <a:outerShdw blurRad="38100" dist="38100" dir="2700000" algn="tl">
                    <a:srgbClr val="000000">
                      <a:alpha val="43137"/>
                    </a:srgbClr>
                  </a:outerShdw>
                </a:effectLst>
              </a:rPr>
              <a:t>карциноидом</a:t>
            </a:r>
            <a:r>
              <a:rPr lang="ru-RU" sz="2000" dirty="0">
                <a:effectLst>
                  <a:outerShdw blurRad="38100" dist="38100" dir="2700000" algn="tl">
                    <a:srgbClr val="000000">
                      <a:alpha val="43137"/>
                    </a:srgbClr>
                  </a:outerShdw>
                </a:effectLst>
              </a:rPr>
              <a:t> бронха. Как правило, развитие этого синдрома обусловлено отдаленным метастазированием. Реже толчком к возникновению </a:t>
            </a:r>
            <a:r>
              <a:rPr lang="ru-RU" sz="2000" dirty="0" err="1">
                <a:effectLst>
                  <a:outerShdw blurRad="38100" dist="38100" dir="2700000" algn="tl">
                    <a:srgbClr val="000000">
                      <a:alpha val="43137"/>
                    </a:srgbClr>
                  </a:outerShdw>
                </a:effectLst>
              </a:rPr>
              <a:t>карциноидного</a:t>
            </a:r>
            <a:r>
              <a:rPr lang="ru-RU" sz="2000" dirty="0">
                <a:effectLst>
                  <a:outerShdw blurRad="38100" dist="38100" dir="2700000" algn="tl">
                    <a:srgbClr val="000000">
                      <a:alpha val="43137"/>
                    </a:srgbClr>
                  </a:outerShdw>
                </a:effectLst>
              </a:rPr>
              <a:t> синдрома становится инвазивная процедура (обычно – биопсия) или хирургическое вмешательство</a:t>
            </a:r>
            <a:r>
              <a:rPr lang="ru-RU" sz="2000" dirty="0" smtClean="0">
                <a:effectLst>
                  <a:outerShdw blurRad="38100" dist="38100" dir="2700000" algn="tl">
                    <a:srgbClr val="000000">
                      <a:alpha val="43137"/>
                    </a:srgbClr>
                  </a:outerShdw>
                </a:effectLst>
              </a:rPr>
              <a:t>.</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7485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outerShdw blurRad="38100" dist="38100" dir="2700000" algn="tl">
                    <a:srgbClr val="000000">
                      <a:alpha val="43137"/>
                    </a:srgbClr>
                  </a:outerShdw>
                </a:effectLst>
              </a:rPr>
              <a:t>ПЛЕВРОПУЛЬМОНАЛЬНАЯ БЛАСТОМА</a:t>
            </a:r>
          </a:p>
        </p:txBody>
      </p:sp>
      <p:sp>
        <p:nvSpPr>
          <p:cNvPr id="3" name="Объект 2"/>
          <p:cNvSpPr>
            <a:spLocks noGrp="1"/>
          </p:cNvSpPr>
          <p:nvPr>
            <p:ph idx="1"/>
          </p:nvPr>
        </p:nvSpPr>
        <p:spPr/>
        <p:txBody>
          <a:bodyPr>
            <a:normAutofit/>
          </a:bodyPr>
          <a:lstStyle/>
          <a:p>
            <a:r>
              <a:rPr lang="ru-RU" altLang="ru-RU" sz="3200" dirty="0"/>
              <a:t>Плевропульмональная бластома (ППБ) - это редкая злокачественная эмбриональная </a:t>
            </a:r>
            <a:r>
              <a:rPr lang="ru-RU" altLang="ru-RU" sz="3200" dirty="0" err="1"/>
              <a:t>мезенхимальная</a:t>
            </a:r>
            <a:r>
              <a:rPr lang="ru-RU" altLang="ru-RU" sz="3200" dirty="0"/>
              <a:t> опухоль легкого и плевры, которая встречается почти исключительно у детей младше 6 лет. Существует три подтипа ППБ: тип 1 - преимущественно </a:t>
            </a:r>
            <a:r>
              <a:rPr lang="ru-RU" altLang="ru-RU" sz="3200" dirty="0" err="1"/>
              <a:t>макроцистный</a:t>
            </a:r>
            <a:r>
              <a:rPr lang="ru-RU" altLang="ru-RU" sz="3200" dirty="0"/>
              <a:t> (14%), тип 2 - смешанный кистозный и твердый (48%), а тип 3 - преимущественно твердый (38%). </a:t>
            </a:r>
          </a:p>
        </p:txBody>
      </p:sp>
    </p:spTree>
    <p:extLst>
      <p:ext uri="{BB962C8B-B14F-4D97-AF65-F5344CB8AC3E}">
        <p14:creationId xmlns:p14="http://schemas.microsoft.com/office/powerpoint/2010/main" val="525269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altLang="ru-RU" sz="3600" dirty="0"/>
              <a:t>Диагноз часто затруднён, потому что </a:t>
            </a:r>
            <a:r>
              <a:rPr lang="en-US" altLang="ru-RU" sz="3600" dirty="0"/>
              <a:t>PPB</a:t>
            </a:r>
            <a:r>
              <a:rPr lang="ru-RU" altLang="ru-RU" sz="3600" dirty="0"/>
              <a:t> путают с другими опухолями, особенно с кистозными </a:t>
            </a:r>
            <a:r>
              <a:rPr lang="ru-RU" altLang="ru-RU" sz="3600" dirty="0" err="1"/>
              <a:t>аденоматоидными</a:t>
            </a:r>
            <a:r>
              <a:rPr lang="ru-RU" altLang="ru-RU" sz="3600" dirty="0"/>
              <a:t> </a:t>
            </a:r>
            <a:r>
              <a:rPr lang="ru-RU" altLang="ru-RU" sz="3600" dirty="0" err="1"/>
              <a:t>мальформациями</a:t>
            </a:r>
            <a:r>
              <a:rPr lang="ru-RU" altLang="ru-RU" sz="3600" dirty="0"/>
              <a:t> или эмпиемой, с неспецифическим респираторным расстройством или признаками пневмонии и спонтанным пневмотораксом</a:t>
            </a:r>
            <a:r>
              <a:rPr lang="ru-RU" altLang="ru-RU" sz="3600" dirty="0" smtClean="0"/>
              <a:t>.</a:t>
            </a:r>
            <a:endParaRPr lang="ru-RU" altLang="ru-RU" sz="3600" dirty="0"/>
          </a:p>
        </p:txBody>
      </p:sp>
    </p:spTree>
    <p:extLst>
      <p:ext uri="{BB962C8B-B14F-4D97-AF65-F5344CB8AC3E}">
        <p14:creationId xmlns:p14="http://schemas.microsoft.com/office/powerpoint/2010/main" val="315302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sz="2800" dirty="0"/>
              <a:t>Относительно часто встречаются метастазы в легких при опухоли </a:t>
            </a:r>
            <a:r>
              <a:rPr lang="ru-RU" sz="2800" dirty="0" err="1"/>
              <a:t>Вильмса</a:t>
            </a:r>
            <a:r>
              <a:rPr lang="ru-RU" sz="2800" dirty="0"/>
              <a:t>, </a:t>
            </a:r>
            <a:r>
              <a:rPr lang="ru-RU" sz="2800" dirty="0" err="1"/>
              <a:t>нейробластоме</a:t>
            </a:r>
            <a:r>
              <a:rPr lang="ru-RU" sz="2800" dirty="0"/>
              <a:t> и остеогенной саркоме. Доброкачественные опухоли, локализующиеся на периферии легких, выявляются случайно при рентгенологическом обследовании по другому поводу. </a:t>
            </a:r>
            <a:r>
              <a:rPr lang="ru-RU" sz="2800" dirty="0" err="1"/>
              <a:t>Эндобронхиально</a:t>
            </a:r>
            <a:r>
              <a:rPr lang="ru-RU" sz="2800" dirty="0"/>
              <a:t> развивающиеся опухоли дают картину ателектаза долевых бронхов; в этих случаях уточнить </a:t>
            </a:r>
            <a:r>
              <a:rPr lang="ru-RU" sz="2800" dirty="0" err="1"/>
              <a:t>диатноз</a:t>
            </a:r>
            <a:r>
              <a:rPr lang="ru-RU" sz="2800" dirty="0"/>
              <a:t> помогает </a:t>
            </a:r>
            <a:r>
              <a:rPr lang="ru-RU" sz="2800" dirty="0" smtClean="0"/>
              <a:t>бронхоскопия.</a:t>
            </a:r>
            <a:endParaRPr lang="ru-RU" sz="2800" dirty="0"/>
          </a:p>
        </p:txBody>
      </p:sp>
    </p:spTree>
    <p:extLst>
      <p:ext uri="{BB962C8B-B14F-4D97-AF65-F5344CB8AC3E}">
        <p14:creationId xmlns:p14="http://schemas.microsoft.com/office/powerpoint/2010/main" val="3485351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r>
              <a:rPr lang="ru-RU" altLang="ru-RU" sz="3200" dirty="0"/>
              <a:t>Хотя PPB не была идентифицирована как часть специфического синдрома, около 25% случаев встречаются в семейных условиях с высокой распространенностью внелегочных опухолей, включая кистозную нефрому (наиболее распространенную), новообразования щитовидной железы, саркомы, </a:t>
            </a:r>
            <a:r>
              <a:rPr lang="ru-RU" altLang="ru-RU" sz="3200" dirty="0" err="1"/>
              <a:t>медуллобластому</a:t>
            </a:r>
            <a:r>
              <a:rPr lang="ru-RU" altLang="ru-RU" sz="3200" dirty="0"/>
              <a:t>, GCT и гематологические заболевания</a:t>
            </a:r>
            <a:r>
              <a:rPr lang="ru-RU" altLang="ru-RU" sz="3200" dirty="0" smtClean="0"/>
              <a:t>.</a:t>
            </a:r>
            <a:endParaRPr lang="ru-RU" altLang="ru-RU" sz="3200" dirty="0"/>
          </a:p>
        </p:txBody>
      </p:sp>
    </p:spTree>
    <p:extLst>
      <p:ext uri="{BB962C8B-B14F-4D97-AF65-F5344CB8AC3E}">
        <p14:creationId xmlns:p14="http://schemas.microsoft.com/office/powerpoint/2010/main" val="338606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Autofit/>
          </a:bodyPr>
          <a:lstStyle/>
          <a:p>
            <a:r>
              <a:rPr lang="ru-RU" altLang="ru-RU" sz="2800" dirty="0"/>
              <a:t>Поскольку диагноз часто запаздывает, у больных, как правило, отмечаются большие массы, вызывающие почти полное заполнение </a:t>
            </a:r>
            <a:r>
              <a:rPr lang="ru-RU" altLang="ru-RU" sz="2800" dirty="0" err="1"/>
              <a:t>гемиторакса</a:t>
            </a:r>
            <a:r>
              <a:rPr lang="ru-RU" altLang="ru-RU" sz="2800" dirty="0"/>
              <a:t> .Другими особенностями визуализации, которые предполагают наличие ППБ, являются правостороннее расположение, периферически расположенная масса без инвазии грудной стенки, гетерогенно низкое затухание на КТ, отсутствие </a:t>
            </a:r>
            <a:r>
              <a:rPr lang="ru-RU" altLang="ru-RU" sz="2800" dirty="0" err="1"/>
              <a:t>кальцификации</a:t>
            </a:r>
            <a:r>
              <a:rPr lang="ru-RU" altLang="ru-RU" sz="2800" dirty="0"/>
              <a:t> и связанный с этим плевральный выпот и пневмоторакс </a:t>
            </a:r>
            <a:r>
              <a:rPr lang="ru-RU" altLang="ru-RU" sz="2400" dirty="0" smtClean="0"/>
              <a:t>.</a:t>
            </a:r>
            <a:endParaRPr lang="ru-RU" altLang="ru-RU" sz="2400" dirty="0"/>
          </a:p>
        </p:txBody>
      </p:sp>
    </p:spTree>
    <p:extLst>
      <p:ext uri="{BB962C8B-B14F-4D97-AF65-F5344CB8AC3E}">
        <p14:creationId xmlns:p14="http://schemas.microsoft.com/office/powerpoint/2010/main" val="2588493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600" dirty="0"/>
              <a:t>Плевропульмональная бластома может быть одиночной или множественной с дополнительными поражениями, происходящими синхронно или </a:t>
            </a:r>
            <a:r>
              <a:rPr lang="ru-RU" altLang="ru-RU" sz="3600" dirty="0" err="1"/>
              <a:t>метахронно</a:t>
            </a:r>
            <a:r>
              <a:rPr lang="ru-RU" altLang="ru-RU" sz="3600" dirty="0"/>
              <a:t>. Наличие множественных поражений должно предполагать диагноз ППБ</a:t>
            </a:r>
            <a:r>
              <a:rPr lang="ru-RU" altLang="ru-RU" sz="3600" dirty="0" smtClean="0"/>
              <a:t>.</a:t>
            </a:r>
            <a:endParaRPr lang="ru-RU" altLang="ru-RU" sz="3600" dirty="0"/>
          </a:p>
        </p:txBody>
      </p:sp>
    </p:spTree>
    <p:extLst>
      <p:ext uri="{BB962C8B-B14F-4D97-AF65-F5344CB8AC3E}">
        <p14:creationId xmlns:p14="http://schemas.microsoft.com/office/powerpoint/2010/main" val="8084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Плевропульмональная бластома характеризуется неспецифической клинической картиной. Опухолевый процесс вызывает симптомы, свойственные респираторным патологиям</a:t>
            </a:r>
            <a:r>
              <a:rPr lang="ru-RU" dirty="0" smtClean="0"/>
              <a:t>.</a:t>
            </a:r>
          </a:p>
          <a:p>
            <a:r>
              <a:rPr lang="ru-RU" dirty="0"/>
              <a:t>Новообразования всех типов провоцируют боли в области грудной клетки, кашель, повышение температуры тела. Развитие солидных и смешанных бластом часто сопровождается одышкой и общей слабостью</a:t>
            </a:r>
            <a:r>
              <a:rPr lang="ru-RU" dirty="0" smtClean="0"/>
              <a:t>.</a:t>
            </a:r>
          </a:p>
          <a:p>
            <a:r>
              <a:rPr lang="ru-RU" dirty="0"/>
              <a:t>В редких случаях рост ППБ вызывает пневмоторакс. Это состояние характеризуется дыхательной недостаточностью и выраженной одышкой.</a:t>
            </a:r>
          </a:p>
          <a:p>
            <a:r>
              <a:rPr lang="ru-RU" dirty="0"/>
              <a:t>Развитие опухолевого процесса может сопровождаться снижением аппетита и </a:t>
            </a:r>
            <a:r>
              <a:rPr lang="ru-RU" dirty="0" err="1"/>
              <a:t>гипергидрозом</a:t>
            </a:r>
            <a:r>
              <a:rPr lang="ru-RU" dirty="0"/>
              <a:t> (повышенное потоотделение</a:t>
            </a:r>
            <a:r>
              <a:rPr lang="ru-RU" dirty="0" smtClean="0"/>
              <a:t>).</a:t>
            </a:r>
            <a:endParaRPr lang="ru-RU" dirty="0"/>
          </a:p>
        </p:txBody>
      </p:sp>
    </p:spTree>
    <p:extLst>
      <p:ext uri="{BB962C8B-B14F-4D97-AF65-F5344CB8AC3E}">
        <p14:creationId xmlns:p14="http://schemas.microsoft.com/office/powerpoint/2010/main" val="3388888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altLang="ru-RU" sz="2800" b="1" dirty="0">
                <a:solidFill>
                  <a:srgbClr val="FF0000"/>
                </a:solidFill>
              </a:rPr>
              <a:t>Незрелая</a:t>
            </a:r>
            <a:r>
              <a:rPr lang="ru-RU" altLang="ru-RU" sz="2800" b="1" baseline="30000" dirty="0">
                <a:solidFill>
                  <a:srgbClr val="FF0000"/>
                </a:solidFill>
              </a:rPr>
              <a:t> </a:t>
            </a:r>
            <a:r>
              <a:rPr lang="ru-RU" altLang="ru-RU" sz="2800" b="1" dirty="0">
                <a:solidFill>
                  <a:srgbClr val="FF0000"/>
                </a:solidFill>
              </a:rPr>
              <a:t>периферическая </a:t>
            </a:r>
            <a:r>
              <a:rPr lang="ru-RU" altLang="ru-RU" sz="2800" b="1" dirty="0" err="1">
                <a:solidFill>
                  <a:srgbClr val="FF0000"/>
                </a:solidFill>
              </a:rPr>
              <a:t>нейроэктодермальная</a:t>
            </a:r>
            <a:r>
              <a:rPr lang="ru-RU" altLang="ru-RU" sz="2800" b="1" dirty="0">
                <a:solidFill>
                  <a:srgbClr val="FF0000"/>
                </a:solidFill>
              </a:rPr>
              <a:t> опухоль (НПНО) </a:t>
            </a:r>
            <a:r>
              <a:rPr lang="ru-RU" altLang="ru-RU" sz="2800" dirty="0"/>
              <a:t>- недифференцированная </a:t>
            </a:r>
            <a:r>
              <a:rPr lang="ru-RU" altLang="ru-RU" sz="2800" dirty="0" err="1"/>
              <a:t>высокозлокачественная</a:t>
            </a:r>
            <a:r>
              <a:rPr lang="ru-RU" altLang="ru-RU" sz="2800" dirty="0"/>
              <a:t> саркома, развивающаяся скорее всего из мигрирующих эмбриональных клеток </a:t>
            </a:r>
            <a:r>
              <a:rPr lang="ru-RU" altLang="ru-RU" sz="2800" dirty="0" err="1"/>
              <a:t>неврального</a:t>
            </a:r>
            <a:r>
              <a:rPr lang="ru-RU" altLang="ru-RU" sz="2800" dirty="0"/>
              <a:t> гребешка (</a:t>
            </a:r>
            <a:r>
              <a:rPr lang="ru-RU" altLang="ru-RU" sz="2800" dirty="0" err="1"/>
              <a:t>peripheral</a:t>
            </a:r>
            <a:r>
              <a:rPr lang="ru-RU" altLang="ru-RU" sz="2800" dirty="0"/>
              <a:t> </a:t>
            </a:r>
            <a:r>
              <a:rPr lang="ru-RU" altLang="ru-RU" sz="2800" dirty="0" err="1"/>
              <a:t>primitive</a:t>
            </a:r>
            <a:r>
              <a:rPr lang="ru-RU" altLang="ru-RU" sz="2800" dirty="0"/>
              <a:t> </a:t>
            </a:r>
            <a:r>
              <a:rPr lang="ru-RU" altLang="ru-RU" sz="2800" dirty="0" err="1"/>
              <a:t>neuroectodermal</a:t>
            </a:r>
            <a:r>
              <a:rPr lang="ru-RU" altLang="ru-RU" sz="2800" dirty="0"/>
              <a:t> </a:t>
            </a:r>
            <a:r>
              <a:rPr lang="ru-RU" altLang="ru-RU" sz="2800" dirty="0" err="1"/>
              <a:t>tumor</a:t>
            </a:r>
            <a:r>
              <a:rPr lang="ru-RU" altLang="ru-RU" sz="2800" dirty="0"/>
              <a:t> - PNET). </a:t>
            </a:r>
          </a:p>
        </p:txBody>
      </p:sp>
    </p:spTree>
    <p:extLst>
      <p:ext uri="{BB962C8B-B14F-4D97-AF65-F5344CB8AC3E}">
        <p14:creationId xmlns:p14="http://schemas.microsoft.com/office/powerpoint/2010/main" val="3585271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2800" dirty="0"/>
              <a:t>Описана в различных органах и системах под разными названиями. Синонимы: мелкоклеточная недифференцированная опухоль грудной стенки, злокачественная мелкоклеточная </a:t>
            </a:r>
            <a:r>
              <a:rPr lang="ru-RU" altLang="ru-RU" sz="2800" dirty="0" err="1"/>
              <a:t>торакопульмональная</a:t>
            </a:r>
            <a:r>
              <a:rPr lang="ru-RU" altLang="ru-RU" sz="2800" dirty="0"/>
              <a:t> </a:t>
            </a:r>
          </a:p>
          <a:p>
            <a:pPr>
              <a:buFont typeface="Wingdings" panose="05000000000000000000" pitchFamily="2" charset="2"/>
              <a:buNone/>
            </a:pPr>
            <a:r>
              <a:rPr lang="ru-RU" altLang="ru-RU" sz="2800" dirty="0"/>
              <a:t>    опухоль, примитивная </a:t>
            </a:r>
            <a:r>
              <a:rPr lang="ru-RU" altLang="ru-RU" sz="2800" dirty="0" err="1"/>
              <a:t>нейроэктодермальная</a:t>
            </a:r>
            <a:r>
              <a:rPr lang="ru-RU" altLang="ru-RU" sz="2800" dirty="0"/>
              <a:t> опухоль, </a:t>
            </a:r>
            <a:r>
              <a:rPr lang="ru-RU" altLang="ru-RU" sz="2800" dirty="0" err="1"/>
              <a:t>эктомезенхимома</a:t>
            </a:r>
            <a:r>
              <a:rPr lang="ru-RU" altLang="ru-RU" sz="2800" dirty="0"/>
              <a:t>, </a:t>
            </a:r>
            <a:r>
              <a:rPr lang="ru-RU" altLang="ru-RU" sz="2800" dirty="0" err="1"/>
              <a:t>эпендимобластома</a:t>
            </a:r>
            <a:r>
              <a:rPr lang="ru-RU" altLang="ru-RU" sz="2800" dirty="0"/>
              <a:t>, </a:t>
            </a:r>
            <a:r>
              <a:rPr lang="ru-RU" altLang="ru-RU" sz="2800" dirty="0" err="1"/>
              <a:t>нейробластома</a:t>
            </a:r>
            <a:r>
              <a:rPr lang="ru-RU" altLang="ru-RU" sz="2800" dirty="0"/>
              <a:t>, опухоль </a:t>
            </a:r>
            <a:r>
              <a:rPr lang="ru-RU" altLang="ru-RU" sz="2800" dirty="0" smtClean="0"/>
              <a:t>Аскина</a:t>
            </a:r>
            <a:endParaRPr lang="ru-RU" altLang="ru-RU" sz="2800" dirty="0">
              <a:solidFill>
                <a:srgbClr val="00B050"/>
              </a:solidFill>
            </a:endParaRPr>
          </a:p>
        </p:txBody>
      </p:sp>
    </p:spTree>
    <p:extLst>
      <p:ext uri="{BB962C8B-B14F-4D97-AF65-F5344CB8AC3E}">
        <p14:creationId xmlns:p14="http://schemas.microsoft.com/office/powerpoint/2010/main" val="961224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ОПУХОЛЬ АСКИНА</a:t>
            </a:r>
          </a:p>
        </p:txBody>
      </p:sp>
      <p:sp>
        <p:nvSpPr>
          <p:cNvPr id="3" name="Объект 2"/>
          <p:cNvSpPr>
            <a:spLocks noGrp="1"/>
          </p:cNvSpPr>
          <p:nvPr>
            <p:ph idx="1"/>
          </p:nvPr>
        </p:nvSpPr>
        <p:spPr/>
        <p:txBody>
          <a:bodyPr>
            <a:noAutofit/>
          </a:bodyPr>
          <a:lstStyle/>
          <a:p>
            <a:r>
              <a:rPr lang="ru-RU" altLang="ru-RU" sz="3200" dirty="0">
                <a:effectLst>
                  <a:outerShdw blurRad="38100" dist="38100" dir="2700000" algn="tl">
                    <a:srgbClr val="000000">
                      <a:alpha val="43137"/>
                    </a:srgbClr>
                  </a:outerShdw>
                </a:effectLst>
              </a:rPr>
              <a:t>Опухоль Аскина представляет собой разновидность саркомы </a:t>
            </a:r>
            <a:r>
              <a:rPr lang="ru-RU" altLang="ru-RU" sz="3200" dirty="0" err="1">
                <a:effectLst>
                  <a:outerShdw blurRad="38100" dist="38100" dir="2700000" algn="tl">
                    <a:srgbClr val="000000">
                      <a:alpha val="43137"/>
                    </a:srgbClr>
                  </a:outerShdw>
                </a:effectLst>
              </a:rPr>
              <a:t>Юинга</a:t>
            </a:r>
            <a:r>
              <a:rPr lang="ru-RU" altLang="ru-RU" sz="3200" dirty="0">
                <a:effectLst>
                  <a:outerShdw blurRad="38100" dist="38100" dir="2700000" algn="tl">
                    <a:srgbClr val="000000">
                      <a:alpha val="43137"/>
                    </a:srgbClr>
                  </a:outerShdw>
                </a:effectLst>
              </a:rPr>
              <a:t> или примитивную </a:t>
            </a:r>
            <a:r>
              <a:rPr lang="ru-RU" altLang="ru-RU" sz="3200" dirty="0" err="1">
                <a:effectLst>
                  <a:outerShdw blurRad="38100" dist="38100" dir="2700000" algn="tl">
                    <a:srgbClr val="000000">
                      <a:alpha val="43137"/>
                    </a:srgbClr>
                  </a:outerShdw>
                </a:effectLst>
              </a:rPr>
              <a:t>нейроэктодермальную</a:t>
            </a:r>
            <a:r>
              <a:rPr lang="ru-RU" altLang="ru-RU" sz="3200" dirty="0">
                <a:effectLst>
                  <a:outerShdw blurRad="38100" dist="38100" dir="2700000" algn="tl">
                    <a:srgbClr val="000000">
                      <a:alpha val="43137"/>
                    </a:srgbClr>
                  </a:outerShdw>
                </a:effectLst>
              </a:rPr>
              <a:t> опухоль, которая возникает из стенки грудной клетки, иногда из ребра и редко из паренхимы легкого. Около 17% злокачественных опухолей грудной клетки относятся к семейству опухолей саркомы </a:t>
            </a:r>
            <a:r>
              <a:rPr lang="ru-RU" altLang="ru-RU" sz="3200" dirty="0" err="1">
                <a:effectLst>
                  <a:outerShdw blurRad="38100" dist="38100" dir="2700000" algn="tl">
                    <a:srgbClr val="000000">
                      <a:alpha val="43137"/>
                    </a:srgbClr>
                  </a:outerShdw>
                </a:effectLst>
              </a:rPr>
              <a:t>Юинга</a:t>
            </a:r>
            <a:r>
              <a:rPr lang="ru-RU" altLang="ru-RU" sz="3200" dirty="0">
                <a:effectLst>
                  <a:outerShdw blurRad="38100" dist="38100" dir="2700000" algn="tl">
                    <a:srgbClr val="000000">
                      <a:alpha val="43137"/>
                    </a:srgbClr>
                  </a:outerShdw>
                </a:effectLst>
              </a:rPr>
              <a:t>, и 15% всех сарком </a:t>
            </a:r>
            <a:r>
              <a:rPr lang="ru-RU" altLang="ru-RU" sz="3200" dirty="0" err="1">
                <a:effectLst>
                  <a:outerShdw blurRad="38100" dist="38100" dir="2700000" algn="tl">
                    <a:srgbClr val="000000">
                      <a:alpha val="43137"/>
                    </a:srgbClr>
                  </a:outerShdw>
                </a:effectLst>
              </a:rPr>
              <a:t>Юинга</a:t>
            </a:r>
            <a:r>
              <a:rPr lang="ru-RU" altLang="ru-RU" sz="3200" dirty="0">
                <a:effectLst>
                  <a:outerShdw blurRad="38100" dist="38100" dir="2700000" algn="tl">
                    <a:srgbClr val="000000">
                      <a:alpha val="43137"/>
                    </a:srgbClr>
                  </a:outerShdw>
                </a:effectLst>
              </a:rPr>
              <a:t> локализуются на стенке грудной клетки. </a:t>
            </a:r>
          </a:p>
        </p:txBody>
      </p:sp>
    </p:spTree>
    <p:extLst>
      <p:ext uri="{BB962C8B-B14F-4D97-AF65-F5344CB8AC3E}">
        <p14:creationId xmlns:p14="http://schemas.microsoft.com/office/powerpoint/2010/main" val="4252643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600" dirty="0"/>
              <a:t>Саркома </a:t>
            </a:r>
            <a:r>
              <a:rPr lang="ru-RU" altLang="ru-RU" sz="3600" dirty="0" err="1"/>
              <a:t>Юинга</a:t>
            </a:r>
            <a:r>
              <a:rPr lang="ru-RU" altLang="ru-RU" sz="3600" dirty="0"/>
              <a:t> может встречаться в любой возрастной группе, но средний возраст проявления составляет 15 лет. Наиболее распространенным симптомом является локализованная боль, за которой следует пальпируемая масса. </a:t>
            </a:r>
          </a:p>
        </p:txBody>
      </p:sp>
    </p:spTree>
    <p:extLst>
      <p:ext uri="{BB962C8B-B14F-4D97-AF65-F5344CB8AC3E}">
        <p14:creationId xmlns:p14="http://schemas.microsoft.com/office/powerpoint/2010/main" val="4019371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altLang="ru-RU" sz="2800" dirty="0"/>
              <a:t>Прогноз у пациентов с опухолью Аскина плохой и зависит от распространенности опухоли и </a:t>
            </a:r>
            <a:r>
              <a:rPr lang="ru-RU" altLang="ru-RU" sz="2800" dirty="0" err="1"/>
              <a:t>резектабельности</a:t>
            </a:r>
            <a:r>
              <a:rPr lang="ru-RU" altLang="ru-RU" sz="2800" dirty="0"/>
              <a:t> опухоли после </a:t>
            </a:r>
            <a:r>
              <a:rPr lang="ru-RU" altLang="ru-RU" sz="2800" dirty="0" err="1"/>
              <a:t>неоадъювантной</a:t>
            </a:r>
            <a:r>
              <a:rPr lang="ru-RU" altLang="ru-RU" sz="2800" dirty="0"/>
              <a:t> терапии. Опухоль часто представлена ​​в виде большой массы грудной стенки с внутригрудным и/или </a:t>
            </a:r>
            <a:r>
              <a:rPr lang="ru-RU" altLang="ru-RU" sz="2800" dirty="0" err="1"/>
              <a:t>внегрудным</a:t>
            </a:r>
            <a:r>
              <a:rPr lang="ru-RU" altLang="ru-RU" sz="2800" dirty="0"/>
              <a:t> компонентом. Быстрый рост этих опухолей приводит к инвазии и разрушению соседних структур, включая мышцы, ребра, плевру и паренхиму легкого. </a:t>
            </a:r>
          </a:p>
        </p:txBody>
      </p:sp>
    </p:spTree>
    <p:extLst>
      <p:ext uri="{BB962C8B-B14F-4D97-AF65-F5344CB8AC3E}">
        <p14:creationId xmlns:p14="http://schemas.microsoft.com/office/powerpoint/2010/main" val="144657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t>Часто трудно различить компрессию легких и инвазию с помощью КТ или МРТ. Распространение опухоли в плевру и плевральные выпоты происходят часто. Деструкция  ребра характерна Опухоль Аскина редко содержит </a:t>
            </a:r>
            <a:r>
              <a:rPr lang="ru-RU" altLang="ru-RU" sz="3200" dirty="0" err="1"/>
              <a:t>кальцификаты</a:t>
            </a:r>
            <a:r>
              <a:rPr lang="ru-RU" altLang="ru-RU" sz="3200" dirty="0"/>
              <a:t>. Опухоли обычно имеют гетерогенный вид на КТ и МРТ, вызванных некрозом и кровоизлиянием </a:t>
            </a:r>
            <a:r>
              <a:rPr lang="ru-RU" altLang="ru-RU" sz="3200" dirty="0" smtClean="0"/>
              <a:t>.</a:t>
            </a:r>
            <a:endParaRPr lang="ru-RU" altLang="ru-RU" sz="3200" dirty="0"/>
          </a:p>
        </p:txBody>
      </p:sp>
    </p:spTree>
    <p:extLst>
      <p:ext uri="{BB962C8B-B14F-4D97-AF65-F5344CB8AC3E}">
        <p14:creationId xmlns:p14="http://schemas.microsoft.com/office/powerpoint/2010/main" val="285213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Причины возникновения опухолей грудной стенки выяснены недостаточно. Патогенетические звенья этих заболеваний мало чем отличаются от онкологических процессов других локализаций. В возникновении ряда опухолей определенную роль может играть перенесенная </a:t>
            </a:r>
            <a:r>
              <a:rPr lang="ru-RU" dirty="0" smtClean="0"/>
              <a:t>травма. </a:t>
            </a:r>
            <a:r>
              <a:rPr lang="ru-RU" dirty="0"/>
              <a:t>Некоторые опухоли могут развиваться на фоне существующих предопухолевых процессов. </a:t>
            </a:r>
            <a:r>
              <a:rPr lang="ru-RU" dirty="0" smtClean="0"/>
              <a:t>Ряд </a:t>
            </a:r>
            <a:r>
              <a:rPr lang="ru-RU" dirty="0"/>
              <a:t>опухолей развивается в ранее неизменных тканях вследствие действия онкогенных </a:t>
            </a:r>
            <a:r>
              <a:rPr lang="ru-RU" dirty="0" smtClean="0"/>
              <a:t>факторов.</a:t>
            </a:r>
            <a:r>
              <a:rPr lang="en-US" dirty="0" smtClean="0"/>
              <a:t> </a:t>
            </a:r>
            <a:r>
              <a:rPr lang="ru-RU" dirty="0" smtClean="0"/>
              <a:t>Наследственный фактор и генетические мутации влияют на возникновение опухолей грудной полости.</a:t>
            </a:r>
            <a:endParaRPr lang="ru-RU" dirty="0"/>
          </a:p>
        </p:txBody>
      </p:sp>
    </p:spTree>
    <p:extLst>
      <p:ext uri="{BB962C8B-B14F-4D97-AF65-F5344CB8AC3E}">
        <p14:creationId xmlns:p14="http://schemas.microsoft.com/office/powerpoint/2010/main" val="3205942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Клинически НПНО проявляется быстро растущей болезненной опухолью с локальным инфильтрирующим ростом. Довольно долго считали, что незрелая опухоль малочувствительна к химиотерапии и облучению. Первичный очаг локализуется в костях и мягких тканях грудной клетки и проявляется множественными узлами, поражающими плевру, однако описаны и изолированные поражения легкого, и других органов.</a:t>
            </a:r>
          </a:p>
          <a:p>
            <a:r>
              <a:rPr lang="ru-RU" dirty="0"/>
              <a:t>Рецидивы после удаления опухоли довольно характерны и чаще локализуются в зоне операции или в легких. Реже обнаруживаются метастатические очаги в скелете, головном мозгу, печени. Описаны метастазы </a:t>
            </a:r>
            <a:r>
              <a:rPr lang="ru-RU" dirty="0" err="1"/>
              <a:t>остеобластического</a:t>
            </a:r>
            <a:r>
              <a:rPr lang="ru-RU" dirty="0"/>
              <a:t> характера. В связи с этим необходимо до начала радикального лечения исключить генерализацию НПНО с использованием </a:t>
            </a:r>
            <a:r>
              <a:rPr lang="ru-RU" dirty="0" err="1"/>
              <a:t>сцинтиграфии</a:t>
            </a:r>
            <a:r>
              <a:rPr lang="ru-RU" dirty="0"/>
              <a:t> и компьютерной томографии. Типичные признаки включают неоднородное утолщение плевры с уплотнением мягких тканей. Места метастазирования включают легкие, медиастинальные и забрюшинные лимфатические узлы, </a:t>
            </a:r>
            <a:r>
              <a:rPr lang="ru-RU" dirty="0" err="1"/>
              <a:t>экстраторакальный</a:t>
            </a:r>
            <a:r>
              <a:rPr lang="ru-RU" dirty="0"/>
              <a:t> скелет, печень, надпочечники и нервную ткань</a:t>
            </a:r>
            <a:r>
              <a:rPr lang="ru-RU" dirty="0" smtClean="0"/>
              <a:t>.</a:t>
            </a:r>
            <a:endParaRPr lang="ru-RU" dirty="0"/>
          </a:p>
        </p:txBody>
      </p:sp>
    </p:spTree>
    <p:extLst>
      <p:ext uri="{BB962C8B-B14F-4D97-AF65-F5344CB8AC3E}">
        <p14:creationId xmlns:p14="http://schemas.microsoft.com/office/powerpoint/2010/main" val="4214783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Клинические проявления</a:t>
            </a:r>
            <a:endParaRPr lang="ru-RU" dirty="0"/>
          </a:p>
        </p:txBody>
      </p:sp>
      <p:sp>
        <p:nvSpPr>
          <p:cNvPr id="3" name="Объект 2"/>
          <p:cNvSpPr>
            <a:spLocks noGrp="1"/>
          </p:cNvSpPr>
          <p:nvPr>
            <p:ph idx="1"/>
          </p:nvPr>
        </p:nvSpPr>
        <p:spPr/>
        <p:txBody>
          <a:bodyPr>
            <a:normAutofit fontScale="92500" lnSpcReduction="20000"/>
          </a:bodyPr>
          <a:lstStyle/>
          <a:p>
            <a:r>
              <a:rPr lang="ru-RU" dirty="0"/>
              <a:t>Одним из основных симптомов следует считать давление на соседние органы и их смещение. Расстройства при доброкачественных опухолях обычно наступают по достижении ими размера кулака ребенка, при злокачественных опухолях к этому времени уже обнаруживается их общее воздействие на организм ребенка. Давление на верхнюю полую вену вызывает появление застоя в венах грудной клетки, шеи и верхних конечностей — так называемый симптом верхней полой вены. Он особенно выражен при опухолях в переднем верхнем средостении: шея становится одутловатой, лицо краснеет. Отмечаются и другие симптомы давления: рефлекторный кашель, одышка, </a:t>
            </a:r>
            <a:r>
              <a:rPr lang="ru-RU" dirty="0" err="1"/>
              <a:t>стридор</a:t>
            </a:r>
            <a:r>
              <a:rPr lang="ru-RU" dirty="0"/>
              <a:t>, а также затруднения дыхания. Опухоли заднего средостения оказывают давление на соседние нервные стволы. Воздействие на симпатический ствол сопровождается синдромом Горнера (</a:t>
            </a:r>
            <a:r>
              <a:rPr lang="ru-RU" dirty="0" err="1"/>
              <a:t>myosis</a:t>
            </a:r>
            <a:r>
              <a:rPr lang="ru-RU" dirty="0"/>
              <a:t>, </a:t>
            </a:r>
            <a:r>
              <a:rPr lang="ru-RU" dirty="0" err="1"/>
              <a:t>ptosis</a:t>
            </a:r>
            <a:r>
              <a:rPr lang="ru-RU" dirty="0"/>
              <a:t>, </a:t>
            </a:r>
            <a:r>
              <a:rPr lang="ru-RU" dirty="0" err="1"/>
              <a:t>enophthalmus</a:t>
            </a:r>
            <a:r>
              <a:rPr lang="ru-RU" dirty="0"/>
              <a:t>), анизокорией, усиленным слюноотделением. Давление на блуждающий нерв вызывает брадикардию, запор, парез кишечника. Следствием давления на диафрагмальный нерв являются икота и высокое расположение диафрагмы. В отдельных случаях отмечается воздействие на возвратный нерв, выражающееся в изменении фонации (охриплость</a:t>
            </a:r>
            <a:r>
              <a:rPr lang="ru-RU" dirty="0" smtClean="0"/>
              <a:t>).</a:t>
            </a:r>
            <a:endParaRPr lang="ru-RU" dirty="0"/>
          </a:p>
        </p:txBody>
      </p:sp>
    </p:spTree>
    <p:extLst>
      <p:ext uri="{BB962C8B-B14F-4D97-AF65-F5344CB8AC3E}">
        <p14:creationId xmlns:p14="http://schemas.microsoft.com/office/powerpoint/2010/main" val="2822592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диагностики</a:t>
            </a:r>
            <a:endParaRPr lang="ru-RU" dirty="0"/>
          </a:p>
        </p:txBody>
      </p:sp>
      <p:sp>
        <p:nvSpPr>
          <p:cNvPr id="3" name="Объект 2"/>
          <p:cNvSpPr>
            <a:spLocks noGrp="1"/>
          </p:cNvSpPr>
          <p:nvPr>
            <p:ph idx="1"/>
          </p:nvPr>
        </p:nvSpPr>
        <p:spPr/>
        <p:txBody>
          <a:bodyPr/>
          <a:lstStyle/>
          <a:p>
            <a:r>
              <a:rPr lang="ru-RU" dirty="0"/>
              <a:t>При рентгенологическом исследовании доброкачественные опухоли видны как хорошо отграниченные образования, чаще шарообразной формы, дающие тень одной плотности, иногда с отложениями кальция. При злокачественных новообразованиях тень неоднородная, границы нечеткие. Диагноз уточняется рядом дополнительных </a:t>
            </a:r>
            <a:r>
              <a:rPr lang="ru-RU" dirty="0" err="1"/>
              <a:t>рентгенологиечских</a:t>
            </a:r>
            <a:r>
              <a:rPr lang="ru-RU" dirty="0"/>
              <a:t> методов: </a:t>
            </a:r>
            <a:r>
              <a:rPr lang="ru-RU" dirty="0" err="1"/>
              <a:t>суперэкспонирояванной</a:t>
            </a:r>
            <a:r>
              <a:rPr lang="ru-RU" dirty="0"/>
              <a:t> рентгенографией, контрастным исследованием пищевода, </a:t>
            </a:r>
            <a:r>
              <a:rPr lang="ru-RU" dirty="0" err="1"/>
              <a:t>пневмомедиастинографией</a:t>
            </a:r>
            <a:r>
              <a:rPr lang="ru-RU" dirty="0"/>
              <a:t>, искусственным пневмотораксом, бронхографией, ангиографией, </a:t>
            </a:r>
            <a:r>
              <a:rPr lang="ru-RU" dirty="0" err="1"/>
              <a:t>кимографией</a:t>
            </a:r>
            <a:r>
              <a:rPr lang="ru-RU" dirty="0"/>
              <a:t>, </a:t>
            </a:r>
            <a:r>
              <a:rPr lang="ru-RU" dirty="0" smtClean="0"/>
              <a:t>томографией.</a:t>
            </a:r>
            <a:endParaRPr lang="ru-RU" dirty="0"/>
          </a:p>
        </p:txBody>
      </p:sp>
    </p:spTree>
    <p:extLst>
      <p:ext uri="{BB962C8B-B14F-4D97-AF65-F5344CB8AC3E}">
        <p14:creationId xmlns:p14="http://schemas.microsoft.com/office/powerpoint/2010/main" val="1697116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300576" y="190113"/>
            <a:ext cx="11521310" cy="6301711"/>
          </a:xfrm>
          <a:prstGeom prst="rect">
            <a:avLst/>
          </a:prstGeom>
          <a:ln>
            <a:noFill/>
          </a:ln>
          <a:effectLst>
            <a:softEdge rad="112500"/>
          </a:effectLst>
        </p:spPr>
      </p:pic>
    </p:spTree>
    <p:extLst>
      <p:ext uri="{BB962C8B-B14F-4D97-AF65-F5344CB8AC3E}">
        <p14:creationId xmlns:p14="http://schemas.microsoft.com/office/powerpoint/2010/main" val="59892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sz="3200" dirty="0"/>
              <a:t>К числу диагностических исследований относятся гематологические анализы, </a:t>
            </a:r>
            <a:r>
              <a:rPr lang="ru-RU" sz="3200" dirty="0" err="1"/>
              <a:t>етернальная</a:t>
            </a:r>
            <a:r>
              <a:rPr lang="ru-RU" sz="3200" dirty="0"/>
              <a:t> </a:t>
            </a:r>
            <a:r>
              <a:rPr lang="ru-RU" sz="3200" dirty="0" err="1"/>
              <a:t>пункцпя</a:t>
            </a:r>
            <a:r>
              <a:rPr lang="ru-RU" sz="3200" dirty="0"/>
              <a:t> с исследованием костного мозга, сравнивающие измерения артериального давления, ЭКГ и спирография. На основании клинико-рентгенологических данных трудно установить специфику опухоли, но некоторые, уточнения может в этом плане внести локализация </a:t>
            </a:r>
            <a:r>
              <a:rPr lang="ru-RU" sz="3200" dirty="0" smtClean="0"/>
              <a:t>опухоли.</a:t>
            </a:r>
            <a:endParaRPr lang="ru-RU" sz="3200" dirty="0"/>
          </a:p>
        </p:txBody>
      </p:sp>
    </p:spTree>
    <p:extLst>
      <p:ext uri="{BB962C8B-B14F-4D97-AF65-F5344CB8AC3E}">
        <p14:creationId xmlns:p14="http://schemas.microsoft.com/office/powerpoint/2010/main" val="1285916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sz="2800" dirty="0"/>
              <a:t>Гематологические исследования выявляют или исключают системные заболевания. Пробное рентгенологическое облучение может дать определенные указания для диагностики, но оно не безразлично для ребенка, оценка его эффективности требует определенного времени. В случаях сомнения следует отдавать предпочтение пробной торакотомии, которую по показаниям можно закончить радикальным вмешательством</a:t>
            </a:r>
            <a:r>
              <a:rPr lang="ru-RU" sz="2800" dirty="0" smtClean="0"/>
              <a:t>.</a:t>
            </a:r>
            <a:endParaRPr lang="ru-RU" sz="2800" dirty="0"/>
          </a:p>
        </p:txBody>
      </p:sp>
    </p:spTree>
    <p:extLst>
      <p:ext uri="{BB962C8B-B14F-4D97-AF65-F5344CB8AC3E}">
        <p14:creationId xmlns:p14="http://schemas.microsoft.com/office/powerpoint/2010/main" val="2060991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400376" y="305020"/>
            <a:ext cx="11492412" cy="6046794"/>
          </a:xfrm>
          <a:prstGeom prst="rect">
            <a:avLst/>
          </a:prstGeom>
          <a:ln>
            <a:noFill/>
          </a:ln>
          <a:effectLst>
            <a:softEdge rad="112500"/>
          </a:effectLst>
        </p:spPr>
      </p:pic>
    </p:spTree>
    <p:extLst>
      <p:ext uri="{BB962C8B-B14F-4D97-AF65-F5344CB8AC3E}">
        <p14:creationId xmlns:p14="http://schemas.microsoft.com/office/powerpoint/2010/main" val="911063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лечения</a:t>
            </a:r>
            <a:endParaRPr lang="ru-RU" dirty="0"/>
          </a:p>
        </p:txBody>
      </p:sp>
      <p:sp>
        <p:nvSpPr>
          <p:cNvPr id="3" name="Объект 2"/>
          <p:cNvSpPr>
            <a:spLocks noGrp="1"/>
          </p:cNvSpPr>
          <p:nvPr>
            <p:ph idx="1"/>
          </p:nvPr>
        </p:nvSpPr>
        <p:spPr/>
        <p:txBody>
          <a:bodyPr>
            <a:normAutofit fontScale="92500" lnSpcReduction="10000"/>
          </a:bodyPr>
          <a:lstStyle/>
          <a:p>
            <a:r>
              <a:rPr lang="ru-RU" dirty="0"/>
              <a:t>При современном развитии грудной хирургии и анестезиологии у детей необходимо придерживаться наиболее раннего и радикального удаления опухолей и кист средостения независимо от возраста ребенка. Операция показана, как только установлен диагноз. При сдавлении органов средостения операция должна производиться по жизненным показаниям (Э. А. Степанов, 1961). Предоперационная подготовка проводится по общепринятым правилам. Она направлена на улучшение их общего состояния, повышение тонуса сердечно-сосудистой системы, профилактику легочных осложнений и развития   инфекции в   послеоперационной ране. Характер подготовки зависит от возраста ребенка, вида и размера опухоли или кисты и патоморфологической их характеристики. Необходимо учитывать, что при злокачественных опухолях и доброкачественных образованиях больших размеров у детей наблюдаются признаки легочной и сердечно-сосудистой недостаточности. Наилучшим видом обезболивания является </a:t>
            </a:r>
            <a:r>
              <a:rPr lang="ru-RU" dirty="0" err="1"/>
              <a:t>эндотрахеальный</a:t>
            </a:r>
            <a:r>
              <a:rPr lang="ru-RU" dirty="0"/>
              <a:t> наркоз с использованием мышечных релаксантов и управляемого дыхания</a:t>
            </a:r>
            <a:r>
              <a:rPr lang="ru-RU" dirty="0" smtClean="0"/>
              <a:t>.</a:t>
            </a:r>
            <a:endParaRPr lang="ru-RU" dirty="0"/>
          </a:p>
        </p:txBody>
      </p:sp>
    </p:spTree>
    <p:extLst>
      <p:ext uri="{BB962C8B-B14F-4D97-AF65-F5344CB8AC3E}">
        <p14:creationId xmlns:p14="http://schemas.microsoft.com/office/powerpoint/2010/main" val="360661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Хирургический доступ к средостению зависит от локализации патологического образования и его размеров. Наиболее часто прибегают к </a:t>
            </a:r>
            <a:r>
              <a:rPr lang="ru-RU" dirty="0" err="1"/>
              <a:t>передне</a:t>
            </a:r>
            <a:r>
              <a:rPr lang="ru-RU" dirty="0"/>
              <a:t>-боковому или </a:t>
            </a:r>
            <a:r>
              <a:rPr lang="ru-RU" dirty="0" err="1"/>
              <a:t>задне</a:t>
            </a:r>
            <a:r>
              <a:rPr lang="ru-RU" dirty="0"/>
              <a:t>-боковому межреберному разрезу, реже — к </a:t>
            </a:r>
            <a:r>
              <a:rPr lang="ru-RU" dirty="0" err="1"/>
              <a:t>чрезгрудинному</a:t>
            </a:r>
            <a:r>
              <a:rPr lang="ru-RU" dirty="0"/>
              <a:t>. Удаление опухолей и кист средостения в связи с различной их локализацией и неодинаковым характером не является типичной операцией, технические приемы определяются их величиной, видом, степенью сращения с органами и т. д. При опухолях больших размеров (неврогенные и сосудистые) рекомендуется «</a:t>
            </a:r>
            <a:r>
              <a:rPr lang="ru-RU" dirty="0" err="1"/>
              <a:t>кускование</a:t>
            </a:r>
            <a:r>
              <a:rPr lang="ru-RU" dirty="0"/>
              <a:t>» с помощью электроножа (Э. А. Степанов). В случае тесного сращения с сосудами и другими важными органами возможно оставление капсулы опухоли и удаление лишь слизистой кисты по Б. В. Петровскому. Послеоперационное лучевое лечение и химиотерапия назначаются при диагностировании злокачественной опухоли. Если же у детей до 2 лет обнаружена </a:t>
            </a:r>
            <a:r>
              <a:rPr lang="ru-RU" dirty="0" err="1"/>
              <a:t>нейробластома</a:t>
            </a:r>
            <a:r>
              <a:rPr lang="ru-RU" dirty="0"/>
              <a:t> или </a:t>
            </a:r>
            <a:r>
              <a:rPr lang="ru-RU" dirty="0" err="1"/>
              <a:t>ганглионейробластома</a:t>
            </a:r>
            <a:r>
              <a:rPr lang="ru-RU" dirty="0"/>
              <a:t> незлокачественного характера, указанная терапия не проводится, так как у детей этой возрастной группы рецидива пли метастазирования не отмечается</a:t>
            </a:r>
            <a:r>
              <a:rPr lang="ru-RU" dirty="0" smtClean="0"/>
              <a:t>.</a:t>
            </a:r>
            <a:endParaRPr lang="ru-RU" dirty="0"/>
          </a:p>
        </p:txBody>
      </p:sp>
    </p:spTree>
    <p:extLst>
      <p:ext uri="{BB962C8B-B14F-4D97-AF65-F5344CB8AC3E}">
        <p14:creationId xmlns:p14="http://schemas.microsoft.com/office/powerpoint/2010/main" val="3597178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t>В основу диспансеризации онкологических больных в детском возрасте должно быть положено:</a:t>
            </a:r>
            <a:br>
              <a:rPr lang="ru-RU" dirty="0"/>
            </a:br>
            <a:r>
              <a:rPr lang="ru-RU" dirty="0"/>
              <a:t/>
            </a:r>
            <a:br>
              <a:rPr lang="ru-RU" dirty="0"/>
            </a:br>
            <a:r>
              <a:rPr lang="ru-RU" dirty="0"/>
              <a:t>1 - активное выявление больных, особенно на ранних стадиях заболевания;</a:t>
            </a:r>
            <a:br>
              <a:rPr lang="ru-RU" dirty="0"/>
            </a:br>
            <a:r>
              <a:rPr lang="ru-RU" dirty="0"/>
              <a:t/>
            </a:r>
            <a:br>
              <a:rPr lang="ru-RU" dirty="0"/>
            </a:br>
            <a:r>
              <a:rPr lang="ru-RU" dirty="0"/>
              <a:t>2 - учет отдельных групп больных и активное медицинское наблюдение за ними (</a:t>
            </a:r>
            <a:r>
              <a:rPr lang="ru-RU" dirty="0" err="1"/>
              <a:t>гемангиомы</a:t>
            </a:r>
            <a:r>
              <a:rPr lang="ru-RU" dirty="0"/>
              <a:t>, </a:t>
            </a:r>
            <a:r>
              <a:rPr lang="ru-RU" dirty="0" err="1"/>
              <a:t>херувизм</a:t>
            </a:r>
            <a:r>
              <a:rPr lang="ru-RU" dirty="0"/>
              <a:t>, синдром Олбрайта, </a:t>
            </a:r>
            <a:r>
              <a:rPr lang="ru-RU" dirty="0" err="1">
                <a:hlinkClick r:id="rId2"/>
              </a:rPr>
              <a:t>нейрофиброматоз</a:t>
            </a:r>
            <a:r>
              <a:rPr lang="ru-RU" dirty="0"/>
              <a:t> и пр.);</a:t>
            </a:r>
            <a:br>
              <a:rPr lang="ru-RU" dirty="0"/>
            </a:br>
            <a:r>
              <a:rPr lang="ru-RU" dirty="0"/>
              <a:t/>
            </a:r>
            <a:br>
              <a:rPr lang="ru-RU" dirty="0"/>
            </a:br>
            <a:r>
              <a:rPr lang="ru-RU" dirty="0"/>
              <a:t>3 - своевременное и планомерное применение лечебных и профилактических мероприятий в оптимальные сроки для предупреждения вторичных осложнений, инвалидности, тяжелых деформирующих осложнений и скорейшего восстановления здоровья и трудоспособности в дальнейшем.</a:t>
            </a:r>
          </a:p>
        </p:txBody>
      </p:sp>
    </p:spTree>
    <p:extLst>
      <p:ext uri="{BB962C8B-B14F-4D97-AF65-F5344CB8AC3E}">
        <p14:creationId xmlns:p14="http://schemas.microsoft.com/office/powerpoint/2010/main" val="361229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t>После тщательного анамнеза и </a:t>
            </a:r>
            <a:r>
              <a:rPr lang="ru-RU" altLang="ru-RU" sz="3200" u="sng" dirty="0" err="1">
                <a:hlinkClick r:id="rId2" tooltip="Узнать больше о физическом осмотре"/>
              </a:rPr>
              <a:t>физикального</a:t>
            </a:r>
            <a:r>
              <a:rPr lang="ru-RU" altLang="ru-RU" sz="3200" u="sng" dirty="0">
                <a:hlinkClick r:id="rId2" tooltip="Узнать больше о физическом осмотре"/>
              </a:rPr>
              <a:t> обследования </a:t>
            </a:r>
            <a:r>
              <a:rPr lang="ru-RU" altLang="ru-RU" sz="3200" dirty="0"/>
              <a:t>должны быть проведено адекватные исследования для определения </a:t>
            </a:r>
            <a:r>
              <a:rPr lang="ru-RU" altLang="ru-RU" sz="3200" u="sng" dirty="0">
                <a:hlinkClick r:id="rId3" tooltip="Подробнее о первичной опухоли"/>
              </a:rPr>
              <a:t>первичной опухоли </a:t>
            </a:r>
            <a:r>
              <a:rPr lang="ru-RU" altLang="ru-RU" sz="3200" dirty="0"/>
              <a:t>и выявления возможных мест распространения. Верификация диагноза обычно требует проведения  </a:t>
            </a:r>
            <a:r>
              <a:rPr lang="ru-RU" altLang="ru-RU" sz="3200" u="sng" dirty="0">
                <a:hlinkClick r:id="rId4" tooltip="Подробнее о биопсии иглы"/>
              </a:rPr>
              <a:t>аспирационной и/или открытой биопсии</a:t>
            </a:r>
            <a:r>
              <a:rPr lang="ru-RU" altLang="ru-RU" sz="3200" u="sng" dirty="0"/>
              <a:t>. </a:t>
            </a:r>
            <a:endParaRPr lang="ru-RU" altLang="ru-RU" sz="3200" dirty="0"/>
          </a:p>
        </p:txBody>
      </p:sp>
    </p:spTree>
    <p:extLst>
      <p:ext uri="{BB962C8B-B14F-4D97-AF65-F5344CB8AC3E}">
        <p14:creationId xmlns:p14="http://schemas.microsoft.com/office/powerpoint/2010/main" val="618619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5557" y="163286"/>
            <a:ext cx="11495314" cy="6498771"/>
          </a:xfrm>
        </p:spPr>
        <p:txBody>
          <a:bodyPr>
            <a:normAutofit fontScale="85000" lnSpcReduction="20000"/>
          </a:bodyPr>
          <a:lstStyle/>
          <a:p>
            <a:r>
              <a:rPr lang="ru-RU" dirty="0"/>
              <a:t>Первым этапом диагностики у детей является ориентация исследования по пути дифференциального диагноза между опухолью и другими патологическими процессами. Ошибки в том или другом случае могут приводить к задержке патогенетической терапии. </a:t>
            </a:r>
            <a:r>
              <a:rPr lang="ru-RU" dirty="0" smtClean="0"/>
              <a:t>«</a:t>
            </a:r>
            <a:r>
              <a:rPr lang="ru-RU" dirty="0"/>
              <a:t>Онкологическая настороженность - это выработка во врачебном мышлении целенаправленной психологической установки».</a:t>
            </a:r>
            <a:br>
              <a:rPr lang="ru-RU" dirty="0"/>
            </a:br>
            <a:r>
              <a:rPr lang="ru-RU" dirty="0"/>
              <a:t/>
            </a:r>
            <a:br>
              <a:rPr lang="ru-RU" dirty="0"/>
            </a:br>
            <a:r>
              <a:rPr lang="ru-RU" dirty="0"/>
              <a:t>Принципы онкологической настороженности в педиатрической практике формулируются следующим образом:</a:t>
            </a:r>
            <a:br>
              <a:rPr lang="ru-RU" dirty="0"/>
            </a:br>
            <a:r>
              <a:rPr lang="ru-RU" dirty="0"/>
              <a:t/>
            </a:r>
            <a:br>
              <a:rPr lang="ru-RU" dirty="0"/>
            </a:br>
            <a:r>
              <a:rPr lang="ru-RU" dirty="0"/>
              <a:t>1. Знание симптоматики и развития основных типов опухолей у детей.</a:t>
            </a:r>
            <a:br>
              <a:rPr lang="ru-RU" dirty="0"/>
            </a:br>
            <a:r>
              <a:rPr lang="ru-RU" dirty="0"/>
              <a:t/>
            </a:r>
            <a:br>
              <a:rPr lang="ru-RU" dirty="0"/>
            </a:br>
            <a:r>
              <a:rPr lang="ru-RU" dirty="0"/>
              <a:t>2. Подозрение на наличие опухоли у больного.</a:t>
            </a:r>
            <a:br>
              <a:rPr lang="ru-RU" dirty="0"/>
            </a:br>
            <a:r>
              <a:rPr lang="ru-RU" dirty="0"/>
              <a:t/>
            </a:r>
            <a:br>
              <a:rPr lang="ru-RU" dirty="0"/>
            </a:br>
            <a:r>
              <a:rPr lang="ru-RU" dirty="0"/>
              <a:t>3. Знание организационных основ онкологической помогли детям и быстрое направление ребенка по назначению.</a:t>
            </a:r>
            <a:br>
              <a:rPr lang="ru-RU" dirty="0"/>
            </a:br>
            <a:r>
              <a:rPr lang="ru-RU" dirty="0"/>
              <a:t/>
            </a:r>
            <a:br>
              <a:rPr lang="ru-RU" dirty="0"/>
            </a:br>
            <a:r>
              <a:rPr lang="ru-RU" dirty="0"/>
              <a:t>4. Тщательное обследование ребенка во время любого осмотра с учетом возможности обнаружения опухоли.</a:t>
            </a:r>
            <a:br>
              <a:rPr lang="ru-RU" dirty="0"/>
            </a:br>
            <a:r>
              <a:rPr lang="ru-RU" dirty="0"/>
              <a:t/>
            </a:r>
            <a:br>
              <a:rPr lang="ru-RU" dirty="0"/>
            </a:br>
            <a:r>
              <a:rPr lang="ru-RU" dirty="0"/>
              <a:t>5. Исключение у ребенка опухоли при любом необычном течении заболевания, необъяснимости симптомов и неясной клинической картине.</a:t>
            </a:r>
            <a:br>
              <a:rPr lang="ru-RU" dirty="0"/>
            </a:br>
            <a:r>
              <a:rPr lang="ru-RU" dirty="0"/>
              <a:t/>
            </a:r>
            <a:br>
              <a:rPr lang="ru-RU" dirty="0"/>
            </a:br>
            <a:r>
              <a:rPr lang="ru-RU" dirty="0"/>
              <a:t>6. Обследование ребенка с подозрением на опухоль в максимально сжатые сроки по принципу неотложной хирургии.</a:t>
            </a:r>
            <a:br>
              <a:rPr lang="ru-RU" dirty="0"/>
            </a:br>
            <a:r>
              <a:rPr lang="ru-RU" dirty="0"/>
              <a:t/>
            </a:r>
            <a:br>
              <a:rPr lang="ru-RU" dirty="0"/>
            </a:br>
            <a:r>
              <a:rPr lang="ru-RU" dirty="0"/>
              <a:t>7. Использование всех доступных методов исследований (рентгенологический, цитологический, морфологический, лабораторный и пр.) и обеспечение консультации специалиста или направление в специализированное отделение.</a:t>
            </a:r>
          </a:p>
        </p:txBody>
      </p:sp>
    </p:spTree>
    <p:extLst>
      <p:ext uri="{BB962C8B-B14F-4D97-AF65-F5344CB8AC3E}">
        <p14:creationId xmlns:p14="http://schemas.microsoft.com/office/powerpoint/2010/main" val="1673254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6958"/>
            <a:ext cx="11049000" cy="6071728"/>
          </a:xfrm>
        </p:spPr>
        <p:txBody>
          <a:bodyPr>
            <a:normAutofit lnSpcReduction="10000"/>
          </a:bodyPr>
          <a:lstStyle/>
          <a:p>
            <a:r>
              <a:rPr lang="ru-RU" dirty="0"/>
              <a:t>в основе своевременной и правильной диагностики опухолей у детей должны лежать классические, ставшие обязательными, методы исследования - клинический, рентгенологический и гистологический, которые дополняются всеми вспомогательными методиками. Существенную помощь в диагностике оказывает использование методов панорамной рентгенографии, гистохимического и биохимического исследований.</a:t>
            </a:r>
            <a:br>
              <a:rPr lang="ru-RU" dirty="0"/>
            </a:br>
            <a:r>
              <a:rPr lang="ru-RU" dirty="0"/>
              <a:t/>
            </a:r>
            <a:br>
              <a:rPr lang="ru-RU" dirty="0"/>
            </a:br>
            <a:r>
              <a:rPr lang="ru-RU" dirty="0"/>
              <a:t>Обнаружение у ребенка даже доброкачественной опухоли, учитывая возможность ее быстрого роста с разрушением, сдавлением, смещением пораженного или близлежащего органа с последующим нарушением его функции, должно стимулировать врача к быстрому решению вопроса о лечении.</a:t>
            </a:r>
            <a:br>
              <a:rPr lang="ru-RU" dirty="0"/>
            </a:br>
            <a:r>
              <a:rPr lang="ru-RU" dirty="0"/>
              <a:t/>
            </a:r>
            <a:br>
              <a:rPr lang="ru-RU" dirty="0"/>
            </a:br>
            <a:r>
              <a:rPr lang="ru-RU" dirty="0"/>
              <a:t>Диспансерное наблюдение за детьми с опухолеподобными процессами должны осуществлять участковые стоматологи-педиатры совместно с районным онкологом с интервалом в 3-6 мес. Один раз в год этот контингент должен направляться на консультацию в специализированное учреждение. </a:t>
            </a:r>
            <a:r>
              <a:rPr lang="ru-RU" dirty="0" smtClean="0"/>
              <a:t>Дети наблюдаются </a:t>
            </a:r>
            <a:r>
              <a:rPr lang="ru-RU" dirty="0"/>
              <a:t>с интервалом в 3, 6 </a:t>
            </a:r>
            <a:r>
              <a:rPr lang="ru-RU" dirty="0" err="1"/>
              <a:t>мес</a:t>
            </a:r>
            <a:r>
              <a:rPr lang="ru-RU" dirty="0"/>
              <a:t>, 1 год и далее 1 раз в </a:t>
            </a:r>
            <a:r>
              <a:rPr lang="ru-RU" dirty="0" smtClean="0"/>
              <a:t>год. </a:t>
            </a:r>
            <a:endParaRPr lang="ru-RU" dirty="0"/>
          </a:p>
        </p:txBody>
      </p:sp>
    </p:spTree>
    <p:extLst>
      <p:ext uri="{BB962C8B-B14F-4D97-AF65-F5344CB8AC3E}">
        <p14:creationId xmlns:p14="http://schemas.microsoft.com/office/powerpoint/2010/main" val="343319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4000" dirty="0"/>
              <a:t>Большинство первичных опухолевых поражений органов грудной клетки требует полной резекции, тогда как вторичные процессы лечатся химиотерапией. </a:t>
            </a:r>
          </a:p>
        </p:txBody>
      </p:sp>
    </p:spTree>
    <p:extLst>
      <p:ext uri="{BB962C8B-B14F-4D97-AF65-F5344CB8AC3E}">
        <p14:creationId xmlns:p14="http://schemas.microsoft.com/office/powerpoint/2010/main" val="15319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ЛИМФОМЫ</a:t>
            </a:r>
          </a:p>
        </p:txBody>
      </p:sp>
      <p:sp>
        <p:nvSpPr>
          <p:cNvPr id="3" name="Объект 2"/>
          <p:cNvSpPr>
            <a:spLocks noGrp="1"/>
          </p:cNvSpPr>
          <p:nvPr>
            <p:ph idx="1"/>
          </p:nvPr>
        </p:nvSpPr>
        <p:spPr/>
        <p:txBody>
          <a:bodyPr/>
          <a:lstStyle/>
          <a:p>
            <a:r>
              <a:rPr lang="ru-RU" altLang="ru-RU" sz="2400" dirty="0" err="1"/>
              <a:t>Лимфома</a:t>
            </a:r>
            <a:r>
              <a:rPr lang="ru-RU" altLang="ru-RU" sz="2400" dirty="0"/>
              <a:t> составляет примерно 13% всех случаев опухолей у детей и является наиболее распространенной причиной возникновения массы средостения у детей. Шестьдесят процентов всех </a:t>
            </a:r>
            <a:r>
              <a:rPr lang="ru-RU" altLang="ru-RU" sz="2400" dirty="0" err="1"/>
              <a:t>лимфом</a:t>
            </a:r>
            <a:r>
              <a:rPr lang="ru-RU" altLang="ru-RU" sz="2400" dirty="0"/>
              <a:t> в этой возрастной группе являются </a:t>
            </a:r>
            <a:r>
              <a:rPr lang="ru-RU" altLang="ru-RU" sz="2400" dirty="0" err="1"/>
              <a:t>неходжкинскими</a:t>
            </a:r>
            <a:r>
              <a:rPr lang="ru-RU" altLang="ru-RU" sz="2400" dirty="0"/>
              <a:t> </a:t>
            </a:r>
            <a:r>
              <a:rPr lang="ru-RU" altLang="ru-RU" sz="2400" dirty="0" err="1"/>
              <a:t>лимфомами</a:t>
            </a:r>
            <a:r>
              <a:rPr lang="ru-RU" altLang="ru-RU" sz="2400" dirty="0"/>
              <a:t>, а </a:t>
            </a:r>
            <a:r>
              <a:rPr lang="ru-RU" altLang="ru-RU" sz="2400" dirty="0" err="1"/>
              <a:t>лимфомы</a:t>
            </a:r>
            <a:r>
              <a:rPr lang="ru-RU" altLang="ru-RU" sz="2400" dirty="0"/>
              <a:t> </a:t>
            </a:r>
            <a:r>
              <a:rPr lang="ru-RU" altLang="ru-RU" sz="2400" dirty="0" err="1"/>
              <a:t>Ходжкина</a:t>
            </a:r>
            <a:r>
              <a:rPr lang="ru-RU" altLang="ru-RU" sz="2400" dirty="0"/>
              <a:t> (ЛХ), или </a:t>
            </a:r>
            <a:r>
              <a:rPr lang="ru-RU" altLang="ru-RU" sz="2400" dirty="0" err="1"/>
              <a:t>лимфогрануломатоз</a:t>
            </a:r>
            <a:r>
              <a:rPr lang="ru-RU" altLang="ru-RU" sz="2400" dirty="0"/>
              <a:t> (ЛГМ) составляют оставшуюся часть. </a:t>
            </a:r>
          </a:p>
        </p:txBody>
      </p:sp>
    </p:spTree>
    <p:extLst>
      <p:ext uri="{BB962C8B-B14F-4D97-AF65-F5344CB8AC3E}">
        <p14:creationId xmlns:p14="http://schemas.microsoft.com/office/powerpoint/2010/main" val="3424954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altLang="ru-RU" sz="3200" dirty="0">
                <a:solidFill>
                  <a:srgbClr val="FFFFFF"/>
                </a:solidFill>
              </a:rPr>
              <a:t>Хотя </a:t>
            </a:r>
            <a:r>
              <a:rPr lang="ru-RU" altLang="ru-RU" sz="3200" dirty="0" err="1">
                <a:solidFill>
                  <a:srgbClr val="FFFFFF"/>
                </a:solidFill>
              </a:rPr>
              <a:t>неходжкинская</a:t>
            </a:r>
            <a:r>
              <a:rPr lang="ru-RU" altLang="ru-RU" sz="3200" dirty="0">
                <a:solidFill>
                  <a:srgbClr val="FFFFFF"/>
                </a:solidFill>
              </a:rPr>
              <a:t> </a:t>
            </a:r>
            <a:r>
              <a:rPr lang="ru-RU" altLang="ru-RU" sz="3200" dirty="0" err="1">
                <a:solidFill>
                  <a:srgbClr val="FFFFFF"/>
                </a:solidFill>
              </a:rPr>
              <a:t>лимфома</a:t>
            </a:r>
            <a:r>
              <a:rPr lang="ru-RU" altLang="ru-RU" sz="3200" dirty="0">
                <a:solidFill>
                  <a:srgbClr val="FFFFFF"/>
                </a:solidFill>
              </a:rPr>
              <a:t> встречается чаще, около половины детей с </a:t>
            </a:r>
            <a:r>
              <a:rPr lang="ru-RU" altLang="ru-RU" sz="3200" dirty="0" err="1">
                <a:solidFill>
                  <a:srgbClr val="FFFFFF"/>
                </a:solidFill>
              </a:rPr>
              <a:t>неходжкинской</a:t>
            </a:r>
            <a:r>
              <a:rPr lang="ru-RU" altLang="ru-RU" sz="3200" dirty="0">
                <a:solidFill>
                  <a:srgbClr val="FFFFFF"/>
                </a:solidFill>
              </a:rPr>
              <a:t> </a:t>
            </a:r>
            <a:r>
              <a:rPr lang="ru-RU" altLang="ru-RU" sz="3200" dirty="0" err="1">
                <a:solidFill>
                  <a:srgbClr val="FFFFFF"/>
                </a:solidFill>
              </a:rPr>
              <a:t>лимфомой</a:t>
            </a:r>
            <a:r>
              <a:rPr lang="ru-RU" altLang="ru-RU" sz="3200" dirty="0">
                <a:solidFill>
                  <a:srgbClr val="FFFFFF"/>
                </a:solidFill>
              </a:rPr>
              <a:t> и две трети детей с </a:t>
            </a:r>
            <a:r>
              <a:rPr lang="ru-RU" altLang="ru-RU" sz="3200" dirty="0" err="1">
                <a:solidFill>
                  <a:srgbClr val="FFFFFF"/>
                </a:solidFill>
              </a:rPr>
              <a:t>лимфомой</a:t>
            </a:r>
            <a:r>
              <a:rPr lang="ru-RU" altLang="ru-RU" sz="3200" dirty="0">
                <a:solidFill>
                  <a:srgbClr val="FFFFFF"/>
                </a:solidFill>
              </a:rPr>
              <a:t> </a:t>
            </a:r>
            <a:r>
              <a:rPr lang="ru-RU" altLang="ru-RU" sz="3200" dirty="0" err="1">
                <a:solidFill>
                  <a:srgbClr val="FFFFFF"/>
                </a:solidFill>
              </a:rPr>
              <a:t>Ходжкина</a:t>
            </a:r>
            <a:r>
              <a:rPr lang="ru-RU" altLang="ru-RU" sz="3200" dirty="0">
                <a:solidFill>
                  <a:srgbClr val="FFFFFF"/>
                </a:solidFill>
              </a:rPr>
              <a:t> имеют переднюю средостенную массу. Поэтому большинство передних средостенных образований у детей обусловлено </a:t>
            </a:r>
            <a:r>
              <a:rPr lang="ru-RU" altLang="ru-RU" sz="3200" dirty="0" err="1">
                <a:solidFill>
                  <a:srgbClr val="FFFFFF"/>
                </a:solidFill>
              </a:rPr>
              <a:t>лимфомой</a:t>
            </a:r>
            <a:r>
              <a:rPr lang="ru-RU" altLang="ru-RU" sz="3200" dirty="0">
                <a:solidFill>
                  <a:srgbClr val="FFFFFF"/>
                </a:solidFill>
              </a:rPr>
              <a:t> </a:t>
            </a:r>
            <a:r>
              <a:rPr lang="ru-RU" altLang="ru-RU" sz="3200" dirty="0" err="1">
                <a:solidFill>
                  <a:srgbClr val="FFFFFF"/>
                </a:solidFill>
              </a:rPr>
              <a:t>Ходжкина</a:t>
            </a:r>
            <a:r>
              <a:rPr lang="ru-RU" altLang="ru-RU" sz="3200" dirty="0" smtClean="0">
                <a:solidFill>
                  <a:srgbClr val="FFFFFF"/>
                </a:solidFill>
              </a:rPr>
              <a:t>.</a:t>
            </a:r>
            <a:endParaRPr lang="ru-RU" altLang="ru-RU" sz="3200" dirty="0"/>
          </a:p>
        </p:txBody>
      </p:sp>
    </p:spTree>
    <p:extLst>
      <p:ext uri="{BB962C8B-B14F-4D97-AF65-F5344CB8AC3E}">
        <p14:creationId xmlns:p14="http://schemas.microsoft.com/office/powerpoint/2010/main" val="914666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69</TotalTime>
  <Words>3144</Words>
  <Application>Microsoft Office PowerPoint</Application>
  <PresentationFormat>Широкоэкранный</PresentationFormat>
  <Paragraphs>94</Paragraphs>
  <Slides>61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61</vt:i4>
      </vt:variant>
    </vt:vector>
  </HeadingPairs>
  <TitlesOfParts>
    <vt:vector size="65" baseType="lpstr">
      <vt:lpstr>Arial</vt:lpstr>
      <vt:lpstr>Century Gothic</vt:lpstr>
      <vt:lpstr>Wingdings</vt:lpstr>
      <vt:lpstr>След самолета</vt:lpstr>
      <vt:lpstr>Опухоли грудной полости у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ЛИМФОМЫ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ЗЛОКАЧЕСТВЕННЫЕ ОПУХОЛИ ИЗ ЗАРОДЫШЕВЫХ КЛЕТОК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НЕЙРОГЕННЫЕ ОПУХОЛИ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Злокачественные новообразования легких и грудной стенки </vt:lpstr>
      <vt:lpstr>Презентация PowerPoint</vt:lpstr>
      <vt:lpstr>Презентация PowerPoint</vt:lpstr>
      <vt:lpstr>КАРЦИНОИДНАЯ ОПУХОЛЬ</vt:lpstr>
      <vt:lpstr>Презентация PowerPoint</vt:lpstr>
      <vt:lpstr>Презентация PowerPoint</vt:lpstr>
      <vt:lpstr>Презентация PowerPoint</vt:lpstr>
      <vt:lpstr>Презентация PowerPoint</vt:lpstr>
      <vt:lpstr>ПЛЕВРОПУЛЬМОНАЛЬНАЯ БЛАСТОМА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ОПУХОЛЬ АСКИНА</vt:lpstr>
      <vt:lpstr>Презентация PowerPoint</vt:lpstr>
      <vt:lpstr>Презентация PowerPoint</vt:lpstr>
      <vt:lpstr>Презентация PowerPoint</vt:lpstr>
      <vt:lpstr>Презентация PowerPoint</vt:lpstr>
      <vt:lpstr>Клинические проявления</vt:lpstr>
      <vt:lpstr>Методы диагностики</vt:lpstr>
      <vt:lpstr>Презентация PowerPoint</vt:lpstr>
      <vt:lpstr>Презентация PowerPoint</vt:lpstr>
      <vt:lpstr>Презентация PowerPoint</vt:lpstr>
      <vt:lpstr>Презентация PowerPoint</vt:lpstr>
      <vt:lpstr>Принципы лечения</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Опухоли грудной полости у детей</dc:title>
  <dc:creator>Fenrir</dc:creator>
  <cp:lastModifiedBy>Fenrir</cp:lastModifiedBy>
  <cp:revision>9</cp:revision>
  <dcterms:created xsi:type="dcterms:W3CDTF">2020-12-30T17:46:51Z</dcterms:created>
  <dcterms:modified xsi:type="dcterms:W3CDTF">2020-12-30T18:58:42Z</dcterms:modified>
</cp:coreProperties>
</file>